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2.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3.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theme/theme4.xml" ContentType="application/vnd.openxmlformats-officedocument.theme+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5.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theme/theme6.xml" ContentType="application/vnd.openxmlformats-officedocument.theme+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theme/theme7.xml" ContentType="application/vnd.openxmlformats-officedocument.theme+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theme/theme10.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1.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notesSlides/notesSlide2.xml" ContentType="application/vnd.openxmlformats-officedocument.presentationml.notesSlide+xml"/>
  <Override PartName="/ppt/charts/chart1.xml" ContentType="application/vnd.openxmlformats-officedocument.drawingml.chart+xml"/>
  <Override PartName="/ppt/drawings/drawing1.xml" ContentType="application/vnd.openxmlformats-officedocument.drawingml.chartshape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notesSlides/notesSlide3.xml" ContentType="application/vnd.openxmlformats-officedocument.presentationml.notesSlide+xml"/>
  <Override PartName="/ppt/charts/chart2.xml" ContentType="application/vnd.openxmlformats-officedocument.drawingml.chart+xml"/>
  <Override PartName="/ppt/drawings/drawing2.xml" ContentType="application/vnd.openxmlformats-officedocument.drawingml.chartshapes+xml"/>
  <Override PartName="/ppt/charts/chart3.xml" ContentType="application/vnd.openxmlformats-officedocument.drawingml.chart+xml"/>
  <Override PartName="/ppt/drawings/drawing3.xml" ContentType="application/vnd.openxmlformats-officedocument.drawingml.chartshape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notesSlides/notesSlide4.xml" ContentType="application/vnd.openxmlformats-officedocument.presentationml.notesSlide+xml"/>
  <Override PartName="/ppt/charts/chart4.xml" ContentType="application/vnd.openxmlformats-officedocument.drawingml.chart+xml"/>
  <Override PartName="/ppt/charts/chart5.xml" ContentType="application/vnd.openxmlformats-officedocument.drawingml.chart+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notesSlides/notesSlide5.xml" ContentType="application/vnd.openxmlformats-officedocument.presentationml.notesSlide+xml"/>
  <Override PartName="/ppt/charts/chart6.xml" ContentType="application/vnd.openxmlformats-officedocument.drawingml.chart+xml"/>
  <Override PartName="/ppt/charts/chart7.xml" ContentType="application/vnd.openxmlformats-officedocument.drawingml.chart+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notesSlides/notesSlide6.xml" ContentType="application/vnd.openxmlformats-officedocument.presentationml.notesSlide+xml"/>
  <Override PartName="/ppt/charts/chart8.xml" ContentType="application/vnd.openxmlformats-officedocument.drawingml.chart+xml"/>
  <Override PartName="/ppt/drawings/drawing4.xml" ContentType="application/vnd.openxmlformats-officedocument.drawingml.chartshape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notesSlides/notesSlide7.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notesSlides/notesSlide8.xml" ContentType="application/vnd.openxmlformats-officedocument.presentationml.notesSlide+xml"/>
  <Override PartName="/ppt/charts/chart11.xml" ContentType="application/vnd.openxmlformats-officedocument.drawingml.chart+xml"/>
  <Override PartName="/ppt/drawings/drawing5.xml" ContentType="application/vnd.openxmlformats-officedocument.drawingml.chartshape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notesSlides/notesSlide9.xml" ContentType="application/vnd.openxmlformats-officedocument.presentationml.notesSlide+xml"/>
  <Override PartName="/ppt/charts/chart12.xml" ContentType="application/vnd.openxmlformats-officedocument.drawingml.chart+xml"/>
  <Override PartName="/ppt/drawings/drawing6.xml" ContentType="application/vnd.openxmlformats-officedocument.drawingml.chartshape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notesSlides/notesSlide10.xml" ContentType="application/vnd.openxmlformats-officedocument.presentationml.notesSlide+xml"/>
  <Override PartName="/ppt/charts/chart13.xml" ContentType="application/vnd.openxmlformats-officedocument.drawingml.chart+xml"/>
  <Override PartName="/ppt/drawings/drawing7.xml" ContentType="application/vnd.openxmlformats-officedocument.drawingml.chartshape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notesSlides/notesSlide11.xml" ContentType="application/vnd.openxmlformats-officedocument.presentationml.notesSlide+xml"/>
  <Override PartName="/ppt/charts/chart14.xml" ContentType="application/vnd.openxmlformats-officedocument.drawingml.chart+xml"/>
  <Override PartName="/ppt/drawings/drawing8.xml" ContentType="application/vnd.openxmlformats-officedocument.drawingml.chartshape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notesSlides/notesSlide12.xml" ContentType="application/vnd.openxmlformats-officedocument.presentationml.notesSlide+xml"/>
  <Override PartName="/ppt/charts/chart15.xml" ContentType="application/vnd.openxmlformats-officedocument.drawingml.chart+xml"/>
  <Override PartName="/ppt/drawings/drawing9.xml" ContentType="application/vnd.openxmlformats-officedocument.drawingml.chartshape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notesSlides/notesSlide13.xml" ContentType="application/vnd.openxmlformats-officedocument.presentationml.notesSlide+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notesSlides/notesSlide14.xml" ContentType="application/vnd.openxmlformats-officedocument.presentationml.notesSlide+xml"/>
  <Override PartName="/ppt/charts/chart16.xml" ContentType="application/vnd.openxmlformats-officedocument.drawingml.chart+xml"/>
  <Override PartName="/ppt/drawings/drawing10.xml" ContentType="application/vnd.openxmlformats-officedocument.drawingml.chartshape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notesSlides/notesSlide15.xml" ContentType="application/vnd.openxmlformats-officedocument.presentationml.notesSlide+xml"/>
  <Override PartName="/ppt/charts/chart17.xml" ContentType="application/vnd.openxmlformats-officedocument.drawingml.chart+xml"/>
  <Override PartName="/ppt/drawings/drawing11.xml" ContentType="application/vnd.openxmlformats-officedocument.drawingml.chartshape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notesSlides/notesSlide16.xml" ContentType="application/vnd.openxmlformats-officedocument.presentationml.notesSlide+xml"/>
  <Override PartName="/ppt/charts/chart18.xml" ContentType="application/vnd.openxmlformats-officedocument.drawingml.chart+xml"/>
  <Override PartName="/ppt/drawings/drawing12.xml" ContentType="application/vnd.openxmlformats-officedocument.drawingml.chartshapes+xml"/>
  <Override PartName="/ppt/charts/chart19.xml" ContentType="application/vnd.openxmlformats-officedocument.drawingml.chart+xml"/>
  <Override PartName="/ppt/drawings/drawing13.xml" ContentType="application/vnd.openxmlformats-officedocument.drawingml.chartshape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notesSlides/notesSlide17.xml" ContentType="application/vnd.openxmlformats-officedocument.presentationml.notesSlide+xml"/>
  <Override PartName="/ppt/charts/chart20.xml" ContentType="application/vnd.openxmlformats-officedocument.drawingml.chart+xml"/>
  <Override PartName="/ppt/drawings/drawing14.xml" ContentType="application/vnd.openxmlformats-officedocument.drawingml.chartshape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notesSlides/notesSlide18.xml" ContentType="application/vnd.openxmlformats-officedocument.presentationml.notesSlide+xml"/>
  <Override PartName="/ppt/charts/chart21.xml" ContentType="application/vnd.openxmlformats-officedocument.drawingml.chart+xml"/>
  <Override PartName="/ppt/drawings/drawing15.xml" ContentType="application/vnd.openxmlformats-officedocument.drawingml.chartshape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notesSlides/notesSlide19.xml" ContentType="application/vnd.openxmlformats-officedocument.presentationml.notesSlide+xml"/>
  <Override PartName="/ppt/charts/chart22.xml" ContentType="application/vnd.openxmlformats-officedocument.drawingml.chart+xml"/>
  <Override PartName="/ppt/drawings/drawing16.xml" ContentType="application/vnd.openxmlformats-officedocument.drawingml.chartshapes+xml"/>
  <Override PartName="/ppt/charts/chart23.xml" ContentType="application/vnd.openxmlformats-officedocument.drawingml.chart+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notesSlides/notesSlide20.xml" ContentType="application/vnd.openxmlformats-officedocument.presentationml.notesSlide+xml"/>
  <Override PartName="/ppt/charts/chart24.xml" ContentType="application/vnd.openxmlformats-officedocument.drawingml.chart+xml"/>
  <Override PartName="/ppt/drawings/drawing17.xml" ContentType="application/vnd.openxmlformats-officedocument.drawingml.chartshape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notesSlides/notesSlide21.xml" ContentType="application/vnd.openxmlformats-officedocument.presentationml.notesSlide+xml"/>
  <Override PartName="/ppt/charts/chart25.xml" ContentType="application/vnd.openxmlformats-officedocument.drawingml.chart+xml"/>
  <Override PartName="/ppt/drawings/drawing18.xml" ContentType="application/vnd.openxmlformats-officedocument.drawingml.chartshape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notesSlides/notesSlide22.xml" ContentType="application/vnd.openxmlformats-officedocument.presentationml.notesSlide+xml"/>
  <Override PartName="/ppt/charts/chart26.xml" ContentType="application/vnd.openxmlformats-officedocument.drawingml.chart+xml"/>
  <Override PartName="/ppt/charts/chart27.xml" ContentType="application/vnd.openxmlformats-officedocument.drawingml.chart+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notesSlides/notesSlide23.xml" ContentType="application/vnd.openxmlformats-officedocument.presentationml.notesSlide+xml"/>
  <Override PartName="/ppt/charts/chart28.xml" ContentType="application/vnd.openxmlformats-officedocument.drawingml.chart+xml"/>
  <Override PartName="/ppt/drawings/drawing19.xml" ContentType="application/vnd.openxmlformats-officedocument.drawingml.chartshape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notesSlides/notesSlide24.xml" ContentType="application/vnd.openxmlformats-officedocument.presentationml.notesSlide+xml"/>
  <Override PartName="/ppt/charts/chart29.xml" ContentType="application/vnd.openxmlformats-officedocument.drawingml.chart+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notesSlides/notesSlide25.xml" ContentType="application/vnd.openxmlformats-officedocument.presentationml.notesSlide+xml"/>
  <Override PartName="/ppt/charts/chart30.xml" ContentType="application/vnd.openxmlformats-officedocument.drawingml.chart+xml"/>
  <Override PartName="/ppt/theme/themeOverride1.xml" ContentType="application/vnd.openxmlformats-officedocument.themeOverride+xml"/>
  <Override PartName="/ppt/drawings/drawing20.xml" ContentType="application/vnd.openxmlformats-officedocument.drawingml.chartshape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ppt/tags/tag691.xml" ContentType="application/vnd.openxmlformats-officedocument.presentationml.tags+xml"/>
  <Override PartName="/ppt/tags/tag692.xml" ContentType="application/vnd.openxmlformats-officedocument.presentationml.tags+xml"/>
  <Override PartName="/ppt/tags/tag693.xml" ContentType="application/vnd.openxmlformats-officedocument.presentationml.tags+xml"/>
  <Override PartName="/ppt/tags/tag694.xml" ContentType="application/vnd.openxmlformats-officedocument.presentationml.tags+xml"/>
  <Override PartName="/ppt/tags/tag695.xml" ContentType="application/vnd.openxmlformats-officedocument.presentationml.tags+xml"/>
  <Override PartName="/ppt/tags/tag696.xml" ContentType="application/vnd.openxmlformats-officedocument.presentationml.tags+xml"/>
  <Override PartName="/ppt/tags/tag697.xml" ContentType="application/vnd.openxmlformats-officedocument.presentationml.tags+xml"/>
  <Override PartName="/ppt/tags/tag698.xml" ContentType="application/vnd.openxmlformats-officedocument.presentationml.tags+xml"/>
  <Override PartName="/ppt/tags/tag699.xml" ContentType="application/vnd.openxmlformats-officedocument.presentationml.tags+xml"/>
  <Override PartName="/ppt/tags/tag700.xml" ContentType="application/vnd.openxmlformats-officedocument.presentationml.tags+xml"/>
  <Override PartName="/ppt/tags/tag701.xml" ContentType="application/vnd.openxmlformats-officedocument.presentationml.tags+xml"/>
  <Override PartName="/ppt/tags/tag702.xml" ContentType="application/vnd.openxmlformats-officedocument.presentationml.tags+xml"/>
  <Override PartName="/ppt/tags/tag703.xml" ContentType="application/vnd.openxmlformats-officedocument.presentationml.tags+xml"/>
  <Override PartName="/ppt/tags/tag704.xml" ContentType="application/vnd.openxmlformats-officedocument.presentationml.tags+xml"/>
  <Override PartName="/ppt/tags/tag705.xml" ContentType="application/vnd.openxmlformats-officedocument.presentationml.tags+xml"/>
  <Override PartName="/ppt/tags/tag706.xml" ContentType="application/vnd.openxmlformats-officedocument.presentationml.tags+xml"/>
  <Override PartName="/ppt/tags/tag707.xml" ContentType="application/vnd.openxmlformats-officedocument.presentationml.tags+xml"/>
  <Override PartName="/ppt/tags/tag708.xml" ContentType="application/vnd.openxmlformats-officedocument.presentationml.tags+xml"/>
  <Override PartName="/ppt/tags/tag709.xml" ContentType="application/vnd.openxmlformats-officedocument.presentationml.tags+xml"/>
  <Override PartName="/ppt/tags/tag710.xml" ContentType="application/vnd.openxmlformats-officedocument.presentationml.tags+xml"/>
  <Override PartName="/ppt/tags/tag711.xml" ContentType="application/vnd.openxmlformats-officedocument.presentationml.tags+xml"/>
  <Override PartName="/ppt/notesSlides/notesSlide26.xml" ContentType="application/vnd.openxmlformats-officedocument.presentationml.notesSlide+xml"/>
  <Override PartName="/ppt/charts/chart31.xml" ContentType="application/vnd.openxmlformats-officedocument.drawingml.chart+xml"/>
  <Override PartName="/ppt/charts/chart32.xml" ContentType="application/vnd.openxmlformats-officedocument.drawingml.chart+xml"/>
  <Override PartName="/ppt/tags/tag712.xml" ContentType="application/vnd.openxmlformats-officedocument.presentationml.tags+xml"/>
  <Override PartName="/ppt/tags/tag713.xml" ContentType="application/vnd.openxmlformats-officedocument.presentationml.tags+xml"/>
  <Override PartName="/ppt/tags/tag714.xml" ContentType="application/vnd.openxmlformats-officedocument.presentationml.tags+xml"/>
  <Override PartName="/ppt/tags/tag715.xml" ContentType="application/vnd.openxmlformats-officedocument.presentationml.tags+xml"/>
  <Override PartName="/ppt/tags/tag716.xml" ContentType="application/vnd.openxmlformats-officedocument.presentationml.tags+xml"/>
  <Override PartName="/ppt/tags/tag717.xml" ContentType="application/vnd.openxmlformats-officedocument.presentationml.tags+xml"/>
  <Override PartName="/ppt/tags/tag718.xml" ContentType="application/vnd.openxmlformats-officedocument.presentationml.tags+xml"/>
  <Override PartName="/ppt/tags/tag719.xml" ContentType="application/vnd.openxmlformats-officedocument.presentationml.tags+xml"/>
  <Override PartName="/ppt/notesSlides/notesSlide27.xml" ContentType="application/vnd.openxmlformats-officedocument.presentationml.notesSlide+xml"/>
  <Override PartName="/ppt/charts/chart33.xml" ContentType="application/vnd.openxmlformats-officedocument.drawingml.chart+xml"/>
  <Override PartName="/ppt/drawings/drawing21.xml" ContentType="application/vnd.openxmlformats-officedocument.drawingml.chartshapes+xml"/>
  <Override PartName="/ppt/tags/tag720.xml" ContentType="application/vnd.openxmlformats-officedocument.presentationml.tags+xml"/>
  <Override PartName="/ppt/tags/tag721.xml" ContentType="application/vnd.openxmlformats-officedocument.presentationml.tags+xml"/>
  <Override PartName="/ppt/tags/tag722.xml" ContentType="application/vnd.openxmlformats-officedocument.presentationml.tags+xml"/>
  <Override PartName="/ppt/tags/tag723.xml" ContentType="application/vnd.openxmlformats-officedocument.presentationml.tags+xml"/>
  <Override PartName="/ppt/tags/tag724.xml" ContentType="application/vnd.openxmlformats-officedocument.presentationml.tags+xml"/>
  <Override PartName="/ppt/tags/tag725.xml" ContentType="application/vnd.openxmlformats-officedocument.presentationml.tags+xml"/>
  <Override PartName="/ppt/tags/tag726.xml" ContentType="application/vnd.openxmlformats-officedocument.presentationml.tags+xml"/>
  <Override PartName="/ppt/notesSlides/notesSlide28.xml" ContentType="application/vnd.openxmlformats-officedocument.presentationml.notesSlide+xml"/>
  <Override PartName="/ppt/charts/chart34.xml" ContentType="application/vnd.openxmlformats-officedocument.drawingml.chart+xml"/>
  <Override PartName="/ppt/drawings/drawing22.xml" ContentType="application/vnd.openxmlformats-officedocument.drawingml.chartshapes+xml"/>
  <Override PartName="/ppt/charts/chart35.xml" ContentType="application/vnd.openxmlformats-officedocument.drawingml.chart+xml"/>
  <Override PartName="/ppt/drawings/drawing23.xml" ContentType="application/vnd.openxmlformats-officedocument.drawingml.chartshapes+xml"/>
  <Override PartName="/ppt/tags/tag727.xml" ContentType="application/vnd.openxmlformats-officedocument.presentationml.tags+xml"/>
  <Override PartName="/ppt/tags/tag728.xml" ContentType="application/vnd.openxmlformats-officedocument.presentationml.tags+xml"/>
  <Override PartName="/ppt/tags/tag729.xml" ContentType="application/vnd.openxmlformats-officedocument.presentationml.tags+xml"/>
  <Override PartName="/ppt/tags/tag730.xml" ContentType="application/vnd.openxmlformats-officedocument.presentationml.tags+xml"/>
  <Override PartName="/ppt/tags/tag731.xml" ContentType="application/vnd.openxmlformats-officedocument.presentationml.tags+xml"/>
  <Override PartName="/ppt/tags/tag732.xml" ContentType="application/vnd.openxmlformats-officedocument.presentationml.tags+xml"/>
  <Override PartName="/ppt/tags/tag733.xml" ContentType="application/vnd.openxmlformats-officedocument.presentationml.tags+xml"/>
  <Override PartName="/ppt/tags/tag734.xml" ContentType="application/vnd.openxmlformats-officedocument.presentationml.tags+xml"/>
  <Override PartName="/ppt/tags/tag735.xml" ContentType="application/vnd.openxmlformats-officedocument.presentationml.tags+xml"/>
  <Override PartName="/ppt/tags/tag736.xml" ContentType="application/vnd.openxmlformats-officedocument.presentationml.tags+xml"/>
  <Override PartName="/ppt/tags/tag737.xml" ContentType="application/vnd.openxmlformats-officedocument.presentationml.tags+xml"/>
  <Override PartName="/ppt/tags/tag738.xml" ContentType="application/vnd.openxmlformats-officedocument.presentationml.tags+xml"/>
  <Override PartName="/ppt/tags/tag739.xml" ContentType="application/vnd.openxmlformats-officedocument.presentationml.tags+xml"/>
  <Override PartName="/ppt/tags/tag740.xml" ContentType="application/vnd.openxmlformats-officedocument.presentationml.tags+xml"/>
  <Override PartName="/ppt/tags/tag741.xml" ContentType="application/vnd.openxmlformats-officedocument.presentationml.tags+xml"/>
  <Override PartName="/ppt/tags/tag742.xml" ContentType="application/vnd.openxmlformats-officedocument.presentationml.tags+xml"/>
  <Override PartName="/ppt/tags/tag743.xml" ContentType="application/vnd.openxmlformats-officedocument.presentationml.tags+xml"/>
  <Override PartName="/ppt/tags/tag744.xml" ContentType="application/vnd.openxmlformats-officedocument.presentationml.tags+xml"/>
  <Override PartName="/ppt/tags/tag745.xml" ContentType="application/vnd.openxmlformats-officedocument.presentationml.tags+xml"/>
  <Override PartName="/ppt/tags/tag746.xml" ContentType="application/vnd.openxmlformats-officedocument.presentationml.tags+xml"/>
  <Override PartName="/ppt/tags/tag747.xml" ContentType="application/vnd.openxmlformats-officedocument.presentationml.tags+xml"/>
  <Override PartName="/ppt/tags/tag748.xml" ContentType="application/vnd.openxmlformats-officedocument.presentationml.tags+xml"/>
  <Override PartName="/ppt/tags/tag749.xml" ContentType="application/vnd.openxmlformats-officedocument.presentationml.tags+xml"/>
  <Override PartName="/ppt/tags/tag750.xml" ContentType="application/vnd.openxmlformats-officedocument.presentationml.tags+xml"/>
  <Override PartName="/ppt/tags/tag751.xml" ContentType="application/vnd.openxmlformats-officedocument.presentationml.tags+xml"/>
  <Override PartName="/ppt/tags/tag752.xml" ContentType="application/vnd.openxmlformats-officedocument.presentationml.tags+xml"/>
  <Override PartName="/ppt/tags/tag753.xml" ContentType="application/vnd.openxmlformats-officedocument.presentationml.tags+xml"/>
  <Override PartName="/ppt/tags/tag754.xml" ContentType="application/vnd.openxmlformats-officedocument.presentationml.tags+xml"/>
  <Override PartName="/ppt/tags/tag755.xml" ContentType="application/vnd.openxmlformats-officedocument.presentationml.tags+xml"/>
  <Override PartName="/ppt/tags/tag756.xml" ContentType="application/vnd.openxmlformats-officedocument.presentationml.tags+xml"/>
  <Override PartName="/ppt/tags/tag757.xml" ContentType="application/vnd.openxmlformats-officedocument.presentationml.tags+xml"/>
  <Override PartName="/ppt/tags/tag758.xml" ContentType="application/vnd.openxmlformats-officedocument.presentationml.tags+xml"/>
  <Override PartName="/ppt/tags/tag759.xml" ContentType="application/vnd.openxmlformats-officedocument.presentationml.tags+xml"/>
  <Override PartName="/ppt/tags/tag760.xml" ContentType="application/vnd.openxmlformats-officedocument.presentationml.tags+xml"/>
  <Override PartName="/ppt/tags/tag761.xml" ContentType="application/vnd.openxmlformats-officedocument.presentationml.tags+xml"/>
  <Override PartName="/ppt/tags/tag762.xml" ContentType="application/vnd.openxmlformats-officedocument.presentationml.tags+xml"/>
  <Override PartName="/ppt/tags/tag763.xml" ContentType="application/vnd.openxmlformats-officedocument.presentationml.tags+xml"/>
  <Override PartName="/ppt/tags/tag764.xml" ContentType="application/vnd.openxmlformats-officedocument.presentationml.tags+xml"/>
  <Override PartName="/ppt/tags/tag765.xml" ContentType="application/vnd.openxmlformats-officedocument.presentationml.tags+xml"/>
  <Override PartName="/ppt/tags/tag766.xml" ContentType="application/vnd.openxmlformats-officedocument.presentationml.tags+xml"/>
  <Override PartName="/ppt/tags/tag767.xml" ContentType="application/vnd.openxmlformats-officedocument.presentationml.tags+xml"/>
  <Override PartName="/ppt/notesSlides/notesSlide29.xml" ContentType="application/vnd.openxmlformats-officedocument.presentationml.notesSlide+xml"/>
  <Override PartName="/ppt/charts/chart36.xml" ContentType="application/vnd.openxmlformats-officedocument.drawingml.chart+xml"/>
  <Override PartName="/ppt/tags/tag768.xml" ContentType="application/vnd.openxmlformats-officedocument.presentationml.tags+xml"/>
  <Override PartName="/ppt/tags/tag769.xml" ContentType="application/vnd.openxmlformats-officedocument.presentationml.tags+xml"/>
  <Override PartName="/ppt/tags/tag770.xml" ContentType="application/vnd.openxmlformats-officedocument.presentationml.tags+xml"/>
  <Override PartName="/ppt/tags/tag771.xml" ContentType="application/vnd.openxmlformats-officedocument.presentationml.tags+xml"/>
  <Override PartName="/ppt/tags/tag772.xml" ContentType="application/vnd.openxmlformats-officedocument.presentationml.tags+xml"/>
  <Override PartName="/ppt/tags/tag773.xml" ContentType="application/vnd.openxmlformats-officedocument.presentationml.tags+xml"/>
  <Override PartName="/ppt/tags/tag774.xml" ContentType="application/vnd.openxmlformats-officedocument.presentationml.tags+xml"/>
  <Override PartName="/ppt/tags/tag775.xml" ContentType="application/vnd.openxmlformats-officedocument.presentationml.tags+xml"/>
  <Override PartName="/ppt/tags/tag776.xml" ContentType="application/vnd.openxmlformats-officedocument.presentationml.tags+xml"/>
  <Override PartName="/ppt/tags/tag777.xml" ContentType="application/vnd.openxmlformats-officedocument.presentationml.tags+xml"/>
  <Override PartName="/ppt/tags/tag778.xml" ContentType="application/vnd.openxmlformats-officedocument.presentationml.tags+xml"/>
  <Override PartName="/ppt/tags/tag779.xml" ContentType="application/vnd.openxmlformats-officedocument.presentationml.tags+xml"/>
  <Override PartName="/ppt/tags/tag780.xml" ContentType="application/vnd.openxmlformats-officedocument.presentationml.tags+xml"/>
  <Override PartName="/ppt/tags/tag781.xml" ContentType="application/vnd.openxmlformats-officedocument.presentationml.tags+xml"/>
  <Override PartName="/ppt/tags/tag782.xml" ContentType="application/vnd.openxmlformats-officedocument.presentationml.tags+xml"/>
  <Override PartName="/ppt/tags/tag783.xml" ContentType="application/vnd.openxmlformats-officedocument.presentationml.tags+xml"/>
  <Override PartName="/ppt/tags/tag784.xml" ContentType="application/vnd.openxmlformats-officedocument.presentationml.tags+xml"/>
  <Override PartName="/ppt/tags/tag785.xml" ContentType="application/vnd.openxmlformats-officedocument.presentationml.tags+xml"/>
  <Override PartName="/ppt/tags/tag786.xml" ContentType="application/vnd.openxmlformats-officedocument.presentationml.tags+xml"/>
  <Override PartName="/ppt/tags/tag787.xml" ContentType="application/vnd.openxmlformats-officedocument.presentationml.tags+xml"/>
  <Override PartName="/ppt/tags/tag788.xml" ContentType="application/vnd.openxmlformats-officedocument.presentationml.tags+xml"/>
  <Override PartName="/ppt/tags/tag789.xml" ContentType="application/vnd.openxmlformats-officedocument.presentationml.tags+xml"/>
  <Override PartName="/ppt/tags/tag790.xml" ContentType="application/vnd.openxmlformats-officedocument.presentationml.tags+xml"/>
  <Override PartName="/ppt/tags/tag791.xml" ContentType="application/vnd.openxmlformats-officedocument.presentationml.tags+xml"/>
  <Override PartName="/ppt/notesSlides/notesSlide30.xml" ContentType="application/vnd.openxmlformats-officedocument.presentationml.notesSlide+xml"/>
  <Override PartName="/ppt/charts/chart37.xml" ContentType="application/vnd.openxmlformats-officedocument.drawingml.chart+xml"/>
  <Override PartName="/ppt/drawings/drawing24.xml" ContentType="application/vnd.openxmlformats-officedocument.drawingml.chartshapes+xml"/>
  <Override PartName="/ppt/tags/tag792.xml" ContentType="application/vnd.openxmlformats-officedocument.presentationml.tags+xml"/>
  <Override PartName="/ppt/tags/tag793.xml" ContentType="application/vnd.openxmlformats-officedocument.presentationml.tags+xml"/>
  <Override PartName="/ppt/tags/tag794.xml" ContentType="application/vnd.openxmlformats-officedocument.presentationml.tags+xml"/>
  <Override PartName="/ppt/tags/tag795.xml" ContentType="application/vnd.openxmlformats-officedocument.presentationml.tags+xml"/>
  <Override PartName="/ppt/tags/tag796.xml" ContentType="application/vnd.openxmlformats-officedocument.presentationml.tags+xml"/>
  <Override PartName="/ppt/tags/tag797.xml" ContentType="application/vnd.openxmlformats-officedocument.presentationml.tags+xml"/>
  <Override PartName="/ppt/notesSlides/notesSlide31.xml" ContentType="application/vnd.openxmlformats-officedocument.presentationml.notesSlide+xml"/>
  <Override PartName="/ppt/charts/chart38.xml" ContentType="application/vnd.openxmlformats-officedocument.drawingml.chart+xml"/>
  <Override PartName="/ppt/drawings/drawing25.xml" ContentType="application/vnd.openxmlformats-officedocument.drawingml.chartshapes+xml"/>
  <Override PartName="/ppt/tags/tag798.xml" ContentType="application/vnd.openxmlformats-officedocument.presentationml.tags+xml"/>
  <Override PartName="/ppt/tags/tag799.xml" ContentType="application/vnd.openxmlformats-officedocument.presentationml.tags+xml"/>
  <Override PartName="/ppt/tags/tag800.xml" ContentType="application/vnd.openxmlformats-officedocument.presentationml.tags+xml"/>
  <Override PartName="/ppt/tags/tag801.xml" ContentType="application/vnd.openxmlformats-officedocument.presentationml.tags+xml"/>
  <Override PartName="/ppt/tags/tag802.xml" ContentType="application/vnd.openxmlformats-officedocument.presentationml.tags+xml"/>
  <Override PartName="/ppt/notesSlides/notesSlide32.xml" ContentType="application/vnd.openxmlformats-officedocument.presentationml.notesSlide+xml"/>
  <Override PartName="/ppt/charts/chart39.xml" ContentType="application/vnd.openxmlformats-officedocument.drawingml.chart+xml"/>
  <Override PartName="/ppt/tags/tag803.xml" ContentType="application/vnd.openxmlformats-officedocument.presentationml.tags+xml"/>
  <Override PartName="/ppt/tags/tag804.xml" ContentType="application/vnd.openxmlformats-officedocument.presentationml.tags+xml"/>
  <Override PartName="/ppt/tags/tag805.xml" ContentType="application/vnd.openxmlformats-officedocument.presentationml.tags+xml"/>
  <Override PartName="/ppt/tags/tag806.xml" ContentType="application/vnd.openxmlformats-officedocument.presentationml.tags+xml"/>
  <Override PartName="/ppt/tags/tag807.xml" ContentType="application/vnd.openxmlformats-officedocument.presentationml.tags+xml"/>
  <Override PartName="/ppt/tags/tag808.xml" ContentType="application/vnd.openxmlformats-officedocument.presentationml.tags+xml"/>
  <Override PartName="/ppt/tags/tag809.xml" ContentType="application/vnd.openxmlformats-officedocument.presentationml.tags+xml"/>
  <Override PartName="/ppt/tags/tag810.xml" ContentType="application/vnd.openxmlformats-officedocument.presentationml.tags+xml"/>
  <Override PartName="/ppt/tags/tag811.xml" ContentType="application/vnd.openxmlformats-officedocument.presentationml.tags+xml"/>
  <Override PartName="/ppt/tags/tag812.xml" ContentType="application/vnd.openxmlformats-officedocument.presentationml.tags+xml"/>
  <Override PartName="/ppt/tags/tag813.xml" ContentType="application/vnd.openxmlformats-officedocument.presentationml.tags+xml"/>
  <Override PartName="/ppt/tags/tag814.xml" ContentType="application/vnd.openxmlformats-officedocument.presentationml.tags+xml"/>
  <Override PartName="/ppt/tags/tag815.xml" ContentType="application/vnd.openxmlformats-officedocument.presentationml.tags+xml"/>
  <Override PartName="/ppt/tags/tag816.xml" ContentType="application/vnd.openxmlformats-officedocument.presentationml.tags+xml"/>
  <Override PartName="/ppt/tags/tag817.xml" ContentType="application/vnd.openxmlformats-officedocument.presentationml.tags+xml"/>
  <Override PartName="/ppt/tags/tag818.xml" ContentType="application/vnd.openxmlformats-officedocument.presentationml.tags+xml"/>
  <Override PartName="/ppt/tags/tag819.xml" ContentType="application/vnd.openxmlformats-officedocument.presentationml.tags+xml"/>
  <Override PartName="/ppt/tags/tag820.xml" ContentType="application/vnd.openxmlformats-officedocument.presentationml.tags+xml"/>
  <Override PartName="/ppt/tags/tag821.xml" ContentType="application/vnd.openxmlformats-officedocument.presentationml.tags+xml"/>
  <Override PartName="/ppt/notesSlides/notesSlide33.xml" ContentType="application/vnd.openxmlformats-officedocument.presentationml.notesSlide+xml"/>
  <Override PartName="/ppt/charts/chart40.xml" ContentType="application/vnd.openxmlformats-officedocument.drawingml.chart+xml"/>
  <Override PartName="/ppt/charts/chart41.xml" ContentType="application/vnd.openxmlformats-officedocument.drawingml.chart+xml"/>
  <Override PartName="/ppt/drawings/drawing26.xml" ContentType="application/vnd.openxmlformats-officedocument.drawingml.chartshapes+xml"/>
  <Override PartName="/ppt/tags/tag822.xml" ContentType="application/vnd.openxmlformats-officedocument.presentationml.tags+xml"/>
  <Override PartName="/ppt/tags/tag823.xml" ContentType="application/vnd.openxmlformats-officedocument.presentationml.tags+xml"/>
  <Override PartName="/ppt/tags/tag824.xml" ContentType="application/vnd.openxmlformats-officedocument.presentationml.tags+xml"/>
  <Override PartName="/ppt/tags/tag825.xml" ContentType="application/vnd.openxmlformats-officedocument.presentationml.tags+xml"/>
  <Override PartName="/ppt/tags/tag826.xml" ContentType="application/vnd.openxmlformats-officedocument.presentationml.tags+xml"/>
  <Override PartName="/ppt/tags/tag827.xml" ContentType="application/vnd.openxmlformats-officedocument.presentationml.tags+xml"/>
  <Override PartName="/ppt/tags/tag828.xml" ContentType="application/vnd.openxmlformats-officedocument.presentationml.tags+xml"/>
  <Override PartName="/ppt/tags/tag829.xml" ContentType="application/vnd.openxmlformats-officedocument.presentationml.tags+xml"/>
  <Override PartName="/ppt/tags/tag830.xml" ContentType="application/vnd.openxmlformats-officedocument.presentationml.tags+xml"/>
  <Override PartName="/ppt/tags/tag831.xml" ContentType="application/vnd.openxmlformats-officedocument.presentationml.tags+xml"/>
  <Override PartName="/ppt/tags/tag832.xml" ContentType="application/vnd.openxmlformats-officedocument.presentationml.tags+xml"/>
  <Override PartName="/ppt/tags/tag833.xml" ContentType="application/vnd.openxmlformats-officedocument.presentationml.tags+xml"/>
  <Override PartName="/ppt/tags/tag834.xml" ContentType="application/vnd.openxmlformats-officedocument.presentationml.tags+xml"/>
  <Override PartName="/ppt/tags/tag835.xml" ContentType="application/vnd.openxmlformats-officedocument.presentationml.tags+xml"/>
  <Override PartName="/ppt/tags/tag836.xml" ContentType="application/vnd.openxmlformats-officedocument.presentationml.tags+xml"/>
  <Override PartName="/ppt/tags/tag837.xml" ContentType="application/vnd.openxmlformats-officedocument.presentationml.tags+xml"/>
  <Override PartName="/ppt/tags/tag838.xml" ContentType="application/vnd.openxmlformats-officedocument.presentationml.tags+xml"/>
  <Override PartName="/ppt/tags/tag839.xml" ContentType="application/vnd.openxmlformats-officedocument.presentationml.tags+xml"/>
  <Override PartName="/ppt/tags/tag840.xml" ContentType="application/vnd.openxmlformats-officedocument.presentationml.tags+xml"/>
  <Override PartName="/ppt/tags/tag841.xml" ContentType="application/vnd.openxmlformats-officedocument.presentationml.tags+xml"/>
  <Override PartName="/ppt/tags/tag842.xml" ContentType="application/vnd.openxmlformats-officedocument.presentationml.tags+xml"/>
  <Override PartName="/ppt/tags/tag843.xml" ContentType="application/vnd.openxmlformats-officedocument.presentationml.tags+xml"/>
  <Override PartName="/ppt/tags/tag844.xml" ContentType="application/vnd.openxmlformats-officedocument.presentationml.tags+xml"/>
  <Override PartName="/ppt/tags/tag845.xml" ContentType="application/vnd.openxmlformats-officedocument.presentationml.tags+xml"/>
  <Override PartName="/ppt/notesSlides/notesSlide34.xml" ContentType="application/vnd.openxmlformats-officedocument.presentationml.notesSlide+xml"/>
  <Override PartName="/ppt/charts/chart42.xml" ContentType="application/vnd.openxmlformats-officedocument.drawingml.chart+xml"/>
  <Override PartName="/ppt/drawings/drawing27.xml" ContentType="application/vnd.openxmlformats-officedocument.drawingml.chartshapes+xml"/>
  <Override PartName="/ppt/tags/tag846.xml" ContentType="application/vnd.openxmlformats-officedocument.presentationml.tags+xml"/>
  <Override PartName="/ppt/tags/tag847.xml" ContentType="application/vnd.openxmlformats-officedocument.presentationml.tags+xml"/>
  <Override PartName="/ppt/tags/tag848.xml" ContentType="application/vnd.openxmlformats-officedocument.presentationml.tags+xml"/>
  <Override PartName="/ppt/tags/tag849.xml" ContentType="application/vnd.openxmlformats-officedocument.presentationml.tags+xml"/>
  <Override PartName="/ppt/tags/tag850.xml" ContentType="application/vnd.openxmlformats-officedocument.presentationml.tags+xml"/>
  <Override PartName="/ppt/tags/tag851.xml" ContentType="application/vnd.openxmlformats-officedocument.presentationml.tags+xml"/>
  <Override PartName="/ppt/tags/tag852.xml" ContentType="application/vnd.openxmlformats-officedocument.presentationml.tags+xml"/>
  <Override PartName="/ppt/tags/tag853.xml" ContentType="application/vnd.openxmlformats-officedocument.presentationml.tags+xml"/>
  <Override PartName="/ppt/tags/tag854.xml" ContentType="application/vnd.openxmlformats-officedocument.presentationml.tags+xml"/>
  <Override PartName="/ppt/tags/tag855.xml" ContentType="application/vnd.openxmlformats-officedocument.presentationml.tags+xml"/>
  <Override PartName="/ppt/tags/tag856.xml" ContentType="application/vnd.openxmlformats-officedocument.presentationml.tags+xml"/>
  <Override PartName="/ppt/tags/tag857.xml" ContentType="application/vnd.openxmlformats-officedocument.presentationml.tags+xml"/>
  <Override PartName="/ppt/tags/tag858.xml" ContentType="application/vnd.openxmlformats-officedocument.presentationml.tags+xml"/>
  <Override PartName="/ppt/tags/tag859.xml" ContentType="application/vnd.openxmlformats-officedocument.presentationml.tags+xml"/>
  <Override PartName="/ppt/tags/tag860.xml" ContentType="application/vnd.openxmlformats-officedocument.presentationml.tags+xml"/>
  <Override PartName="/ppt/tags/tag861.xml" ContentType="application/vnd.openxmlformats-officedocument.presentationml.tags+xml"/>
  <Override PartName="/ppt/tags/tag862.xml" ContentType="application/vnd.openxmlformats-officedocument.presentationml.tags+xml"/>
  <Override PartName="/ppt/tags/tag863.xml" ContentType="application/vnd.openxmlformats-officedocument.presentationml.tags+xml"/>
  <Override PartName="/ppt/tags/tag864.xml" ContentType="application/vnd.openxmlformats-officedocument.presentationml.tags+xml"/>
  <Override PartName="/ppt/tags/tag865.xml" ContentType="application/vnd.openxmlformats-officedocument.presentationml.tags+xml"/>
  <Override PartName="/ppt/tags/tag866.xml" ContentType="application/vnd.openxmlformats-officedocument.presentationml.tags+xml"/>
  <Override PartName="/ppt/tags/tag867.xml" ContentType="application/vnd.openxmlformats-officedocument.presentationml.tags+xml"/>
  <Override PartName="/ppt/tags/tag868.xml" ContentType="application/vnd.openxmlformats-officedocument.presentationml.tags+xml"/>
  <Override PartName="/ppt/tags/tag869.xml" ContentType="application/vnd.openxmlformats-officedocument.presentationml.tags+xml"/>
  <Override PartName="/ppt/notesSlides/notesSlide35.xml" ContentType="application/vnd.openxmlformats-officedocument.presentationml.notesSlide+xml"/>
  <Override PartName="/ppt/charts/chart43.xml" ContentType="application/vnd.openxmlformats-officedocument.drawingml.chart+xml"/>
  <Override PartName="/ppt/drawings/drawing28.xml" ContentType="application/vnd.openxmlformats-officedocument.drawingml.chartshapes+xml"/>
  <Override PartName="/ppt/tags/tag870.xml" ContentType="application/vnd.openxmlformats-officedocument.presentationml.tags+xml"/>
  <Override PartName="/ppt/tags/tag871.xml" ContentType="application/vnd.openxmlformats-officedocument.presentationml.tags+xml"/>
  <Override PartName="/ppt/tags/tag872.xml" ContentType="application/vnd.openxmlformats-officedocument.presentationml.tags+xml"/>
  <Override PartName="/ppt/tags/tag873.xml" ContentType="application/vnd.openxmlformats-officedocument.presentationml.tags+xml"/>
  <Override PartName="/ppt/tags/tag874.xml" ContentType="application/vnd.openxmlformats-officedocument.presentationml.tags+xml"/>
  <Override PartName="/ppt/tags/tag875.xml" ContentType="application/vnd.openxmlformats-officedocument.presentationml.tags+xml"/>
  <Override PartName="/ppt/tags/tag876.xml" ContentType="application/vnd.openxmlformats-officedocument.presentationml.tags+xml"/>
  <Override PartName="/ppt/tags/tag877.xml" ContentType="application/vnd.openxmlformats-officedocument.presentationml.tags+xml"/>
  <Override PartName="/ppt/tags/tag878.xml" ContentType="application/vnd.openxmlformats-officedocument.presentationml.tags+xml"/>
  <Override PartName="/ppt/tags/tag879.xml" ContentType="application/vnd.openxmlformats-officedocument.presentationml.tags+xml"/>
  <Override PartName="/ppt/tags/tag880.xml" ContentType="application/vnd.openxmlformats-officedocument.presentationml.tags+xml"/>
  <Override PartName="/ppt/tags/tag881.xml" ContentType="application/vnd.openxmlformats-officedocument.presentationml.tags+xml"/>
  <Override PartName="/ppt/tags/tag882.xml" ContentType="application/vnd.openxmlformats-officedocument.presentationml.tags+xml"/>
  <Override PartName="/ppt/tags/tag883.xml" ContentType="application/vnd.openxmlformats-officedocument.presentationml.tags+xml"/>
  <Override PartName="/ppt/tags/tag884.xml" ContentType="application/vnd.openxmlformats-officedocument.presentationml.tags+xml"/>
  <Override PartName="/ppt/tags/tag885.xml" ContentType="application/vnd.openxmlformats-officedocument.presentationml.tags+xml"/>
  <Override PartName="/ppt/tags/tag886.xml" ContentType="application/vnd.openxmlformats-officedocument.presentationml.tags+xml"/>
  <Override PartName="/ppt/tags/tag887.xml" ContentType="application/vnd.openxmlformats-officedocument.presentationml.tags+xml"/>
  <Override PartName="/ppt/tags/tag888.xml" ContentType="application/vnd.openxmlformats-officedocument.presentationml.tags+xml"/>
  <Override PartName="/ppt/tags/tag889.xml" ContentType="application/vnd.openxmlformats-officedocument.presentationml.tags+xml"/>
  <Override PartName="/ppt/tags/tag890.xml" ContentType="application/vnd.openxmlformats-officedocument.presentationml.tags+xml"/>
  <Override PartName="/ppt/tags/tag891.xml" ContentType="application/vnd.openxmlformats-officedocument.presentationml.tags+xml"/>
  <Override PartName="/ppt/tags/tag892.xml" ContentType="application/vnd.openxmlformats-officedocument.presentationml.tags+xml"/>
  <Override PartName="/ppt/tags/tag893.xml" ContentType="application/vnd.openxmlformats-officedocument.presentationml.tags+xml"/>
  <Override PartName="/ppt/tags/tag894.xml" ContentType="application/vnd.openxmlformats-officedocument.presentationml.tags+xml"/>
  <Override PartName="/ppt/tags/tag895.xml" ContentType="application/vnd.openxmlformats-officedocument.presentationml.tags+xml"/>
  <Override PartName="/ppt/tags/tag896.xml" ContentType="application/vnd.openxmlformats-officedocument.presentationml.tags+xml"/>
  <Override PartName="/ppt/tags/tag897.xml" ContentType="application/vnd.openxmlformats-officedocument.presentationml.tags+xml"/>
  <Override PartName="/ppt/tags/tag898.xml" ContentType="application/vnd.openxmlformats-officedocument.presentationml.tags+xml"/>
  <Override PartName="/ppt/notesSlides/notesSlide36.xml" ContentType="application/vnd.openxmlformats-officedocument.presentationml.notesSlide+xml"/>
  <Override PartName="/ppt/charts/chart44.xml" ContentType="application/vnd.openxmlformats-officedocument.drawingml.chart+xml"/>
  <Override PartName="/ppt/charts/chart45.xml" ContentType="application/vnd.openxmlformats-officedocument.drawingml.chart+xml"/>
  <Override PartName="/ppt/drawings/drawing29.xml" ContentType="application/vnd.openxmlformats-officedocument.drawingml.chartshapes+xml"/>
  <Override PartName="/ppt/tags/tag899.xml" ContentType="application/vnd.openxmlformats-officedocument.presentationml.tags+xml"/>
  <Override PartName="/ppt/tags/tag900.xml" ContentType="application/vnd.openxmlformats-officedocument.presentationml.tags+xml"/>
  <Override PartName="/ppt/tags/tag901.xml" ContentType="application/vnd.openxmlformats-officedocument.presentationml.tags+xml"/>
  <Override PartName="/ppt/tags/tag902.xml" ContentType="application/vnd.openxmlformats-officedocument.presentationml.tags+xml"/>
  <Override PartName="/ppt/tags/tag903.xml" ContentType="application/vnd.openxmlformats-officedocument.presentationml.tags+xml"/>
  <Override PartName="/ppt/tags/tag904.xml" ContentType="application/vnd.openxmlformats-officedocument.presentationml.tags+xml"/>
  <Override PartName="/ppt/tags/tag905.xml" ContentType="application/vnd.openxmlformats-officedocument.presentationml.tags+xml"/>
  <Override PartName="/ppt/tags/tag906.xml" ContentType="application/vnd.openxmlformats-officedocument.presentationml.tags+xml"/>
  <Override PartName="/ppt/tags/tag907.xml" ContentType="application/vnd.openxmlformats-officedocument.presentationml.tags+xml"/>
  <Override PartName="/ppt/tags/tag908.xml" ContentType="application/vnd.openxmlformats-officedocument.presentationml.tags+xml"/>
  <Override PartName="/ppt/tags/tag909.xml" ContentType="application/vnd.openxmlformats-officedocument.presentationml.tags+xml"/>
  <Override PartName="/ppt/tags/tag910.xml" ContentType="application/vnd.openxmlformats-officedocument.presentationml.tags+xml"/>
  <Override PartName="/ppt/tags/tag911.xml" ContentType="application/vnd.openxmlformats-officedocument.presentationml.tags+xml"/>
  <Override PartName="/ppt/tags/tag912.xml" ContentType="application/vnd.openxmlformats-officedocument.presentationml.tags+xml"/>
  <Override PartName="/ppt/tags/tag913.xml" ContentType="application/vnd.openxmlformats-officedocument.presentationml.tags+xml"/>
  <Override PartName="/ppt/tags/tag914.xml" ContentType="application/vnd.openxmlformats-officedocument.presentationml.tags+xml"/>
  <Override PartName="/ppt/tags/tag915.xml" ContentType="application/vnd.openxmlformats-officedocument.presentationml.tags+xml"/>
  <Override PartName="/ppt/tags/tag916.xml" ContentType="application/vnd.openxmlformats-officedocument.presentationml.tags+xml"/>
  <Override PartName="/ppt/tags/tag917.xml" ContentType="application/vnd.openxmlformats-officedocument.presentationml.tags+xml"/>
  <Override PartName="/ppt/tags/tag918.xml" ContentType="application/vnd.openxmlformats-officedocument.presentationml.tags+xml"/>
  <Override PartName="/ppt/tags/tag919.xml" ContentType="application/vnd.openxmlformats-officedocument.presentationml.tags+xml"/>
  <Override PartName="/ppt/tags/tag920.xml" ContentType="application/vnd.openxmlformats-officedocument.presentationml.tags+xml"/>
  <Override PartName="/ppt/tags/tag921.xml" ContentType="application/vnd.openxmlformats-officedocument.presentationml.tags+xml"/>
  <Override PartName="/ppt/tags/tag922.xml" ContentType="application/vnd.openxmlformats-officedocument.presentationml.tags+xml"/>
  <Override PartName="/ppt/tags/tag923.xml" ContentType="application/vnd.openxmlformats-officedocument.presentationml.tags+xml"/>
  <Override PartName="/ppt/notesSlides/notesSlide37.xml" ContentType="application/vnd.openxmlformats-officedocument.presentationml.notesSlide+xml"/>
  <Override PartName="/ppt/charts/chart46.xml" ContentType="application/vnd.openxmlformats-officedocument.drawingml.chart+xml"/>
  <Override PartName="/ppt/tags/tag924.xml" ContentType="application/vnd.openxmlformats-officedocument.presentationml.tags+xml"/>
  <Override PartName="/ppt/tags/tag925.xml" ContentType="application/vnd.openxmlformats-officedocument.presentationml.tags+xml"/>
  <Override PartName="/ppt/tags/tag926.xml" ContentType="application/vnd.openxmlformats-officedocument.presentationml.tags+xml"/>
  <Override PartName="/ppt/tags/tag927.xml" ContentType="application/vnd.openxmlformats-officedocument.presentationml.tags+xml"/>
  <Override PartName="/ppt/tags/tag928.xml" ContentType="application/vnd.openxmlformats-officedocument.presentationml.tags+xml"/>
  <Override PartName="/ppt/tags/tag929.xml" ContentType="application/vnd.openxmlformats-officedocument.presentationml.tags+xml"/>
  <Override PartName="/ppt/tags/tag930.xml" ContentType="application/vnd.openxmlformats-officedocument.presentationml.tags+xml"/>
  <Override PartName="/ppt/tags/tag931.xml" ContentType="application/vnd.openxmlformats-officedocument.presentationml.tags+xml"/>
  <Override PartName="/ppt/tags/tag932.xml" ContentType="application/vnd.openxmlformats-officedocument.presentationml.tags+xml"/>
  <Override PartName="/ppt/tags/tag933.xml" ContentType="application/vnd.openxmlformats-officedocument.presentationml.tags+xml"/>
  <Override PartName="/ppt/tags/tag934.xml" ContentType="application/vnd.openxmlformats-officedocument.presentationml.tags+xml"/>
  <Override PartName="/ppt/tags/tag935.xml" ContentType="application/vnd.openxmlformats-officedocument.presentationml.tags+xml"/>
  <Override PartName="/ppt/tags/tag936.xml" ContentType="application/vnd.openxmlformats-officedocument.presentationml.tags+xml"/>
  <Override PartName="/ppt/tags/tag937.xml" ContentType="application/vnd.openxmlformats-officedocument.presentationml.tags+xml"/>
  <Override PartName="/ppt/tags/tag938.xml" ContentType="application/vnd.openxmlformats-officedocument.presentationml.tags+xml"/>
  <Override PartName="/ppt/tags/tag939.xml" ContentType="application/vnd.openxmlformats-officedocument.presentationml.tags+xml"/>
  <Override PartName="/ppt/tags/tag940.xml" ContentType="application/vnd.openxmlformats-officedocument.presentationml.tags+xml"/>
  <Override PartName="/ppt/tags/tag941.xml" ContentType="application/vnd.openxmlformats-officedocument.presentationml.tags+xml"/>
  <Override PartName="/ppt/tags/tag942.xml" ContentType="application/vnd.openxmlformats-officedocument.presentationml.tags+xml"/>
  <Override PartName="/ppt/tags/tag943.xml" ContentType="application/vnd.openxmlformats-officedocument.presentationml.tags+xml"/>
  <Override PartName="/ppt/tags/tag944.xml" ContentType="application/vnd.openxmlformats-officedocument.presentationml.tags+xml"/>
  <Override PartName="/ppt/tags/tag945.xml" ContentType="application/vnd.openxmlformats-officedocument.presentationml.tags+xml"/>
  <Override PartName="/ppt/tags/tag946.xml" ContentType="application/vnd.openxmlformats-officedocument.presentationml.tags+xml"/>
  <Override PartName="/ppt/tags/tag947.xml" ContentType="application/vnd.openxmlformats-officedocument.presentationml.tags+xml"/>
  <Override PartName="/ppt/notesSlides/notesSlide38.xml" ContentType="application/vnd.openxmlformats-officedocument.presentationml.notesSlide+xml"/>
  <Override PartName="/ppt/charts/chart47.xml" ContentType="application/vnd.openxmlformats-officedocument.drawingml.chart+xml"/>
  <Override PartName="/ppt/drawings/drawing30.xml" ContentType="application/vnd.openxmlformats-officedocument.drawingml.chartshapes+xml"/>
  <Override PartName="/ppt/tags/tag948.xml" ContentType="application/vnd.openxmlformats-officedocument.presentationml.tags+xml"/>
  <Override PartName="/ppt/tags/tag949.xml" ContentType="application/vnd.openxmlformats-officedocument.presentationml.tags+xml"/>
  <Override PartName="/ppt/tags/tag950.xml" ContentType="application/vnd.openxmlformats-officedocument.presentationml.tags+xml"/>
  <Override PartName="/ppt/tags/tag951.xml" ContentType="application/vnd.openxmlformats-officedocument.presentationml.tags+xml"/>
  <Override PartName="/ppt/tags/tag952.xml" ContentType="application/vnd.openxmlformats-officedocument.presentationml.tags+xml"/>
  <Override PartName="/ppt/tags/tag953.xml" ContentType="application/vnd.openxmlformats-officedocument.presentationml.tags+xml"/>
  <Override PartName="/ppt/tags/tag954.xml" ContentType="application/vnd.openxmlformats-officedocument.presentationml.tags+xml"/>
  <Override PartName="/ppt/tags/tag955.xml" ContentType="application/vnd.openxmlformats-officedocument.presentationml.tags+xml"/>
  <Override PartName="/ppt/tags/tag956.xml" ContentType="application/vnd.openxmlformats-officedocument.presentationml.tags+xml"/>
  <Override PartName="/ppt/tags/tag957.xml" ContentType="application/vnd.openxmlformats-officedocument.presentationml.tags+xml"/>
  <Override PartName="/ppt/tags/tag958.xml" ContentType="application/vnd.openxmlformats-officedocument.presentationml.tags+xml"/>
  <Override PartName="/ppt/tags/tag959.xml" ContentType="application/vnd.openxmlformats-officedocument.presentationml.tags+xml"/>
  <Override PartName="/ppt/tags/tag960.xml" ContentType="application/vnd.openxmlformats-officedocument.presentationml.tags+xml"/>
  <Override PartName="/ppt/tags/tag961.xml" ContentType="application/vnd.openxmlformats-officedocument.presentationml.tags+xml"/>
  <Override PartName="/ppt/tags/tag962.xml" ContentType="application/vnd.openxmlformats-officedocument.presentationml.tags+xml"/>
  <Override PartName="/ppt/tags/tag963.xml" ContentType="application/vnd.openxmlformats-officedocument.presentationml.tags+xml"/>
  <Override PartName="/ppt/tags/tag964.xml" ContentType="application/vnd.openxmlformats-officedocument.presentationml.tags+xml"/>
  <Override PartName="/ppt/tags/tag965.xml" ContentType="application/vnd.openxmlformats-officedocument.presentationml.tags+xml"/>
  <Override PartName="/ppt/tags/tag966.xml" ContentType="application/vnd.openxmlformats-officedocument.presentationml.tags+xml"/>
  <Override PartName="/ppt/tags/tag967.xml" ContentType="application/vnd.openxmlformats-officedocument.presentationml.tags+xml"/>
  <Override PartName="/ppt/tags/tag968.xml" ContentType="application/vnd.openxmlformats-officedocument.presentationml.tags+xml"/>
  <Override PartName="/ppt/tags/tag969.xml" ContentType="application/vnd.openxmlformats-officedocument.presentationml.tags+xml"/>
  <Override PartName="/ppt/tags/tag970.xml" ContentType="application/vnd.openxmlformats-officedocument.presentationml.tags+xml"/>
  <Override PartName="/ppt/tags/tag971.xml" ContentType="application/vnd.openxmlformats-officedocument.presentationml.tags+xml"/>
  <Override PartName="/ppt/tags/tag972.xml" ContentType="application/vnd.openxmlformats-officedocument.presentationml.tags+xml"/>
  <Override PartName="/ppt/tags/tag973.xml" ContentType="application/vnd.openxmlformats-officedocument.presentationml.tags+xml"/>
  <Override PartName="/ppt/tags/tag974.xml" ContentType="application/vnd.openxmlformats-officedocument.presentationml.tags+xml"/>
  <Override PartName="/ppt/tags/tag975.xml" ContentType="application/vnd.openxmlformats-officedocument.presentationml.tags+xml"/>
  <Override PartName="/ppt/tags/tag976.xml" ContentType="application/vnd.openxmlformats-officedocument.presentationml.tags+xml"/>
  <Override PartName="/ppt/tags/tag977.xml" ContentType="application/vnd.openxmlformats-officedocument.presentationml.tags+xml"/>
  <Override PartName="/ppt/notesSlides/notesSlide39.xml" ContentType="application/vnd.openxmlformats-officedocument.presentationml.notesSlide+xml"/>
  <Override PartName="/ppt/charts/chart48.xml" ContentType="application/vnd.openxmlformats-officedocument.drawingml.chart+xml"/>
  <Override PartName="/ppt/drawings/drawing31.xml" ContentType="application/vnd.openxmlformats-officedocument.drawingml.chartshapes+xml"/>
  <Override PartName="/ppt/charts/chart49.xml" ContentType="application/vnd.openxmlformats-officedocument.drawingml.chart+xml"/>
  <Override PartName="/ppt/tags/tag978.xml" ContentType="application/vnd.openxmlformats-officedocument.presentationml.tags+xml"/>
  <Override PartName="/ppt/tags/tag979.xml" ContentType="application/vnd.openxmlformats-officedocument.presentationml.tags+xml"/>
  <Override PartName="/ppt/tags/tag980.xml" ContentType="application/vnd.openxmlformats-officedocument.presentationml.tags+xml"/>
  <Override PartName="/ppt/tags/tag981.xml" ContentType="application/vnd.openxmlformats-officedocument.presentationml.tags+xml"/>
  <Override PartName="/ppt/tags/tag982.xml" ContentType="application/vnd.openxmlformats-officedocument.presentationml.tags+xml"/>
  <Override PartName="/ppt/tags/tag983.xml" ContentType="application/vnd.openxmlformats-officedocument.presentationml.tags+xml"/>
  <Override PartName="/ppt/tags/tag984.xml" ContentType="application/vnd.openxmlformats-officedocument.presentationml.tags+xml"/>
  <Override PartName="/ppt/tags/tag985.xml" ContentType="application/vnd.openxmlformats-officedocument.presentationml.tags+xml"/>
  <Override PartName="/ppt/tags/tag986.xml" ContentType="application/vnd.openxmlformats-officedocument.presentationml.tags+xml"/>
  <Override PartName="/ppt/tags/tag987.xml" ContentType="application/vnd.openxmlformats-officedocument.presentationml.tags+xml"/>
  <Override PartName="/ppt/tags/tag988.xml" ContentType="application/vnd.openxmlformats-officedocument.presentationml.tags+xml"/>
  <Override PartName="/ppt/tags/tag989.xml" ContentType="application/vnd.openxmlformats-officedocument.presentationml.tags+xml"/>
  <Override PartName="/ppt/tags/tag990.xml" ContentType="application/vnd.openxmlformats-officedocument.presentationml.tags+xml"/>
  <Override PartName="/ppt/tags/tag991.xml" ContentType="application/vnd.openxmlformats-officedocument.presentationml.tags+xml"/>
  <Override PartName="/ppt/tags/tag992.xml" ContentType="application/vnd.openxmlformats-officedocument.presentationml.tags+xml"/>
  <Override PartName="/ppt/tags/tag993.xml" ContentType="application/vnd.openxmlformats-officedocument.presentationml.tags+xml"/>
  <Override PartName="/ppt/tags/tag994.xml" ContentType="application/vnd.openxmlformats-officedocument.presentationml.tags+xml"/>
  <Override PartName="/ppt/tags/tag995.xml" ContentType="application/vnd.openxmlformats-officedocument.presentationml.tags+xml"/>
  <Override PartName="/ppt/tags/tag996.xml" ContentType="application/vnd.openxmlformats-officedocument.presentationml.tags+xml"/>
  <Override PartName="/ppt/tags/tag997.xml" ContentType="application/vnd.openxmlformats-officedocument.presentationml.tags+xml"/>
  <Override PartName="/ppt/notesSlides/notesSlide40.xml" ContentType="application/vnd.openxmlformats-officedocument.presentationml.notesSlide+xml"/>
  <Override PartName="/ppt/charts/chart50.xml" ContentType="application/vnd.openxmlformats-officedocument.drawingml.chart+xml"/>
  <Override PartName="/ppt/tags/tag998.xml" ContentType="application/vnd.openxmlformats-officedocument.presentationml.tags+xml"/>
  <Override PartName="/ppt/tags/tag999.xml" ContentType="application/vnd.openxmlformats-officedocument.presentationml.tags+xml"/>
  <Override PartName="/ppt/tags/tag1000.xml" ContentType="application/vnd.openxmlformats-officedocument.presentationml.tags+xml"/>
  <Override PartName="/ppt/tags/tag1001.xml" ContentType="application/vnd.openxmlformats-officedocument.presentationml.tags+xml"/>
  <Override PartName="/ppt/tags/tag1002.xml" ContentType="application/vnd.openxmlformats-officedocument.presentationml.tags+xml"/>
  <Override PartName="/ppt/tags/tag1003.xml" ContentType="application/vnd.openxmlformats-officedocument.presentationml.tags+xml"/>
  <Override PartName="/ppt/tags/tag1004.xml" ContentType="application/vnd.openxmlformats-officedocument.presentationml.tags+xml"/>
  <Override PartName="/ppt/tags/tag1005.xml" ContentType="application/vnd.openxmlformats-officedocument.presentationml.tags+xml"/>
  <Override PartName="/ppt/tags/tag1006.xml" ContentType="application/vnd.openxmlformats-officedocument.presentationml.tags+xml"/>
  <Override PartName="/ppt/tags/tag1007.xml" ContentType="application/vnd.openxmlformats-officedocument.presentationml.tags+xml"/>
  <Override PartName="/ppt/tags/tag1008.xml" ContentType="application/vnd.openxmlformats-officedocument.presentationml.tags+xml"/>
  <Override PartName="/ppt/tags/tag1009.xml" ContentType="application/vnd.openxmlformats-officedocument.presentationml.tags+xml"/>
  <Override PartName="/ppt/tags/tag1010.xml" ContentType="application/vnd.openxmlformats-officedocument.presentationml.tags+xml"/>
  <Override PartName="/ppt/tags/tag1011.xml" ContentType="application/vnd.openxmlformats-officedocument.presentationml.tags+xml"/>
  <Override PartName="/ppt/tags/tag1012.xml" ContentType="application/vnd.openxmlformats-officedocument.presentationml.tags+xml"/>
  <Override PartName="/ppt/tags/tag1013.xml" ContentType="application/vnd.openxmlformats-officedocument.presentationml.tags+xml"/>
  <Override PartName="/ppt/tags/tag1014.xml" ContentType="application/vnd.openxmlformats-officedocument.presentationml.tags+xml"/>
  <Override PartName="/ppt/tags/tag1015.xml" ContentType="application/vnd.openxmlformats-officedocument.presentationml.tags+xml"/>
  <Override PartName="/ppt/tags/tag1016.xml" ContentType="application/vnd.openxmlformats-officedocument.presentationml.tags+xml"/>
  <Override PartName="/ppt/tags/tag1017.xml" ContentType="application/vnd.openxmlformats-officedocument.presentationml.tags+xml"/>
  <Override PartName="/ppt/tags/tag1018.xml" ContentType="application/vnd.openxmlformats-officedocument.presentationml.tags+xml"/>
  <Override PartName="/ppt/tags/tag1019.xml" ContentType="application/vnd.openxmlformats-officedocument.presentationml.tags+xml"/>
  <Override PartName="/ppt/tags/tag1020.xml" ContentType="application/vnd.openxmlformats-officedocument.presentationml.tags+xml"/>
  <Override PartName="/ppt/tags/tag1021.xml" ContentType="application/vnd.openxmlformats-officedocument.presentationml.tags+xml"/>
  <Override PartName="/ppt/notesSlides/notesSlide41.xml" ContentType="application/vnd.openxmlformats-officedocument.presentationml.notesSlide+xml"/>
  <Override PartName="/ppt/charts/chart51.xml" ContentType="application/vnd.openxmlformats-officedocument.drawingml.chart+xml"/>
  <Override PartName="/ppt/drawings/drawing32.xml" ContentType="application/vnd.openxmlformats-officedocument.drawingml.chartshapes+xml"/>
  <Override PartName="/ppt/charts/chart52.xml" ContentType="application/vnd.openxmlformats-officedocument.drawingml.chart+xml"/>
  <Override PartName="/ppt/tags/tag1022.xml" ContentType="application/vnd.openxmlformats-officedocument.presentationml.tags+xml"/>
  <Override PartName="/ppt/tags/tag1023.xml" ContentType="application/vnd.openxmlformats-officedocument.presentationml.tags+xml"/>
  <Override PartName="/ppt/tags/tag1024.xml" ContentType="application/vnd.openxmlformats-officedocument.presentationml.tags+xml"/>
  <Override PartName="/ppt/tags/tag1025.xml" ContentType="application/vnd.openxmlformats-officedocument.presentationml.tags+xml"/>
  <Override PartName="/ppt/tags/tag1026.xml" ContentType="application/vnd.openxmlformats-officedocument.presentationml.tags+xml"/>
  <Override PartName="/ppt/tags/tag1027.xml" ContentType="application/vnd.openxmlformats-officedocument.presentationml.tags+xml"/>
  <Override PartName="/ppt/tags/tag1028.xml" ContentType="application/vnd.openxmlformats-officedocument.presentationml.tags+xml"/>
  <Override PartName="/ppt/tags/tag1029.xml" ContentType="application/vnd.openxmlformats-officedocument.presentationml.tags+xml"/>
  <Override PartName="/ppt/tags/tag1030.xml" ContentType="application/vnd.openxmlformats-officedocument.presentationml.tags+xml"/>
  <Override PartName="/ppt/tags/tag1031.xml" ContentType="application/vnd.openxmlformats-officedocument.presentationml.tags+xml"/>
  <Override PartName="/ppt/tags/tag1032.xml" ContentType="application/vnd.openxmlformats-officedocument.presentationml.tags+xml"/>
  <Override PartName="/ppt/tags/tag1033.xml" ContentType="application/vnd.openxmlformats-officedocument.presentationml.tags+xml"/>
  <Override PartName="/ppt/tags/tag1034.xml" ContentType="application/vnd.openxmlformats-officedocument.presentationml.tags+xml"/>
  <Override PartName="/ppt/tags/tag1035.xml" ContentType="application/vnd.openxmlformats-officedocument.presentationml.tags+xml"/>
  <Override PartName="/ppt/tags/tag1036.xml" ContentType="application/vnd.openxmlformats-officedocument.presentationml.tags+xml"/>
  <Override PartName="/ppt/tags/tag1037.xml" ContentType="application/vnd.openxmlformats-officedocument.presentationml.tags+xml"/>
  <Override PartName="/ppt/tags/tag1038.xml" ContentType="application/vnd.openxmlformats-officedocument.presentationml.tags+xml"/>
  <Override PartName="/ppt/tags/tag1039.xml" ContentType="application/vnd.openxmlformats-officedocument.presentationml.tags+xml"/>
  <Override PartName="/ppt/tags/tag1040.xml" ContentType="application/vnd.openxmlformats-officedocument.presentationml.tags+xml"/>
  <Override PartName="/ppt/tags/tag1041.xml" ContentType="application/vnd.openxmlformats-officedocument.presentationml.tags+xml"/>
  <Override PartName="/ppt/tags/tag1042.xml" ContentType="application/vnd.openxmlformats-officedocument.presentationml.tags+xml"/>
  <Override PartName="/ppt/tags/tag1043.xml" ContentType="application/vnd.openxmlformats-officedocument.presentationml.tags+xml"/>
  <Override PartName="/ppt/notesSlides/notesSlide42.xml" ContentType="application/vnd.openxmlformats-officedocument.presentationml.notesSlide+xml"/>
  <Override PartName="/ppt/charts/chart53.xml" ContentType="application/vnd.openxmlformats-officedocument.drawingml.chart+xml"/>
  <Override PartName="/ppt/charts/chart54.xml" ContentType="application/vnd.openxmlformats-officedocument.drawingml.chart+xml"/>
  <Override PartName="/ppt/tags/tag1044.xml" ContentType="application/vnd.openxmlformats-officedocument.presentationml.tags+xml"/>
  <Override PartName="/ppt/tags/tag1045.xml" ContentType="application/vnd.openxmlformats-officedocument.presentationml.tags+xml"/>
  <Override PartName="/ppt/tags/tag1046.xml" ContentType="application/vnd.openxmlformats-officedocument.presentationml.tags+xml"/>
  <Override PartName="/ppt/tags/tag1047.xml" ContentType="application/vnd.openxmlformats-officedocument.presentationml.tags+xml"/>
  <Override PartName="/ppt/tags/tag1048.xml" ContentType="application/vnd.openxmlformats-officedocument.presentationml.tags+xml"/>
  <Override PartName="/ppt/tags/tag1049.xml" ContentType="application/vnd.openxmlformats-officedocument.presentationml.tags+xml"/>
  <Override PartName="/ppt/tags/tag1050.xml" ContentType="application/vnd.openxmlformats-officedocument.presentationml.tags+xml"/>
  <Override PartName="/ppt/tags/tag1051.xml" ContentType="application/vnd.openxmlformats-officedocument.presentationml.tags+xml"/>
  <Override PartName="/ppt/tags/tag1052.xml" ContentType="application/vnd.openxmlformats-officedocument.presentationml.tags+xml"/>
  <Override PartName="/ppt/tags/tag1053.xml" ContentType="application/vnd.openxmlformats-officedocument.presentationml.tags+xml"/>
  <Override PartName="/ppt/tags/tag1054.xml" ContentType="application/vnd.openxmlformats-officedocument.presentationml.tags+xml"/>
  <Override PartName="/ppt/tags/tag1055.xml" ContentType="application/vnd.openxmlformats-officedocument.presentationml.tags+xml"/>
  <Override PartName="/ppt/tags/tag1056.xml" ContentType="application/vnd.openxmlformats-officedocument.presentationml.tags+xml"/>
  <Override PartName="/ppt/tags/tag1057.xml" ContentType="application/vnd.openxmlformats-officedocument.presentationml.tags+xml"/>
  <Override PartName="/ppt/tags/tag1058.xml" ContentType="application/vnd.openxmlformats-officedocument.presentationml.tags+xml"/>
  <Override PartName="/ppt/tags/tag1059.xml" ContentType="application/vnd.openxmlformats-officedocument.presentationml.tags+xml"/>
  <Override PartName="/ppt/tags/tag1060.xml" ContentType="application/vnd.openxmlformats-officedocument.presentationml.tags+xml"/>
  <Override PartName="/ppt/tags/tag1061.xml" ContentType="application/vnd.openxmlformats-officedocument.presentationml.tags+xml"/>
  <Override PartName="/ppt/tags/tag1062.xml" ContentType="application/vnd.openxmlformats-officedocument.presentationml.tags+xml"/>
  <Override PartName="/ppt/tags/tag1063.xml" ContentType="application/vnd.openxmlformats-officedocument.presentationml.tags+xml"/>
  <Override PartName="/ppt/tags/tag1064.xml" ContentType="application/vnd.openxmlformats-officedocument.presentationml.tags+xml"/>
  <Override PartName="/ppt/tags/tag1065.xml" ContentType="application/vnd.openxmlformats-officedocument.presentationml.tags+xml"/>
  <Override PartName="/ppt/tags/tag1066.xml" ContentType="application/vnd.openxmlformats-officedocument.presentationml.tags+xml"/>
  <Override PartName="/ppt/tags/tag1067.xml" ContentType="application/vnd.openxmlformats-officedocument.presentationml.tags+xml"/>
  <Override PartName="/ppt/notesSlides/notesSlide43.xml" ContentType="application/vnd.openxmlformats-officedocument.presentationml.notesSlide+xml"/>
  <Override PartName="/ppt/charts/chart55.xml" ContentType="application/vnd.openxmlformats-officedocument.drawingml.chart+xml"/>
  <Override PartName="/ppt/drawings/drawing33.xml" ContentType="application/vnd.openxmlformats-officedocument.drawingml.chartshapes+xml"/>
  <Override PartName="/ppt/tags/tag1068.xml" ContentType="application/vnd.openxmlformats-officedocument.presentationml.tags+xml"/>
  <Override PartName="/ppt/tags/tag1069.xml" ContentType="application/vnd.openxmlformats-officedocument.presentationml.tags+xml"/>
  <Override PartName="/ppt/tags/tag1070.xml" ContentType="application/vnd.openxmlformats-officedocument.presentationml.tags+xml"/>
  <Override PartName="/ppt/tags/tag1071.xml" ContentType="application/vnd.openxmlformats-officedocument.presentationml.tags+xml"/>
  <Override PartName="/ppt/tags/tag1072.xml" ContentType="application/vnd.openxmlformats-officedocument.presentationml.tags+xml"/>
  <Override PartName="/ppt/tags/tag1073.xml" ContentType="application/vnd.openxmlformats-officedocument.presentationml.tags+xml"/>
  <Override PartName="/ppt/notesSlides/notesSlide44.xml" ContentType="application/vnd.openxmlformats-officedocument.presentationml.notesSlide+xml"/>
  <Override PartName="/ppt/charts/chart56.xml" ContentType="application/vnd.openxmlformats-officedocument.drawingml.chart+xml"/>
  <Override PartName="/ppt/drawings/drawing34.xml" ContentType="application/vnd.openxmlformats-officedocument.drawingml.chartshapes+xml"/>
  <Override PartName="/ppt/tags/tag1074.xml" ContentType="application/vnd.openxmlformats-officedocument.presentationml.tags+xml"/>
  <Override PartName="/ppt/tags/tag1075.xml" ContentType="application/vnd.openxmlformats-officedocument.presentationml.tags+xml"/>
  <Override PartName="/ppt/tags/tag1076.xml" ContentType="application/vnd.openxmlformats-officedocument.presentationml.tags+xml"/>
  <Override PartName="/ppt/tags/tag1077.xml" ContentType="application/vnd.openxmlformats-officedocument.presentationml.tags+xml"/>
  <Override PartName="/ppt/tags/tag1078.xml" ContentType="application/vnd.openxmlformats-officedocument.presentationml.tags+xml"/>
  <Override PartName="/ppt/tags/tag1079.xml" ContentType="application/vnd.openxmlformats-officedocument.presentationml.tags+xml"/>
  <Override PartName="/ppt/tags/tag1080.xml" ContentType="application/vnd.openxmlformats-officedocument.presentationml.tags+xml"/>
  <Override PartName="/ppt/tags/tag1081.xml" ContentType="application/vnd.openxmlformats-officedocument.presentationml.tags+xml"/>
  <Override PartName="/ppt/tags/tag1082.xml" ContentType="application/vnd.openxmlformats-officedocument.presentationml.tags+xml"/>
  <Override PartName="/ppt/tags/tag1083.xml" ContentType="application/vnd.openxmlformats-officedocument.presentationml.tags+xml"/>
  <Override PartName="/ppt/tags/tag1084.xml" ContentType="application/vnd.openxmlformats-officedocument.presentationml.tags+xml"/>
  <Override PartName="/ppt/tags/tag1085.xml" ContentType="application/vnd.openxmlformats-officedocument.presentationml.tags+xml"/>
  <Override PartName="/ppt/tags/tag1086.xml" ContentType="application/vnd.openxmlformats-officedocument.presentationml.tags+xml"/>
  <Override PartName="/ppt/tags/tag1087.xml" ContentType="application/vnd.openxmlformats-officedocument.presentationml.tags+xml"/>
  <Override PartName="/ppt/tags/tag1088.xml" ContentType="application/vnd.openxmlformats-officedocument.presentationml.tags+xml"/>
  <Override PartName="/ppt/tags/tag1089.xml" ContentType="application/vnd.openxmlformats-officedocument.presentationml.tags+xml"/>
  <Override PartName="/ppt/tags/tag1090.xml" ContentType="application/vnd.openxmlformats-officedocument.presentationml.tags+xml"/>
  <Override PartName="/ppt/tags/tag1091.xml" ContentType="application/vnd.openxmlformats-officedocument.presentationml.tags+xml"/>
  <Override PartName="/ppt/tags/tag1092.xml" ContentType="application/vnd.openxmlformats-officedocument.presentationml.tags+xml"/>
  <Override PartName="/ppt/tags/tag1093.xml" ContentType="application/vnd.openxmlformats-officedocument.presentationml.tags+xml"/>
  <Override PartName="/ppt/tags/tag1094.xml" ContentType="application/vnd.openxmlformats-officedocument.presentationml.tags+xml"/>
  <Override PartName="/ppt/tags/tag1095.xml" ContentType="application/vnd.openxmlformats-officedocument.presentationml.tags+xml"/>
  <Override PartName="/ppt/tags/tag1096.xml" ContentType="application/vnd.openxmlformats-officedocument.presentationml.tags+xml"/>
  <Override PartName="/ppt/tags/tag1097.xml" ContentType="application/vnd.openxmlformats-officedocument.presentationml.tags+xml"/>
  <Override PartName="/ppt/tags/tag1098.xml" ContentType="application/vnd.openxmlformats-officedocument.presentationml.tags+xml"/>
  <Override PartName="/ppt/tags/tag1099.xml" ContentType="application/vnd.openxmlformats-officedocument.presentationml.tags+xml"/>
  <Override PartName="/ppt/tags/tag1100.xml" ContentType="application/vnd.openxmlformats-officedocument.presentationml.tags+xml"/>
  <Override PartName="/ppt/tags/tag1101.xml" ContentType="application/vnd.openxmlformats-officedocument.presentationml.tags+xml"/>
  <Override PartName="/ppt/tags/tag1102.xml" ContentType="application/vnd.openxmlformats-officedocument.presentationml.tags+xml"/>
  <Override PartName="/ppt/tags/tag1103.xml" ContentType="application/vnd.openxmlformats-officedocument.presentationml.tags+xml"/>
  <Override PartName="/ppt/notesSlides/notesSlide45.xml" ContentType="application/vnd.openxmlformats-officedocument.presentationml.notesSlide+xml"/>
  <Override PartName="/ppt/charts/chart57.xml" ContentType="application/vnd.openxmlformats-officedocument.drawingml.chart+xml"/>
  <Override PartName="/ppt/drawings/drawing35.xml" ContentType="application/vnd.openxmlformats-officedocument.drawingml.chartshapes+xml"/>
  <Override PartName="/ppt/tags/tag1104.xml" ContentType="application/vnd.openxmlformats-officedocument.presentationml.tags+xml"/>
  <Override PartName="/ppt/tags/tag1105.xml" ContentType="application/vnd.openxmlformats-officedocument.presentationml.tags+xml"/>
  <Override PartName="/ppt/tags/tag1106.xml" ContentType="application/vnd.openxmlformats-officedocument.presentationml.tags+xml"/>
  <Override PartName="/ppt/tags/tag1107.xml" ContentType="application/vnd.openxmlformats-officedocument.presentationml.tags+xml"/>
  <Override PartName="/ppt/tags/tag1108.xml" ContentType="application/vnd.openxmlformats-officedocument.presentationml.tags+xml"/>
  <Override PartName="/ppt/tags/tag1109.xml" ContentType="application/vnd.openxmlformats-officedocument.presentationml.tags+xml"/>
  <Override PartName="/ppt/tags/tag1110.xml" ContentType="application/vnd.openxmlformats-officedocument.presentationml.tags+xml"/>
  <Override PartName="/ppt/tags/tag1111.xml" ContentType="application/vnd.openxmlformats-officedocument.presentationml.tags+xml"/>
  <Override PartName="/ppt/tags/tag1112.xml" ContentType="application/vnd.openxmlformats-officedocument.presentationml.tags+xml"/>
  <Override PartName="/ppt/tags/tag1113.xml" ContentType="application/vnd.openxmlformats-officedocument.presentationml.tags+xml"/>
  <Override PartName="/ppt/tags/tag1114.xml" ContentType="application/vnd.openxmlformats-officedocument.presentationml.tags+xml"/>
  <Override PartName="/ppt/tags/tag1115.xml" ContentType="application/vnd.openxmlformats-officedocument.presentationml.tags+xml"/>
  <Override PartName="/ppt/tags/tag1116.xml" ContentType="application/vnd.openxmlformats-officedocument.presentationml.tags+xml"/>
  <Override PartName="/ppt/tags/tag1117.xml" ContentType="application/vnd.openxmlformats-officedocument.presentationml.tags+xml"/>
  <Override PartName="/ppt/tags/tag1118.xml" ContentType="application/vnd.openxmlformats-officedocument.presentationml.tags+xml"/>
  <Override PartName="/ppt/tags/tag1119.xml" ContentType="application/vnd.openxmlformats-officedocument.presentationml.tags+xml"/>
  <Override PartName="/ppt/tags/tag1120.xml" ContentType="application/vnd.openxmlformats-officedocument.presentationml.tags+xml"/>
  <Override PartName="/ppt/tags/tag1121.xml" ContentType="application/vnd.openxmlformats-officedocument.presentationml.tags+xml"/>
  <Override PartName="/ppt/tags/tag1122.xml" ContentType="application/vnd.openxmlformats-officedocument.presentationml.tags+xml"/>
  <Override PartName="/ppt/tags/tag1123.xml" ContentType="application/vnd.openxmlformats-officedocument.presentationml.tags+xml"/>
  <Override PartName="/ppt/tags/tag1124.xml" ContentType="application/vnd.openxmlformats-officedocument.presentationml.tags+xml"/>
  <Override PartName="/ppt/tags/tag1125.xml" ContentType="application/vnd.openxmlformats-officedocument.presentationml.tags+xml"/>
  <Override PartName="/ppt/tags/tag1126.xml" ContentType="application/vnd.openxmlformats-officedocument.presentationml.tags+xml"/>
  <Override PartName="/ppt/tags/tag1127.xml" ContentType="application/vnd.openxmlformats-officedocument.presentationml.tags+xml"/>
  <Override PartName="/ppt/tags/tag1128.xml" ContentType="application/vnd.openxmlformats-officedocument.presentationml.tags+xml"/>
  <Override PartName="/ppt/notesSlides/notesSlide46.xml" ContentType="application/vnd.openxmlformats-officedocument.presentationml.notesSlide+xml"/>
  <Override PartName="/ppt/charts/chart58.xml" ContentType="application/vnd.openxmlformats-officedocument.drawingml.chart+xml"/>
  <Override PartName="/ppt/drawings/drawing36.xml" ContentType="application/vnd.openxmlformats-officedocument.drawingml.chartshapes+xml"/>
  <Override PartName="/ppt/charts/chart59.xml" ContentType="application/vnd.openxmlformats-officedocument.drawingml.chart+xml"/>
  <Override PartName="/ppt/tags/tag1129.xml" ContentType="application/vnd.openxmlformats-officedocument.presentationml.tags+xml"/>
  <Override PartName="/ppt/tags/tag1130.xml" ContentType="application/vnd.openxmlformats-officedocument.presentationml.tags+xml"/>
  <Override PartName="/ppt/tags/tag1131.xml" ContentType="application/vnd.openxmlformats-officedocument.presentationml.tags+xml"/>
  <Override PartName="/ppt/tags/tag1132.xml" ContentType="application/vnd.openxmlformats-officedocument.presentationml.tags+xml"/>
  <Override PartName="/ppt/tags/tag1133.xml" ContentType="application/vnd.openxmlformats-officedocument.presentationml.tags+xml"/>
  <Override PartName="/ppt/tags/tag1134.xml" ContentType="application/vnd.openxmlformats-officedocument.presentationml.tags+xml"/>
  <Override PartName="/ppt/tags/tag1135.xml" ContentType="application/vnd.openxmlformats-officedocument.presentationml.tags+xml"/>
  <Override PartName="/ppt/tags/tag1136.xml" ContentType="application/vnd.openxmlformats-officedocument.presentationml.tags+xml"/>
  <Override PartName="/ppt/tags/tag1137.xml" ContentType="application/vnd.openxmlformats-officedocument.presentationml.tags+xml"/>
  <Override PartName="/ppt/tags/tag1138.xml" ContentType="application/vnd.openxmlformats-officedocument.presentationml.tags+xml"/>
  <Override PartName="/ppt/tags/tag1139.xml" ContentType="application/vnd.openxmlformats-officedocument.presentationml.tags+xml"/>
  <Override PartName="/ppt/tags/tag1140.xml" ContentType="application/vnd.openxmlformats-officedocument.presentationml.tags+xml"/>
  <Override PartName="/ppt/tags/tag1141.xml" ContentType="application/vnd.openxmlformats-officedocument.presentationml.tags+xml"/>
  <Override PartName="/ppt/tags/tag1142.xml" ContentType="application/vnd.openxmlformats-officedocument.presentationml.tags+xml"/>
  <Override PartName="/ppt/tags/tag1143.xml" ContentType="application/vnd.openxmlformats-officedocument.presentationml.tags+xml"/>
  <Override PartName="/ppt/tags/tag1144.xml" ContentType="application/vnd.openxmlformats-officedocument.presentationml.tags+xml"/>
  <Override PartName="/ppt/tags/tag1145.xml" ContentType="application/vnd.openxmlformats-officedocument.presentationml.tags+xml"/>
  <Override PartName="/ppt/tags/tag1146.xml" ContentType="application/vnd.openxmlformats-officedocument.presentationml.tags+xml"/>
  <Override PartName="/ppt/tags/tag1147.xml" ContentType="application/vnd.openxmlformats-officedocument.presentationml.tags+xml"/>
  <Override PartName="/ppt/tags/tag1148.xml" ContentType="application/vnd.openxmlformats-officedocument.presentationml.tags+xml"/>
  <Override PartName="/ppt/tags/tag1149.xml" ContentType="application/vnd.openxmlformats-officedocument.presentationml.tags+xml"/>
  <Override PartName="/ppt/tags/tag1150.xml" ContentType="application/vnd.openxmlformats-officedocument.presentationml.tags+xml"/>
  <Override PartName="/ppt/tags/tag1151.xml" ContentType="application/vnd.openxmlformats-officedocument.presentationml.tags+xml"/>
  <Override PartName="/ppt/tags/tag1152.xml" ContentType="application/vnd.openxmlformats-officedocument.presentationml.tags+xml"/>
  <Override PartName="/ppt/tags/tag1153.xml" ContentType="application/vnd.openxmlformats-officedocument.presentationml.tags+xml"/>
  <Override PartName="/ppt/notesSlides/notesSlide47.xml" ContentType="application/vnd.openxmlformats-officedocument.presentationml.notesSlide+xml"/>
  <Override PartName="/ppt/charts/chart60.xml" ContentType="application/vnd.openxmlformats-officedocument.drawingml.chart+xml"/>
  <Override PartName="/ppt/drawings/drawing37.xml" ContentType="application/vnd.openxmlformats-officedocument.drawingml.chartshapes+xml"/>
  <Override PartName="/ppt/charts/chart61.xml" ContentType="application/vnd.openxmlformats-officedocument.drawingml.chart+xml"/>
  <Override PartName="/ppt/tags/tag1154.xml" ContentType="application/vnd.openxmlformats-officedocument.presentationml.tags+xml"/>
  <Override PartName="/ppt/tags/tag1155.xml" ContentType="application/vnd.openxmlformats-officedocument.presentationml.tags+xml"/>
  <Override PartName="/ppt/tags/tag1156.xml" ContentType="application/vnd.openxmlformats-officedocument.presentationml.tags+xml"/>
  <Override PartName="/ppt/tags/tag1157.xml" ContentType="application/vnd.openxmlformats-officedocument.presentationml.tags+xml"/>
  <Override PartName="/ppt/tags/tag1158.xml" ContentType="application/vnd.openxmlformats-officedocument.presentationml.tags+xml"/>
  <Override PartName="/ppt/tags/tag1159.xml" ContentType="application/vnd.openxmlformats-officedocument.presentationml.tags+xml"/>
  <Override PartName="/ppt/tags/tag1160.xml" ContentType="application/vnd.openxmlformats-officedocument.presentationml.tags+xml"/>
  <Override PartName="/ppt/tags/tag1161.xml" ContentType="application/vnd.openxmlformats-officedocument.presentationml.tags+xml"/>
  <Override PartName="/ppt/tags/tag1162.xml" ContentType="application/vnd.openxmlformats-officedocument.presentationml.tags+xml"/>
  <Override PartName="/ppt/charts/chart62.xml" ContentType="application/vnd.openxmlformats-officedocument.drawingml.chart+xml"/>
  <Override PartName="/ppt/tags/tag1163.xml" ContentType="application/vnd.openxmlformats-officedocument.presentationml.tags+xml"/>
  <Override PartName="/ppt/tags/tag1164.xml" ContentType="application/vnd.openxmlformats-officedocument.presentationml.tags+xml"/>
  <Override PartName="/ppt/tags/tag1165.xml" ContentType="application/vnd.openxmlformats-officedocument.presentationml.tags+xml"/>
  <Override PartName="/ppt/tags/tag1166.xml" ContentType="application/vnd.openxmlformats-officedocument.presentationml.tags+xml"/>
  <Override PartName="/ppt/tags/tag1167.xml" ContentType="application/vnd.openxmlformats-officedocument.presentationml.tags+xml"/>
  <Override PartName="/ppt/tags/tag1168.xml" ContentType="application/vnd.openxmlformats-officedocument.presentationml.tags+xml"/>
  <Override PartName="/ppt/tags/tag1169.xml" ContentType="application/vnd.openxmlformats-officedocument.presentationml.tags+xml"/>
  <Override PartName="/ppt/tags/tag1170.xml" ContentType="application/vnd.openxmlformats-officedocument.presentationml.tags+xml"/>
  <Override PartName="/ppt/tags/tag1171.xml" ContentType="application/vnd.openxmlformats-officedocument.presentationml.tags+xml"/>
  <Override PartName="/ppt/tags/tag1172.xml" ContentType="application/vnd.openxmlformats-officedocument.presentationml.tags+xml"/>
  <Override PartName="/ppt/tags/tag1173.xml" ContentType="application/vnd.openxmlformats-officedocument.presentationml.tags+xml"/>
  <Override PartName="/ppt/tags/tag1174.xml" ContentType="application/vnd.openxmlformats-officedocument.presentationml.tags+xml"/>
  <Override PartName="/ppt/charts/chart63.xml" ContentType="application/vnd.openxmlformats-officedocument.drawingml.chart+xml"/>
  <Override PartName="/ppt/tags/tag1175.xml" ContentType="application/vnd.openxmlformats-officedocument.presentationml.tags+xml"/>
  <Override PartName="/ppt/tags/tag1176.xml" ContentType="application/vnd.openxmlformats-officedocument.presentationml.tags+xml"/>
  <Override PartName="/ppt/tags/tag1177.xml" ContentType="application/vnd.openxmlformats-officedocument.presentationml.tags+xml"/>
  <Override PartName="/ppt/tags/tag1178.xml" ContentType="application/vnd.openxmlformats-officedocument.presentationml.tags+xml"/>
  <Override PartName="/ppt/tags/tag1179.xml" ContentType="application/vnd.openxmlformats-officedocument.presentationml.tags+xml"/>
  <Override PartName="/ppt/charts/chart64.xml" ContentType="application/vnd.openxmlformats-officedocument.drawingml.chart+xml"/>
  <Override PartName="/ppt/tags/tag1180.xml" ContentType="application/vnd.openxmlformats-officedocument.presentationml.tags+xml"/>
  <Override PartName="/ppt/tags/tag1181.xml" ContentType="application/vnd.openxmlformats-officedocument.presentationml.tags+xml"/>
  <Override PartName="/ppt/tags/tag1182.xml" ContentType="application/vnd.openxmlformats-officedocument.presentationml.tags+xml"/>
  <Override PartName="/ppt/tags/tag1183.xml" ContentType="application/vnd.openxmlformats-officedocument.presentationml.tags+xml"/>
  <Override PartName="/ppt/tags/tag1184.xml" ContentType="application/vnd.openxmlformats-officedocument.presentationml.tags+xml"/>
  <Override PartName="/ppt/tags/tag1185.xml" ContentType="application/vnd.openxmlformats-officedocument.presentationml.tags+xml"/>
  <Override PartName="/ppt/tags/tag1186.xml" ContentType="application/vnd.openxmlformats-officedocument.presentationml.tags+xml"/>
  <Override PartName="/ppt/notesSlides/notesSlide48.xml" ContentType="application/vnd.openxmlformats-officedocument.presentationml.notesSlide+xml"/>
  <Override PartName="/ppt/charts/chart65.xml" ContentType="application/vnd.openxmlformats-officedocument.drawingml.chart+xml"/>
  <Override PartName="/ppt/drawings/drawing38.xml" ContentType="application/vnd.openxmlformats-officedocument.drawingml.chartshapes+xml"/>
  <Override PartName="/ppt/charts/chart66.xml" ContentType="application/vnd.openxmlformats-officedocument.drawingml.chart+xml"/>
  <Override PartName="/ppt/drawings/drawing39.xml" ContentType="application/vnd.openxmlformats-officedocument.drawingml.chartshapes+xml"/>
  <Override PartName="/ppt/tags/tag1187.xml" ContentType="application/vnd.openxmlformats-officedocument.presentationml.tags+xml"/>
  <Override PartName="/ppt/tags/tag1188.xml" ContentType="application/vnd.openxmlformats-officedocument.presentationml.tags+xml"/>
  <Override PartName="/ppt/tags/tag1189.xml" ContentType="application/vnd.openxmlformats-officedocument.presentationml.tags+xml"/>
  <Override PartName="/ppt/tags/tag1190.xml" ContentType="application/vnd.openxmlformats-officedocument.presentationml.tags+xml"/>
  <Override PartName="/ppt/tags/tag1191.xml" ContentType="application/vnd.openxmlformats-officedocument.presentationml.tags+xml"/>
  <Override PartName="/ppt/tags/tag1192.xml" ContentType="application/vnd.openxmlformats-officedocument.presentationml.tags+xml"/>
  <Override PartName="/ppt/notesSlides/notesSlide49.xml" ContentType="application/vnd.openxmlformats-officedocument.presentationml.notesSlide+xml"/>
  <Override PartName="/ppt/tags/tag1193.xml" ContentType="application/vnd.openxmlformats-officedocument.presentationml.tags+xml"/>
  <Override PartName="/ppt/tags/tag1194.xml" ContentType="application/vnd.openxmlformats-officedocument.presentationml.tags+xml"/>
  <Override PartName="/ppt/tags/tag1195.xml" ContentType="application/vnd.openxmlformats-officedocument.presentationml.tags+xml"/>
  <Override PartName="/ppt/tags/tag1196.xml" ContentType="application/vnd.openxmlformats-officedocument.presentationml.tags+xml"/>
  <Override PartName="/ppt/tags/tag1197.xml" ContentType="application/vnd.openxmlformats-officedocument.presentationml.tags+xml"/>
  <Override PartName="/ppt/tags/tag1198.xml" ContentType="application/vnd.openxmlformats-officedocument.presentationml.tags+xml"/>
  <Override PartName="/ppt/notesSlides/notesSlide50.xml" ContentType="application/vnd.openxmlformats-officedocument.presentationml.notesSlide+xml"/>
  <Override PartName="/ppt/tags/tag1199.xml" ContentType="application/vnd.openxmlformats-officedocument.presentationml.tags+xml"/>
  <Override PartName="/ppt/tags/tag1200.xml" ContentType="application/vnd.openxmlformats-officedocument.presentationml.tags+xml"/>
  <Override PartName="/ppt/tags/tag1201.xml" ContentType="application/vnd.openxmlformats-officedocument.presentationml.tags+xml"/>
  <Override PartName="/ppt/tags/tag1202.xml" ContentType="application/vnd.openxmlformats-officedocument.presentationml.tags+xml"/>
  <Override PartName="/ppt/tags/tag1203.xml" ContentType="application/vnd.openxmlformats-officedocument.presentationml.tags+xml"/>
  <Override PartName="/ppt/tags/tag1204.xml" ContentType="application/vnd.openxmlformats-officedocument.presentationml.tags+xml"/>
  <Override PartName="/ppt/notesSlides/notesSlide51.xml" ContentType="application/vnd.openxmlformats-officedocument.presentationml.notesSlide+xml"/>
  <Override PartName="/ppt/tags/tag1205.xml" ContentType="application/vnd.openxmlformats-officedocument.presentationml.tags+xml"/>
  <Override PartName="/ppt/tags/tag1206.xml" ContentType="application/vnd.openxmlformats-officedocument.presentationml.tags+xml"/>
  <Override PartName="/ppt/tags/tag1207.xml" ContentType="application/vnd.openxmlformats-officedocument.presentationml.tags+xml"/>
  <Override PartName="/ppt/tags/tag1208.xml" ContentType="application/vnd.openxmlformats-officedocument.presentationml.tags+xml"/>
  <Override PartName="/ppt/tags/tag1209.xml" ContentType="application/vnd.openxmlformats-officedocument.presentationml.tags+xml"/>
  <Override PartName="/ppt/tags/tag1210.xml" ContentType="application/vnd.openxmlformats-officedocument.presentationml.tags+xml"/>
  <Override PartName="/ppt/notesSlides/notesSlide52.xml" ContentType="application/vnd.openxmlformats-officedocument.presentationml.notesSlide+xml"/>
  <Override PartName="/ppt/charts/chart67.xml" ContentType="application/vnd.openxmlformats-officedocument.drawingml.chart+xml"/>
  <Override PartName="/ppt/drawings/drawing40.xml" ContentType="application/vnd.openxmlformats-officedocument.drawingml.chartshapes+xml"/>
  <Override PartName="/ppt/charts/chart68.xml" ContentType="application/vnd.openxmlformats-officedocument.drawingml.chart+xml"/>
  <Override PartName="/ppt/tags/tag1211.xml" ContentType="application/vnd.openxmlformats-officedocument.presentationml.tags+xml"/>
  <Override PartName="/ppt/tags/tag1212.xml" ContentType="application/vnd.openxmlformats-officedocument.presentationml.tags+xml"/>
  <Override PartName="/ppt/tags/tag1213.xml" ContentType="application/vnd.openxmlformats-officedocument.presentationml.tags+xml"/>
  <Override PartName="/ppt/tags/tag1214.xml" ContentType="application/vnd.openxmlformats-officedocument.presentationml.tags+xml"/>
  <Override PartName="/ppt/tags/tag1215.xml" ContentType="application/vnd.openxmlformats-officedocument.presentationml.tags+xml"/>
  <Override PartName="/ppt/tags/tag1216.xml" ContentType="application/vnd.openxmlformats-officedocument.presentationml.tags+xml"/>
  <Override PartName="/ppt/charts/chart69.xml" ContentType="application/vnd.openxmlformats-officedocument.drawingml.chart+xml"/>
  <Override PartName="/ppt/drawings/drawing41.xml" ContentType="application/vnd.openxmlformats-officedocument.drawingml.chartshapes+xml"/>
  <Override PartName="/ppt/tags/tag1217.xml" ContentType="application/vnd.openxmlformats-officedocument.presentationml.tags+xml"/>
  <Override PartName="/ppt/tags/tag1218.xml" ContentType="application/vnd.openxmlformats-officedocument.presentationml.tags+xml"/>
  <Override PartName="/ppt/tags/tag1219.xml" ContentType="application/vnd.openxmlformats-officedocument.presentationml.tags+xml"/>
  <Override PartName="/ppt/tags/tag1220.xml" ContentType="application/vnd.openxmlformats-officedocument.presentationml.tags+xml"/>
  <Override PartName="/ppt/tags/tag1221.xml" ContentType="application/vnd.openxmlformats-officedocument.presentationml.tags+xml"/>
  <Override PartName="/ppt/tags/tag1222.xml" ContentType="application/vnd.openxmlformats-officedocument.presentationml.tags+xml"/>
  <Override PartName="/ppt/tags/tag1223.xml" ContentType="application/vnd.openxmlformats-officedocument.presentationml.tags+xml"/>
  <Override PartName="/ppt/charts/chart70.xml" ContentType="application/vnd.openxmlformats-officedocument.drawingml.chart+xml"/>
  <Override PartName="/ppt/charts/chart71.xml" ContentType="application/vnd.openxmlformats-officedocument.drawingml.chart+xml"/>
  <Override PartName="/ppt/tags/tag1224.xml" ContentType="application/vnd.openxmlformats-officedocument.presentationml.tags+xml"/>
  <Override PartName="/ppt/tags/tag1225.xml" ContentType="application/vnd.openxmlformats-officedocument.presentationml.tags+xml"/>
  <Override PartName="/ppt/tags/tag1226.xml" ContentType="application/vnd.openxmlformats-officedocument.presentationml.tags+xml"/>
  <Override PartName="/ppt/tags/tag1227.xml" ContentType="application/vnd.openxmlformats-officedocument.presentationml.tags+xml"/>
  <Override PartName="/ppt/tags/tag1228.xml" ContentType="application/vnd.openxmlformats-officedocument.presentationml.tags+xml"/>
  <Override PartName="/ppt/tags/tag1229.xml" ContentType="application/vnd.openxmlformats-officedocument.presentationml.tags+xml"/>
  <Override PartName="/ppt/tags/tag1230.xml" ContentType="application/vnd.openxmlformats-officedocument.presentationml.tags+xml"/>
  <Override PartName="/ppt/tags/tag1231.xml" ContentType="application/vnd.openxmlformats-officedocument.presentationml.tags+xml"/>
  <Override PartName="/ppt/tags/tag1232.xml" ContentType="application/vnd.openxmlformats-officedocument.presentationml.tags+xml"/>
  <Override PartName="/ppt/tags/tag1233.xml" ContentType="application/vnd.openxmlformats-officedocument.presentationml.tags+xml"/>
  <Override PartName="/ppt/tags/tag1234.xml" ContentType="application/vnd.openxmlformats-officedocument.presentationml.tags+xml"/>
  <Override PartName="/ppt/tags/tag1235.xml" ContentType="application/vnd.openxmlformats-officedocument.presentationml.tags+xml"/>
  <Override PartName="/ppt/charts/chart72.xml" ContentType="application/vnd.openxmlformats-officedocument.drawingml.chart+xml"/>
  <Override PartName="/ppt/tags/tag1236.xml" ContentType="application/vnd.openxmlformats-officedocument.presentationml.tags+xml"/>
  <Override PartName="/ppt/tags/tag1237.xml" ContentType="application/vnd.openxmlformats-officedocument.presentationml.tags+xml"/>
  <Override PartName="/ppt/tags/tag1238.xml" ContentType="application/vnd.openxmlformats-officedocument.presentationml.tags+xml"/>
  <Override PartName="/ppt/tags/tag1239.xml" ContentType="application/vnd.openxmlformats-officedocument.presentationml.tags+xml"/>
  <Override PartName="/ppt/tags/tag1240.xml" ContentType="application/vnd.openxmlformats-officedocument.presentationml.tags+xml"/>
  <Override PartName="/ppt/charts/chart73.xml" ContentType="application/vnd.openxmlformats-officedocument.drawingml.chart+xml"/>
  <Override PartName="/ppt/tags/tag1241.xml" ContentType="application/vnd.openxmlformats-officedocument.presentationml.tags+xml"/>
  <Override PartName="/ppt/tags/tag1242.xml" ContentType="application/vnd.openxmlformats-officedocument.presentationml.tags+xml"/>
  <Override PartName="/ppt/tags/tag1243.xml" ContentType="application/vnd.openxmlformats-officedocument.presentationml.tags+xml"/>
  <Override PartName="/ppt/tags/tag1244.xml" ContentType="application/vnd.openxmlformats-officedocument.presentationml.tags+xml"/>
  <Override PartName="/ppt/tags/tag1245.xml" ContentType="application/vnd.openxmlformats-officedocument.presentationml.tags+xml"/>
  <Override PartName="/ppt/tags/tag1246.xml" ContentType="application/vnd.openxmlformats-officedocument.presentationml.tags+xml"/>
  <Override PartName="/ppt/tags/tag1247.xml" ContentType="application/vnd.openxmlformats-officedocument.presentationml.tags+xml"/>
  <Override PartName="/ppt/charts/chart74.xml" ContentType="application/vnd.openxmlformats-officedocument.drawingml.chart+xml"/>
  <Override PartName="/ppt/tags/tag1248.xml" ContentType="application/vnd.openxmlformats-officedocument.presentationml.tags+xml"/>
  <Override PartName="/ppt/tags/tag1249.xml" ContentType="application/vnd.openxmlformats-officedocument.presentationml.tags+xml"/>
  <Override PartName="/ppt/tags/tag1250.xml" ContentType="application/vnd.openxmlformats-officedocument.presentationml.tags+xml"/>
  <Override PartName="/ppt/tags/tag1251.xml" ContentType="application/vnd.openxmlformats-officedocument.presentationml.tags+xml"/>
  <Override PartName="/ppt/tags/tag1252.xml" ContentType="application/vnd.openxmlformats-officedocument.presentationml.tags+xml"/>
  <Override PartName="/ppt/tags/tag1253.xml" ContentType="application/vnd.openxmlformats-officedocument.presentationml.tags+xml"/>
  <Override PartName="/ppt/notesSlides/notesSlide53.xml" ContentType="application/vnd.openxmlformats-officedocument.presentationml.notesSlide+xml"/>
  <Override PartName="/ppt/tags/tag1254.xml" ContentType="application/vnd.openxmlformats-officedocument.presentationml.tags+xml"/>
  <Override PartName="/ppt/tags/tag1255.xml" ContentType="application/vnd.openxmlformats-officedocument.presentationml.tags+xml"/>
  <Override PartName="/ppt/tags/tag1256.xml" ContentType="application/vnd.openxmlformats-officedocument.presentationml.tags+xml"/>
  <Override PartName="/ppt/tags/tag1257.xml" ContentType="application/vnd.openxmlformats-officedocument.presentationml.tags+xml"/>
  <Override PartName="/ppt/tags/tag1258.xml" ContentType="application/vnd.openxmlformats-officedocument.presentationml.tags+xml"/>
  <Override PartName="/ppt/charts/chart75.xml" ContentType="application/vnd.openxmlformats-officedocument.drawingml.chart+xml"/>
  <Override PartName="/ppt/tags/tag1259.xml" ContentType="application/vnd.openxmlformats-officedocument.presentationml.tags+xml"/>
  <Override PartName="/ppt/tags/tag1260.xml" ContentType="application/vnd.openxmlformats-officedocument.presentationml.tags+xml"/>
  <Override PartName="/ppt/tags/tag1261.xml" ContentType="application/vnd.openxmlformats-officedocument.presentationml.tags+xml"/>
  <Override PartName="/ppt/tags/tag1262.xml" ContentType="application/vnd.openxmlformats-officedocument.presentationml.tags+xml"/>
  <Override PartName="/ppt/tags/tag1263.xml" ContentType="application/vnd.openxmlformats-officedocument.presentationml.tags+xml"/>
  <Override PartName="/ppt/tags/tag1264.xml" ContentType="application/vnd.openxmlformats-officedocument.presentationml.tags+xml"/>
  <Override PartName="/ppt/tags/tag1265.xml" ContentType="application/vnd.openxmlformats-officedocument.presentationml.tags+xml"/>
  <Override PartName="/ppt/tags/tag1266.xml" ContentType="application/vnd.openxmlformats-officedocument.presentationml.tags+xml"/>
  <Override PartName="/ppt/tags/tag1267.xml" ContentType="application/vnd.openxmlformats-officedocument.presentationml.tags+xml"/>
  <Override PartName="/ppt/tags/tag1268.xml" ContentType="application/vnd.openxmlformats-officedocument.presentationml.tags+xml"/>
  <Override PartName="/ppt/tags/tag1269.xml" ContentType="application/vnd.openxmlformats-officedocument.presentationml.tags+xml"/>
  <Override PartName="/ppt/tags/tag1270.xml" ContentType="application/vnd.openxmlformats-officedocument.presentationml.tags+xml"/>
  <Override PartName="/ppt/tags/tag1271.xml" ContentType="application/vnd.openxmlformats-officedocument.presentationml.tags+xml"/>
  <Override PartName="/ppt/tags/tag1272.xml" ContentType="application/vnd.openxmlformats-officedocument.presentationml.tags+xml"/>
  <Override PartName="/ppt/tags/tag1273.xml" ContentType="application/vnd.openxmlformats-officedocument.presentationml.tags+xml"/>
  <Override PartName="/ppt/tags/tag1274.xml" ContentType="application/vnd.openxmlformats-officedocument.presentationml.tags+xml"/>
  <Override PartName="/ppt/tags/tag1275.xml" ContentType="application/vnd.openxmlformats-officedocument.presentationml.tags+xml"/>
  <Override PartName="/ppt/tags/tag1276.xml" ContentType="application/vnd.openxmlformats-officedocument.presentationml.tags+xml"/>
  <Override PartName="/ppt/charts/chart76.xml" ContentType="application/vnd.openxmlformats-officedocument.drawingml.chart+xml"/>
  <Override PartName="/ppt/tags/tag1277.xml" ContentType="application/vnd.openxmlformats-officedocument.presentationml.tags+xml"/>
  <Override PartName="/ppt/tags/tag1278.xml" ContentType="application/vnd.openxmlformats-officedocument.presentationml.tags+xml"/>
  <Override PartName="/ppt/tags/tag1279.xml" ContentType="application/vnd.openxmlformats-officedocument.presentationml.tags+xml"/>
  <Override PartName="/ppt/tags/tag1280.xml" ContentType="application/vnd.openxmlformats-officedocument.presentationml.tags+xml"/>
  <Override PartName="/ppt/tags/tag1281.xml" ContentType="application/vnd.openxmlformats-officedocument.presentationml.tags+xml"/>
  <Override PartName="/ppt/tags/tag1282.xml" ContentType="application/vnd.openxmlformats-officedocument.presentationml.tags+xml"/>
  <Override PartName="/ppt/tags/tag1283.xml" ContentType="application/vnd.openxmlformats-officedocument.presentationml.tags+xml"/>
  <Override PartName="/ppt/tags/tag1284.xml" ContentType="application/vnd.openxmlformats-officedocument.presentationml.tags+xml"/>
  <Override PartName="/ppt/tags/tag1285.xml" ContentType="application/vnd.openxmlformats-officedocument.presentationml.tags+xml"/>
  <Override PartName="/ppt/tags/tag1286.xml" ContentType="application/vnd.openxmlformats-officedocument.presentationml.tags+xml"/>
  <Override PartName="/ppt/tags/tag1287.xml" ContentType="application/vnd.openxmlformats-officedocument.presentationml.tags+xml"/>
  <Override PartName="/ppt/tags/tag1288.xml" ContentType="application/vnd.openxmlformats-officedocument.presentationml.tags+xml"/>
  <Override PartName="/ppt/tags/tag1289.xml" ContentType="application/vnd.openxmlformats-officedocument.presentationml.tags+xml"/>
  <Override PartName="/ppt/tags/tag1290.xml" ContentType="application/vnd.openxmlformats-officedocument.presentationml.tags+xml"/>
  <Override PartName="/ppt/tags/tag1291.xml" ContentType="application/vnd.openxmlformats-officedocument.presentationml.tags+xml"/>
  <Override PartName="/ppt/tags/tag1292.xml" ContentType="application/vnd.openxmlformats-officedocument.presentationml.tags+xml"/>
  <Override PartName="/ppt/tags/tag1293.xml" ContentType="application/vnd.openxmlformats-officedocument.presentationml.tags+xml"/>
  <Override PartName="/ppt/tags/tag1294.xml" ContentType="application/vnd.openxmlformats-officedocument.presentationml.tags+xml"/>
  <Override PartName="/ppt/charts/chart77.xml" ContentType="application/vnd.openxmlformats-officedocument.drawingml.chart+xml"/>
  <Override PartName="/ppt/tags/tag1295.xml" ContentType="application/vnd.openxmlformats-officedocument.presentationml.tags+xml"/>
  <Override PartName="/ppt/tags/tag1296.xml" ContentType="application/vnd.openxmlformats-officedocument.presentationml.tags+xml"/>
  <Override PartName="/ppt/tags/tag1297.xml" ContentType="application/vnd.openxmlformats-officedocument.presentationml.tags+xml"/>
  <Override PartName="/ppt/tags/tag1298.xml" ContentType="application/vnd.openxmlformats-officedocument.presentationml.tags+xml"/>
  <Override PartName="/ppt/tags/tag1299.xml" ContentType="application/vnd.openxmlformats-officedocument.presentationml.tags+xml"/>
  <Override PartName="/ppt/tags/tag1300.xml" ContentType="application/vnd.openxmlformats-officedocument.presentationml.tags+xml"/>
  <Override PartName="/ppt/tags/tag1301.xml" ContentType="application/vnd.openxmlformats-officedocument.presentationml.tags+xml"/>
  <Override PartName="/ppt/tags/tag1302.xml" ContentType="application/vnd.openxmlformats-officedocument.presentationml.tags+xml"/>
  <Override PartName="/ppt/tags/tag1303.xml" ContentType="application/vnd.openxmlformats-officedocument.presentationml.tags+xml"/>
  <Override PartName="/ppt/tags/tag1304.xml" ContentType="application/vnd.openxmlformats-officedocument.presentationml.tags+xml"/>
  <Override PartName="/ppt/tags/tag1305.xml" ContentType="application/vnd.openxmlformats-officedocument.presentationml.tags+xml"/>
  <Override PartName="/ppt/tags/tag1306.xml" ContentType="application/vnd.openxmlformats-officedocument.presentationml.tags+xml"/>
  <Override PartName="/ppt/tags/tag1307.xml" ContentType="application/vnd.openxmlformats-officedocument.presentationml.tags+xml"/>
  <Override PartName="/ppt/charts/chart78.xml" ContentType="application/vnd.openxmlformats-officedocument.drawingml.chart+xml"/>
  <Override PartName="/ppt/charts/chart79.xml" ContentType="application/vnd.openxmlformats-officedocument.drawingml.chart+xml"/>
  <Override PartName="/ppt/tags/tag1308.xml" ContentType="application/vnd.openxmlformats-officedocument.presentationml.tags+xml"/>
  <Override PartName="/ppt/tags/tag1309.xml" ContentType="application/vnd.openxmlformats-officedocument.presentationml.tags+xml"/>
  <Override PartName="/ppt/tags/tag1310.xml" ContentType="application/vnd.openxmlformats-officedocument.presentationml.tags+xml"/>
  <Override PartName="/ppt/tags/tag1311.xml" ContentType="application/vnd.openxmlformats-officedocument.presentationml.tags+xml"/>
  <Override PartName="/ppt/tags/tag1312.xml" ContentType="application/vnd.openxmlformats-officedocument.presentationml.tags+xml"/>
  <Override PartName="/ppt/tags/tag1313.xml" ContentType="application/vnd.openxmlformats-officedocument.presentationml.tags+xml"/>
  <Override PartName="/ppt/tags/tag1314.xml" ContentType="application/vnd.openxmlformats-officedocument.presentationml.tags+xml"/>
  <Override PartName="/ppt/tags/tag1315.xml" ContentType="application/vnd.openxmlformats-officedocument.presentationml.tags+xml"/>
  <Override PartName="/ppt/tags/tag1316.xml" ContentType="application/vnd.openxmlformats-officedocument.presentationml.tags+xml"/>
  <Override PartName="/ppt/tags/tag1317.xml" ContentType="application/vnd.openxmlformats-officedocument.presentationml.tags+xml"/>
  <Override PartName="/ppt/tags/tag1318.xml" ContentType="application/vnd.openxmlformats-officedocument.presentationml.tags+xml"/>
  <Override PartName="/ppt/tags/tag1319.xml" ContentType="application/vnd.openxmlformats-officedocument.presentationml.tags+xml"/>
  <Override PartName="/ppt/tags/tag1320.xml" ContentType="application/vnd.openxmlformats-officedocument.presentationml.tags+xml"/>
  <Override PartName="/ppt/tags/tag1321.xml" ContentType="application/vnd.openxmlformats-officedocument.presentationml.tags+xml"/>
  <Override PartName="/ppt/tags/tag1322.xml" ContentType="application/vnd.openxmlformats-officedocument.presentationml.tags+xml"/>
  <Override PartName="/ppt/tags/tag1323.xml" ContentType="application/vnd.openxmlformats-officedocument.presentationml.tags+xml"/>
  <Override PartName="/ppt/tags/tag1324.xml" ContentType="application/vnd.openxmlformats-officedocument.presentationml.tags+xml"/>
  <Override PartName="/ppt/tags/tag1325.xml" ContentType="application/vnd.openxmlformats-officedocument.presentationml.tags+xml"/>
  <Override PartName="/ppt/tags/tag1326.xml" ContentType="application/vnd.openxmlformats-officedocument.presentationml.tags+xml"/>
  <Override PartName="/ppt/charts/chart80.xml" ContentType="application/vnd.openxmlformats-officedocument.drawingml.chart+xml"/>
  <Override PartName="/ppt/charts/chart81.xml" ContentType="application/vnd.openxmlformats-officedocument.drawingml.chart+xml"/>
  <Override PartName="/ppt/tags/tag1327.xml" ContentType="application/vnd.openxmlformats-officedocument.presentationml.tags+xml"/>
  <Override PartName="/ppt/tags/tag1328.xml" ContentType="application/vnd.openxmlformats-officedocument.presentationml.tags+xml"/>
  <Override PartName="/ppt/tags/tag1329.xml" ContentType="application/vnd.openxmlformats-officedocument.presentationml.tags+xml"/>
  <Override PartName="/ppt/tags/tag1330.xml" ContentType="application/vnd.openxmlformats-officedocument.presentationml.tags+xml"/>
  <Override PartName="/ppt/tags/tag1331.xml" ContentType="application/vnd.openxmlformats-officedocument.presentationml.tags+xml"/>
  <Override PartName="/ppt/tags/tag1332.xml" ContentType="application/vnd.openxmlformats-officedocument.presentationml.tags+xml"/>
  <Override PartName="/ppt/tags/tag1333.xml" ContentType="application/vnd.openxmlformats-officedocument.presentationml.tags+xml"/>
  <Override PartName="/ppt/tags/tag1334.xml" ContentType="application/vnd.openxmlformats-officedocument.presentationml.tags+xml"/>
  <Override PartName="/ppt/tags/tag1335.xml" ContentType="application/vnd.openxmlformats-officedocument.presentationml.tags+xml"/>
  <Override PartName="/ppt/tags/tag1336.xml" ContentType="application/vnd.openxmlformats-officedocument.presentationml.tags+xml"/>
  <Override PartName="/ppt/tags/tag1337.xml" ContentType="application/vnd.openxmlformats-officedocument.presentationml.tags+xml"/>
  <Override PartName="/ppt/tags/tag1338.xml" ContentType="application/vnd.openxmlformats-officedocument.presentationml.tags+xml"/>
  <Override PartName="/ppt/tags/tag1339.xml" ContentType="application/vnd.openxmlformats-officedocument.presentationml.tags+xml"/>
  <Override PartName="/ppt/tags/tag1340.xml" ContentType="application/vnd.openxmlformats-officedocument.presentationml.tags+xml"/>
  <Override PartName="/ppt/tags/tag1341.xml" ContentType="application/vnd.openxmlformats-officedocument.presentationml.tags+xml"/>
  <Override PartName="/ppt/tags/tag1342.xml" ContentType="application/vnd.openxmlformats-officedocument.presentationml.tags+xml"/>
  <Override PartName="/ppt/tags/tag1343.xml" ContentType="application/vnd.openxmlformats-officedocument.presentationml.tags+xml"/>
  <Override PartName="/ppt/tags/tag1344.xml" ContentType="application/vnd.openxmlformats-officedocument.presentationml.tags+xml"/>
  <Override PartName="/ppt/tags/tag1345.xml" ContentType="application/vnd.openxmlformats-officedocument.presentationml.tags+xml"/>
  <Override PartName="/ppt/tags/tag1346.xml" ContentType="application/vnd.openxmlformats-officedocument.presentationml.tags+xml"/>
  <Override PartName="/ppt/charts/chart82.xml" ContentType="application/vnd.openxmlformats-officedocument.drawingml.chart+xml"/>
  <Override PartName="/ppt/tags/tag1347.xml" ContentType="application/vnd.openxmlformats-officedocument.presentationml.tags+xml"/>
  <Override PartName="/ppt/tags/tag1348.xml" ContentType="application/vnd.openxmlformats-officedocument.presentationml.tags+xml"/>
  <Override PartName="/ppt/tags/tag1349.xml" ContentType="application/vnd.openxmlformats-officedocument.presentationml.tags+xml"/>
  <Override PartName="/ppt/tags/tag1350.xml" ContentType="application/vnd.openxmlformats-officedocument.presentationml.tags+xml"/>
  <Override PartName="/ppt/tags/tag1351.xml" ContentType="application/vnd.openxmlformats-officedocument.presentationml.tags+xml"/>
  <Override PartName="/ppt/tags/tag1352.xml" ContentType="application/vnd.openxmlformats-officedocument.presentationml.tags+xml"/>
  <Override PartName="/ppt/tags/tag1353.xml" ContentType="application/vnd.openxmlformats-officedocument.presentationml.tags+xml"/>
  <Override PartName="/ppt/tags/tag1354.xml" ContentType="application/vnd.openxmlformats-officedocument.presentationml.tags+xml"/>
  <Override PartName="/ppt/tags/tag1355.xml" ContentType="application/vnd.openxmlformats-officedocument.presentationml.tags+xml"/>
  <Override PartName="/ppt/tags/tag1356.xml" ContentType="application/vnd.openxmlformats-officedocument.presentationml.tags+xml"/>
  <Override PartName="/ppt/tags/tag1357.xml" ContentType="application/vnd.openxmlformats-officedocument.presentationml.tags+xml"/>
  <Override PartName="/ppt/tags/tag1358.xml" ContentType="application/vnd.openxmlformats-officedocument.presentationml.tags+xml"/>
  <Override PartName="/ppt/charts/chart83.xml" ContentType="application/vnd.openxmlformats-officedocument.drawingml.chart+xml"/>
  <Override PartName="/ppt/tags/tag1359.xml" ContentType="application/vnd.openxmlformats-officedocument.presentationml.tags+xml"/>
  <Override PartName="/ppt/tags/tag1360.xml" ContentType="application/vnd.openxmlformats-officedocument.presentationml.tags+xml"/>
  <Override PartName="/ppt/tags/tag1361.xml" ContentType="application/vnd.openxmlformats-officedocument.presentationml.tags+xml"/>
  <Override PartName="/ppt/tags/tag1362.xml" ContentType="application/vnd.openxmlformats-officedocument.presentationml.tags+xml"/>
  <Override PartName="/ppt/tags/tag1363.xml" ContentType="application/vnd.openxmlformats-officedocument.presentationml.tags+xml"/>
  <Override PartName="/ppt/tags/tag1364.xml" ContentType="application/vnd.openxmlformats-officedocument.presentationml.tags+xml"/>
  <Override PartName="/ppt/tags/tag1365.xml" ContentType="application/vnd.openxmlformats-officedocument.presentationml.tags+xml"/>
  <Override PartName="/ppt/tags/tag1366.xml" ContentType="application/vnd.openxmlformats-officedocument.presentationml.tags+xml"/>
  <Override PartName="/ppt/tags/tag1367.xml" ContentType="application/vnd.openxmlformats-officedocument.presentationml.tags+xml"/>
  <Override PartName="/ppt/tags/tag1368.xml" ContentType="application/vnd.openxmlformats-officedocument.presentationml.tags+xml"/>
  <Override PartName="/ppt/tags/tag1369.xml" ContentType="application/vnd.openxmlformats-officedocument.presentationml.tags+xml"/>
  <Override PartName="/ppt/tags/tag1370.xml" ContentType="application/vnd.openxmlformats-officedocument.presentationml.tags+xml"/>
  <Override PartName="/ppt/tags/tag1371.xml" ContentType="application/vnd.openxmlformats-officedocument.presentationml.tags+xml"/>
  <Override PartName="/ppt/tags/tag1372.xml" ContentType="application/vnd.openxmlformats-officedocument.presentationml.tags+xml"/>
  <Override PartName="/ppt/tags/tag1373.xml" ContentType="application/vnd.openxmlformats-officedocument.presentationml.tags+xml"/>
  <Override PartName="/ppt/tags/tag1374.xml" ContentType="application/vnd.openxmlformats-officedocument.presentationml.tags+xml"/>
  <Override PartName="/ppt/tags/tag1375.xml" ContentType="application/vnd.openxmlformats-officedocument.presentationml.tags+xml"/>
  <Override PartName="/ppt/tags/tag1376.xml" ContentType="application/vnd.openxmlformats-officedocument.presentationml.tags+xml"/>
  <Override PartName="/ppt/tags/tag1377.xml" ContentType="application/vnd.openxmlformats-officedocument.presentationml.tags+xml"/>
  <Override PartName="/ppt/charts/chart84.xml" ContentType="application/vnd.openxmlformats-officedocument.drawingml.chart+xml"/>
  <Override PartName="/ppt/tags/tag1378.xml" ContentType="application/vnd.openxmlformats-officedocument.presentationml.tags+xml"/>
  <Override PartName="/ppt/tags/tag1379.xml" ContentType="application/vnd.openxmlformats-officedocument.presentationml.tags+xml"/>
  <Override PartName="/ppt/tags/tag1380.xml" ContentType="application/vnd.openxmlformats-officedocument.presentationml.tags+xml"/>
  <Override PartName="/ppt/tags/tag1381.xml" ContentType="application/vnd.openxmlformats-officedocument.presentationml.tags+xml"/>
  <Override PartName="/ppt/tags/tag1382.xml" ContentType="application/vnd.openxmlformats-officedocument.presentationml.tags+xml"/>
  <Override PartName="/ppt/charts/chart85.xml" ContentType="application/vnd.openxmlformats-officedocument.drawingml.chart+xml"/>
  <Override PartName="/ppt/tags/tag1383.xml" ContentType="application/vnd.openxmlformats-officedocument.presentationml.tags+xml"/>
  <Override PartName="/ppt/tags/tag1384.xml" ContentType="application/vnd.openxmlformats-officedocument.presentationml.tags+xml"/>
  <Override PartName="/ppt/tags/tag1385.xml" ContentType="application/vnd.openxmlformats-officedocument.presentationml.tags+xml"/>
  <Override PartName="/ppt/tags/tag1386.xml" ContentType="application/vnd.openxmlformats-officedocument.presentationml.tags+xml"/>
  <Override PartName="/ppt/tags/tag1387.xml" ContentType="application/vnd.openxmlformats-officedocument.presentationml.tags+xml"/>
  <Override PartName="/ppt/tags/tag1388.xml" ContentType="application/vnd.openxmlformats-officedocument.presentationml.tags+xml"/>
  <Override PartName="/ppt/tags/tag1389.xml" ContentType="application/vnd.openxmlformats-officedocument.presentationml.tags+xml"/>
  <Override PartName="/ppt/tags/tag1390.xml" ContentType="application/vnd.openxmlformats-officedocument.presentationml.tags+xml"/>
  <Override PartName="/ppt/tags/tag1391.xml" ContentType="application/vnd.openxmlformats-officedocument.presentationml.tags+xml"/>
  <Override PartName="/ppt/tags/tag1392.xml" ContentType="application/vnd.openxmlformats-officedocument.presentationml.tags+xml"/>
  <Override PartName="/ppt/tags/tag1393.xml" ContentType="application/vnd.openxmlformats-officedocument.presentationml.tags+xml"/>
  <Override PartName="/ppt/charts/chart86.xml" ContentType="application/vnd.openxmlformats-officedocument.drawingml.chart+xml"/>
  <Override PartName="/ppt/tags/tag1394.xml" ContentType="application/vnd.openxmlformats-officedocument.presentationml.tags+xml"/>
  <Override PartName="/ppt/tags/tag1395.xml" ContentType="application/vnd.openxmlformats-officedocument.presentationml.tags+xml"/>
  <Override PartName="/ppt/tags/tag1396.xml" ContentType="application/vnd.openxmlformats-officedocument.presentationml.tags+xml"/>
  <Override PartName="/ppt/tags/tag1397.xml" ContentType="application/vnd.openxmlformats-officedocument.presentationml.tags+xml"/>
  <Override PartName="/ppt/tags/tag1398.xml" ContentType="application/vnd.openxmlformats-officedocument.presentationml.tags+xml"/>
  <Override PartName="/ppt/charts/chart87.xml" ContentType="application/vnd.openxmlformats-officedocument.drawingml.chart+xml"/>
  <Override PartName="/ppt/tags/tag1399.xml" ContentType="application/vnd.openxmlformats-officedocument.presentationml.tags+xml"/>
  <Override PartName="/ppt/tags/tag1400.xml" ContentType="application/vnd.openxmlformats-officedocument.presentationml.tags+xml"/>
  <Override PartName="/ppt/tags/tag1401.xml" ContentType="application/vnd.openxmlformats-officedocument.presentationml.tags+xml"/>
  <Override PartName="/ppt/tags/tag1402.xml" ContentType="application/vnd.openxmlformats-officedocument.presentationml.tags+xml"/>
  <Override PartName="/ppt/tags/tag1403.xml" ContentType="application/vnd.openxmlformats-officedocument.presentationml.tags+xml"/>
  <Override PartName="/ppt/tags/tag1404.xml" ContentType="application/vnd.openxmlformats-officedocument.presentationml.tags+xml"/>
  <Override PartName="/ppt/charts/chart88.xml" ContentType="application/vnd.openxmlformats-officedocument.drawingml.chart+xml"/>
  <Override PartName="/ppt/tags/tag1405.xml" ContentType="application/vnd.openxmlformats-officedocument.presentationml.tags+xml"/>
  <Override PartName="/ppt/tags/tag1406.xml" ContentType="application/vnd.openxmlformats-officedocument.presentationml.tags+xml"/>
  <Override PartName="/ppt/tags/tag1407.xml" ContentType="application/vnd.openxmlformats-officedocument.presentationml.tags+xml"/>
  <Override PartName="/ppt/tags/tag1408.xml" ContentType="application/vnd.openxmlformats-officedocument.presentationml.tags+xml"/>
  <Override PartName="/ppt/tags/tag1409.xml" ContentType="application/vnd.openxmlformats-officedocument.presentationml.tags+xml"/>
  <Override PartName="/ppt/charts/chart89.xml" ContentType="application/vnd.openxmlformats-officedocument.drawingml.chart+xml"/>
  <Override PartName="/ppt/tags/tag1410.xml" ContentType="application/vnd.openxmlformats-officedocument.presentationml.tags+xml"/>
  <Override PartName="/ppt/tags/tag1411.xml" ContentType="application/vnd.openxmlformats-officedocument.presentationml.tags+xml"/>
  <Override PartName="/ppt/tags/tag1412.xml" ContentType="application/vnd.openxmlformats-officedocument.presentationml.tags+xml"/>
  <Override PartName="/ppt/tags/tag1413.xml" ContentType="application/vnd.openxmlformats-officedocument.presentationml.tags+xml"/>
  <Override PartName="/ppt/tags/tag1414.xml" ContentType="application/vnd.openxmlformats-officedocument.presentationml.tags+xml"/>
  <Override PartName="/ppt/tags/tag1415.xml" ContentType="application/vnd.openxmlformats-officedocument.presentationml.tags+xml"/>
  <Override PartName="/ppt/tags/tag1416.xml" ContentType="application/vnd.openxmlformats-officedocument.presentationml.tags+xml"/>
  <Override PartName="/ppt/tags/tag1417.xml" ContentType="application/vnd.openxmlformats-officedocument.presentationml.tags+xml"/>
  <Override PartName="/ppt/tags/tag1418.xml" ContentType="application/vnd.openxmlformats-officedocument.presentationml.tags+xml"/>
  <Override PartName="/ppt/tags/tag1419.xml" ContentType="application/vnd.openxmlformats-officedocument.presentationml.tags+xml"/>
  <Override PartName="/ppt/tags/tag1420.xml" ContentType="application/vnd.openxmlformats-officedocument.presentationml.tags+xml"/>
  <Override PartName="/ppt/tags/tag1421.xml" ContentType="application/vnd.openxmlformats-officedocument.presentationml.tags+xml"/>
  <Override PartName="/ppt/tags/tag1422.xml" ContentType="application/vnd.openxmlformats-officedocument.presentationml.tags+xml"/>
  <Override PartName="/ppt/tags/tag1423.xml" ContentType="application/vnd.openxmlformats-officedocument.presentationml.tags+xml"/>
  <Override PartName="/ppt/tags/tag1424.xml" ContentType="application/vnd.openxmlformats-officedocument.presentationml.tags+xml"/>
  <Override PartName="/ppt/charts/chart90.xml" ContentType="application/vnd.openxmlformats-officedocument.drawingml.chart+xml"/>
  <Override PartName="/ppt/tags/tag1425.xml" ContentType="application/vnd.openxmlformats-officedocument.presentationml.tags+xml"/>
  <Override PartName="/ppt/tags/tag1426.xml" ContentType="application/vnd.openxmlformats-officedocument.presentationml.tags+xml"/>
  <Override PartName="/ppt/tags/tag1427.xml" ContentType="application/vnd.openxmlformats-officedocument.presentationml.tags+xml"/>
  <Override PartName="/ppt/tags/tag1428.xml" ContentType="application/vnd.openxmlformats-officedocument.presentationml.tags+xml"/>
  <Override PartName="/ppt/tags/tag1429.xml" ContentType="application/vnd.openxmlformats-officedocument.presentationml.tags+xml"/>
  <Override PartName="/ppt/tags/tag1430.xml" ContentType="application/vnd.openxmlformats-officedocument.presentationml.tags+xml"/>
  <Override PartName="/ppt/tags/tag1431.xml" ContentType="application/vnd.openxmlformats-officedocument.presentationml.tags+xml"/>
  <Override PartName="/ppt/tags/tag1432.xml" ContentType="application/vnd.openxmlformats-officedocument.presentationml.tags+xml"/>
  <Override PartName="/ppt/tags/tag1433.xml" ContentType="application/vnd.openxmlformats-officedocument.presentationml.tags+xml"/>
  <Override PartName="/ppt/tags/tag1434.xml" ContentType="application/vnd.openxmlformats-officedocument.presentationml.tags+xml"/>
  <Override PartName="/ppt/tags/tag1435.xml" ContentType="application/vnd.openxmlformats-officedocument.presentationml.tags+xml"/>
  <Override PartName="/ppt/tags/tag1436.xml" ContentType="application/vnd.openxmlformats-officedocument.presentationml.tags+xml"/>
  <Override PartName="/ppt/tags/tag1437.xml" ContentType="application/vnd.openxmlformats-officedocument.presentationml.tags+xml"/>
  <Override PartName="/ppt/tags/tag1438.xml" ContentType="application/vnd.openxmlformats-officedocument.presentationml.tags+xml"/>
  <Override PartName="/ppt/tags/tag1439.xml" ContentType="application/vnd.openxmlformats-officedocument.presentationml.tags+xml"/>
  <Override PartName="/ppt/tags/tag1440.xml" ContentType="application/vnd.openxmlformats-officedocument.presentationml.tags+xml"/>
  <Override PartName="/ppt/tags/tag1441.xml" ContentType="application/vnd.openxmlformats-officedocument.presentationml.tags+xml"/>
  <Override PartName="/ppt/tags/tag1442.xml" ContentType="application/vnd.openxmlformats-officedocument.presentationml.tags+xml"/>
  <Override PartName="/ppt/tags/tag1443.xml" ContentType="application/vnd.openxmlformats-officedocument.presentationml.tags+xml"/>
  <Override PartName="/ppt/tags/tag1444.xml" ContentType="application/vnd.openxmlformats-officedocument.presentationml.tags+xml"/>
  <Override PartName="/ppt/tags/tag1445.xml" ContentType="application/vnd.openxmlformats-officedocument.presentationml.tags+xml"/>
  <Override PartName="/ppt/tags/tag1446.xml" ContentType="application/vnd.openxmlformats-officedocument.presentationml.tags+xml"/>
  <Override PartName="/ppt/tags/tag1447.xml" ContentType="application/vnd.openxmlformats-officedocument.presentationml.tags+xml"/>
  <Override PartName="/ppt/tags/tag1448.xml" ContentType="application/vnd.openxmlformats-officedocument.presentationml.tags+xml"/>
  <Override PartName="/ppt/tags/tag1449.xml" ContentType="application/vnd.openxmlformats-officedocument.presentationml.tags+xml"/>
  <Override PartName="/ppt/tags/tag1450.xml" ContentType="application/vnd.openxmlformats-officedocument.presentationml.tags+xml"/>
  <Override PartName="/ppt/tags/tag1451.xml" ContentType="application/vnd.openxmlformats-officedocument.presentationml.tags+xml"/>
  <Override PartName="/ppt/tags/tag1452.xml" ContentType="application/vnd.openxmlformats-officedocument.presentationml.tags+xml"/>
  <Override PartName="/ppt/tags/tag1453.xml" ContentType="application/vnd.openxmlformats-officedocument.presentationml.tags+xml"/>
  <Override PartName="/ppt/charts/chart91.xml" ContentType="application/vnd.openxmlformats-officedocument.drawingml.chart+xml"/>
  <Override PartName="/ppt/tags/tag1454.xml" ContentType="application/vnd.openxmlformats-officedocument.presentationml.tags+xml"/>
  <Override PartName="/ppt/tags/tag1455.xml" ContentType="application/vnd.openxmlformats-officedocument.presentationml.tags+xml"/>
  <Override PartName="/ppt/tags/tag1456.xml" ContentType="application/vnd.openxmlformats-officedocument.presentationml.tags+xml"/>
  <Override PartName="/ppt/tags/tag1457.xml" ContentType="application/vnd.openxmlformats-officedocument.presentationml.tags+xml"/>
  <Override PartName="/ppt/tags/tag1458.xml" ContentType="application/vnd.openxmlformats-officedocument.presentationml.tags+xml"/>
  <Override PartName="/ppt/charts/chart92.xml" ContentType="application/vnd.openxmlformats-officedocument.drawingml.chart+xml"/>
  <Override PartName="/ppt/tags/tag1459.xml" ContentType="application/vnd.openxmlformats-officedocument.presentationml.tags+xml"/>
  <Override PartName="/ppt/tags/tag1460.xml" ContentType="application/vnd.openxmlformats-officedocument.presentationml.tags+xml"/>
  <Override PartName="/ppt/tags/tag1461.xml" ContentType="application/vnd.openxmlformats-officedocument.presentationml.tags+xml"/>
  <Override PartName="/ppt/tags/tag1462.xml" ContentType="application/vnd.openxmlformats-officedocument.presentationml.tags+xml"/>
  <Override PartName="/ppt/tags/tag1463.xml" ContentType="application/vnd.openxmlformats-officedocument.presentationml.tags+xml"/>
  <Override PartName="/ppt/tags/tag1464.xml" ContentType="application/vnd.openxmlformats-officedocument.presentationml.tags+xml"/>
  <Override PartName="/ppt/tags/tag1465.xml" ContentType="application/vnd.openxmlformats-officedocument.presentationml.tags+xml"/>
  <Override PartName="/ppt/charts/chart93.xml" ContentType="application/vnd.openxmlformats-officedocument.drawingml.chart+xml"/>
  <Override PartName="/ppt/charts/chart94.xml" ContentType="application/vnd.openxmlformats-officedocument.drawingml.chart+xml"/>
  <Override PartName="/ppt/tags/tag1466.xml" ContentType="application/vnd.openxmlformats-officedocument.presentationml.tags+xml"/>
  <Override PartName="/ppt/tags/tag1467.xml" ContentType="application/vnd.openxmlformats-officedocument.presentationml.tags+xml"/>
  <Override PartName="/ppt/tags/tag1468.xml" ContentType="application/vnd.openxmlformats-officedocument.presentationml.tags+xml"/>
  <Override PartName="/ppt/tags/tag1469.xml" ContentType="application/vnd.openxmlformats-officedocument.presentationml.tags+xml"/>
  <Override PartName="/ppt/tags/tag1470.xml" ContentType="application/vnd.openxmlformats-officedocument.presentationml.tags+xml"/>
  <Override PartName="/ppt/tags/tag1471.xml" ContentType="application/vnd.openxmlformats-officedocument.presentationml.tags+xml"/>
  <Override PartName="/ppt/tags/tag1472.xml" ContentType="application/vnd.openxmlformats-officedocument.presentationml.tags+xml"/>
  <Override PartName="/ppt/charts/chart95.xml" ContentType="application/vnd.openxmlformats-officedocument.drawingml.chart+xml"/>
  <Override PartName="/ppt/charts/chart96.xml" ContentType="application/vnd.openxmlformats-officedocument.drawingml.chart+xml"/>
  <Override PartName="/ppt/tags/tag1473.xml" ContentType="application/vnd.openxmlformats-officedocument.presentationml.tags+xml"/>
  <Override PartName="/ppt/tags/tag1474.xml" ContentType="application/vnd.openxmlformats-officedocument.presentationml.tags+xml"/>
  <Override PartName="/ppt/tags/tag1475.xml" ContentType="application/vnd.openxmlformats-officedocument.presentationml.tags+xml"/>
  <Override PartName="/ppt/tags/tag1476.xml" ContentType="application/vnd.openxmlformats-officedocument.presentationml.tags+xml"/>
  <Override PartName="/ppt/tags/tag1477.xml" ContentType="application/vnd.openxmlformats-officedocument.presentationml.tags+xml"/>
  <Override PartName="/ppt/tags/tag1478.xml" ContentType="application/vnd.openxmlformats-officedocument.presentationml.tags+xml"/>
  <Override PartName="/ppt/tags/tag1479.xml" ContentType="application/vnd.openxmlformats-officedocument.presentationml.tags+xml"/>
  <Override PartName="/ppt/tags/tag1480.xml" ContentType="application/vnd.openxmlformats-officedocument.presentationml.tags+xml"/>
  <Override PartName="/ppt/tags/tag1481.xml" ContentType="application/vnd.openxmlformats-officedocument.presentationml.tags+xml"/>
  <Override PartName="/ppt/tags/tag1482.xml" ContentType="application/vnd.openxmlformats-officedocument.presentationml.tags+xml"/>
  <Override PartName="/ppt/tags/tag1483.xml" ContentType="application/vnd.openxmlformats-officedocument.presentationml.tags+xml"/>
  <Override PartName="/ppt/tags/tag1484.xml" ContentType="application/vnd.openxmlformats-officedocument.presentationml.tags+xml"/>
  <Override PartName="/ppt/tags/tag1485.xml" ContentType="application/vnd.openxmlformats-officedocument.presentationml.tags+xml"/>
  <Override PartName="/ppt/tags/tag1486.xml" ContentType="application/vnd.openxmlformats-officedocument.presentationml.tags+xml"/>
  <Override PartName="/ppt/tags/tag1487.xml" ContentType="application/vnd.openxmlformats-officedocument.presentationml.tags+xml"/>
  <Override PartName="/ppt/tags/tag1488.xml" ContentType="application/vnd.openxmlformats-officedocument.presentationml.tags+xml"/>
  <Override PartName="/ppt/tags/tag1489.xml" ContentType="application/vnd.openxmlformats-officedocument.presentationml.tags+xml"/>
  <Override PartName="/ppt/tags/tag1490.xml" ContentType="application/vnd.openxmlformats-officedocument.presentationml.tags+xml"/>
  <Override PartName="/ppt/tags/tag1491.xml" ContentType="application/vnd.openxmlformats-officedocument.presentationml.tags+xml"/>
  <Override PartName="/ppt/tags/tag1492.xml" ContentType="application/vnd.openxmlformats-officedocument.presentationml.tags+xml"/>
  <Override PartName="/ppt/tags/tag1493.xml" ContentType="application/vnd.openxmlformats-officedocument.presentationml.tags+xml"/>
  <Override PartName="/ppt/tags/tag1494.xml" ContentType="application/vnd.openxmlformats-officedocument.presentationml.tags+xml"/>
  <Override PartName="/ppt/tags/tag1495.xml" ContentType="application/vnd.openxmlformats-officedocument.presentationml.tags+xml"/>
  <Override PartName="/ppt/tags/tag1496.xml" ContentType="application/vnd.openxmlformats-officedocument.presentationml.tags+xml"/>
  <Override PartName="/ppt/tags/tag1497.xml" ContentType="application/vnd.openxmlformats-officedocument.presentationml.tags+xml"/>
  <Override PartName="/ppt/tags/tag1498.xml" ContentType="application/vnd.openxmlformats-officedocument.presentationml.tags+xml"/>
  <Override PartName="/ppt/tags/tag1499.xml" ContentType="application/vnd.openxmlformats-officedocument.presentationml.tags+xml"/>
  <Override PartName="/ppt/tags/tag1500.xml" ContentType="application/vnd.openxmlformats-officedocument.presentationml.tags+xml"/>
  <Override PartName="/ppt/tags/tag1501.xml" ContentType="application/vnd.openxmlformats-officedocument.presentationml.tags+xml"/>
  <Override PartName="/ppt/tags/tag1502.xml" ContentType="application/vnd.openxmlformats-officedocument.presentationml.tags+xml"/>
  <Override PartName="/ppt/tags/tag1503.xml" ContentType="application/vnd.openxmlformats-officedocument.presentationml.tags+xml"/>
  <Override PartName="/ppt/tags/tag1504.xml" ContentType="application/vnd.openxmlformats-officedocument.presentationml.tags+xml"/>
  <Override PartName="/ppt/tags/tag1505.xml" ContentType="application/vnd.openxmlformats-officedocument.presentationml.tags+xml"/>
  <Override PartName="/ppt/tags/tag1506.xml" ContentType="application/vnd.openxmlformats-officedocument.presentationml.tags+xml"/>
  <Override PartName="/ppt/tags/tag1507.xml" ContentType="application/vnd.openxmlformats-officedocument.presentationml.tags+xml"/>
  <Override PartName="/ppt/tags/tag1508.xml" ContentType="application/vnd.openxmlformats-officedocument.presentationml.tags+xml"/>
  <Override PartName="/ppt/tags/tag1509.xml" ContentType="application/vnd.openxmlformats-officedocument.presentationml.tags+xml"/>
  <Override PartName="/ppt/tags/tag1510.xml" ContentType="application/vnd.openxmlformats-officedocument.presentationml.tags+xml"/>
  <Override PartName="/ppt/tags/tag1511.xml" ContentType="application/vnd.openxmlformats-officedocument.presentationml.tags+xml"/>
  <Override PartName="/ppt/tags/tag1512.xml" ContentType="application/vnd.openxmlformats-officedocument.presentationml.tags+xml"/>
  <Override PartName="/ppt/tags/tag1513.xml" ContentType="application/vnd.openxmlformats-officedocument.presentationml.tags+xml"/>
  <Override PartName="/ppt/tags/tag1514.xml" ContentType="application/vnd.openxmlformats-officedocument.presentationml.tags+xml"/>
  <Override PartName="/ppt/tags/tag1515.xml" ContentType="application/vnd.openxmlformats-officedocument.presentationml.tags+xml"/>
  <Override PartName="/ppt/tags/tag1516.xml" ContentType="application/vnd.openxmlformats-officedocument.presentationml.tags+xml"/>
  <Override PartName="/ppt/tags/tag1517.xml" ContentType="application/vnd.openxmlformats-officedocument.presentationml.tags+xml"/>
  <Override PartName="/ppt/tags/tag1518.xml" ContentType="application/vnd.openxmlformats-officedocument.presentationml.tags+xml"/>
  <Override PartName="/ppt/tags/tag1519.xml" ContentType="application/vnd.openxmlformats-officedocument.presentationml.tags+xml"/>
  <Override PartName="/ppt/tags/tag1520.xml" ContentType="application/vnd.openxmlformats-officedocument.presentationml.tags+xml"/>
  <Override PartName="/ppt/tags/tag1521.xml" ContentType="application/vnd.openxmlformats-officedocument.presentationml.tags+xml"/>
  <Override PartName="/ppt/tags/tag1522.xml" ContentType="application/vnd.openxmlformats-officedocument.presentationml.tags+xml"/>
  <Override PartName="/ppt/tags/tag1523.xml" ContentType="application/vnd.openxmlformats-officedocument.presentationml.tags+xml"/>
  <Override PartName="/ppt/tags/tag1524.xml" ContentType="application/vnd.openxmlformats-officedocument.presentationml.tags+xml"/>
  <Override PartName="/ppt/tags/tag1525.xml" ContentType="application/vnd.openxmlformats-officedocument.presentationml.tags+xml"/>
  <Override PartName="/ppt/tags/tag1526.xml" ContentType="application/vnd.openxmlformats-officedocument.presentationml.tags+xml"/>
  <Override PartName="/ppt/tags/tag1527.xml" ContentType="application/vnd.openxmlformats-officedocument.presentationml.tags+xml"/>
  <Override PartName="/ppt/tags/tag1528.xml" ContentType="application/vnd.openxmlformats-officedocument.presentationml.tags+xml"/>
  <Override PartName="/ppt/tags/tag1529.xml" ContentType="application/vnd.openxmlformats-officedocument.presentationml.tags+xml"/>
  <Override PartName="/ppt/tags/tag1530.xml" ContentType="application/vnd.openxmlformats-officedocument.presentationml.tags+xml"/>
  <Override PartName="/ppt/tags/tag1531.xml" ContentType="application/vnd.openxmlformats-officedocument.presentationml.tags+xml"/>
  <Override PartName="/ppt/tags/tag1532.xml" ContentType="application/vnd.openxmlformats-officedocument.presentationml.tags+xml"/>
  <Override PartName="/ppt/tags/tag1533.xml" ContentType="application/vnd.openxmlformats-officedocument.presentationml.tags+xml"/>
  <Override PartName="/ppt/tags/tag1534.xml" ContentType="application/vnd.openxmlformats-officedocument.presentationml.tags+xml"/>
  <Override PartName="/ppt/tags/tag1535.xml" ContentType="application/vnd.openxmlformats-officedocument.presentationml.tags+xml"/>
  <Override PartName="/ppt/tags/tag1536.xml" ContentType="application/vnd.openxmlformats-officedocument.presentationml.tags+xml"/>
  <Override PartName="/ppt/tags/tag1537.xml" ContentType="application/vnd.openxmlformats-officedocument.presentationml.tags+xml"/>
  <Override PartName="/ppt/tags/tag1538.xml" ContentType="application/vnd.openxmlformats-officedocument.presentationml.tags+xml"/>
  <Override PartName="/ppt/tags/tag1539.xml" ContentType="application/vnd.openxmlformats-officedocument.presentationml.tags+xml"/>
  <Override PartName="/ppt/tags/tag1540.xml" ContentType="application/vnd.openxmlformats-officedocument.presentationml.tags+xml"/>
  <Override PartName="/ppt/tags/tag1541.xml" ContentType="application/vnd.openxmlformats-officedocument.presentationml.tags+xml"/>
  <Override PartName="/ppt/tags/tag1542.xml" ContentType="application/vnd.openxmlformats-officedocument.presentationml.tags+xml"/>
  <Override PartName="/ppt/tags/tag1543.xml" ContentType="application/vnd.openxmlformats-officedocument.presentationml.tags+xml"/>
  <Override PartName="/ppt/tags/tag1544.xml" ContentType="application/vnd.openxmlformats-officedocument.presentationml.tags+xml"/>
  <Override PartName="/ppt/tags/tag1545.xml" ContentType="application/vnd.openxmlformats-officedocument.presentationml.tags+xml"/>
  <Override PartName="/ppt/tags/tag1546.xml" ContentType="application/vnd.openxmlformats-officedocument.presentationml.tags+xml"/>
  <Override PartName="/ppt/tags/tag1547.xml" ContentType="application/vnd.openxmlformats-officedocument.presentationml.tags+xml"/>
  <Override PartName="/ppt/tags/tag1548.xml" ContentType="application/vnd.openxmlformats-officedocument.presentationml.tags+xml"/>
  <Override PartName="/ppt/tags/tag1549.xml" ContentType="application/vnd.openxmlformats-officedocument.presentationml.tags+xml"/>
  <Override PartName="/ppt/tags/tag1550.xml" ContentType="application/vnd.openxmlformats-officedocument.presentationml.tags+xml"/>
  <Override PartName="/ppt/tags/tag1551.xml" ContentType="application/vnd.openxmlformats-officedocument.presentationml.tags+xml"/>
  <Override PartName="/ppt/tags/tag1552.xml" ContentType="application/vnd.openxmlformats-officedocument.presentationml.tags+xml"/>
  <Override PartName="/ppt/tags/tag1553.xml" ContentType="application/vnd.openxmlformats-officedocument.presentationml.tags+xml"/>
  <Override PartName="/ppt/tags/tag1554.xml" ContentType="application/vnd.openxmlformats-officedocument.presentationml.tags+xml"/>
  <Override PartName="/ppt/tags/tag1555.xml" ContentType="application/vnd.openxmlformats-officedocument.presentationml.tags+xml"/>
  <Override PartName="/ppt/tags/tag1556.xml" ContentType="application/vnd.openxmlformats-officedocument.presentationml.tags+xml"/>
  <Override PartName="/ppt/tags/tag1557.xml" ContentType="application/vnd.openxmlformats-officedocument.presentationml.tags+xml"/>
  <Override PartName="/ppt/tags/tag1558.xml" ContentType="application/vnd.openxmlformats-officedocument.presentationml.tags+xml"/>
  <Override PartName="/ppt/tags/tag1559.xml" ContentType="application/vnd.openxmlformats-officedocument.presentationml.tags+xml"/>
  <Override PartName="/ppt/tags/tag1560.xml" ContentType="application/vnd.openxmlformats-officedocument.presentationml.tags+xml"/>
  <Override PartName="/ppt/tags/tag1561.xml" ContentType="application/vnd.openxmlformats-officedocument.presentationml.tags+xml"/>
  <Override PartName="/ppt/tags/tag1562.xml" ContentType="application/vnd.openxmlformats-officedocument.presentationml.tags+xml"/>
  <Override PartName="/ppt/tags/tag1563.xml" ContentType="application/vnd.openxmlformats-officedocument.presentationml.tags+xml"/>
  <Override PartName="/ppt/tags/tag1564.xml" ContentType="application/vnd.openxmlformats-officedocument.presentationml.tags+xml"/>
  <Override PartName="/ppt/tags/tag1565.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1" r:id="rId1"/>
    <p:sldMasterId id="2147483694" r:id="rId2"/>
    <p:sldMasterId id="2147483735" r:id="rId3"/>
    <p:sldMasterId id="2147483776" r:id="rId4"/>
    <p:sldMasterId id="2147483848" r:id="rId5"/>
    <p:sldMasterId id="2147483918" r:id="rId6"/>
    <p:sldMasterId id="2147483949" r:id="rId7"/>
    <p:sldMasterId id="2147484111" r:id="rId8"/>
  </p:sldMasterIdLst>
  <p:notesMasterIdLst>
    <p:notesMasterId r:id="rId305"/>
  </p:notesMasterIdLst>
  <p:handoutMasterIdLst>
    <p:handoutMasterId r:id="rId306"/>
  </p:handoutMasterIdLst>
  <p:sldIdLst>
    <p:sldId id="596" r:id="rId9"/>
    <p:sldId id="595" r:id="rId10"/>
    <p:sldId id="585" r:id="rId11"/>
    <p:sldId id="586" r:id="rId12"/>
    <p:sldId id="587" r:id="rId13"/>
    <p:sldId id="594" r:id="rId14"/>
    <p:sldId id="588" r:id="rId15"/>
    <p:sldId id="589" r:id="rId16"/>
    <p:sldId id="590" r:id="rId17"/>
    <p:sldId id="597" r:id="rId18"/>
    <p:sldId id="919" r:id="rId19"/>
    <p:sldId id="920" r:id="rId20"/>
    <p:sldId id="921" r:id="rId21"/>
    <p:sldId id="922" r:id="rId22"/>
    <p:sldId id="923" r:id="rId23"/>
    <p:sldId id="924" r:id="rId24"/>
    <p:sldId id="925" r:id="rId25"/>
    <p:sldId id="926" r:id="rId26"/>
    <p:sldId id="927" r:id="rId27"/>
    <p:sldId id="928" r:id="rId28"/>
    <p:sldId id="929" r:id="rId29"/>
    <p:sldId id="930" r:id="rId30"/>
    <p:sldId id="931" r:id="rId31"/>
    <p:sldId id="954" r:id="rId32"/>
    <p:sldId id="932" r:id="rId33"/>
    <p:sldId id="955" r:id="rId34"/>
    <p:sldId id="599" r:id="rId35"/>
    <p:sldId id="607" r:id="rId36"/>
    <p:sldId id="603" r:id="rId37"/>
    <p:sldId id="604" r:id="rId38"/>
    <p:sldId id="605" r:id="rId39"/>
    <p:sldId id="606" r:id="rId40"/>
    <p:sldId id="608" r:id="rId41"/>
    <p:sldId id="443" r:id="rId42"/>
    <p:sldId id="513" r:id="rId43"/>
    <p:sldId id="620" r:id="rId44"/>
    <p:sldId id="792" r:id="rId45"/>
    <p:sldId id="618" r:id="rId46"/>
    <p:sldId id="793" r:id="rId47"/>
    <p:sldId id="610" r:id="rId48"/>
    <p:sldId id="609" r:id="rId49"/>
    <p:sldId id="898" r:id="rId50"/>
    <p:sldId id="899" r:id="rId51"/>
    <p:sldId id="499" r:id="rId52"/>
    <p:sldId id="790" r:id="rId53"/>
    <p:sldId id="791" r:id="rId54"/>
    <p:sldId id="794" r:id="rId55"/>
    <p:sldId id="795" r:id="rId56"/>
    <p:sldId id="617" r:id="rId57"/>
    <p:sldId id="631" r:id="rId58"/>
    <p:sldId id="632" r:id="rId59"/>
    <p:sldId id="796" r:id="rId60"/>
    <p:sldId id="797" r:id="rId61"/>
    <p:sldId id="495" r:id="rId62"/>
    <p:sldId id="511" r:id="rId63"/>
    <p:sldId id="778" r:id="rId64"/>
    <p:sldId id="779" r:id="rId65"/>
    <p:sldId id="935" r:id="rId66"/>
    <p:sldId id="798" r:id="rId67"/>
    <p:sldId id="510" r:id="rId68"/>
    <p:sldId id="782" r:id="rId69"/>
    <p:sldId id="783" r:id="rId70"/>
    <p:sldId id="937" r:id="rId71"/>
    <p:sldId id="799" r:id="rId72"/>
    <p:sldId id="509" r:id="rId73"/>
    <p:sldId id="784" r:id="rId74"/>
    <p:sldId id="785" r:id="rId75"/>
    <p:sldId id="939" r:id="rId76"/>
    <p:sldId id="800" r:id="rId77"/>
    <p:sldId id="507" r:id="rId78"/>
    <p:sldId id="788" r:id="rId79"/>
    <p:sldId id="789" r:id="rId80"/>
    <p:sldId id="941" r:id="rId81"/>
    <p:sldId id="801" r:id="rId82"/>
    <p:sldId id="646" r:id="rId83"/>
    <p:sldId id="504" r:id="rId84"/>
    <p:sldId id="633" r:id="rId85"/>
    <p:sldId id="634" r:id="rId86"/>
    <p:sldId id="635" r:id="rId87"/>
    <p:sldId id="636" r:id="rId88"/>
    <p:sldId id="942" r:id="rId89"/>
    <p:sldId id="802" r:id="rId90"/>
    <p:sldId id="803" r:id="rId91"/>
    <p:sldId id="505" r:id="rId92"/>
    <p:sldId id="637" r:id="rId93"/>
    <p:sldId id="638" r:id="rId94"/>
    <p:sldId id="804" r:id="rId95"/>
    <p:sldId id="508" r:id="rId96"/>
    <p:sldId id="639" r:id="rId97"/>
    <p:sldId id="640" r:id="rId98"/>
    <p:sldId id="943" r:id="rId99"/>
    <p:sldId id="805" r:id="rId100"/>
    <p:sldId id="514" r:id="rId101"/>
    <p:sldId id="643" r:id="rId102"/>
    <p:sldId id="644" r:id="rId103"/>
    <p:sldId id="806" r:id="rId104"/>
    <p:sldId id="515" r:id="rId105"/>
    <p:sldId id="641" r:id="rId106"/>
    <p:sldId id="642" r:id="rId107"/>
    <p:sldId id="807" r:id="rId108"/>
    <p:sldId id="516" r:id="rId109"/>
    <p:sldId id="770" r:id="rId110"/>
    <p:sldId id="771" r:id="rId111"/>
    <p:sldId id="808" r:id="rId112"/>
    <p:sldId id="772" r:id="rId113"/>
    <p:sldId id="773" r:id="rId114"/>
    <p:sldId id="809" r:id="rId115"/>
    <p:sldId id="517" r:id="rId116"/>
    <p:sldId id="774" r:id="rId117"/>
    <p:sldId id="775" r:id="rId118"/>
    <p:sldId id="810" r:id="rId119"/>
    <p:sldId id="518" r:id="rId120"/>
    <p:sldId id="776" r:id="rId121"/>
    <p:sldId id="777" r:id="rId122"/>
    <p:sldId id="811" r:id="rId123"/>
    <p:sldId id="900" r:id="rId124"/>
    <p:sldId id="901" r:id="rId125"/>
    <p:sldId id="904" r:id="rId126"/>
    <p:sldId id="903" r:id="rId127"/>
    <p:sldId id="549" r:id="rId128"/>
    <p:sldId id="621" r:id="rId129"/>
    <p:sldId id="622" r:id="rId130"/>
    <p:sldId id="520" r:id="rId131"/>
    <p:sldId id="623" r:id="rId132"/>
    <p:sldId id="624" r:id="rId133"/>
    <p:sldId id="933" r:id="rId134"/>
    <p:sldId id="812" r:id="rId135"/>
    <p:sldId id="521" r:id="rId136"/>
    <p:sldId id="625" r:id="rId137"/>
    <p:sldId id="626" r:id="rId138"/>
    <p:sldId id="813" r:id="rId139"/>
    <p:sldId id="612" r:id="rId140"/>
    <p:sldId id="627" r:id="rId141"/>
    <p:sldId id="628" r:id="rId142"/>
    <p:sldId id="629" r:id="rId143"/>
    <p:sldId id="630" r:id="rId144"/>
    <p:sldId id="814" r:id="rId145"/>
    <p:sldId id="815" r:id="rId146"/>
    <p:sldId id="647" r:id="rId147"/>
    <p:sldId id="522" r:id="rId148"/>
    <p:sldId id="523" r:id="rId149"/>
    <p:sldId id="524" r:id="rId150"/>
    <p:sldId id="766" r:id="rId151"/>
    <p:sldId id="767" r:id="rId152"/>
    <p:sldId id="816" r:id="rId153"/>
    <p:sldId id="768" r:id="rId154"/>
    <p:sldId id="769" r:id="rId155"/>
    <p:sldId id="817" r:id="rId156"/>
    <p:sldId id="525" r:id="rId157"/>
    <p:sldId id="757" r:id="rId158"/>
    <p:sldId id="758" r:id="rId159"/>
    <p:sldId id="818" r:id="rId160"/>
    <p:sldId id="526" r:id="rId161"/>
    <p:sldId id="527" r:id="rId162"/>
    <p:sldId id="528" r:id="rId163"/>
    <p:sldId id="756" r:id="rId164"/>
    <p:sldId id="819" r:id="rId165"/>
    <p:sldId id="546" r:id="rId166"/>
    <p:sldId id="764" r:id="rId167"/>
    <p:sldId id="765" r:id="rId168"/>
    <p:sldId id="820" r:id="rId169"/>
    <p:sldId id="529" r:id="rId170"/>
    <p:sldId id="754" r:id="rId171"/>
    <p:sldId id="755" r:id="rId172"/>
    <p:sldId id="821" r:id="rId173"/>
    <p:sldId id="530" r:id="rId174"/>
    <p:sldId id="752" r:id="rId175"/>
    <p:sldId id="753" r:id="rId176"/>
    <p:sldId id="953" r:id="rId177"/>
    <p:sldId id="822" r:id="rId178"/>
    <p:sldId id="531" r:id="rId179"/>
    <p:sldId id="750" r:id="rId180"/>
    <p:sldId id="751" r:id="rId181"/>
    <p:sldId id="823" r:id="rId182"/>
    <p:sldId id="648" r:id="rId183"/>
    <p:sldId id="649" r:id="rId184"/>
    <p:sldId id="738" r:id="rId185"/>
    <p:sldId id="739" r:id="rId186"/>
    <p:sldId id="824" r:id="rId187"/>
    <p:sldId id="650" r:id="rId188"/>
    <p:sldId id="734" r:id="rId189"/>
    <p:sldId id="735" r:id="rId190"/>
    <p:sldId id="952" r:id="rId191"/>
    <p:sldId id="825" r:id="rId192"/>
    <p:sldId id="651" r:id="rId193"/>
    <p:sldId id="736" r:id="rId194"/>
    <p:sldId id="737" r:id="rId195"/>
    <p:sldId id="826" r:id="rId196"/>
    <p:sldId id="652" r:id="rId197"/>
    <p:sldId id="740" r:id="rId198"/>
    <p:sldId id="741" r:id="rId199"/>
    <p:sldId id="827" r:id="rId200"/>
    <p:sldId id="653" r:id="rId201"/>
    <p:sldId id="742" r:id="rId202"/>
    <p:sldId id="743" r:id="rId203"/>
    <p:sldId id="828" r:id="rId204"/>
    <p:sldId id="532" r:id="rId205"/>
    <p:sldId id="533" r:id="rId206"/>
    <p:sldId id="748" r:id="rId207"/>
    <p:sldId id="749" r:id="rId208"/>
    <p:sldId id="829" r:id="rId209"/>
    <p:sldId id="534" r:id="rId210"/>
    <p:sldId id="535" r:id="rId211"/>
    <p:sldId id="873" r:id="rId212"/>
    <p:sldId id="762" r:id="rId213"/>
    <p:sldId id="763" r:id="rId214"/>
    <p:sldId id="830" r:id="rId215"/>
    <p:sldId id="536" r:id="rId216"/>
    <p:sldId id="746" r:id="rId217"/>
    <p:sldId id="747" r:id="rId218"/>
    <p:sldId id="831" r:id="rId219"/>
    <p:sldId id="537" r:id="rId220"/>
    <p:sldId id="744" r:id="rId221"/>
    <p:sldId id="745" r:id="rId222"/>
    <p:sldId id="832" r:id="rId223"/>
    <p:sldId id="538" r:id="rId224"/>
    <p:sldId id="550" r:id="rId225"/>
    <p:sldId id="657" r:id="rId226"/>
    <p:sldId id="581" r:id="rId227"/>
    <p:sldId id="874" r:id="rId228"/>
    <p:sldId id="582" r:id="rId229"/>
    <p:sldId id="583" r:id="rId230"/>
    <p:sldId id="723" r:id="rId231"/>
    <p:sldId id="864" r:id="rId232"/>
    <p:sldId id="949" r:id="rId233"/>
    <p:sldId id="866" r:id="rId234"/>
    <p:sldId id="722" r:id="rId235"/>
    <p:sldId id="905" r:id="rId236"/>
    <p:sldId id="553" r:id="rId237"/>
    <p:sldId id="868" r:id="rId238"/>
    <p:sldId id="554" r:id="rId239"/>
    <p:sldId id="555" r:id="rId240"/>
    <p:sldId id="664" r:id="rId241"/>
    <p:sldId id="906" r:id="rId242"/>
    <p:sldId id="907" r:id="rId243"/>
    <p:sldId id="562" r:id="rId244"/>
    <p:sldId id="869" r:id="rId245"/>
    <p:sldId id="945" r:id="rId246"/>
    <p:sldId id="563" r:id="rId247"/>
    <p:sldId id="908" r:id="rId248"/>
    <p:sldId id="948" r:id="rId249"/>
    <p:sldId id="561" r:id="rId250"/>
    <p:sldId id="918" r:id="rId251"/>
    <p:sldId id="910" r:id="rId252"/>
    <p:sldId id="911" r:id="rId253"/>
    <p:sldId id="946" r:id="rId254"/>
    <p:sldId id="912" r:id="rId255"/>
    <p:sldId id="913" r:id="rId256"/>
    <p:sldId id="947" r:id="rId257"/>
    <p:sldId id="564" r:id="rId258"/>
    <p:sldId id="871" r:id="rId259"/>
    <p:sldId id="565" r:id="rId260"/>
    <p:sldId id="759" r:id="rId261"/>
    <p:sldId id="833" r:id="rId262"/>
    <p:sldId id="721" r:id="rId263"/>
    <p:sldId id="725" r:id="rId264"/>
    <p:sldId id="872" r:id="rId265"/>
    <p:sldId id="951" r:id="rId266"/>
    <p:sldId id="726" r:id="rId267"/>
    <p:sldId id="727" r:id="rId268"/>
    <p:sldId id="591" r:id="rId269"/>
    <p:sldId id="724" r:id="rId270"/>
    <p:sldId id="914" r:id="rId271"/>
    <p:sldId id="728" r:id="rId272"/>
    <p:sldId id="729" r:id="rId273"/>
    <p:sldId id="760" r:id="rId274"/>
    <p:sldId id="761" r:id="rId275"/>
    <p:sldId id="944" r:id="rId276"/>
    <p:sldId id="834" r:id="rId277"/>
    <p:sldId id="730" r:id="rId278"/>
    <p:sldId id="731" r:id="rId279"/>
    <p:sldId id="915" r:id="rId280"/>
    <p:sldId id="916" r:id="rId281"/>
    <p:sldId id="917" r:id="rId282"/>
    <p:sldId id="877" r:id="rId283"/>
    <p:sldId id="878" r:id="rId284"/>
    <p:sldId id="879" r:id="rId285"/>
    <p:sldId id="880" r:id="rId286"/>
    <p:sldId id="881" r:id="rId287"/>
    <p:sldId id="882" r:id="rId288"/>
    <p:sldId id="883" r:id="rId289"/>
    <p:sldId id="884" r:id="rId290"/>
    <p:sldId id="885" r:id="rId291"/>
    <p:sldId id="886" r:id="rId292"/>
    <p:sldId id="887" r:id="rId293"/>
    <p:sldId id="888" r:id="rId294"/>
    <p:sldId id="889" r:id="rId295"/>
    <p:sldId id="890" r:id="rId296"/>
    <p:sldId id="891" r:id="rId297"/>
    <p:sldId id="892" r:id="rId298"/>
    <p:sldId id="893" r:id="rId299"/>
    <p:sldId id="894" r:id="rId300"/>
    <p:sldId id="895" r:id="rId301"/>
    <p:sldId id="896" r:id="rId302"/>
    <p:sldId id="897" r:id="rId303"/>
    <p:sldId id="289" r:id="rId304"/>
  </p:sldIdLst>
  <p:sldSz cx="9144000" cy="6858000" type="screen4x3"/>
  <p:notesSz cx="7010400" cy="92964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FF6C6"/>
    <a:srgbClr val="5A5A5A"/>
    <a:srgbClr val="77933C"/>
    <a:srgbClr val="9BBB59"/>
    <a:srgbClr val="7F7F7F"/>
    <a:srgbClr val="C3D69B"/>
    <a:srgbClr val="A6A6A6"/>
    <a:srgbClr val="EFF4E4"/>
    <a:srgbClr val="595959"/>
    <a:srgbClr val="D7E4B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2833802-FEF1-4C79-8D5D-14CF1EAF98D9}" styleName="Style léger 2 - Accentuation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073A0DAA-6AF3-43AB-8588-CEC1D06C72B9}" styleName="Style moyen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snapVertSplitter="1" vertBarState="minimized" horzBarState="maximized">
    <p:restoredLeft sz="14456" autoAdjust="0"/>
    <p:restoredTop sz="99882" autoAdjust="0"/>
  </p:normalViewPr>
  <p:slideViewPr>
    <p:cSldViewPr>
      <p:cViewPr varScale="1">
        <p:scale>
          <a:sx n="111" d="100"/>
          <a:sy n="111" d="100"/>
        </p:scale>
        <p:origin x="-480" y="-84"/>
      </p:cViewPr>
      <p:guideLst>
        <p:guide orient="horz" pos="1888"/>
        <p:guide pos="5148"/>
      </p:guideLst>
    </p:cSldViewPr>
  </p:slideViewPr>
  <p:outlineViewPr>
    <p:cViewPr>
      <p:scale>
        <a:sx n="33" d="100"/>
        <a:sy n="33" d="100"/>
      </p:scale>
      <p:origin x="0" y="0"/>
    </p:cViewPr>
  </p:outlineViewPr>
  <p:notesTextViewPr>
    <p:cViewPr>
      <p:scale>
        <a:sx n="1" d="1"/>
        <a:sy n="1" d="1"/>
      </p:scale>
      <p:origin x="0" y="0"/>
    </p:cViewPr>
  </p:notesTextViewPr>
  <p:sorterViewPr>
    <p:cViewPr>
      <p:scale>
        <a:sx n="125" d="100"/>
        <a:sy n="125" d="100"/>
      </p:scale>
      <p:origin x="0" y="148962"/>
    </p:cViewPr>
  </p:sorterViewPr>
  <p:notesViewPr>
    <p:cSldViewPr>
      <p:cViewPr varScale="1">
        <p:scale>
          <a:sx n="66" d="100"/>
          <a:sy n="66" d="100"/>
        </p:scale>
        <p:origin x="-3270" y="-96"/>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09.xml"/><Relationship Id="rId299" Type="http://schemas.openxmlformats.org/officeDocument/2006/relationships/slide" Target="slides/slide291.xml"/><Relationship Id="rId303" Type="http://schemas.openxmlformats.org/officeDocument/2006/relationships/slide" Target="slides/slide295.xml"/><Relationship Id="rId21" Type="http://schemas.openxmlformats.org/officeDocument/2006/relationships/slide" Target="slides/slide13.xml"/><Relationship Id="rId42" Type="http://schemas.openxmlformats.org/officeDocument/2006/relationships/slide" Target="slides/slide34.xml"/><Relationship Id="rId63" Type="http://schemas.openxmlformats.org/officeDocument/2006/relationships/slide" Target="slides/slide55.xml"/><Relationship Id="rId84" Type="http://schemas.openxmlformats.org/officeDocument/2006/relationships/slide" Target="slides/slide76.xml"/><Relationship Id="rId138" Type="http://schemas.openxmlformats.org/officeDocument/2006/relationships/slide" Target="slides/slide130.xml"/><Relationship Id="rId159" Type="http://schemas.openxmlformats.org/officeDocument/2006/relationships/slide" Target="slides/slide151.xml"/><Relationship Id="rId170" Type="http://schemas.openxmlformats.org/officeDocument/2006/relationships/slide" Target="slides/slide162.xml"/><Relationship Id="rId191" Type="http://schemas.openxmlformats.org/officeDocument/2006/relationships/slide" Target="slides/slide183.xml"/><Relationship Id="rId205" Type="http://schemas.openxmlformats.org/officeDocument/2006/relationships/slide" Target="slides/slide197.xml"/><Relationship Id="rId226" Type="http://schemas.openxmlformats.org/officeDocument/2006/relationships/slide" Target="slides/slide218.xml"/><Relationship Id="rId247" Type="http://schemas.openxmlformats.org/officeDocument/2006/relationships/slide" Target="slides/slide239.xml"/><Relationship Id="rId107" Type="http://schemas.openxmlformats.org/officeDocument/2006/relationships/slide" Target="slides/slide99.xml"/><Relationship Id="rId268" Type="http://schemas.openxmlformats.org/officeDocument/2006/relationships/slide" Target="slides/slide260.xml"/><Relationship Id="rId289" Type="http://schemas.openxmlformats.org/officeDocument/2006/relationships/slide" Target="slides/slide281.xml"/><Relationship Id="rId11" Type="http://schemas.openxmlformats.org/officeDocument/2006/relationships/slide" Target="slides/slide3.xml"/><Relationship Id="rId32" Type="http://schemas.openxmlformats.org/officeDocument/2006/relationships/slide" Target="slides/slide24.xml"/><Relationship Id="rId53" Type="http://schemas.openxmlformats.org/officeDocument/2006/relationships/slide" Target="slides/slide45.xml"/><Relationship Id="rId74" Type="http://schemas.openxmlformats.org/officeDocument/2006/relationships/slide" Target="slides/slide66.xml"/><Relationship Id="rId128" Type="http://schemas.openxmlformats.org/officeDocument/2006/relationships/slide" Target="slides/slide120.xml"/><Relationship Id="rId149" Type="http://schemas.openxmlformats.org/officeDocument/2006/relationships/slide" Target="slides/slide141.xml"/><Relationship Id="rId5" Type="http://schemas.openxmlformats.org/officeDocument/2006/relationships/slideMaster" Target="slideMasters/slideMaster5.xml"/><Relationship Id="rId95" Type="http://schemas.openxmlformats.org/officeDocument/2006/relationships/slide" Target="slides/slide87.xml"/><Relationship Id="rId160" Type="http://schemas.openxmlformats.org/officeDocument/2006/relationships/slide" Target="slides/slide152.xml"/><Relationship Id="rId181" Type="http://schemas.openxmlformats.org/officeDocument/2006/relationships/slide" Target="slides/slide173.xml"/><Relationship Id="rId216" Type="http://schemas.openxmlformats.org/officeDocument/2006/relationships/slide" Target="slides/slide208.xml"/><Relationship Id="rId237" Type="http://schemas.openxmlformats.org/officeDocument/2006/relationships/slide" Target="slides/slide229.xml"/><Relationship Id="rId258" Type="http://schemas.openxmlformats.org/officeDocument/2006/relationships/slide" Target="slides/slide250.xml"/><Relationship Id="rId279" Type="http://schemas.openxmlformats.org/officeDocument/2006/relationships/slide" Target="slides/slide271.xml"/><Relationship Id="rId22" Type="http://schemas.openxmlformats.org/officeDocument/2006/relationships/slide" Target="slides/slide14.xml"/><Relationship Id="rId43" Type="http://schemas.openxmlformats.org/officeDocument/2006/relationships/slide" Target="slides/slide35.xml"/><Relationship Id="rId64" Type="http://schemas.openxmlformats.org/officeDocument/2006/relationships/slide" Target="slides/slide56.xml"/><Relationship Id="rId118" Type="http://schemas.openxmlformats.org/officeDocument/2006/relationships/slide" Target="slides/slide110.xml"/><Relationship Id="rId139" Type="http://schemas.openxmlformats.org/officeDocument/2006/relationships/slide" Target="slides/slide131.xml"/><Relationship Id="rId290" Type="http://schemas.openxmlformats.org/officeDocument/2006/relationships/slide" Target="slides/slide282.xml"/><Relationship Id="rId304" Type="http://schemas.openxmlformats.org/officeDocument/2006/relationships/slide" Target="slides/slide296.xml"/><Relationship Id="rId85" Type="http://schemas.openxmlformats.org/officeDocument/2006/relationships/slide" Target="slides/slide77.xml"/><Relationship Id="rId150" Type="http://schemas.openxmlformats.org/officeDocument/2006/relationships/slide" Target="slides/slide142.xml"/><Relationship Id="rId171" Type="http://schemas.openxmlformats.org/officeDocument/2006/relationships/slide" Target="slides/slide163.xml"/><Relationship Id="rId192" Type="http://schemas.openxmlformats.org/officeDocument/2006/relationships/slide" Target="slides/slide184.xml"/><Relationship Id="rId206" Type="http://schemas.openxmlformats.org/officeDocument/2006/relationships/slide" Target="slides/slide198.xml"/><Relationship Id="rId227" Type="http://schemas.openxmlformats.org/officeDocument/2006/relationships/slide" Target="slides/slide219.xml"/><Relationship Id="rId248" Type="http://schemas.openxmlformats.org/officeDocument/2006/relationships/slide" Target="slides/slide240.xml"/><Relationship Id="rId269" Type="http://schemas.openxmlformats.org/officeDocument/2006/relationships/slide" Target="slides/slide261.xml"/><Relationship Id="rId12" Type="http://schemas.openxmlformats.org/officeDocument/2006/relationships/slide" Target="slides/slide4.xml"/><Relationship Id="rId33" Type="http://schemas.openxmlformats.org/officeDocument/2006/relationships/slide" Target="slides/slide25.xml"/><Relationship Id="rId108" Type="http://schemas.openxmlformats.org/officeDocument/2006/relationships/slide" Target="slides/slide100.xml"/><Relationship Id="rId129" Type="http://schemas.openxmlformats.org/officeDocument/2006/relationships/slide" Target="slides/slide121.xml"/><Relationship Id="rId280" Type="http://schemas.openxmlformats.org/officeDocument/2006/relationships/slide" Target="slides/slide272.xml"/><Relationship Id="rId54" Type="http://schemas.openxmlformats.org/officeDocument/2006/relationships/slide" Target="slides/slide46.xml"/><Relationship Id="rId75" Type="http://schemas.openxmlformats.org/officeDocument/2006/relationships/slide" Target="slides/slide67.xml"/><Relationship Id="rId96" Type="http://schemas.openxmlformats.org/officeDocument/2006/relationships/slide" Target="slides/slide88.xml"/><Relationship Id="rId140" Type="http://schemas.openxmlformats.org/officeDocument/2006/relationships/slide" Target="slides/slide132.xml"/><Relationship Id="rId161" Type="http://schemas.openxmlformats.org/officeDocument/2006/relationships/slide" Target="slides/slide153.xml"/><Relationship Id="rId182" Type="http://schemas.openxmlformats.org/officeDocument/2006/relationships/slide" Target="slides/slide174.xml"/><Relationship Id="rId217" Type="http://schemas.openxmlformats.org/officeDocument/2006/relationships/slide" Target="slides/slide209.xml"/><Relationship Id="rId6" Type="http://schemas.openxmlformats.org/officeDocument/2006/relationships/slideMaster" Target="slideMasters/slideMaster6.xml"/><Relationship Id="rId238" Type="http://schemas.openxmlformats.org/officeDocument/2006/relationships/slide" Target="slides/slide230.xml"/><Relationship Id="rId259" Type="http://schemas.openxmlformats.org/officeDocument/2006/relationships/slide" Target="slides/slide251.xml"/><Relationship Id="rId23" Type="http://schemas.openxmlformats.org/officeDocument/2006/relationships/slide" Target="slides/slide15.xml"/><Relationship Id="rId119" Type="http://schemas.openxmlformats.org/officeDocument/2006/relationships/slide" Target="slides/slide111.xml"/><Relationship Id="rId270" Type="http://schemas.openxmlformats.org/officeDocument/2006/relationships/slide" Target="slides/slide262.xml"/><Relationship Id="rId291" Type="http://schemas.openxmlformats.org/officeDocument/2006/relationships/slide" Target="slides/slide283.xml"/><Relationship Id="rId305" Type="http://schemas.openxmlformats.org/officeDocument/2006/relationships/notesMaster" Target="notesMasters/notesMaster1.xml"/><Relationship Id="rId44" Type="http://schemas.openxmlformats.org/officeDocument/2006/relationships/slide" Target="slides/slide36.xml"/><Relationship Id="rId65" Type="http://schemas.openxmlformats.org/officeDocument/2006/relationships/slide" Target="slides/slide57.xml"/><Relationship Id="rId86" Type="http://schemas.openxmlformats.org/officeDocument/2006/relationships/slide" Target="slides/slide78.xml"/><Relationship Id="rId130" Type="http://schemas.openxmlformats.org/officeDocument/2006/relationships/slide" Target="slides/slide122.xml"/><Relationship Id="rId151" Type="http://schemas.openxmlformats.org/officeDocument/2006/relationships/slide" Target="slides/slide143.xml"/><Relationship Id="rId172" Type="http://schemas.openxmlformats.org/officeDocument/2006/relationships/slide" Target="slides/slide164.xml"/><Relationship Id="rId193" Type="http://schemas.openxmlformats.org/officeDocument/2006/relationships/slide" Target="slides/slide185.xml"/><Relationship Id="rId207" Type="http://schemas.openxmlformats.org/officeDocument/2006/relationships/slide" Target="slides/slide199.xml"/><Relationship Id="rId228" Type="http://schemas.openxmlformats.org/officeDocument/2006/relationships/slide" Target="slides/slide220.xml"/><Relationship Id="rId249" Type="http://schemas.openxmlformats.org/officeDocument/2006/relationships/slide" Target="slides/slide241.xml"/><Relationship Id="rId13" Type="http://schemas.openxmlformats.org/officeDocument/2006/relationships/slide" Target="slides/slide5.xml"/><Relationship Id="rId109" Type="http://schemas.openxmlformats.org/officeDocument/2006/relationships/slide" Target="slides/slide101.xml"/><Relationship Id="rId260" Type="http://schemas.openxmlformats.org/officeDocument/2006/relationships/slide" Target="slides/slide252.xml"/><Relationship Id="rId281" Type="http://schemas.openxmlformats.org/officeDocument/2006/relationships/slide" Target="slides/slide273.xml"/><Relationship Id="rId34" Type="http://schemas.openxmlformats.org/officeDocument/2006/relationships/slide" Target="slides/slide26.xml"/><Relationship Id="rId55" Type="http://schemas.openxmlformats.org/officeDocument/2006/relationships/slide" Target="slides/slide47.xml"/><Relationship Id="rId76" Type="http://schemas.openxmlformats.org/officeDocument/2006/relationships/slide" Target="slides/slide68.xml"/><Relationship Id="rId97" Type="http://schemas.openxmlformats.org/officeDocument/2006/relationships/slide" Target="slides/slide89.xml"/><Relationship Id="rId120" Type="http://schemas.openxmlformats.org/officeDocument/2006/relationships/slide" Target="slides/slide112.xml"/><Relationship Id="rId141" Type="http://schemas.openxmlformats.org/officeDocument/2006/relationships/slide" Target="slides/slide133.xml"/><Relationship Id="rId7" Type="http://schemas.openxmlformats.org/officeDocument/2006/relationships/slideMaster" Target="slideMasters/slideMaster7.xml"/><Relationship Id="rId162" Type="http://schemas.openxmlformats.org/officeDocument/2006/relationships/slide" Target="slides/slide154.xml"/><Relationship Id="rId183" Type="http://schemas.openxmlformats.org/officeDocument/2006/relationships/slide" Target="slides/slide175.xml"/><Relationship Id="rId218" Type="http://schemas.openxmlformats.org/officeDocument/2006/relationships/slide" Target="slides/slide210.xml"/><Relationship Id="rId239" Type="http://schemas.openxmlformats.org/officeDocument/2006/relationships/slide" Target="slides/slide231.xml"/><Relationship Id="rId250" Type="http://schemas.openxmlformats.org/officeDocument/2006/relationships/slide" Target="slides/slide242.xml"/><Relationship Id="rId271" Type="http://schemas.openxmlformats.org/officeDocument/2006/relationships/slide" Target="slides/slide263.xml"/><Relationship Id="rId292" Type="http://schemas.openxmlformats.org/officeDocument/2006/relationships/slide" Target="slides/slide284.xml"/><Relationship Id="rId306" Type="http://schemas.openxmlformats.org/officeDocument/2006/relationships/handoutMaster" Target="handoutMasters/handoutMaster1.xml"/><Relationship Id="rId24" Type="http://schemas.openxmlformats.org/officeDocument/2006/relationships/slide" Target="slides/slide16.xml"/><Relationship Id="rId40" Type="http://schemas.openxmlformats.org/officeDocument/2006/relationships/slide" Target="slides/slide32.xml"/><Relationship Id="rId45" Type="http://schemas.openxmlformats.org/officeDocument/2006/relationships/slide" Target="slides/slide37.xml"/><Relationship Id="rId66" Type="http://schemas.openxmlformats.org/officeDocument/2006/relationships/slide" Target="slides/slide58.xml"/><Relationship Id="rId87" Type="http://schemas.openxmlformats.org/officeDocument/2006/relationships/slide" Target="slides/slide79.xml"/><Relationship Id="rId110" Type="http://schemas.openxmlformats.org/officeDocument/2006/relationships/slide" Target="slides/slide102.xml"/><Relationship Id="rId115" Type="http://schemas.openxmlformats.org/officeDocument/2006/relationships/slide" Target="slides/slide107.xml"/><Relationship Id="rId131" Type="http://schemas.openxmlformats.org/officeDocument/2006/relationships/slide" Target="slides/slide123.xml"/><Relationship Id="rId136" Type="http://schemas.openxmlformats.org/officeDocument/2006/relationships/slide" Target="slides/slide128.xml"/><Relationship Id="rId157" Type="http://schemas.openxmlformats.org/officeDocument/2006/relationships/slide" Target="slides/slide149.xml"/><Relationship Id="rId178" Type="http://schemas.openxmlformats.org/officeDocument/2006/relationships/slide" Target="slides/slide170.xml"/><Relationship Id="rId301" Type="http://schemas.openxmlformats.org/officeDocument/2006/relationships/slide" Target="slides/slide293.xml"/><Relationship Id="rId61" Type="http://schemas.openxmlformats.org/officeDocument/2006/relationships/slide" Target="slides/slide53.xml"/><Relationship Id="rId82" Type="http://schemas.openxmlformats.org/officeDocument/2006/relationships/slide" Target="slides/slide74.xml"/><Relationship Id="rId152" Type="http://schemas.openxmlformats.org/officeDocument/2006/relationships/slide" Target="slides/slide144.xml"/><Relationship Id="rId173" Type="http://schemas.openxmlformats.org/officeDocument/2006/relationships/slide" Target="slides/slide165.xml"/><Relationship Id="rId194" Type="http://schemas.openxmlformats.org/officeDocument/2006/relationships/slide" Target="slides/slide186.xml"/><Relationship Id="rId199" Type="http://schemas.openxmlformats.org/officeDocument/2006/relationships/slide" Target="slides/slide191.xml"/><Relationship Id="rId203" Type="http://schemas.openxmlformats.org/officeDocument/2006/relationships/slide" Target="slides/slide195.xml"/><Relationship Id="rId208" Type="http://schemas.openxmlformats.org/officeDocument/2006/relationships/slide" Target="slides/slide200.xml"/><Relationship Id="rId229" Type="http://schemas.openxmlformats.org/officeDocument/2006/relationships/slide" Target="slides/slide221.xml"/><Relationship Id="rId19" Type="http://schemas.openxmlformats.org/officeDocument/2006/relationships/slide" Target="slides/slide11.xml"/><Relationship Id="rId224" Type="http://schemas.openxmlformats.org/officeDocument/2006/relationships/slide" Target="slides/slide216.xml"/><Relationship Id="rId240" Type="http://schemas.openxmlformats.org/officeDocument/2006/relationships/slide" Target="slides/slide232.xml"/><Relationship Id="rId245" Type="http://schemas.openxmlformats.org/officeDocument/2006/relationships/slide" Target="slides/slide237.xml"/><Relationship Id="rId261" Type="http://schemas.openxmlformats.org/officeDocument/2006/relationships/slide" Target="slides/slide253.xml"/><Relationship Id="rId266" Type="http://schemas.openxmlformats.org/officeDocument/2006/relationships/slide" Target="slides/slide258.xml"/><Relationship Id="rId287" Type="http://schemas.openxmlformats.org/officeDocument/2006/relationships/slide" Target="slides/slide279.xml"/><Relationship Id="rId14" Type="http://schemas.openxmlformats.org/officeDocument/2006/relationships/slide" Target="slides/slide6.xml"/><Relationship Id="rId30" Type="http://schemas.openxmlformats.org/officeDocument/2006/relationships/slide" Target="slides/slide22.xml"/><Relationship Id="rId35" Type="http://schemas.openxmlformats.org/officeDocument/2006/relationships/slide" Target="slides/slide27.xml"/><Relationship Id="rId56" Type="http://schemas.openxmlformats.org/officeDocument/2006/relationships/slide" Target="slides/slide48.xml"/><Relationship Id="rId77" Type="http://schemas.openxmlformats.org/officeDocument/2006/relationships/slide" Target="slides/slide69.xml"/><Relationship Id="rId100" Type="http://schemas.openxmlformats.org/officeDocument/2006/relationships/slide" Target="slides/slide92.xml"/><Relationship Id="rId105" Type="http://schemas.openxmlformats.org/officeDocument/2006/relationships/slide" Target="slides/slide97.xml"/><Relationship Id="rId126" Type="http://schemas.openxmlformats.org/officeDocument/2006/relationships/slide" Target="slides/slide118.xml"/><Relationship Id="rId147" Type="http://schemas.openxmlformats.org/officeDocument/2006/relationships/slide" Target="slides/slide139.xml"/><Relationship Id="rId168" Type="http://schemas.openxmlformats.org/officeDocument/2006/relationships/slide" Target="slides/slide160.xml"/><Relationship Id="rId282" Type="http://schemas.openxmlformats.org/officeDocument/2006/relationships/slide" Target="slides/slide274.xml"/><Relationship Id="rId8" Type="http://schemas.openxmlformats.org/officeDocument/2006/relationships/slideMaster" Target="slideMasters/slideMaster8.xml"/><Relationship Id="rId51" Type="http://schemas.openxmlformats.org/officeDocument/2006/relationships/slide" Target="slides/slide43.xml"/><Relationship Id="rId72" Type="http://schemas.openxmlformats.org/officeDocument/2006/relationships/slide" Target="slides/slide64.xml"/><Relationship Id="rId93" Type="http://schemas.openxmlformats.org/officeDocument/2006/relationships/slide" Target="slides/slide85.xml"/><Relationship Id="rId98" Type="http://schemas.openxmlformats.org/officeDocument/2006/relationships/slide" Target="slides/slide90.xml"/><Relationship Id="rId121" Type="http://schemas.openxmlformats.org/officeDocument/2006/relationships/slide" Target="slides/slide113.xml"/><Relationship Id="rId142" Type="http://schemas.openxmlformats.org/officeDocument/2006/relationships/slide" Target="slides/slide134.xml"/><Relationship Id="rId163" Type="http://schemas.openxmlformats.org/officeDocument/2006/relationships/slide" Target="slides/slide155.xml"/><Relationship Id="rId184" Type="http://schemas.openxmlformats.org/officeDocument/2006/relationships/slide" Target="slides/slide176.xml"/><Relationship Id="rId189" Type="http://schemas.openxmlformats.org/officeDocument/2006/relationships/slide" Target="slides/slide181.xml"/><Relationship Id="rId219" Type="http://schemas.openxmlformats.org/officeDocument/2006/relationships/slide" Target="slides/slide211.xml"/><Relationship Id="rId3" Type="http://schemas.openxmlformats.org/officeDocument/2006/relationships/slideMaster" Target="slideMasters/slideMaster3.xml"/><Relationship Id="rId214" Type="http://schemas.openxmlformats.org/officeDocument/2006/relationships/slide" Target="slides/slide206.xml"/><Relationship Id="rId230" Type="http://schemas.openxmlformats.org/officeDocument/2006/relationships/slide" Target="slides/slide222.xml"/><Relationship Id="rId235" Type="http://schemas.openxmlformats.org/officeDocument/2006/relationships/slide" Target="slides/slide227.xml"/><Relationship Id="rId251" Type="http://schemas.openxmlformats.org/officeDocument/2006/relationships/slide" Target="slides/slide243.xml"/><Relationship Id="rId256" Type="http://schemas.openxmlformats.org/officeDocument/2006/relationships/slide" Target="slides/slide248.xml"/><Relationship Id="rId277" Type="http://schemas.openxmlformats.org/officeDocument/2006/relationships/slide" Target="slides/slide269.xml"/><Relationship Id="rId298" Type="http://schemas.openxmlformats.org/officeDocument/2006/relationships/slide" Target="slides/slide290.xml"/><Relationship Id="rId25" Type="http://schemas.openxmlformats.org/officeDocument/2006/relationships/slide" Target="slides/slide17.xml"/><Relationship Id="rId46" Type="http://schemas.openxmlformats.org/officeDocument/2006/relationships/slide" Target="slides/slide38.xml"/><Relationship Id="rId67" Type="http://schemas.openxmlformats.org/officeDocument/2006/relationships/slide" Target="slides/slide59.xml"/><Relationship Id="rId116" Type="http://schemas.openxmlformats.org/officeDocument/2006/relationships/slide" Target="slides/slide108.xml"/><Relationship Id="rId137" Type="http://schemas.openxmlformats.org/officeDocument/2006/relationships/slide" Target="slides/slide129.xml"/><Relationship Id="rId158" Type="http://schemas.openxmlformats.org/officeDocument/2006/relationships/slide" Target="slides/slide150.xml"/><Relationship Id="rId272" Type="http://schemas.openxmlformats.org/officeDocument/2006/relationships/slide" Target="slides/slide264.xml"/><Relationship Id="rId293" Type="http://schemas.openxmlformats.org/officeDocument/2006/relationships/slide" Target="slides/slide285.xml"/><Relationship Id="rId302" Type="http://schemas.openxmlformats.org/officeDocument/2006/relationships/slide" Target="slides/slide294.xml"/><Relationship Id="rId307" Type="http://schemas.openxmlformats.org/officeDocument/2006/relationships/presProps" Target="presProps.xml"/><Relationship Id="rId20" Type="http://schemas.openxmlformats.org/officeDocument/2006/relationships/slide" Target="slides/slide12.xml"/><Relationship Id="rId41" Type="http://schemas.openxmlformats.org/officeDocument/2006/relationships/slide" Target="slides/slide33.xml"/><Relationship Id="rId62" Type="http://schemas.openxmlformats.org/officeDocument/2006/relationships/slide" Target="slides/slide54.xml"/><Relationship Id="rId83" Type="http://schemas.openxmlformats.org/officeDocument/2006/relationships/slide" Target="slides/slide75.xml"/><Relationship Id="rId88" Type="http://schemas.openxmlformats.org/officeDocument/2006/relationships/slide" Target="slides/slide80.xml"/><Relationship Id="rId111" Type="http://schemas.openxmlformats.org/officeDocument/2006/relationships/slide" Target="slides/slide103.xml"/><Relationship Id="rId132" Type="http://schemas.openxmlformats.org/officeDocument/2006/relationships/slide" Target="slides/slide124.xml"/><Relationship Id="rId153" Type="http://schemas.openxmlformats.org/officeDocument/2006/relationships/slide" Target="slides/slide145.xml"/><Relationship Id="rId174" Type="http://schemas.openxmlformats.org/officeDocument/2006/relationships/slide" Target="slides/slide166.xml"/><Relationship Id="rId179" Type="http://schemas.openxmlformats.org/officeDocument/2006/relationships/slide" Target="slides/slide171.xml"/><Relationship Id="rId195" Type="http://schemas.openxmlformats.org/officeDocument/2006/relationships/slide" Target="slides/slide187.xml"/><Relationship Id="rId209" Type="http://schemas.openxmlformats.org/officeDocument/2006/relationships/slide" Target="slides/slide201.xml"/><Relationship Id="rId190" Type="http://schemas.openxmlformats.org/officeDocument/2006/relationships/slide" Target="slides/slide182.xml"/><Relationship Id="rId204" Type="http://schemas.openxmlformats.org/officeDocument/2006/relationships/slide" Target="slides/slide196.xml"/><Relationship Id="rId220" Type="http://schemas.openxmlformats.org/officeDocument/2006/relationships/slide" Target="slides/slide212.xml"/><Relationship Id="rId225" Type="http://schemas.openxmlformats.org/officeDocument/2006/relationships/slide" Target="slides/slide217.xml"/><Relationship Id="rId241" Type="http://schemas.openxmlformats.org/officeDocument/2006/relationships/slide" Target="slides/slide233.xml"/><Relationship Id="rId246" Type="http://schemas.openxmlformats.org/officeDocument/2006/relationships/slide" Target="slides/slide238.xml"/><Relationship Id="rId267" Type="http://schemas.openxmlformats.org/officeDocument/2006/relationships/slide" Target="slides/slide259.xml"/><Relationship Id="rId288" Type="http://schemas.openxmlformats.org/officeDocument/2006/relationships/slide" Target="slides/slide280.xml"/><Relationship Id="rId15" Type="http://schemas.openxmlformats.org/officeDocument/2006/relationships/slide" Target="slides/slide7.xml"/><Relationship Id="rId36" Type="http://schemas.openxmlformats.org/officeDocument/2006/relationships/slide" Target="slides/slide28.xml"/><Relationship Id="rId57" Type="http://schemas.openxmlformats.org/officeDocument/2006/relationships/slide" Target="slides/slide49.xml"/><Relationship Id="rId106" Type="http://schemas.openxmlformats.org/officeDocument/2006/relationships/slide" Target="slides/slide98.xml"/><Relationship Id="rId127" Type="http://schemas.openxmlformats.org/officeDocument/2006/relationships/slide" Target="slides/slide119.xml"/><Relationship Id="rId262" Type="http://schemas.openxmlformats.org/officeDocument/2006/relationships/slide" Target="slides/slide254.xml"/><Relationship Id="rId283" Type="http://schemas.openxmlformats.org/officeDocument/2006/relationships/slide" Target="slides/slide275.xml"/><Relationship Id="rId10" Type="http://schemas.openxmlformats.org/officeDocument/2006/relationships/slide" Target="slides/slide2.xml"/><Relationship Id="rId31" Type="http://schemas.openxmlformats.org/officeDocument/2006/relationships/slide" Target="slides/slide23.xml"/><Relationship Id="rId52" Type="http://schemas.openxmlformats.org/officeDocument/2006/relationships/slide" Target="slides/slide44.xml"/><Relationship Id="rId73" Type="http://schemas.openxmlformats.org/officeDocument/2006/relationships/slide" Target="slides/slide65.xml"/><Relationship Id="rId78" Type="http://schemas.openxmlformats.org/officeDocument/2006/relationships/slide" Target="slides/slide70.xml"/><Relationship Id="rId94" Type="http://schemas.openxmlformats.org/officeDocument/2006/relationships/slide" Target="slides/slide86.xml"/><Relationship Id="rId99" Type="http://schemas.openxmlformats.org/officeDocument/2006/relationships/slide" Target="slides/slide91.xml"/><Relationship Id="rId101" Type="http://schemas.openxmlformats.org/officeDocument/2006/relationships/slide" Target="slides/slide93.xml"/><Relationship Id="rId122" Type="http://schemas.openxmlformats.org/officeDocument/2006/relationships/slide" Target="slides/slide114.xml"/><Relationship Id="rId143" Type="http://schemas.openxmlformats.org/officeDocument/2006/relationships/slide" Target="slides/slide135.xml"/><Relationship Id="rId148" Type="http://schemas.openxmlformats.org/officeDocument/2006/relationships/slide" Target="slides/slide140.xml"/><Relationship Id="rId164" Type="http://schemas.openxmlformats.org/officeDocument/2006/relationships/slide" Target="slides/slide156.xml"/><Relationship Id="rId169" Type="http://schemas.openxmlformats.org/officeDocument/2006/relationships/slide" Target="slides/slide161.xml"/><Relationship Id="rId185" Type="http://schemas.openxmlformats.org/officeDocument/2006/relationships/slide" Target="slides/slide177.xml"/><Relationship Id="rId4" Type="http://schemas.openxmlformats.org/officeDocument/2006/relationships/slideMaster" Target="slideMasters/slideMaster4.xml"/><Relationship Id="rId9" Type="http://schemas.openxmlformats.org/officeDocument/2006/relationships/slide" Target="slides/slide1.xml"/><Relationship Id="rId180" Type="http://schemas.openxmlformats.org/officeDocument/2006/relationships/slide" Target="slides/slide172.xml"/><Relationship Id="rId210" Type="http://schemas.openxmlformats.org/officeDocument/2006/relationships/slide" Target="slides/slide202.xml"/><Relationship Id="rId215" Type="http://schemas.openxmlformats.org/officeDocument/2006/relationships/slide" Target="slides/slide207.xml"/><Relationship Id="rId236" Type="http://schemas.openxmlformats.org/officeDocument/2006/relationships/slide" Target="slides/slide228.xml"/><Relationship Id="rId257" Type="http://schemas.openxmlformats.org/officeDocument/2006/relationships/slide" Target="slides/slide249.xml"/><Relationship Id="rId278" Type="http://schemas.openxmlformats.org/officeDocument/2006/relationships/slide" Target="slides/slide270.xml"/><Relationship Id="rId26" Type="http://schemas.openxmlformats.org/officeDocument/2006/relationships/slide" Target="slides/slide18.xml"/><Relationship Id="rId231" Type="http://schemas.openxmlformats.org/officeDocument/2006/relationships/slide" Target="slides/slide223.xml"/><Relationship Id="rId252" Type="http://schemas.openxmlformats.org/officeDocument/2006/relationships/slide" Target="slides/slide244.xml"/><Relationship Id="rId273" Type="http://schemas.openxmlformats.org/officeDocument/2006/relationships/slide" Target="slides/slide265.xml"/><Relationship Id="rId294" Type="http://schemas.openxmlformats.org/officeDocument/2006/relationships/slide" Target="slides/slide286.xml"/><Relationship Id="rId308" Type="http://schemas.openxmlformats.org/officeDocument/2006/relationships/viewProps" Target="viewProps.xml"/><Relationship Id="rId47" Type="http://schemas.openxmlformats.org/officeDocument/2006/relationships/slide" Target="slides/slide39.xml"/><Relationship Id="rId68" Type="http://schemas.openxmlformats.org/officeDocument/2006/relationships/slide" Target="slides/slide60.xml"/><Relationship Id="rId89" Type="http://schemas.openxmlformats.org/officeDocument/2006/relationships/slide" Target="slides/slide81.xml"/><Relationship Id="rId112" Type="http://schemas.openxmlformats.org/officeDocument/2006/relationships/slide" Target="slides/slide104.xml"/><Relationship Id="rId133" Type="http://schemas.openxmlformats.org/officeDocument/2006/relationships/slide" Target="slides/slide125.xml"/><Relationship Id="rId154" Type="http://schemas.openxmlformats.org/officeDocument/2006/relationships/slide" Target="slides/slide146.xml"/><Relationship Id="rId175" Type="http://schemas.openxmlformats.org/officeDocument/2006/relationships/slide" Target="slides/slide167.xml"/><Relationship Id="rId196" Type="http://schemas.openxmlformats.org/officeDocument/2006/relationships/slide" Target="slides/slide188.xml"/><Relationship Id="rId200" Type="http://schemas.openxmlformats.org/officeDocument/2006/relationships/slide" Target="slides/slide192.xml"/><Relationship Id="rId16" Type="http://schemas.openxmlformats.org/officeDocument/2006/relationships/slide" Target="slides/slide8.xml"/><Relationship Id="rId221" Type="http://schemas.openxmlformats.org/officeDocument/2006/relationships/slide" Target="slides/slide213.xml"/><Relationship Id="rId242" Type="http://schemas.openxmlformats.org/officeDocument/2006/relationships/slide" Target="slides/slide234.xml"/><Relationship Id="rId263" Type="http://schemas.openxmlformats.org/officeDocument/2006/relationships/slide" Target="slides/slide255.xml"/><Relationship Id="rId284" Type="http://schemas.openxmlformats.org/officeDocument/2006/relationships/slide" Target="slides/slide276.xml"/><Relationship Id="rId37" Type="http://schemas.openxmlformats.org/officeDocument/2006/relationships/slide" Target="slides/slide29.xml"/><Relationship Id="rId58" Type="http://schemas.openxmlformats.org/officeDocument/2006/relationships/slide" Target="slides/slide50.xml"/><Relationship Id="rId79" Type="http://schemas.openxmlformats.org/officeDocument/2006/relationships/slide" Target="slides/slide71.xml"/><Relationship Id="rId102" Type="http://schemas.openxmlformats.org/officeDocument/2006/relationships/slide" Target="slides/slide94.xml"/><Relationship Id="rId123" Type="http://schemas.openxmlformats.org/officeDocument/2006/relationships/slide" Target="slides/slide115.xml"/><Relationship Id="rId144" Type="http://schemas.openxmlformats.org/officeDocument/2006/relationships/slide" Target="slides/slide136.xml"/><Relationship Id="rId90" Type="http://schemas.openxmlformats.org/officeDocument/2006/relationships/slide" Target="slides/slide82.xml"/><Relationship Id="rId165" Type="http://schemas.openxmlformats.org/officeDocument/2006/relationships/slide" Target="slides/slide157.xml"/><Relationship Id="rId186" Type="http://schemas.openxmlformats.org/officeDocument/2006/relationships/slide" Target="slides/slide178.xml"/><Relationship Id="rId211" Type="http://schemas.openxmlformats.org/officeDocument/2006/relationships/slide" Target="slides/slide203.xml"/><Relationship Id="rId232" Type="http://schemas.openxmlformats.org/officeDocument/2006/relationships/slide" Target="slides/slide224.xml"/><Relationship Id="rId253" Type="http://schemas.openxmlformats.org/officeDocument/2006/relationships/slide" Target="slides/slide245.xml"/><Relationship Id="rId274" Type="http://schemas.openxmlformats.org/officeDocument/2006/relationships/slide" Target="slides/slide266.xml"/><Relationship Id="rId295" Type="http://schemas.openxmlformats.org/officeDocument/2006/relationships/slide" Target="slides/slide287.xml"/><Relationship Id="rId309" Type="http://schemas.openxmlformats.org/officeDocument/2006/relationships/theme" Target="theme/theme1.xml"/><Relationship Id="rId27" Type="http://schemas.openxmlformats.org/officeDocument/2006/relationships/slide" Target="slides/slide19.xml"/><Relationship Id="rId48" Type="http://schemas.openxmlformats.org/officeDocument/2006/relationships/slide" Target="slides/slide40.xml"/><Relationship Id="rId69" Type="http://schemas.openxmlformats.org/officeDocument/2006/relationships/slide" Target="slides/slide61.xml"/><Relationship Id="rId113" Type="http://schemas.openxmlformats.org/officeDocument/2006/relationships/slide" Target="slides/slide105.xml"/><Relationship Id="rId134" Type="http://schemas.openxmlformats.org/officeDocument/2006/relationships/slide" Target="slides/slide126.xml"/><Relationship Id="rId80" Type="http://schemas.openxmlformats.org/officeDocument/2006/relationships/slide" Target="slides/slide72.xml"/><Relationship Id="rId155" Type="http://schemas.openxmlformats.org/officeDocument/2006/relationships/slide" Target="slides/slide147.xml"/><Relationship Id="rId176" Type="http://schemas.openxmlformats.org/officeDocument/2006/relationships/slide" Target="slides/slide168.xml"/><Relationship Id="rId197" Type="http://schemas.openxmlformats.org/officeDocument/2006/relationships/slide" Target="slides/slide189.xml"/><Relationship Id="rId201" Type="http://schemas.openxmlformats.org/officeDocument/2006/relationships/slide" Target="slides/slide193.xml"/><Relationship Id="rId222" Type="http://schemas.openxmlformats.org/officeDocument/2006/relationships/slide" Target="slides/slide214.xml"/><Relationship Id="rId243" Type="http://schemas.openxmlformats.org/officeDocument/2006/relationships/slide" Target="slides/slide235.xml"/><Relationship Id="rId264" Type="http://schemas.openxmlformats.org/officeDocument/2006/relationships/slide" Target="slides/slide256.xml"/><Relationship Id="rId285" Type="http://schemas.openxmlformats.org/officeDocument/2006/relationships/slide" Target="slides/slide277.xml"/><Relationship Id="rId17" Type="http://schemas.openxmlformats.org/officeDocument/2006/relationships/slide" Target="slides/slide9.xml"/><Relationship Id="rId38" Type="http://schemas.openxmlformats.org/officeDocument/2006/relationships/slide" Target="slides/slide30.xml"/><Relationship Id="rId59" Type="http://schemas.openxmlformats.org/officeDocument/2006/relationships/slide" Target="slides/slide51.xml"/><Relationship Id="rId103" Type="http://schemas.openxmlformats.org/officeDocument/2006/relationships/slide" Target="slides/slide95.xml"/><Relationship Id="rId124" Type="http://schemas.openxmlformats.org/officeDocument/2006/relationships/slide" Target="slides/slide116.xml"/><Relationship Id="rId310" Type="http://schemas.openxmlformats.org/officeDocument/2006/relationships/tableStyles" Target="tableStyles.xml"/><Relationship Id="rId70" Type="http://schemas.openxmlformats.org/officeDocument/2006/relationships/slide" Target="slides/slide62.xml"/><Relationship Id="rId91" Type="http://schemas.openxmlformats.org/officeDocument/2006/relationships/slide" Target="slides/slide83.xml"/><Relationship Id="rId145" Type="http://schemas.openxmlformats.org/officeDocument/2006/relationships/slide" Target="slides/slide137.xml"/><Relationship Id="rId166" Type="http://schemas.openxmlformats.org/officeDocument/2006/relationships/slide" Target="slides/slide158.xml"/><Relationship Id="rId187" Type="http://schemas.openxmlformats.org/officeDocument/2006/relationships/slide" Target="slides/slide179.xml"/><Relationship Id="rId1" Type="http://schemas.openxmlformats.org/officeDocument/2006/relationships/slideMaster" Target="slideMasters/slideMaster1.xml"/><Relationship Id="rId212" Type="http://schemas.openxmlformats.org/officeDocument/2006/relationships/slide" Target="slides/slide204.xml"/><Relationship Id="rId233" Type="http://schemas.openxmlformats.org/officeDocument/2006/relationships/slide" Target="slides/slide225.xml"/><Relationship Id="rId254" Type="http://schemas.openxmlformats.org/officeDocument/2006/relationships/slide" Target="slides/slide246.xml"/><Relationship Id="rId28" Type="http://schemas.openxmlformats.org/officeDocument/2006/relationships/slide" Target="slides/slide20.xml"/><Relationship Id="rId49" Type="http://schemas.openxmlformats.org/officeDocument/2006/relationships/slide" Target="slides/slide41.xml"/><Relationship Id="rId114" Type="http://schemas.openxmlformats.org/officeDocument/2006/relationships/slide" Target="slides/slide106.xml"/><Relationship Id="rId275" Type="http://schemas.openxmlformats.org/officeDocument/2006/relationships/slide" Target="slides/slide267.xml"/><Relationship Id="rId296" Type="http://schemas.openxmlformats.org/officeDocument/2006/relationships/slide" Target="slides/slide288.xml"/><Relationship Id="rId300" Type="http://schemas.openxmlformats.org/officeDocument/2006/relationships/slide" Target="slides/slide292.xml"/><Relationship Id="rId60" Type="http://schemas.openxmlformats.org/officeDocument/2006/relationships/slide" Target="slides/slide52.xml"/><Relationship Id="rId81" Type="http://schemas.openxmlformats.org/officeDocument/2006/relationships/slide" Target="slides/slide73.xml"/><Relationship Id="rId135" Type="http://schemas.openxmlformats.org/officeDocument/2006/relationships/slide" Target="slides/slide127.xml"/><Relationship Id="rId156" Type="http://schemas.openxmlformats.org/officeDocument/2006/relationships/slide" Target="slides/slide148.xml"/><Relationship Id="rId177" Type="http://schemas.openxmlformats.org/officeDocument/2006/relationships/slide" Target="slides/slide169.xml"/><Relationship Id="rId198" Type="http://schemas.openxmlformats.org/officeDocument/2006/relationships/slide" Target="slides/slide190.xml"/><Relationship Id="rId202" Type="http://schemas.openxmlformats.org/officeDocument/2006/relationships/slide" Target="slides/slide194.xml"/><Relationship Id="rId223" Type="http://schemas.openxmlformats.org/officeDocument/2006/relationships/slide" Target="slides/slide215.xml"/><Relationship Id="rId244" Type="http://schemas.openxmlformats.org/officeDocument/2006/relationships/slide" Target="slides/slide236.xml"/><Relationship Id="rId18" Type="http://schemas.openxmlformats.org/officeDocument/2006/relationships/slide" Target="slides/slide10.xml"/><Relationship Id="rId39" Type="http://schemas.openxmlformats.org/officeDocument/2006/relationships/slide" Target="slides/slide31.xml"/><Relationship Id="rId265" Type="http://schemas.openxmlformats.org/officeDocument/2006/relationships/slide" Target="slides/slide257.xml"/><Relationship Id="rId286" Type="http://schemas.openxmlformats.org/officeDocument/2006/relationships/slide" Target="slides/slide278.xml"/><Relationship Id="rId50" Type="http://schemas.openxmlformats.org/officeDocument/2006/relationships/slide" Target="slides/slide42.xml"/><Relationship Id="rId104" Type="http://schemas.openxmlformats.org/officeDocument/2006/relationships/slide" Target="slides/slide96.xml"/><Relationship Id="rId125" Type="http://schemas.openxmlformats.org/officeDocument/2006/relationships/slide" Target="slides/slide117.xml"/><Relationship Id="rId146" Type="http://schemas.openxmlformats.org/officeDocument/2006/relationships/slide" Target="slides/slide138.xml"/><Relationship Id="rId167" Type="http://schemas.openxmlformats.org/officeDocument/2006/relationships/slide" Target="slides/slide159.xml"/><Relationship Id="rId188" Type="http://schemas.openxmlformats.org/officeDocument/2006/relationships/slide" Target="slides/slide180.xml"/><Relationship Id="rId71" Type="http://schemas.openxmlformats.org/officeDocument/2006/relationships/slide" Target="slides/slide63.xml"/><Relationship Id="rId92" Type="http://schemas.openxmlformats.org/officeDocument/2006/relationships/slide" Target="slides/slide84.xml"/><Relationship Id="rId213" Type="http://schemas.openxmlformats.org/officeDocument/2006/relationships/slide" Target="slides/slide205.xml"/><Relationship Id="rId234" Type="http://schemas.openxmlformats.org/officeDocument/2006/relationships/slide" Target="slides/slide226.xml"/><Relationship Id="rId2" Type="http://schemas.openxmlformats.org/officeDocument/2006/relationships/slideMaster" Target="slideMasters/slideMaster2.xml"/><Relationship Id="rId29" Type="http://schemas.openxmlformats.org/officeDocument/2006/relationships/slide" Target="slides/slide21.xml"/><Relationship Id="rId255" Type="http://schemas.openxmlformats.org/officeDocument/2006/relationships/slide" Target="slides/slide247.xml"/><Relationship Id="rId276" Type="http://schemas.openxmlformats.org/officeDocument/2006/relationships/slide" Target="slides/slide268.xml"/><Relationship Id="rId297" Type="http://schemas.openxmlformats.org/officeDocument/2006/relationships/slide" Target="slides/slide289.xml"/></Relationships>
</file>

<file path=ppt/charts/_rels/chart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2" Type="http://schemas.openxmlformats.org/officeDocument/2006/relationships/chartUserShapes" Target="../drawings/drawing5.xml"/><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2" Type="http://schemas.openxmlformats.org/officeDocument/2006/relationships/chartUserShapes" Target="../drawings/drawing6.xml"/><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2" Type="http://schemas.openxmlformats.org/officeDocument/2006/relationships/chartUserShapes" Target="../drawings/drawing7.xml"/><Relationship Id="rId1" Type="http://schemas.openxmlformats.org/officeDocument/2006/relationships/package" Target="../embeddings/Microsoft_Excel_Worksheet13.xlsx"/></Relationships>
</file>

<file path=ppt/charts/_rels/chart14.xml.rels><?xml version="1.0" encoding="UTF-8" standalone="yes"?>
<Relationships xmlns="http://schemas.openxmlformats.org/package/2006/relationships"><Relationship Id="rId2" Type="http://schemas.openxmlformats.org/officeDocument/2006/relationships/chartUserShapes" Target="../drawings/drawing8.xml"/><Relationship Id="rId1" Type="http://schemas.openxmlformats.org/officeDocument/2006/relationships/package" Target="../embeddings/Microsoft_Excel_Worksheet14.xlsx"/></Relationships>
</file>

<file path=ppt/charts/_rels/chart15.xml.rels><?xml version="1.0" encoding="UTF-8" standalone="yes"?>
<Relationships xmlns="http://schemas.openxmlformats.org/package/2006/relationships"><Relationship Id="rId2" Type="http://schemas.openxmlformats.org/officeDocument/2006/relationships/chartUserShapes" Target="../drawings/drawing9.xml"/><Relationship Id="rId1" Type="http://schemas.openxmlformats.org/officeDocument/2006/relationships/package" Target="../embeddings/Microsoft_Excel_Worksheet15.xlsx"/></Relationships>
</file>

<file path=ppt/charts/_rels/chart16.xml.rels><?xml version="1.0" encoding="UTF-8" standalone="yes"?>
<Relationships xmlns="http://schemas.openxmlformats.org/package/2006/relationships"><Relationship Id="rId2" Type="http://schemas.openxmlformats.org/officeDocument/2006/relationships/chartUserShapes" Target="../drawings/drawing10.xml"/><Relationship Id="rId1" Type="http://schemas.openxmlformats.org/officeDocument/2006/relationships/package" Target="../embeddings/Microsoft_Excel_Worksheet16.xlsx"/></Relationships>
</file>

<file path=ppt/charts/_rels/chart17.xml.rels><?xml version="1.0" encoding="UTF-8" standalone="yes"?>
<Relationships xmlns="http://schemas.openxmlformats.org/package/2006/relationships"><Relationship Id="rId2" Type="http://schemas.openxmlformats.org/officeDocument/2006/relationships/chartUserShapes" Target="../drawings/drawing11.xml"/><Relationship Id="rId1" Type="http://schemas.openxmlformats.org/officeDocument/2006/relationships/package" Target="../embeddings/Microsoft_Excel_Worksheet17.xlsx"/></Relationships>
</file>

<file path=ppt/charts/_rels/chart18.xml.rels><?xml version="1.0" encoding="UTF-8" standalone="yes"?>
<Relationships xmlns="http://schemas.openxmlformats.org/package/2006/relationships"><Relationship Id="rId2" Type="http://schemas.openxmlformats.org/officeDocument/2006/relationships/chartUserShapes" Target="../drawings/drawing12.xml"/><Relationship Id="rId1" Type="http://schemas.openxmlformats.org/officeDocument/2006/relationships/package" Target="../embeddings/Microsoft_Excel_Worksheet18.xlsx"/></Relationships>
</file>

<file path=ppt/charts/_rels/chart19.xml.rels><?xml version="1.0" encoding="UTF-8" standalone="yes"?>
<Relationships xmlns="http://schemas.openxmlformats.org/package/2006/relationships"><Relationship Id="rId2" Type="http://schemas.openxmlformats.org/officeDocument/2006/relationships/chartUserShapes" Target="../drawings/drawing13.xml"/><Relationship Id="rId1"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2" Type="http://schemas.openxmlformats.org/officeDocument/2006/relationships/chartUserShapes" Target="../drawings/drawing2.xml"/><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2" Type="http://schemas.openxmlformats.org/officeDocument/2006/relationships/chartUserShapes" Target="../drawings/drawing14.xml"/><Relationship Id="rId1" Type="http://schemas.openxmlformats.org/officeDocument/2006/relationships/package" Target="../embeddings/Microsoft_Excel_Worksheet20.xlsx"/></Relationships>
</file>

<file path=ppt/charts/_rels/chart21.xml.rels><?xml version="1.0" encoding="UTF-8" standalone="yes"?>
<Relationships xmlns="http://schemas.openxmlformats.org/package/2006/relationships"><Relationship Id="rId2" Type="http://schemas.openxmlformats.org/officeDocument/2006/relationships/chartUserShapes" Target="../drawings/drawing15.xml"/><Relationship Id="rId1" Type="http://schemas.openxmlformats.org/officeDocument/2006/relationships/package" Target="../embeddings/Microsoft_Excel_Worksheet21.xlsx"/></Relationships>
</file>

<file path=ppt/charts/_rels/chart22.xml.rels><?xml version="1.0" encoding="UTF-8" standalone="yes"?>
<Relationships xmlns="http://schemas.openxmlformats.org/package/2006/relationships"><Relationship Id="rId2" Type="http://schemas.openxmlformats.org/officeDocument/2006/relationships/chartUserShapes" Target="../drawings/drawing16.xml"/><Relationship Id="rId1" Type="http://schemas.openxmlformats.org/officeDocument/2006/relationships/package" Target="../embeddings/Microsoft_Excel_Worksheet22.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4.xml.rels><?xml version="1.0" encoding="UTF-8" standalone="yes"?>
<Relationships xmlns="http://schemas.openxmlformats.org/package/2006/relationships"><Relationship Id="rId2" Type="http://schemas.openxmlformats.org/officeDocument/2006/relationships/chartUserShapes" Target="../drawings/drawing17.xml"/><Relationship Id="rId1" Type="http://schemas.openxmlformats.org/officeDocument/2006/relationships/package" Target="../embeddings/Microsoft_Excel_Worksheet24.xlsx"/></Relationships>
</file>

<file path=ppt/charts/_rels/chart25.xml.rels><?xml version="1.0" encoding="UTF-8" standalone="yes"?>
<Relationships xmlns="http://schemas.openxmlformats.org/package/2006/relationships"><Relationship Id="rId2" Type="http://schemas.openxmlformats.org/officeDocument/2006/relationships/chartUserShapes" Target="../drawings/drawing18.xml"/><Relationship Id="rId1" Type="http://schemas.openxmlformats.org/officeDocument/2006/relationships/package" Target="../embeddings/Microsoft_Excel_Worksheet25.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8.xml.rels><?xml version="1.0" encoding="UTF-8" standalone="yes"?>
<Relationships xmlns="http://schemas.openxmlformats.org/package/2006/relationships"><Relationship Id="rId2" Type="http://schemas.openxmlformats.org/officeDocument/2006/relationships/chartUserShapes" Target="../drawings/drawing19.xml"/><Relationship Id="rId1" Type="http://schemas.openxmlformats.org/officeDocument/2006/relationships/package" Target="../embeddings/Microsoft_Excel_Worksheet28.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xml.rels><?xml version="1.0" encoding="UTF-8" standalone="yes"?>
<Relationships xmlns="http://schemas.openxmlformats.org/package/2006/relationships"><Relationship Id="rId2" Type="http://schemas.openxmlformats.org/officeDocument/2006/relationships/chartUserShapes" Target="../drawings/drawing3.xml"/><Relationship Id="rId1" Type="http://schemas.openxmlformats.org/officeDocument/2006/relationships/package" Target="../embeddings/Microsoft_Excel_Worksheet3.xlsx"/></Relationships>
</file>

<file path=ppt/charts/_rels/chart30.xml.rels><?xml version="1.0" encoding="UTF-8" standalone="yes"?>
<Relationships xmlns="http://schemas.openxmlformats.org/package/2006/relationships"><Relationship Id="rId3" Type="http://schemas.openxmlformats.org/officeDocument/2006/relationships/chartUserShapes" Target="../drawings/drawing20.xml"/><Relationship Id="rId2" Type="http://schemas.openxmlformats.org/officeDocument/2006/relationships/package" Target="../embeddings/Microsoft_Excel_Worksheet30.xlsx"/><Relationship Id="rId1" Type="http://schemas.openxmlformats.org/officeDocument/2006/relationships/themeOverride" Target="../theme/themeOverride1.xml"/></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3.xml.rels><?xml version="1.0" encoding="UTF-8" standalone="yes"?>
<Relationships xmlns="http://schemas.openxmlformats.org/package/2006/relationships"><Relationship Id="rId2" Type="http://schemas.openxmlformats.org/officeDocument/2006/relationships/chartUserShapes" Target="../drawings/drawing21.xml"/><Relationship Id="rId1" Type="http://schemas.openxmlformats.org/officeDocument/2006/relationships/package" Target="../embeddings/Microsoft_Excel_Worksheet33.xlsx"/></Relationships>
</file>

<file path=ppt/charts/_rels/chart34.xml.rels><?xml version="1.0" encoding="UTF-8" standalone="yes"?>
<Relationships xmlns="http://schemas.openxmlformats.org/package/2006/relationships"><Relationship Id="rId2" Type="http://schemas.openxmlformats.org/officeDocument/2006/relationships/chartUserShapes" Target="../drawings/drawing22.xml"/><Relationship Id="rId1" Type="http://schemas.openxmlformats.org/officeDocument/2006/relationships/package" Target="../embeddings/Microsoft_Excel_Worksheet34.xlsx"/></Relationships>
</file>

<file path=ppt/charts/_rels/chart35.xml.rels><?xml version="1.0" encoding="UTF-8" standalone="yes"?>
<Relationships xmlns="http://schemas.openxmlformats.org/package/2006/relationships"><Relationship Id="rId2" Type="http://schemas.openxmlformats.org/officeDocument/2006/relationships/chartUserShapes" Target="../drawings/drawing23.xml"/><Relationship Id="rId1" Type="http://schemas.openxmlformats.org/officeDocument/2006/relationships/package" Target="../embeddings/Microsoft_Excel_Worksheet35.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7.xml.rels><?xml version="1.0" encoding="UTF-8" standalone="yes"?>
<Relationships xmlns="http://schemas.openxmlformats.org/package/2006/relationships"><Relationship Id="rId2" Type="http://schemas.openxmlformats.org/officeDocument/2006/relationships/chartUserShapes" Target="../drawings/drawing24.xml"/><Relationship Id="rId1" Type="http://schemas.openxmlformats.org/officeDocument/2006/relationships/package" Target="../embeddings/Microsoft_Excel_Worksheet37.xlsx"/></Relationships>
</file>

<file path=ppt/charts/_rels/chart38.xml.rels><?xml version="1.0" encoding="UTF-8" standalone="yes"?>
<Relationships xmlns="http://schemas.openxmlformats.org/package/2006/relationships"><Relationship Id="rId2" Type="http://schemas.openxmlformats.org/officeDocument/2006/relationships/chartUserShapes" Target="../drawings/drawing25.xml"/><Relationship Id="rId1" Type="http://schemas.openxmlformats.org/officeDocument/2006/relationships/package" Target="../embeddings/Microsoft_Excel_Worksheet38.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41.xml.rels><?xml version="1.0" encoding="UTF-8" standalone="yes"?>
<Relationships xmlns="http://schemas.openxmlformats.org/package/2006/relationships"><Relationship Id="rId2" Type="http://schemas.openxmlformats.org/officeDocument/2006/relationships/chartUserShapes" Target="../drawings/drawing26.xml"/><Relationship Id="rId1" Type="http://schemas.openxmlformats.org/officeDocument/2006/relationships/package" Target="../embeddings/Microsoft_Excel_Worksheet41.xlsx"/></Relationships>
</file>

<file path=ppt/charts/_rels/chart42.xml.rels><?xml version="1.0" encoding="UTF-8" standalone="yes"?>
<Relationships xmlns="http://schemas.openxmlformats.org/package/2006/relationships"><Relationship Id="rId2" Type="http://schemas.openxmlformats.org/officeDocument/2006/relationships/chartUserShapes" Target="../drawings/drawing27.xml"/><Relationship Id="rId1" Type="http://schemas.openxmlformats.org/officeDocument/2006/relationships/package" Target="../embeddings/Microsoft_Excel_Worksheet42.xlsx"/></Relationships>
</file>

<file path=ppt/charts/_rels/chart43.xml.rels><?xml version="1.0" encoding="UTF-8" standalone="yes"?>
<Relationships xmlns="http://schemas.openxmlformats.org/package/2006/relationships"><Relationship Id="rId2" Type="http://schemas.openxmlformats.org/officeDocument/2006/relationships/chartUserShapes" Target="../drawings/drawing28.xml"/><Relationship Id="rId1" Type="http://schemas.openxmlformats.org/officeDocument/2006/relationships/package" Target="../embeddings/Microsoft_Excel_Worksheet43.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45.xml.rels><?xml version="1.0" encoding="UTF-8" standalone="yes"?>
<Relationships xmlns="http://schemas.openxmlformats.org/package/2006/relationships"><Relationship Id="rId2" Type="http://schemas.openxmlformats.org/officeDocument/2006/relationships/chartUserShapes" Target="../drawings/drawing29.xml"/><Relationship Id="rId1" Type="http://schemas.openxmlformats.org/officeDocument/2006/relationships/package" Target="../embeddings/Microsoft_Excel_Worksheet45.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47.xml.rels><?xml version="1.0" encoding="UTF-8" standalone="yes"?>
<Relationships xmlns="http://schemas.openxmlformats.org/package/2006/relationships"><Relationship Id="rId2" Type="http://schemas.openxmlformats.org/officeDocument/2006/relationships/chartUserShapes" Target="../drawings/drawing30.xml"/><Relationship Id="rId1" Type="http://schemas.openxmlformats.org/officeDocument/2006/relationships/package" Target="../embeddings/Microsoft_Excel_Worksheet47.xlsx"/></Relationships>
</file>

<file path=ppt/charts/_rels/chart48.xml.rels><?xml version="1.0" encoding="UTF-8" standalone="yes"?>
<Relationships xmlns="http://schemas.openxmlformats.org/package/2006/relationships"><Relationship Id="rId2" Type="http://schemas.openxmlformats.org/officeDocument/2006/relationships/chartUserShapes" Target="../drawings/drawing31.xml"/><Relationship Id="rId1" Type="http://schemas.openxmlformats.org/officeDocument/2006/relationships/package" Target="../embeddings/Microsoft_Excel_Worksheet48.xlsx"/></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Worksheet4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Worksheet50.xlsx"/></Relationships>
</file>

<file path=ppt/charts/_rels/chart51.xml.rels><?xml version="1.0" encoding="UTF-8" standalone="yes"?>
<Relationships xmlns="http://schemas.openxmlformats.org/package/2006/relationships"><Relationship Id="rId2" Type="http://schemas.openxmlformats.org/officeDocument/2006/relationships/chartUserShapes" Target="../drawings/drawing32.xml"/><Relationship Id="rId1" Type="http://schemas.openxmlformats.org/officeDocument/2006/relationships/package" Target="../embeddings/Microsoft_Excel_Worksheet51.xlsx"/></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Worksheet52.xlsx"/></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Worksheet53.xlsx"/></Relationships>
</file>

<file path=ppt/charts/_rels/chart54.xml.rels><?xml version="1.0" encoding="UTF-8" standalone="yes"?>
<Relationships xmlns="http://schemas.openxmlformats.org/package/2006/relationships"><Relationship Id="rId1" Type="http://schemas.openxmlformats.org/officeDocument/2006/relationships/package" Target="../embeddings/Microsoft_Excel_Worksheet54.xlsx"/></Relationships>
</file>

<file path=ppt/charts/_rels/chart55.xml.rels><?xml version="1.0" encoding="UTF-8" standalone="yes"?>
<Relationships xmlns="http://schemas.openxmlformats.org/package/2006/relationships"><Relationship Id="rId2" Type="http://schemas.openxmlformats.org/officeDocument/2006/relationships/chartUserShapes" Target="../drawings/drawing33.xml"/><Relationship Id="rId1" Type="http://schemas.openxmlformats.org/officeDocument/2006/relationships/package" Target="../embeddings/Microsoft_Excel_Worksheet55.xlsx"/></Relationships>
</file>

<file path=ppt/charts/_rels/chart56.xml.rels><?xml version="1.0" encoding="UTF-8" standalone="yes"?>
<Relationships xmlns="http://schemas.openxmlformats.org/package/2006/relationships"><Relationship Id="rId2" Type="http://schemas.openxmlformats.org/officeDocument/2006/relationships/chartUserShapes" Target="../drawings/drawing34.xml"/><Relationship Id="rId1" Type="http://schemas.openxmlformats.org/officeDocument/2006/relationships/package" Target="../embeddings/Microsoft_Excel_Worksheet56.xlsx"/></Relationships>
</file>

<file path=ppt/charts/_rels/chart57.xml.rels><?xml version="1.0" encoding="UTF-8" standalone="yes"?>
<Relationships xmlns="http://schemas.openxmlformats.org/package/2006/relationships"><Relationship Id="rId2" Type="http://schemas.openxmlformats.org/officeDocument/2006/relationships/chartUserShapes" Target="../drawings/drawing35.xml"/><Relationship Id="rId1" Type="http://schemas.openxmlformats.org/officeDocument/2006/relationships/package" Target="../embeddings/Microsoft_Excel_Worksheet57.xlsx"/></Relationships>
</file>

<file path=ppt/charts/_rels/chart58.xml.rels><?xml version="1.0" encoding="UTF-8" standalone="yes"?>
<Relationships xmlns="http://schemas.openxmlformats.org/package/2006/relationships"><Relationship Id="rId2" Type="http://schemas.openxmlformats.org/officeDocument/2006/relationships/chartUserShapes" Target="../drawings/drawing36.xml"/><Relationship Id="rId1" Type="http://schemas.openxmlformats.org/officeDocument/2006/relationships/package" Target="../embeddings/Microsoft_Excel_Worksheet58.xlsx"/></Relationships>
</file>

<file path=ppt/charts/_rels/chart59.xml.rels><?xml version="1.0" encoding="UTF-8" standalone="yes"?>
<Relationships xmlns="http://schemas.openxmlformats.org/package/2006/relationships"><Relationship Id="rId1" Type="http://schemas.openxmlformats.org/officeDocument/2006/relationships/package" Target="../embeddings/Microsoft_Excel_Worksheet59.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60.xml.rels><?xml version="1.0" encoding="UTF-8" standalone="yes"?>
<Relationships xmlns="http://schemas.openxmlformats.org/package/2006/relationships"><Relationship Id="rId2" Type="http://schemas.openxmlformats.org/officeDocument/2006/relationships/chartUserShapes" Target="../drawings/drawing37.xml"/><Relationship Id="rId1" Type="http://schemas.openxmlformats.org/officeDocument/2006/relationships/package" Target="../embeddings/Microsoft_Excel_Worksheet60.xlsx"/></Relationships>
</file>

<file path=ppt/charts/_rels/chart61.xml.rels><?xml version="1.0" encoding="UTF-8" standalone="yes"?>
<Relationships xmlns="http://schemas.openxmlformats.org/package/2006/relationships"><Relationship Id="rId1" Type="http://schemas.openxmlformats.org/officeDocument/2006/relationships/package" Target="../embeddings/Microsoft_Excel_Worksheet61.xlsx"/></Relationships>
</file>

<file path=ppt/charts/_rels/chart62.xml.rels><?xml version="1.0" encoding="UTF-8" standalone="yes"?>
<Relationships xmlns="http://schemas.openxmlformats.org/package/2006/relationships"><Relationship Id="rId1" Type="http://schemas.openxmlformats.org/officeDocument/2006/relationships/package" Target="../embeddings/Microsoft_Excel_Worksheet62.xlsx"/></Relationships>
</file>

<file path=ppt/charts/_rels/chart63.xml.rels><?xml version="1.0" encoding="UTF-8" standalone="yes"?>
<Relationships xmlns="http://schemas.openxmlformats.org/package/2006/relationships"><Relationship Id="rId1" Type="http://schemas.openxmlformats.org/officeDocument/2006/relationships/package" Target="../embeddings/Microsoft_Excel_Worksheet63.xlsx"/></Relationships>
</file>

<file path=ppt/charts/_rels/chart64.xml.rels><?xml version="1.0" encoding="UTF-8" standalone="yes"?>
<Relationships xmlns="http://schemas.openxmlformats.org/package/2006/relationships"><Relationship Id="rId1" Type="http://schemas.openxmlformats.org/officeDocument/2006/relationships/package" Target="../embeddings/Microsoft_Excel_Worksheet64.xlsx"/></Relationships>
</file>

<file path=ppt/charts/_rels/chart65.xml.rels><?xml version="1.0" encoding="UTF-8" standalone="yes"?>
<Relationships xmlns="http://schemas.openxmlformats.org/package/2006/relationships"><Relationship Id="rId2" Type="http://schemas.openxmlformats.org/officeDocument/2006/relationships/chartUserShapes" Target="../drawings/drawing38.xml"/><Relationship Id="rId1" Type="http://schemas.openxmlformats.org/officeDocument/2006/relationships/package" Target="../embeddings/Microsoft_Excel_Worksheet65.xlsx"/></Relationships>
</file>

<file path=ppt/charts/_rels/chart66.xml.rels><?xml version="1.0" encoding="UTF-8" standalone="yes"?>
<Relationships xmlns="http://schemas.openxmlformats.org/package/2006/relationships"><Relationship Id="rId2" Type="http://schemas.openxmlformats.org/officeDocument/2006/relationships/chartUserShapes" Target="../drawings/drawing39.xml"/><Relationship Id="rId1" Type="http://schemas.openxmlformats.org/officeDocument/2006/relationships/package" Target="../embeddings/Microsoft_Excel_Worksheet66.xlsx"/></Relationships>
</file>

<file path=ppt/charts/_rels/chart67.xml.rels><?xml version="1.0" encoding="UTF-8" standalone="yes"?>
<Relationships xmlns="http://schemas.openxmlformats.org/package/2006/relationships"><Relationship Id="rId2" Type="http://schemas.openxmlformats.org/officeDocument/2006/relationships/chartUserShapes" Target="../drawings/drawing40.xml"/><Relationship Id="rId1" Type="http://schemas.openxmlformats.org/officeDocument/2006/relationships/package" Target="../embeddings/Microsoft_Excel_Worksheet67.xlsx"/></Relationships>
</file>

<file path=ppt/charts/_rels/chart68.xml.rels><?xml version="1.0" encoding="UTF-8" standalone="yes"?>
<Relationships xmlns="http://schemas.openxmlformats.org/package/2006/relationships"><Relationship Id="rId1" Type="http://schemas.openxmlformats.org/officeDocument/2006/relationships/package" Target="../embeddings/Microsoft_Excel_Worksheet68.xlsx"/></Relationships>
</file>

<file path=ppt/charts/_rels/chart69.xml.rels><?xml version="1.0" encoding="UTF-8" standalone="yes"?>
<Relationships xmlns="http://schemas.openxmlformats.org/package/2006/relationships"><Relationship Id="rId2" Type="http://schemas.openxmlformats.org/officeDocument/2006/relationships/chartUserShapes" Target="../drawings/drawing41.xml"/><Relationship Id="rId1" Type="http://schemas.openxmlformats.org/officeDocument/2006/relationships/package" Target="../embeddings/Microsoft_Excel_Worksheet69.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70.xml.rels><?xml version="1.0" encoding="UTF-8" standalone="yes"?>
<Relationships xmlns="http://schemas.openxmlformats.org/package/2006/relationships"><Relationship Id="rId1" Type="http://schemas.openxmlformats.org/officeDocument/2006/relationships/package" Target="../embeddings/Microsoft_Excel_Worksheet70.xlsx"/></Relationships>
</file>

<file path=ppt/charts/_rels/chart71.xml.rels><?xml version="1.0" encoding="UTF-8" standalone="yes"?>
<Relationships xmlns="http://schemas.openxmlformats.org/package/2006/relationships"><Relationship Id="rId1" Type="http://schemas.openxmlformats.org/officeDocument/2006/relationships/package" Target="../embeddings/Microsoft_Excel_Worksheet71.xlsx"/></Relationships>
</file>

<file path=ppt/charts/_rels/chart72.xml.rels><?xml version="1.0" encoding="UTF-8" standalone="yes"?>
<Relationships xmlns="http://schemas.openxmlformats.org/package/2006/relationships"><Relationship Id="rId1" Type="http://schemas.openxmlformats.org/officeDocument/2006/relationships/package" Target="../embeddings/Microsoft_Excel_Worksheet72.xlsx"/></Relationships>
</file>

<file path=ppt/charts/_rels/chart73.xml.rels><?xml version="1.0" encoding="UTF-8" standalone="yes"?>
<Relationships xmlns="http://schemas.openxmlformats.org/package/2006/relationships"><Relationship Id="rId1" Type="http://schemas.openxmlformats.org/officeDocument/2006/relationships/package" Target="../embeddings/Microsoft_Excel_Worksheet73.xlsx"/></Relationships>
</file>

<file path=ppt/charts/_rels/chart74.xml.rels><?xml version="1.0" encoding="UTF-8" standalone="yes"?>
<Relationships xmlns="http://schemas.openxmlformats.org/package/2006/relationships"><Relationship Id="rId1" Type="http://schemas.openxmlformats.org/officeDocument/2006/relationships/package" Target="../embeddings/Microsoft_Excel_Worksheet74.xlsx"/></Relationships>
</file>

<file path=ppt/charts/_rels/chart75.xml.rels><?xml version="1.0" encoding="UTF-8" standalone="yes"?>
<Relationships xmlns="http://schemas.openxmlformats.org/package/2006/relationships"><Relationship Id="rId1" Type="http://schemas.openxmlformats.org/officeDocument/2006/relationships/package" Target="../embeddings/Microsoft_Excel_Worksheet75.xlsx"/></Relationships>
</file>

<file path=ppt/charts/_rels/chart76.xml.rels><?xml version="1.0" encoding="UTF-8" standalone="yes"?>
<Relationships xmlns="http://schemas.openxmlformats.org/package/2006/relationships"><Relationship Id="rId1" Type="http://schemas.openxmlformats.org/officeDocument/2006/relationships/package" Target="../embeddings/Microsoft_Excel_Worksheet76.xlsx"/></Relationships>
</file>

<file path=ppt/charts/_rels/chart77.xml.rels><?xml version="1.0" encoding="UTF-8" standalone="yes"?>
<Relationships xmlns="http://schemas.openxmlformats.org/package/2006/relationships"><Relationship Id="rId1" Type="http://schemas.openxmlformats.org/officeDocument/2006/relationships/package" Target="../embeddings/Microsoft_Excel_Worksheet77.xlsx"/></Relationships>
</file>

<file path=ppt/charts/_rels/chart78.xml.rels><?xml version="1.0" encoding="UTF-8" standalone="yes"?>
<Relationships xmlns="http://schemas.openxmlformats.org/package/2006/relationships"><Relationship Id="rId1" Type="http://schemas.openxmlformats.org/officeDocument/2006/relationships/package" Target="../embeddings/Microsoft_Excel_Worksheet78.xlsx"/></Relationships>
</file>

<file path=ppt/charts/_rels/chart79.xml.rels><?xml version="1.0" encoding="UTF-8" standalone="yes"?>
<Relationships xmlns="http://schemas.openxmlformats.org/package/2006/relationships"><Relationship Id="rId1" Type="http://schemas.openxmlformats.org/officeDocument/2006/relationships/package" Target="../embeddings/Microsoft_Excel_Worksheet79.xlsx"/></Relationships>
</file>

<file path=ppt/charts/_rels/chart8.xml.rels><?xml version="1.0" encoding="UTF-8" standalone="yes"?>
<Relationships xmlns="http://schemas.openxmlformats.org/package/2006/relationships"><Relationship Id="rId2" Type="http://schemas.openxmlformats.org/officeDocument/2006/relationships/chartUserShapes" Target="../drawings/drawing4.xml"/><Relationship Id="rId1" Type="http://schemas.openxmlformats.org/officeDocument/2006/relationships/package" Target="../embeddings/Microsoft_Excel_Worksheet8.xlsx"/></Relationships>
</file>

<file path=ppt/charts/_rels/chart80.xml.rels><?xml version="1.0" encoding="UTF-8" standalone="yes"?>
<Relationships xmlns="http://schemas.openxmlformats.org/package/2006/relationships"><Relationship Id="rId1" Type="http://schemas.openxmlformats.org/officeDocument/2006/relationships/package" Target="../embeddings/Microsoft_Excel_Worksheet80.xlsx"/></Relationships>
</file>

<file path=ppt/charts/_rels/chart81.xml.rels><?xml version="1.0" encoding="UTF-8" standalone="yes"?>
<Relationships xmlns="http://schemas.openxmlformats.org/package/2006/relationships"><Relationship Id="rId1" Type="http://schemas.openxmlformats.org/officeDocument/2006/relationships/package" Target="../embeddings/Microsoft_Excel_Worksheet81.xlsx"/></Relationships>
</file>

<file path=ppt/charts/_rels/chart82.xml.rels><?xml version="1.0" encoding="UTF-8" standalone="yes"?>
<Relationships xmlns="http://schemas.openxmlformats.org/package/2006/relationships"><Relationship Id="rId1" Type="http://schemas.openxmlformats.org/officeDocument/2006/relationships/package" Target="../embeddings/Microsoft_Excel_Worksheet82.xlsx"/></Relationships>
</file>

<file path=ppt/charts/_rels/chart83.xml.rels><?xml version="1.0" encoding="UTF-8" standalone="yes"?>
<Relationships xmlns="http://schemas.openxmlformats.org/package/2006/relationships"><Relationship Id="rId1" Type="http://schemas.openxmlformats.org/officeDocument/2006/relationships/package" Target="../embeddings/Microsoft_Excel_Worksheet83.xlsx"/></Relationships>
</file>

<file path=ppt/charts/_rels/chart84.xml.rels><?xml version="1.0" encoding="UTF-8" standalone="yes"?>
<Relationships xmlns="http://schemas.openxmlformats.org/package/2006/relationships"><Relationship Id="rId1" Type="http://schemas.openxmlformats.org/officeDocument/2006/relationships/package" Target="../embeddings/Microsoft_Excel_Worksheet84.xlsx"/></Relationships>
</file>

<file path=ppt/charts/_rels/chart85.xml.rels><?xml version="1.0" encoding="UTF-8" standalone="yes"?>
<Relationships xmlns="http://schemas.openxmlformats.org/package/2006/relationships"><Relationship Id="rId1" Type="http://schemas.openxmlformats.org/officeDocument/2006/relationships/package" Target="../embeddings/Microsoft_Excel_Worksheet85.xlsx"/></Relationships>
</file>

<file path=ppt/charts/_rels/chart86.xml.rels><?xml version="1.0" encoding="UTF-8" standalone="yes"?>
<Relationships xmlns="http://schemas.openxmlformats.org/package/2006/relationships"><Relationship Id="rId1" Type="http://schemas.openxmlformats.org/officeDocument/2006/relationships/package" Target="../embeddings/Microsoft_Excel_Worksheet86.xlsx"/></Relationships>
</file>

<file path=ppt/charts/_rels/chart87.xml.rels><?xml version="1.0" encoding="UTF-8" standalone="yes"?>
<Relationships xmlns="http://schemas.openxmlformats.org/package/2006/relationships"><Relationship Id="rId1" Type="http://schemas.openxmlformats.org/officeDocument/2006/relationships/package" Target="../embeddings/Microsoft_Excel_Worksheet87.xlsx"/></Relationships>
</file>

<file path=ppt/charts/_rels/chart88.xml.rels><?xml version="1.0" encoding="UTF-8" standalone="yes"?>
<Relationships xmlns="http://schemas.openxmlformats.org/package/2006/relationships"><Relationship Id="rId1" Type="http://schemas.openxmlformats.org/officeDocument/2006/relationships/package" Target="../embeddings/Microsoft_Excel_Worksheet88.xlsx"/></Relationships>
</file>

<file path=ppt/charts/_rels/chart89.xml.rels><?xml version="1.0" encoding="UTF-8" standalone="yes"?>
<Relationships xmlns="http://schemas.openxmlformats.org/package/2006/relationships"><Relationship Id="rId1" Type="http://schemas.openxmlformats.org/officeDocument/2006/relationships/package" Target="../embeddings/Microsoft_Excel_Worksheet89.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90.xml.rels><?xml version="1.0" encoding="UTF-8" standalone="yes"?>
<Relationships xmlns="http://schemas.openxmlformats.org/package/2006/relationships"><Relationship Id="rId1" Type="http://schemas.openxmlformats.org/officeDocument/2006/relationships/package" Target="../embeddings/Microsoft_Excel_Worksheet90.xlsx"/></Relationships>
</file>

<file path=ppt/charts/_rels/chart91.xml.rels><?xml version="1.0" encoding="UTF-8" standalone="yes"?>
<Relationships xmlns="http://schemas.openxmlformats.org/package/2006/relationships"><Relationship Id="rId1" Type="http://schemas.openxmlformats.org/officeDocument/2006/relationships/package" Target="../embeddings/Microsoft_Excel_Worksheet91.xlsx"/></Relationships>
</file>

<file path=ppt/charts/_rels/chart92.xml.rels><?xml version="1.0" encoding="UTF-8" standalone="yes"?>
<Relationships xmlns="http://schemas.openxmlformats.org/package/2006/relationships"><Relationship Id="rId1" Type="http://schemas.openxmlformats.org/officeDocument/2006/relationships/package" Target="../embeddings/Microsoft_Excel_Worksheet92.xlsx"/></Relationships>
</file>

<file path=ppt/charts/_rels/chart93.xml.rels><?xml version="1.0" encoding="UTF-8" standalone="yes"?>
<Relationships xmlns="http://schemas.openxmlformats.org/package/2006/relationships"><Relationship Id="rId1" Type="http://schemas.openxmlformats.org/officeDocument/2006/relationships/package" Target="../embeddings/Microsoft_Excel_Worksheet93.xlsx"/></Relationships>
</file>

<file path=ppt/charts/_rels/chart94.xml.rels><?xml version="1.0" encoding="UTF-8" standalone="yes"?>
<Relationships xmlns="http://schemas.openxmlformats.org/package/2006/relationships"><Relationship Id="rId1" Type="http://schemas.openxmlformats.org/officeDocument/2006/relationships/package" Target="../embeddings/Microsoft_Excel_Worksheet94.xlsx"/></Relationships>
</file>

<file path=ppt/charts/_rels/chart95.xml.rels><?xml version="1.0" encoding="UTF-8" standalone="yes"?>
<Relationships xmlns="http://schemas.openxmlformats.org/package/2006/relationships"><Relationship Id="rId1" Type="http://schemas.openxmlformats.org/officeDocument/2006/relationships/package" Target="../embeddings/Microsoft_Excel_Worksheet95.xlsx"/></Relationships>
</file>

<file path=ppt/charts/_rels/chart96.xml.rels><?xml version="1.0" encoding="UTF-8" standalone="yes"?>
<Relationships xmlns="http://schemas.openxmlformats.org/package/2006/relationships"><Relationship Id="rId1" Type="http://schemas.openxmlformats.org/officeDocument/2006/relationships/package" Target="../embeddings/Microsoft_Excel_Worksheet96.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051221932130997"/>
          <c:y val="2.5970614806022502E-2"/>
          <c:w val="0.88948778067869005"/>
          <c:h val="0.880159968878923"/>
        </c:manualLayout>
      </c:layout>
      <c:barChart>
        <c:barDir val="col"/>
        <c:grouping val="clustered"/>
        <c:varyColors val="0"/>
        <c:ser>
          <c:idx val="0"/>
          <c:order val="0"/>
          <c:tx>
            <c:strRef>
              <c:f>Feuil1!$B$1</c:f>
              <c:strCache>
                <c:ptCount val="1"/>
                <c:pt idx="0">
                  <c:v>Fréquentation totale</c:v>
                </c:pt>
              </c:strCache>
            </c:strRef>
          </c:tx>
          <c:spPr>
            <a:solidFill>
              <a:schemeClr val="accent3">
                <a:lumMod val="75000"/>
              </a:schemeClr>
            </a:solidFill>
          </c:spPr>
          <c:invertIfNegative val="0"/>
          <c:dLbls>
            <c:dLbl>
              <c:idx val="2"/>
              <c:layout>
                <c:manualLayout>
                  <c:x val="5.1524599323842742E-2"/>
                  <c:y val="-2.8412128891734576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3"/>
              <c:layout>
                <c:manualLayout>
                  <c:x val="7.1068412860472198E-3"/>
                  <c:y val="-5.0096380594138499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7.1067013875967715E-3"/>
                  <c:y val="-2.8409891716231288E-3"/>
                </c:manualLayout>
              </c:layout>
              <c:dLblPos val="ctr"/>
              <c:showLegendKey val="0"/>
              <c:showVal val="1"/>
              <c:showCatName val="0"/>
              <c:showSerName val="0"/>
              <c:showPercent val="0"/>
              <c:showBubbleSize val="0"/>
            </c:dLbl>
            <c:dLbl>
              <c:idx val="7"/>
              <c:layout>
                <c:manualLayout>
                  <c:x val="7.1068412860472189E-3"/>
                  <c:y val="5.6824257783470193E-3"/>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Feuil1!$A$2:$A$5</c:f>
              <c:strCache>
                <c:ptCount val="4"/>
                <c:pt idx="0">
                  <c:v>35 ans + (n=549)</c:v>
                </c:pt>
                <c:pt idx="1">
                  <c:v>18-34 ans (n=393)</c:v>
                </c:pt>
                <c:pt idx="3">
                  <c:v>Total 18 ans + (n=942)</c:v>
                </c:pt>
              </c:strCache>
            </c:strRef>
          </c:cat>
          <c:val>
            <c:numRef>
              <c:f>Feuil1!$B$2:$B$5</c:f>
              <c:numCache>
                <c:formatCode>0%</c:formatCode>
                <c:ptCount val="4"/>
                <c:pt idx="0">
                  <c:v>0.08</c:v>
                </c:pt>
                <c:pt idx="1">
                  <c:v>0.26</c:v>
                </c:pt>
                <c:pt idx="3">
                  <c:v>0.13</c:v>
                </c:pt>
              </c:numCache>
            </c:numRef>
          </c:val>
        </c:ser>
        <c:dLbls>
          <c:showLegendKey val="0"/>
          <c:showVal val="0"/>
          <c:showCatName val="0"/>
          <c:showSerName val="0"/>
          <c:showPercent val="0"/>
          <c:showBubbleSize val="0"/>
        </c:dLbls>
        <c:gapWidth val="60"/>
        <c:axId val="156608768"/>
        <c:axId val="156614656"/>
      </c:barChart>
      <c:catAx>
        <c:axId val="156608768"/>
        <c:scaling>
          <c:orientation val="maxMin"/>
        </c:scaling>
        <c:delete val="0"/>
        <c:axPos val="b"/>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56614656"/>
        <c:crosses val="autoZero"/>
        <c:auto val="1"/>
        <c:lblAlgn val="ctr"/>
        <c:lblOffset val="100"/>
        <c:noMultiLvlLbl val="0"/>
      </c:catAx>
      <c:valAx>
        <c:axId val="156614656"/>
        <c:scaling>
          <c:orientation val="minMax"/>
          <c:max val="0.60000000000000009"/>
          <c:min val="0"/>
        </c:scaling>
        <c:delete val="1"/>
        <c:axPos val="r"/>
        <c:numFmt formatCode="0%" sourceLinked="1"/>
        <c:majorTickMark val="out"/>
        <c:minorTickMark val="none"/>
        <c:tickLblPos val="nextTo"/>
        <c:crossAx val="156608768"/>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199"/>
          <c:y val="2.5970614806022502E-2"/>
          <c:w val="0.52227449139218796"/>
          <c:h val="0.880159968878923"/>
        </c:manualLayout>
      </c:layout>
      <c:barChart>
        <c:barDir val="bar"/>
        <c:grouping val="stacked"/>
        <c:varyColors val="0"/>
        <c:ser>
          <c:idx val="0"/>
          <c:order val="0"/>
          <c:tx>
            <c:strRef>
              <c:f>Feuil1!$B$1</c:f>
              <c:strCache>
                <c:ptCount val="1"/>
                <c:pt idx="0">
                  <c:v>Fréquentation totale</c:v>
                </c:pt>
              </c:strCache>
            </c:strRef>
          </c:tx>
          <c:spPr>
            <a:solidFill>
              <a:schemeClr val="accent3">
                <a:lumMod val="75000"/>
              </a:schemeClr>
            </a:solidFill>
          </c:spPr>
          <c:invertIfNegative val="0"/>
          <c:dLbls>
            <c:dLbl>
              <c:idx val="1"/>
              <c:layout>
                <c:manualLayout>
                  <c:x val="4.7240908199611763E-2"/>
                  <c:y val="1.2571194427371439E-3"/>
                </c:manualLayout>
              </c:layout>
              <c:spPr>
                <a:noFill/>
                <a:ln>
                  <a:noFill/>
                </a:ln>
                <a:effectLst/>
              </c:spPr>
              <c:txPr>
                <a:bodyPr/>
                <a:lstStyle/>
                <a:p>
                  <a:pPr>
                    <a:defRPr sz="1200" b="1">
                      <a:solidFill>
                        <a:schemeClr val="bg2">
                          <a:lumMod val="75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2"/>
              <c:layout>
                <c:manualLayout>
                  <c:x val="9.0895419519160313E-4"/>
                  <c:y val="-9.779416786177695E-3"/>
                </c:manualLayout>
              </c:layout>
              <c:dLblPos val="ctr"/>
              <c:showLegendKey val="0"/>
              <c:showVal val="1"/>
              <c:showCatName val="0"/>
              <c:showSerName val="0"/>
              <c:showPercent val="0"/>
              <c:showBubbleSize val="0"/>
            </c:dLbl>
            <c:dLbl>
              <c:idx val="3"/>
              <c:layout>
                <c:manualLayout>
                  <c:x val="7.1068412860472198E-3"/>
                  <c:y val="-5.0096380594138499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2571083619003388E-2"/>
                  <c:y val="5.4633613330601655E-7"/>
                </c:manualLayout>
              </c:layout>
              <c:spPr>
                <a:noFill/>
                <a:ln>
                  <a:noFill/>
                </a:ln>
                <a:effectLst/>
              </c:spPr>
              <c:txPr>
                <a:bodyPr/>
                <a:lstStyle/>
                <a:p>
                  <a:pPr>
                    <a:defRPr sz="1200" b="1">
                      <a:solidFill>
                        <a:schemeClr val="bg2">
                          <a:lumMod val="75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4.919697975325122E-2"/>
                  <c:y val="1.6390083999180496E-6"/>
                </c:manualLayout>
              </c:layout>
              <c:spPr>
                <a:noFill/>
                <a:ln>
                  <a:noFill/>
                </a:ln>
                <a:effectLst/>
              </c:spPr>
              <c:txPr>
                <a:bodyPr/>
                <a:lstStyle/>
                <a:p>
                  <a:pPr>
                    <a:defRPr sz="1200" b="1">
                      <a:solidFill>
                        <a:schemeClr val="bg2">
                          <a:lumMod val="75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5.4347808758800659E-2"/>
                  <c:y val="-2.8406747251246331E-3"/>
                </c:manualLayout>
              </c:layout>
              <c:spPr>
                <a:noFill/>
                <a:ln>
                  <a:noFill/>
                </a:ln>
                <a:effectLst/>
              </c:spPr>
              <c:txPr>
                <a:bodyPr/>
                <a:lstStyle/>
                <a:p>
                  <a:pPr>
                    <a:defRPr sz="1200" b="1">
                      <a:solidFill>
                        <a:schemeClr val="bg2">
                          <a:lumMod val="75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7"/>
              <c:layout>
                <c:manualLayout>
                  <c:x val="4.7599335328905382E-2"/>
                  <c:y val="-4.7247148808304308E-3"/>
                </c:manualLayout>
              </c:layout>
              <c:spPr>
                <a:noFill/>
                <a:ln>
                  <a:noFill/>
                </a:ln>
                <a:effectLs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Feuil1!$A$2:$A$9</c:f>
              <c:strCache>
                <c:ptCount val="8"/>
                <c:pt idx="0">
                  <c:v>Votre cercle familial immédiat (parents, frère, soeur)</c:v>
                </c:pt>
                <c:pt idx="1">
                  <c:v>Votre cercle familial élargi (oncles, tantes, cousins, grands-parents, etc.)</c:v>
                </c:pt>
                <c:pt idx="2">
                  <c:v>Votre conjoint(e), vos enfants</c:v>
                </c:pt>
                <c:pt idx="3">
                  <c:v>Votre cercle d’amis</c:v>
                </c:pt>
                <c:pt idx="4">
                  <c:v>La direction de l’entreprise dans laquelle vous travaillez</c:v>
                </c:pt>
                <c:pt idx="5">
                  <c:v>Vos collègues de travail</c:v>
                </c:pt>
                <c:pt idx="6">
                  <c:v>La direction/le personnel de votre établissement scolaire</c:v>
                </c:pt>
                <c:pt idx="7">
                  <c:v>Vos collègues de classe</c:v>
                </c:pt>
              </c:strCache>
            </c:strRef>
          </c:cat>
          <c:val>
            <c:numRef>
              <c:f>Feuil1!$B$2:$B$9</c:f>
              <c:numCache>
                <c:formatCode>0%</c:formatCode>
                <c:ptCount val="8"/>
                <c:pt idx="0">
                  <c:v>0.28999999999999998</c:v>
                </c:pt>
                <c:pt idx="1">
                  <c:v>0.06</c:v>
                </c:pt>
                <c:pt idx="2">
                  <c:v>0.21</c:v>
                </c:pt>
                <c:pt idx="3">
                  <c:v>0.67</c:v>
                </c:pt>
                <c:pt idx="4">
                  <c:v>0.03</c:v>
                </c:pt>
                <c:pt idx="5">
                  <c:v>0.05</c:v>
                </c:pt>
                <c:pt idx="6">
                  <c:v>0.02</c:v>
                </c:pt>
                <c:pt idx="7">
                  <c:v>0.04</c:v>
                </c:pt>
              </c:numCache>
            </c:numRef>
          </c:val>
        </c:ser>
        <c:dLbls>
          <c:showLegendKey val="0"/>
          <c:showVal val="0"/>
          <c:showCatName val="0"/>
          <c:showSerName val="0"/>
          <c:showPercent val="0"/>
          <c:showBubbleSize val="0"/>
        </c:dLbls>
        <c:gapWidth val="60"/>
        <c:overlap val="100"/>
        <c:axId val="161879552"/>
        <c:axId val="161881088"/>
      </c:barChart>
      <c:catAx>
        <c:axId val="161879552"/>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61881088"/>
        <c:crosses val="autoZero"/>
        <c:auto val="1"/>
        <c:lblAlgn val="ctr"/>
        <c:lblOffset val="100"/>
        <c:noMultiLvlLbl val="0"/>
      </c:catAx>
      <c:valAx>
        <c:axId val="161881088"/>
        <c:scaling>
          <c:orientation val="minMax"/>
          <c:max val="1.1000000000000001"/>
          <c:min val="0"/>
        </c:scaling>
        <c:delete val="1"/>
        <c:axPos val="t"/>
        <c:numFmt formatCode="0%" sourceLinked="1"/>
        <c:majorTickMark val="out"/>
        <c:minorTickMark val="none"/>
        <c:tickLblPos val="nextTo"/>
        <c:crossAx val="16187955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7834748691886447"/>
          <c:y val="2.3115015855905204E-2"/>
          <c:w val="0.52165251308113558"/>
          <c:h val="0.88301573178324799"/>
        </c:manualLayout>
      </c:layout>
      <c:barChart>
        <c:barDir val="bar"/>
        <c:grouping val="stacked"/>
        <c:varyColors val="0"/>
        <c:ser>
          <c:idx val="0"/>
          <c:order val="0"/>
          <c:tx>
            <c:strRef>
              <c:f>Feuil1!$B$1</c:f>
              <c:strCache>
                <c:ptCount val="1"/>
                <c:pt idx="0">
                  <c:v>De très fortes hésitations</c:v>
                </c:pt>
              </c:strCache>
            </c:strRef>
          </c:tx>
          <c:spPr>
            <a:solidFill>
              <a:schemeClr val="accent3">
                <a:lumMod val="75000"/>
              </a:schemeClr>
            </a:solidFill>
          </c:spPr>
          <c:invertIfNegative val="0"/>
          <c:dLbls>
            <c:dLbl>
              <c:idx val="3"/>
              <c:layout>
                <c:manualLayout>
                  <c:x val="7.1068412860472198E-3"/>
                  <c:y val="-5.0096380594138499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15"/>
              <c:layout>
                <c:manualLayout>
                  <c:x val="7.7160503203132415E-3"/>
                  <c:y val="0"/>
                </c:manualLayout>
              </c:layout>
              <c:dLblPos val="ctr"/>
              <c:showLegendKey val="0"/>
              <c:showVal val="1"/>
              <c:showCatName val="0"/>
              <c:showSerName val="0"/>
              <c:showPercent val="0"/>
              <c:showBubbleSize val="0"/>
            </c:dLbl>
            <c:dLbl>
              <c:idx val="16"/>
              <c:layout>
                <c:manualLayout>
                  <c:x val="7.7160503203132415E-3"/>
                  <c:y val="0"/>
                </c:manualLayout>
              </c:layout>
              <c:dLblPos val="ctr"/>
              <c:showLegendKey val="0"/>
              <c:showVal val="1"/>
              <c:showCatName val="0"/>
              <c:showSerName val="0"/>
              <c:showPercent val="0"/>
              <c:showBubbleSize val="0"/>
            </c:dLbl>
            <c:dLbl>
              <c:idx val="17"/>
              <c:layout>
                <c:manualLayout>
                  <c:x val="6.1728402562505821E-3"/>
                  <c:y val="9.5062074613445566E-17"/>
                </c:manualLayout>
              </c:layout>
              <c:dLblPos val="ctr"/>
              <c:showLegendKey val="0"/>
              <c:showVal val="1"/>
              <c:showCatName val="0"/>
              <c:showSerName val="0"/>
              <c:showPercent val="0"/>
              <c:showBubbleSize val="0"/>
            </c:dLbl>
            <c:dLbl>
              <c:idx val="18"/>
              <c:layout>
                <c:manualLayout>
                  <c:x val="7.7160503203133552E-3"/>
                  <c:y val="0"/>
                </c:manualLayout>
              </c:layout>
              <c:dLblPos val="ctr"/>
              <c:showLegendKey val="0"/>
              <c:showVal val="1"/>
              <c:showCatName val="0"/>
              <c:showSerName val="0"/>
              <c:showPercent val="0"/>
              <c:showBubbleSize val="0"/>
            </c:dLbl>
            <c:dLbl>
              <c:idx val="19"/>
              <c:layout>
                <c:manualLayout>
                  <c:x val="1.6975310704689314E-2"/>
                  <c:y val="2.0414425077733027E-7"/>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Feuil1!$A$2:$A$9</c:f>
              <c:strCache>
                <c:ptCount val="8"/>
                <c:pt idx="0">
                  <c:v>Votre cercle familial immédiat (parents, frère, sœur) (n=1419)</c:v>
                </c:pt>
                <c:pt idx="1">
                  <c:v>Votre cercle familial élargi (oncles, tantes, cousins, grands-parents, etc.) (n=1062)</c:v>
                </c:pt>
                <c:pt idx="2">
                  <c:v>Votre conjoint(e), vos enfants (n=569)</c:v>
                </c:pt>
                <c:pt idx="3">
                  <c:v>La direction de l’entreprise dans laquelle vous travaillez (n=641)</c:v>
                </c:pt>
                <c:pt idx="4">
                  <c:v>Vos collègues de travail (n=802)</c:v>
                </c:pt>
                <c:pt idx="5">
                  <c:v>La direction/le personnel de votre établissement scolaire (n=701)</c:v>
                </c:pt>
                <c:pt idx="6">
                  <c:v>Vos collègues de classe (n=929)</c:v>
                </c:pt>
                <c:pt idx="7">
                  <c:v>Votre cercle d’amis (n=1613)</c:v>
                </c:pt>
              </c:strCache>
            </c:strRef>
          </c:cat>
          <c:val>
            <c:numRef>
              <c:f>Feuil1!$B$2:$B$9</c:f>
              <c:numCache>
                <c:formatCode>0%</c:formatCode>
                <c:ptCount val="8"/>
                <c:pt idx="0">
                  <c:v>0.33</c:v>
                </c:pt>
                <c:pt idx="1">
                  <c:v>0.28999999999999998</c:v>
                </c:pt>
                <c:pt idx="2">
                  <c:v>0.2</c:v>
                </c:pt>
                <c:pt idx="3">
                  <c:v>0.16</c:v>
                </c:pt>
                <c:pt idx="4">
                  <c:v>0.15</c:v>
                </c:pt>
                <c:pt idx="5">
                  <c:v>0.15</c:v>
                </c:pt>
                <c:pt idx="6">
                  <c:v>0.14000000000000001</c:v>
                </c:pt>
                <c:pt idx="7">
                  <c:v>0.1</c:v>
                </c:pt>
              </c:numCache>
            </c:numRef>
          </c:val>
        </c:ser>
        <c:ser>
          <c:idx val="1"/>
          <c:order val="1"/>
          <c:tx>
            <c:strRef>
              <c:f>Feuil1!$C$1</c:f>
              <c:strCache>
                <c:ptCount val="1"/>
                <c:pt idx="0">
                  <c:v>D’assez fortes hésitations</c:v>
                </c:pt>
              </c:strCache>
            </c:strRef>
          </c:tx>
          <c:spPr>
            <a:solidFill>
              <a:schemeClr val="accent3">
                <a:lumMod val="60000"/>
                <a:lumOff val="40000"/>
              </a:schemeClr>
            </a:solidFill>
          </c:spPr>
          <c:invertIfNegative val="0"/>
          <c:dLbls>
            <c:dLbl>
              <c:idx val="19"/>
              <c:layout>
                <c:manualLayout>
                  <c:x val="1.5432100640626598E-2"/>
                  <c:y val="0"/>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Feuil1!$A$2:$A$9</c:f>
              <c:strCache>
                <c:ptCount val="8"/>
                <c:pt idx="0">
                  <c:v>Votre cercle familial immédiat (parents, frère, sœur) (n=1419)</c:v>
                </c:pt>
                <c:pt idx="1">
                  <c:v>Votre cercle familial élargi (oncles, tantes, cousins, grands-parents, etc.) (n=1062)</c:v>
                </c:pt>
                <c:pt idx="2">
                  <c:v>Votre conjoint(e), vos enfants (n=569)</c:v>
                </c:pt>
                <c:pt idx="3">
                  <c:v>La direction de l’entreprise dans laquelle vous travaillez (n=641)</c:v>
                </c:pt>
                <c:pt idx="4">
                  <c:v>Vos collègues de travail (n=802)</c:v>
                </c:pt>
                <c:pt idx="5">
                  <c:v>La direction/le personnel de votre établissement scolaire (n=701)</c:v>
                </c:pt>
                <c:pt idx="6">
                  <c:v>Vos collègues de classe (n=929)</c:v>
                </c:pt>
                <c:pt idx="7">
                  <c:v>Votre cercle d’amis (n=1613)</c:v>
                </c:pt>
              </c:strCache>
            </c:strRef>
          </c:cat>
          <c:val>
            <c:numRef>
              <c:f>Feuil1!$C$2:$C$9</c:f>
              <c:numCache>
                <c:formatCode>0%</c:formatCode>
                <c:ptCount val="8"/>
                <c:pt idx="0">
                  <c:v>0.3</c:v>
                </c:pt>
                <c:pt idx="1">
                  <c:v>0.34</c:v>
                </c:pt>
                <c:pt idx="2">
                  <c:v>0.09</c:v>
                </c:pt>
                <c:pt idx="3">
                  <c:v>0.25</c:v>
                </c:pt>
                <c:pt idx="4">
                  <c:v>0.22</c:v>
                </c:pt>
                <c:pt idx="5">
                  <c:v>0.21</c:v>
                </c:pt>
                <c:pt idx="6">
                  <c:v>0.27</c:v>
                </c:pt>
                <c:pt idx="7">
                  <c:v>0.19</c:v>
                </c:pt>
              </c:numCache>
            </c:numRef>
          </c:val>
        </c:ser>
        <c:ser>
          <c:idx val="2"/>
          <c:order val="2"/>
          <c:tx>
            <c:strRef>
              <c:f>Feuil1!$D$1</c:f>
              <c:strCache>
                <c:ptCount val="1"/>
                <c:pt idx="0">
                  <c:v>De légères hésitations</c:v>
                </c:pt>
              </c:strCache>
            </c:strRef>
          </c:tx>
          <c:spPr>
            <a:solidFill>
              <a:schemeClr val="accent3">
                <a:lumMod val="40000"/>
                <a:lumOff val="60000"/>
              </a:schemeClr>
            </a:solidFill>
          </c:spPr>
          <c:invertIfNegative val="0"/>
          <c:dLbls>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Feuil1!$A$2:$A$9</c:f>
              <c:strCache>
                <c:ptCount val="8"/>
                <c:pt idx="0">
                  <c:v>Votre cercle familial immédiat (parents, frère, sœur) (n=1419)</c:v>
                </c:pt>
                <c:pt idx="1">
                  <c:v>Votre cercle familial élargi (oncles, tantes, cousins, grands-parents, etc.) (n=1062)</c:v>
                </c:pt>
                <c:pt idx="2">
                  <c:v>Votre conjoint(e), vos enfants (n=569)</c:v>
                </c:pt>
                <c:pt idx="3">
                  <c:v>La direction de l’entreprise dans laquelle vous travaillez (n=641)</c:v>
                </c:pt>
                <c:pt idx="4">
                  <c:v>Vos collègues de travail (n=802)</c:v>
                </c:pt>
                <c:pt idx="5">
                  <c:v>La direction/le personnel de votre établissement scolaire (n=701)</c:v>
                </c:pt>
                <c:pt idx="6">
                  <c:v>Vos collègues de classe (n=929)</c:v>
                </c:pt>
                <c:pt idx="7">
                  <c:v>Votre cercle d’amis (n=1613)</c:v>
                </c:pt>
              </c:strCache>
            </c:strRef>
          </c:cat>
          <c:val>
            <c:numRef>
              <c:f>Feuil1!$D$2:$D$9</c:f>
              <c:numCache>
                <c:formatCode>0%</c:formatCode>
                <c:ptCount val="8"/>
                <c:pt idx="0">
                  <c:v>0.24</c:v>
                </c:pt>
                <c:pt idx="1">
                  <c:v>0.26</c:v>
                </c:pt>
                <c:pt idx="2">
                  <c:v>0.18</c:v>
                </c:pt>
                <c:pt idx="3">
                  <c:v>0.32</c:v>
                </c:pt>
                <c:pt idx="4">
                  <c:v>0.36</c:v>
                </c:pt>
                <c:pt idx="5">
                  <c:v>0.34</c:v>
                </c:pt>
                <c:pt idx="6">
                  <c:v>0.33</c:v>
                </c:pt>
                <c:pt idx="7">
                  <c:v>0.38</c:v>
                </c:pt>
              </c:numCache>
            </c:numRef>
          </c:val>
        </c:ser>
        <c:ser>
          <c:idx val="3"/>
          <c:order val="3"/>
          <c:tx>
            <c:strRef>
              <c:f>Feuil1!$E$1</c:f>
              <c:strCache>
                <c:ptCount val="1"/>
                <c:pt idx="0">
                  <c:v>Aucune hésitation</c:v>
                </c:pt>
              </c:strCache>
            </c:strRef>
          </c:tx>
          <c:spPr>
            <a:solidFill>
              <a:schemeClr val="bg1">
                <a:lumMod val="65000"/>
              </a:schemeClr>
            </a:solidFill>
          </c:spPr>
          <c:invertIfNegative val="0"/>
          <c:dLbls>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Feuil1!$A$2:$A$9</c:f>
              <c:strCache>
                <c:ptCount val="8"/>
                <c:pt idx="0">
                  <c:v>Votre cercle familial immédiat (parents, frère, sœur) (n=1419)</c:v>
                </c:pt>
                <c:pt idx="1">
                  <c:v>Votre cercle familial élargi (oncles, tantes, cousins, grands-parents, etc.) (n=1062)</c:v>
                </c:pt>
                <c:pt idx="2">
                  <c:v>Votre conjoint(e), vos enfants (n=569)</c:v>
                </c:pt>
                <c:pt idx="3">
                  <c:v>La direction de l’entreprise dans laquelle vous travaillez (n=641)</c:v>
                </c:pt>
                <c:pt idx="4">
                  <c:v>Vos collègues de travail (n=802)</c:v>
                </c:pt>
                <c:pt idx="5">
                  <c:v>La direction/le personnel de votre établissement scolaire (n=701)</c:v>
                </c:pt>
                <c:pt idx="6">
                  <c:v>Vos collègues de classe (n=929)</c:v>
                </c:pt>
                <c:pt idx="7">
                  <c:v>Votre cercle d’amis (n=1613)</c:v>
                </c:pt>
              </c:strCache>
            </c:strRef>
          </c:cat>
          <c:val>
            <c:numRef>
              <c:f>Feuil1!$E$2:$E$9</c:f>
              <c:numCache>
                <c:formatCode>0%</c:formatCode>
                <c:ptCount val="8"/>
                <c:pt idx="0">
                  <c:v>0.13</c:v>
                </c:pt>
                <c:pt idx="1">
                  <c:v>0.11</c:v>
                </c:pt>
                <c:pt idx="2">
                  <c:v>0.53</c:v>
                </c:pt>
                <c:pt idx="3">
                  <c:v>0.28000000000000003</c:v>
                </c:pt>
                <c:pt idx="4">
                  <c:v>0.27</c:v>
                </c:pt>
                <c:pt idx="5">
                  <c:v>0.3</c:v>
                </c:pt>
                <c:pt idx="6">
                  <c:v>0.26</c:v>
                </c:pt>
                <c:pt idx="7">
                  <c:v>0.33</c:v>
                </c:pt>
              </c:numCache>
            </c:numRef>
          </c:val>
        </c:ser>
        <c:dLbls>
          <c:showLegendKey val="0"/>
          <c:showVal val="0"/>
          <c:showCatName val="0"/>
          <c:showSerName val="0"/>
          <c:showPercent val="0"/>
          <c:showBubbleSize val="0"/>
        </c:dLbls>
        <c:gapWidth val="60"/>
        <c:overlap val="100"/>
        <c:axId val="163224960"/>
        <c:axId val="163247232"/>
      </c:barChart>
      <c:catAx>
        <c:axId val="163224960"/>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63247232"/>
        <c:crosses val="autoZero"/>
        <c:auto val="1"/>
        <c:lblAlgn val="ctr"/>
        <c:lblOffset val="100"/>
        <c:noMultiLvlLbl val="0"/>
      </c:catAx>
      <c:valAx>
        <c:axId val="163247232"/>
        <c:scaling>
          <c:orientation val="minMax"/>
          <c:max val="1.1000000000000001"/>
          <c:min val="0"/>
        </c:scaling>
        <c:delete val="1"/>
        <c:axPos val="t"/>
        <c:numFmt formatCode="0%" sourceLinked="1"/>
        <c:majorTickMark val="out"/>
        <c:minorTickMark val="none"/>
        <c:tickLblPos val="nextTo"/>
        <c:crossAx val="163224960"/>
        <c:crosses val="autoZero"/>
        <c:crossBetween val="between"/>
        <c:majorUnit val="0.2"/>
        <c:minorUnit val="0.02"/>
      </c:valAx>
    </c:plotArea>
    <c:legend>
      <c:legendPos val="b"/>
      <c:layout>
        <c:manualLayout>
          <c:xMode val="edge"/>
          <c:yMode val="edge"/>
          <c:x val="0.28551682319447202"/>
          <c:y val="0.93371415388289225"/>
          <c:w val="0.70515802986682286"/>
          <c:h val="6.6285846117107722E-2"/>
        </c:manualLayout>
      </c:layout>
      <c:overlay val="0"/>
      <c:txPr>
        <a:bodyPr/>
        <a:lstStyle/>
        <a:p>
          <a:pPr>
            <a:defRPr sz="1000">
              <a:solidFill>
                <a:srgbClr val="595959"/>
              </a:solidFill>
              <a:latin typeface="Arial Narrow" panose="020B0606020202030204" pitchFamily="34" charset="0"/>
              <a:cs typeface="Arial" panose="020B0604020202020204" pitchFamily="34" charset="0"/>
            </a:defRPr>
          </a:pPr>
          <a:endParaRPr lang="fr-FR"/>
        </a:p>
      </c:txPr>
    </c:legend>
    <c:plotVisOnly val="1"/>
    <c:dispBlanksAs val="gap"/>
    <c:showDLblsOverMax val="0"/>
  </c:chart>
  <c:spPr>
    <a:noFill/>
  </c:spPr>
  <c:txPr>
    <a:bodyPr/>
    <a:lstStyle/>
    <a:p>
      <a:pPr>
        <a:defRPr sz="1800"/>
      </a:pPr>
      <a:endParaRPr lang="fr-FR"/>
    </a:p>
  </c:txPr>
  <c:externalData r:id="rId1">
    <c:autoUpdate val="0"/>
  </c:externalData>
  <c:userShapes r:id="rId2"/>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1275549304271015"/>
          <c:y val="2.5970614806022502E-2"/>
          <c:w val="0.38724444390438101"/>
          <c:h val="0.89152472906686064"/>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3"/>
              <c:layout>
                <c:manualLayout>
                  <c:x val="7.1068412860472198E-3"/>
                  <c:y val="-5.0096380594138499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7.1067013875967715E-3"/>
                  <c:y val="-2.8409891716231288E-3"/>
                </c:manualLayout>
              </c:layout>
              <c:dLblPos val="ctr"/>
              <c:showLegendKey val="0"/>
              <c:showVal val="1"/>
              <c:showCatName val="0"/>
              <c:showSerName val="0"/>
              <c:showPercent val="0"/>
              <c:showBubbleSize val="0"/>
            </c:dLbl>
            <c:dLbl>
              <c:idx val="7"/>
              <c:layout>
                <c:manualLayout>
                  <c:x val="7.1068412860472189E-3"/>
                  <c:y val="5.6824257783470193E-3"/>
                </c:manualLayout>
              </c:layout>
              <c:dLblPos val="ctr"/>
              <c:showLegendKey val="0"/>
              <c:showVal val="1"/>
              <c:showCatName val="0"/>
              <c:showSerName val="0"/>
              <c:showPercent val="0"/>
              <c:showBubbleSize val="0"/>
            </c:dLbl>
            <c:dLbl>
              <c:idx val="11"/>
              <c:layout>
                <c:manualLayout>
                  <c:x val="2.3675546924488314E-2"/>
                  <c:y val="2.8443449348780582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12"/>
              <c:layout>
                <c:manualLayout>
                  <c:x val="3.2642809399535525E-2"/>
                  <c:y val="5.6844392362998724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Feuil1!$A$2:$A$14</c:f>
              <c:strCache>
                <c:ptCount val="13"/>
                <c:pt idx="0">
                  <c:v>Crainte d’être rejeté(e)</c:v>
                </c:pt>
                <c:pt idx="1">
                  <c:v>Crainte qu’ils portent un regard différent sur moi </c:v>
                </c:pt>
                <c:pt idx="2">
                  <c:v>Crainte qu’ils ne me comprennent pas </c:v>
                </c:pt>
                <c:pt idx="3">
                  <c:v>Crainte de les décevoir</c:v>
                </c:pt>
                <c:pt idx="4">
                  <c:v>Crainte de les mettre mal à l’aise</c:v>
                </c:pt>
                <c:pt idx="5">
                  <c:v>Parce que c’est quelque chose de privé qui ne les regarde pas</c:v>
                </c:pt>
                <c:pt idx="6">
                  <c:v>Crainte qu’ils veuillent me changer</c:v>
                </c:pt>
                <c:pt idx="7">
                  <c:v>Crainte qu’ils ne m’aiment plus autant</c:v>
                </c:pt>
                <c:pt idx="8">
                  <c:v>Crainte de leur faire de la peine</c:v>
                </c:pt>
                <c:pt idx="9">
                  <c:v>Crainte qu’ils aient peur pour moi (pour mon bonheur, ma qualité de vie)</c:v>
                </c:pt>
                <c:pt idx="10">
                  <c:v>Crainte qu’ils se moquent de moi </c:v>
                </c:pt>
                <c:pt idx="11">
                  <c:v>Famille très pieuse/traditionnelle / Religion</c:v>
                </c:pt>
                <c:pt idx="12">
                  <c:v>Autre</c:v>
                </c:pt>
              </c:strCache>
            </c:strRef>
          </c:cat>
          <c:val>
            <c:numRef>
              <c:f>Feuil1!$B$2:$B$14</c:f>
              <c:numCache>
                <c:formatCode>0%</c:formatCode>
                <c:ptCount val="13"/>
                <c:pt idx="0">
                  <c:v>0.53</c:v>
                </c:pt>
                <c:pt idx="1">
                  <c:v>0.47</c:v>
                </c:pt>
                <c:pt idx="2">
                  <c:v>0.32</c:v>
                </c:pt>
                <c:pt idx="3">
                  <c:v>0.27</c:v>
                </c:pt>
                <c:pt idx="4">
                  <c:v>0.26</c:v>
                </c:pt>
                <c:pt idx="5">
                  <c:v>0.23</c:v>
                </c:pt>
                <c:pt idx="6">
                  <c:v>0.16</c:v>
                </c:pt>
                <c:pt idx="7">
                  <c:v>0.15</c:v>
                </c:pt>
                <c:pt idx="8">
                  <c:v>0.14000000000000001</c:v>
                </c:pt>
                <c:pt idx="9">
                  <c:v>0.12</c:v>
                </c:pt>
                <c:pt idx="10">
                  <c:v>0.1</c:v>
                </c:pt>
                <c:pt idx="11">
                  <c:v>0.01</c:v>
                </c:pt>
                <c:pt idx="12">
                  <c:v>0.02</c:v>
                </c:pt>
              </c:numCache>
            </c:numRef>
          </c:val>
        </c:ser>
        <c:dLbls>
          <c:showLegendKey val="0"/>
          <c:showVal val="0"/>
          <c:showCatName val="0"/>
          <c:showSerName val="0"/>
          <c:showPercent val="0"/>
          <c:showBubbleSize val="0"/>
        </c:dLbls>
        <c:gapWidth val="60"/>
        <c:overlap val="100"/>
        <c:axId val="163309824"/>
        <c:axId val="163323904"/>
      </c:barChart>
      <c:catAx>
        <c:axId val="163309824"/>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63323904"/>
        <c:crosses val="autoZero"/>
        <c:auto val="1"/>
        <c:lblAlgn val="ctr"/>
        <c:lblOffset val="100"/>
        <c:noMultiLvlLbl val="0"/>
      </c:catAx>
      <c:valAx>
        <c:axId val="163323904"/>
        <c:scaling>
          <c:orientation val="minMax"/>
          <c:min val="0"/>
        </c:scaling>
        <c:delete val="1"/>
        <c:axPos val="t"/>
        <c:numFmt formatCode="0%" sourceLinked="1"/>
        <c:majorTickMark val="out"/>
        <c:minorTickMark val="none"/>
        <c:tickLblPos val="nextTo"/>
        <c:crossAx val="163309824"/>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0082274278746552"/>
          <c:y val="2.5970614806022502E-2"/>
          <c:w val="0.49917725721253459"/>
          <c:h val="0.86311260017512614"/>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3"/>
              <c:layout>
                <c:manualLayout>
                  <c:x val="7.1068412860472198E-3"/>
                  <c:y val="-5.0096380594138499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7.1067013875967715E-3"/>
                  <c:y val="-2.8409891716231288E-3"/>
                </c:manualLayout>
              </c:layout>
              <c:dLblPos val="ctr"/>
              <c:showLegendKey val="0"/>
              <c:showVal val="1"/>
              <c:showCatName val="0"/>
              <c:showSerName val="0"/>
              <c:showPercent val="0"/>
              <c:showBubbleSize val="0"/>
            </c:dLbl>
            <c:dLbl>
              <c:idx val="7"/>
              <c:layout>
                <c:manualLayout>
                  <c:x val="5.1524599323842873E-2"/>
                  <c:y val="-5.6810834730449435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8"/>
              <c:layout>
                <c:manualLayout>
                  <c:x val="3.7310916751748309E-2"/>
                  <c:y val="-5.6824257783468111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Feuil1!$A$2:$A$10</c:f>
              <c:strCache>
                <c:ptCount val="9"/>
                <c:pt idx="0">
                  <c:v>Crainte qu’ils prennent leurs distances</c:v>
                </c:pt>
                <c:pt idx="1">
                  <c:v>Crainte d’être rejeté(e)</c:v>
                </c:pt>
                <c:pt idx="2">
                  <c:v>Crainte qu’ils portent un regard différent sur moi </c:v>
                </c:pt>
                <c:pt idx="3">
                  <c:v>Crainte de les mettre mal à l’aise</c:v>
                </c:pt>
                <c:pt idx="4">
                  <c:v>Crainte qu’ils ne me comprennent pas</c:v>
                </c:pt>
                <c:pt idx="5">
                  <c:v>Parce que c’est quelque chose de privé qui ne les regarde pas</c:v>
                </c:pt>
                <c:pt idx="6">
                  <c:v>Crainte qu’ils se moquent de moi</c:v>
                </c:pt>
                <c:pt idx="7">
                  <c:v>Crainte qu’ils veuillent me changer</c:v>
                </c:pt>
                <c:pt idx="8">
                  <c:v>Autre</c:v>
                </c:pt>
              </c:strCache>
            </c:strRef>
          </c:cat>
          <c:val>
            <c:numRef>
              <c:f>Feuil1!$B$2:$B$10</c:f>
              <c:numCache>
                <c:formatCode>0%</c:formatCode>
                <c:ptCount val="9"/>
                <c:pt idx="0">
                  <c:v>0.59</c:v>
                </c:pt>
                <c:pt idx="1">
                  <c:v>0.56999999999999995</c:v>
                </c:pt>
                <c:pt idx="2">
                  <c:v>0.52</c:v>
                </c:pt>
                <c:pt idx="3">
                  <c:v>0.35</c:v>
                </c:pt>
                <c:pt idx="4">
                  <c:v>0.33</c:v>
                </c:pt>
                <c:pt idx="5">
                  <c:v>0.14000000000000001</c:v>
                </c:pt>
                <c:pt idx="6">
                  <c:v>0.14000000000000001</c:v>
                </c:pt>
                <c:pt idx="7">
                  <c:v>7.0000000000000007E-2</c:v>
                </c:pt>
                <c:pt idx="8">
                  <c:v>0.03</c:v>
                </c:pt>
              </c:numCache>
            </c:numRef>
          </c:val>
        </c:ser>
        <c:dLbls>
          <c:showLegendKey val="0"/>
          <c:showVal val="0"/>
          <c:showCatName val="0"/>
          <c:showSerName val="0"/>
          <c:showPercent val="0"/>
          <c:showBubbleSize val="0"/>
        </c:dLbls>
        <c:gapWidth val="60"/>
        <c:overlap val="100"/>
        <c:axId val="157583232"/>
        <c:axId val="157584768"/>
      </c:barChart>
      <c:catAx>
        <c:axId val="157583232"/>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57584768"/>
        <c:crosses val="autoZero"/>
        <c:auto val="1"/>
        <c:lblAlgn val="ctr"/>
        <c:lblOffset val="100"/>
        <c:noMultiLvlLbl val="0"/>
      </c:catAx>
      <c:valAx>
        <c:axId val="157584768"/>
        <c:scaling>
          <c:orientation val="minMax"/>
          <c:min val="0"/>
        </c:scaling>
        <c:delete val="1"/>
        <c:axPos val="t"/>
        <c:numFmt formatCode="0%" sourceLinked="1"/>
        <c:majorTickMark val="out"/>
        <c:minorTickMark val="none"/>
        <c:tickLblPos val="nextTo"/>
        <c:crossAx val="15758323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199"/>
          <c:y val="2.5970614806022502E-2"/>
          <c:w val="0.52227449139218796"/>
          <c:h val="0.880159968878923"/>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3"/>
              <c:layout>
                <c:manualLayout>
                  <c:x val="7.1068412860472198E-3"/>
                  <c:y val="-5.0096380594138499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7.1067013875967715E-3"/>
                  <c:y val="-2.8409891716231288E-3"/>
                </c:manualLayout>
              </c:layout>
              <c:dLblPos val="ctr"/>
              <c:showLegendKey val="0"/>
              <c:showVal val="1"/>
              <c:showCatName val="0"/>
              <c:showSerName val="0"/>
              <c:showPercent val="0"/>
              <c:showBubbleSize val="0"/>
            </c:dLbl>
            <c:dLbl>
              <c:idx val="7"/>
              <c:layout>
                <c:manualLayout>
                  <c:x val="7.1068412860472189E-3"/>
                  <c:y val="5.6824257783470193E-3"/>
                </c:manualLayout>
              </c:layout>
              <c:dLblPos val="ctr"/>
              <c:showLegendKey val="0"/>
              <c:showVal val="1"/>
              <c:showCatName val="0"/>
              <c:showSerName val="0"/>
              <c:showPercent val="0"/>
              <c:showBubbleSize val="0"/>
            </c:dLbl>
            <c:dLbl>
              <c:idx val="8"/>
              <c:layout>
                <c:manualLayout>
                  <c:x val="3.5534206430236484E-2"/>
                  <c:y val="-5.6824257783468111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Feuil1!$A$2:$A$10</c:f>
              <c:strCache>
                <c:ptCount val="9"/>
                <c:pt idx="0">
                  <c:v>Parce que c’est quelque chose de privé</c:v>
                </c:pt>
                <c:pt idx="1">
                  <c:v>Crainte que cela crée des malaises entre les autres et moi</c:v>
                </c:pt>
                <c:pt idx="2">
                  <c:v>Crainte qu’ils portent un regard différent sur moi </c:v>
                </c:pt>
                <c:pt idx="3">
                  <c:v>Crainte que cela m’empêche de progresser dans ma carrière</c:v>
                </c:pt>
                <c:pt idx="4">
                  <c:v>Crainte d’être rejeté(e)</c:v>
                </c:pt>
                <c:pt idx="5">
                  <c:v>Crainte de subir des moqueries, de l’intimidation</c:v>
                </c:pt>
                <c:pt idx="6">
                  <c:v>Crainte qu’on me pousse (plus ou moins subtilement) à démissionner</c:v>
                </c:pt>
                <c:pt idx="7">
                  <c:v>Crainte qu’on me donne moins de responsabilités</c:v>
                </c:pt>
                <c:pt idx="8">
                  <c:v>Autre</c:v>
                </c:pt>
              </c:strCache>
            </c:strRef>
          </c:cat>
          <c:val>
            <c:numRef>
              <c:f>Feuil1!$B$2:$B$10</c:f>
              <c:numCache>
                <c:formatCode>0%</c:formatCode>
                <c:ptCount val="9"/>
                <c:pt idx="0">
                  <c:v>0.55000000000000004</c:v>
                </c:pt>
                <c:pt idx="1">
                  <c:v>0.53</c:v>
                </c:pt>
                <c:pt idx="2">
                  <c:v>0.45</c:v>
                </c:pt>
                <c:pt idx="3">
                  <c:v>0.32</c:v>
                </c:pt>
                <c:pt idx="4">
                  <c:v>0.27</c:v>
                </c:pt>
                <c:pt idx="5">
                  <c:v>0.24</c:v>
                </c:pt>
                <c:pt idx="6">
                  <c:v>0.16</c:v>
                </c:pt>
                <c:pt idx="7">
                  <c:v>0.09</c:v>
                </c:pt>
                <c:pt idx="8">
                  <c:v>0.02</c:v>
                </c:pt>
              </c:numCache>
            </c:numRef>
          </c:val>
        </c:ser>
        <c:dLbls>
          <c:showLegendKey val="0"/>
          <c:showVal val="0"/>
          <c:showCatName val="0"/>
          <c:showSerName val="0"/>
          <c:showPercent val="0"/>
          <c:showBubbleSize val="0"/>
        </c:dLbls>
        <c:gapWidth val="60"/>
        <c:overlap val="100"/>
        <c:axId val="169477632"/>
        <c:axId val="169479168"/>
      </c:barChart>
      <c:catAx>
        <c:axId val="169477632"/>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69479168"/>
        <c:crosses val="autoZero"/>
        <c:auto val="1"/>
        <c:lblAlgn val="ctr"/>
        <c:lblOffset val="100"/>
        <c:noMultiLvlLbl val="0"/>
      </c:catAx>
      <c:valAx>
        <c:axId val="169479168"/>
        <c:scaling>
          <c:orientation val="minMax"/>
          <c:min val="0"/>
        </c:scaling>
        <c:delete val="1"/>
        <c:axPos val="t"/>
        <c:numFmt formatCode="0%" sourceLinked="1"/>
        <c:majorTickMark val="out"/>
        <c:minorTickMark val="none"/>
        <c:tickLblPos val="nextTo"/>
        <c:crossAx val="16947763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199"/>
          <c:y val="2.5970614806022502E-2"/>
          <c:w val="0.52227449139218796"/>
          <c:h val="0.880159968878923"/>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3"/>
              <c:layout>
                <c:manualLayout>
                  <c:x val="7.1068412860472198E-3"/>
                  <c:y val="-5.0096380594138499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3.3757216311823636E-2"/>
                  <c:y val="-2.8389757136702757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7"/>
              <c:layout>
                <c:manualLayout>
                  <c:x val="7.1068412860472189E-3"/>
                  <c:y val="5.6824257783470193E-3"/>
                </c:manualLayout>
              </c:layout>
              <c:dLblPos val="ctr"/>
              <c:showLegendKey val="0"/>
              <c:showVal val="1"/>
              <c:showCatName val="0"/>
              <c:showSerName val="0"/>
              <c:showPercent val="0"/>
              <c:showBubbleSize val="0"/>
            </c:dLbl>
            <c:dLbl>
              <c:idx val="8"/>
              <c:layout>
                <c:manualLayout>
                  <c:x val="3.5534206430236484E-2"/>
                  <c:y val="-5.6824257783468111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Feuil1!$A$2:$A$8</c:f>
              <c:strCache>
                <c:ptCount val="7"/>
                <c:pt idx="0">
                  <c:v>Parce que c’est quelque chose de privé</c:v>
                </c:pt>
                <c:pt idx="1">
                  <c:v>Crainte que cela crée des malaises entre les autres et moi</c:v>
                </c:pt>
                <c:pt idx="2">
                  <c:v>Crainte de subir des moqueries, de l’intimidation</c:v>
                </c:pt>
                <c:pt idx="3">
                  <c:v>Crainte qu’ils portent un regard différent sur moi (comme si je devenais une autre personne à leurs yeux)</c:v>
                </c:pt>
                <c:pt idx="4">
                  <c:v>Crainte d’être rejeté(e)</c:v>
                </c:pt>
                <c:pt idx="5">
                  <c:v>Crainte d’être moins choisi(e) pour les activités de groupe</c:v>
                </c:pt>
                <c:pt idx="6">
                  <c:v>Autre</c:v>
                </c:pt>
              </c:strCache>
            </c:strRef>
          </c:cat>
          <c:val>
            <c:numRef>
              <c:f>Feuil1!$B$2:$B$8</c:f>
              <c:numCache>
                <c:formatCode>0%</c:formatCode>
                <c:ptCount val="7"/>
                <c:pt idx="0">
                  <c:v>0.54</c:v>
                </c:pt>
                <c:pt idx="1">
                  <c:v>0.52</c:v>
                </c:pt>
                <c:pt idx="2">
                  <c:v>0.49</c:v>
                </c:pt>
                <c:pt idx="3">
                  <c:v>0.42</c:v>
                </c:pt>
                <c:pt idx="4">
                  <c:v>0.38</c:v>
                </c:pt>
                <c:pt idx="5">
                  <c:v>0.19</c:v>
                </c:pt>
                <c:pt idx="6">
                  <c:v>0.02</c:v>
                </c:pt>
              </c:numCache>
            </c:numRef>
          </c:val>
        </c:ser>
        <c:dLbls>
          <c:showLegendKey val="0"/>
          <c:showVal val="0"/>
          <c:showCatName val="0"/>
          <c:showSerName val="0"/>
          <c:showPercent val="0"/>
          <c:showBubbleSize val="0"/>
        </c:dLbls>
        <c:gapWidth val="60"/>
        <c:overlap val="100"/>
        <c:axId val="173155456"/>
        <c:axId val="173156992"/>
      </c:barChart>
      <c:catAx>
        <c:axId val="173155456"/>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73156992"/>
        <c:crosses val="autoZero"/>
        <c:auto val="1"/>
        <c:lblAlgn val="ctr"/>
        <c:lblOffset val="100"/>
        <c:noMultiLvlLbl val="0"/>
      </c:catAx>
      <c:valAx>
        <c:axId val="173156992"/>
        <c:scaling>
          <c:orientation val="minMax"/>
          <c:min val="0"/>
        </c:scaling>
        <c:delete val="1"/>
        <c:axPos val="t"/>
        <c:numFmt formatCode="0%" sourceLinked="1"/>
        <c:majorTickMark val="out"/>
        <c:minorTickMark val="none"/>
        <c:tickLblPos val="nextTo"/>
        <c:crossAx val="173155456"/>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7834748691886447"/>
          <c:y val="2.3115015855905204E-2"/>
          <c:w val="0.52165251308113558"/>
          <c:h val="0.88301573178324799"/>
        </c:manualLayout>
      </c:layout>
      <c:barChart>
        <c:barDir val="bar"/>
        <c:grouping val="stacked"/>
        <c:varyColors val="0"/>
        <c:ser>
          <c:idx val="0"/>
          <c:order val="0"/>
          <c:tx>
            <c:strRef>
              <c:f>Feuil1!$B$1</c:f>
              <c:strCache>
                <c:ptCount val="1"/>
                <c:pt idx="0">
                  <c:v>Très bien acceptée</c:v>
                </c:pt>
              </c:strCache>
            </c:strRef>
          </c:tx>
          <c:spPr>
            <a:solidFill>
              <a:schemeClr val="accent3">
                <a:lumMod val="75000"/>
              </a:schemeClr>
            </a:solidFill>
          </c:spPr>
          <c:invertIfNegative val="0"/>
          <c:dLbls>
            <c:dLbl>
              <c:idx val="3"/>
              <c:layout>
                <c:manualLayout>
                  <c:x val="7.1068412860472198E-3"/>
                  <c:y val="-5.0096380594138499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15"/>
              <c:layout>
                <c:manualLayout>
                  <c:x val="7.7160503203132415E-3"/>
                  <c:y val="0"/>
                </c:manualLayout>
              </c:layout>
              <c:dLblPos val="ctr"/>
              <c:showLegendKey val="0"/>
              <c:showVal val="1"/>
              <c:showCatName val="0"/>
              <c:showSerName val="0"/>
              <c:showPercent val="0"/>
              <c:showBubbleSize val="0"/>
            </c:dLbl>
            <c:dLbl>
              <c:idx val="16"/>
              <c:layout>
                <c:manualLayout>
                  <c:x val="7.7160503203132415E-3"/>
                  <c:y val="0"/>
                </c:manualLayout>
              </c:layout>
              <c:dLblPos val="ctr"/>
              <c:showLegendKey val="0"/>
              <c:showVal val="1"/>
              <c:showCatName val="0"/>
              <c:showSerName val="0"/>
              <c:showPercent val="0"/>
              <c:showBubbleSize val="0"/>
            </c:dLbl>
            <c:dLbl>
              <c:idx val="17"/>
              <c:layout>
                <c:manualLayout>
                  <c:x val="6.1728402562505821E-3"/>
                  <c:y val="9.5062074613445566E-17"/>
                </c:manualLayout>
              </c:layout>
              <c:dLblPos val="ctr"/>
              <c:showLegendKey val="0"/>
              <c:showVal val="1"/>
              <c:showCatName val="0"/>
              <c:showSerName val="0"/>
              <c:showPercent val="0"/>
              <c:showBubbleSize val="0"/>
            </c:dLbl>
            <c:dLbl>
              <c:idx val="18"/>
              <c:layout>
                <c:manualLayout>
                  <c:x val="7.7160503203133552E-3"/>
                  <c:y val="0"/>
                </c:manualLayout>
              </c:layout>
              <c:dLblPos val="ctr"/>
              <c:showLegendKey val="0"/>
              <c:showVal val="1"/>
              <c:showCatName val="0"/>
              <c:showSerName val="0"/>
              <c:showPercent val="0"/>
              <c:showBubbleSize val="0"/>
            </c:dLbl>
            <c:dLbl>
              <c:idx val="19"/>
              <c:layout>
                <c:manualLayout>
                  <c:x val="1.6975310704689314E-2"/>
                  <c:y val="2.0414425077733027E-7"/>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Feuil1!$A$2:$A$9</c:f>
              <c:strCache>
                <c:ptCount val="8"/>
                <c:pt idx="0">
                  <c:v>Votre cercle d’amis (n=1613)</c:v>
                </c:pt>
                <c:pt idx="1">
                  <c:v>Votre conjoint(e), vos enfants (n=569)</c:v>
                </c:pt>
                <c:pt idx="2">
                  <c:v>La direction de l’entreprise dans laquelle vous travaillez (n=641)</c:v>
                </c:pt>
                <c:pt idx="3">
                  <c:v>Vos collègues de travail (n=802)</c:v>
                </c:pt>
                <c:pt idx="4">
                  <c:v>La direction/le personnel de votre établissement scolaire (n=701)</c:v>
                </c:pt>
                <c:pt idx="5">
                  <c:v>Votre cercle familial immédiat (parents, frère, sœur) (n=1419)</c:v>
                </c:pt>
                <c:pt idx="6">
                  <c:v>Vos collègues de classe (n=929)</c:v>
                </c:pt>
                <c:pt idx="7">
                  <c:v>Votre cercle familial élargi (oncles, tantes, cousins, grands-parents, etc.) (n=1062)</c:v>
                </c:pt>
              </c:strCache>
            </c:strRef>
          </c:cat>
          <c:val>
            <c:numRef>
              <c:f>Feuil1!$B$2:$B$9</c:f>
              <c:numCache>
                <c:formatCode>0%</c:formatCode>
                <c:ptCount val="8"/>
                <c:pt idx="0">
                  <c:v>0.71</c:v>
                </c:pt>
                <c:pt idx="1">
                  <c:v>0.69</c:v>
                </c:pt>
                <c:pt idx="2">
                  <c:v>0.6</c:v>
                </c:pt>
                <c:pt idx="3">
                  <c:v>0.56000000000000005</c:v>
                </c:pt>
                <c:pt idx="4">
                  <c:v>0.5</c:v>
                </c:pt>
                <c:pt idx="5">
                  <c:v>0.42</c:v>
                </c:pt>
                <c:pt idx="6">
                  <c:v>0.41</c:v>
                </c:pt>
                <c:pt idx="7">
                  <c:v>0.34</c:v>
                </c:pt>
              </c:numCache>
            </c:numRef>
          </c:val>
        </c:ser>
        <c:ser>
          <c:idx val="1"/>
          <c:order val="1"/>
          <c:tx>
            <c:strRef>
              <c:f>Feuil1!$C$1</c:f>
              <c:strCache>
                <c:ptCount val="1"/>
                <c:pt idx="0">
                  <c:v>Plutôt bien acceptée</c:v>
                </c:pt>
              </c:strCache>
            </c:strRef>
          </c:tx>
          <c:spPr>
            <a:solidFill>
              <a:schemeClr val="accent3">
                <a:lumMod val="60000"/>
                <a:lumOff val="40000"/>
              </a:schemeClr>
            </a:solidFill>
          </c:spPr>
          <c:invertIfNegative val="0"/>
          <c:dLbls>
            <c:dLbl>
              <c:idx val="19"/>
              <c:layout>
                <c:manualLayout>
                  <c:x val="1.5432100640626598E-2"/>
                  <c:y val="0"/>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Feuil1!$A$2:$A$9</c:f>
              <c:strCache>
                <c:ptCount val="8"/>
                <c:pt idx="0">
                  <c:v>Votre cercle d’amis (n=1613)</c:v>
                </c:pt>
                <c:pt idx="1">
                  <c:v>Votre conjoint(e), vos enfants (n=569)</c:v>
                </c:pt>
                <c:pt idx="2">
                  <c:v>La direction de l’entreprise dans laquelle vous travaillez (n=641)</c:v>
                </c:pt>
                <c:pt idx="3">
                  <c:v>Vos collègues de travail (n=802)</c:v>
                </c:pt>
                <c:pt idx="4">
                  <c:v>La direction/le personnel de votre établissement scolaire (n=701)</c:v>
                </c:pt>
                <c:pt idx="5">
                  <c:v>Votre cercle familial immédiat (parents, frère, sœur) (n=1419)</c:v>
                </c:pt>
                <c:pt idx="6">
                  <c:v>Vos collègues de classe (n=929)</c:v>
                </c:pt>
                <c:pt idx="7">
                  <c:v>Votre cercle familial élargi (oncles, tantes, cousins, grands-parents, etc.) (n=1062)</c:v>
                </c:pt>
              </c:strCache>
            </c:strRef>
          </c:cat>
          <c:val>
            <c:numRef>
              <c:f>Feuil1!$C$2:$C$9</c:f>
              <c:numCache>
                <c:formatCode>0%</c:formatCode>
                <c:ptCount val="8"/>
                <c:pt idx="0">
                  <c:v>0.24</c:v>
                </c:pt>
                <c:pt idx="1">
                  <c:v>0.18</c:v>
                </c:pt>
                <c:pt idx="2">
                  <c:v>0.33</c:v>
                </c:pt>
                <c:pt idx="3">
                  <c:v>0.37</c:v>
                </c:pt>
                <c:pt idx="4">
                  <c:v>0.42</c:v>
                </c:pt>
                <c:pt idx="5">
                  <c:v>0.39</c:v>
                </c:pt>
                <c:pt idx="6">
                  <c:v>0.47</c:v>
                </c:pt>
                <c:pt idx="7">
                  <c:v>0.5</c:v>
                </c:pt>
              </c:numCache>
            </c:numRef>
          </c:val>
        </c:ser>
        <c:ser>
          <c:idx val="2"/>
          <c:order val="2"/>
          <c:tx>
            <c:strRef>
              <c:f>Feuil1!$D$1</c:f>
              <c:strCache>
                <c:ptCount val="1"/>
                <c:pt idx="0">
                  <c:v>Plutôt mal acceptée</c:v>
                </c:pt>
              </c:strCache>
            </c:strRef>
          </c:tx>
          <c:spPr>
            <a:solidFill>
              <a:schemeClr val="accent3">
                <a:lumMod val="40000"/>
                <a:lumOff val="60000"/>
              </a:schemeClr>
            </a:solidFill>
          </c:spPr>
          <c:invertIfNegative val="0"/>
          <c:dLbls>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Feuil1!$A$2:$A$9</c:f>
              <c:strCache>
                <c:ptCount val="8"/>
                <c:pt idx="0">
                  <c:v>Votre cercle d’amis (n=1613)</c:v>
                </c:pt>
                <c:pt idx="1">
                  <c:v>Votre conjoint(e), vos enfants (n=569)</c:v>
                </c:pt>
                <c:pt idx="2">
                  <c:v>La direction de l’entreprise dans laquelle vous travaillez (n=641)</c:v>
                </c:pt>
                <c:pt idx="3">
                  <c:v>Vos collègues de travail (n=802)</c:v>
                </c:pt>
                <c:pt idx="4">
                  <c:v>La direction/le personnel de votre établissement scolaire (n=701)</c:v>
                </c:pt>
                <c:pt idx="5">
                  <c:v>Votre cercle familial immédiat (parents, frère, sœur) (n=1419)</c:v>
                </c:pt>
                <c:pt idx="6">
                  <c:v>Vos collègues de classe (n=929)</c:v>
                </c:pt>
                <c:pt idx="7">
                  <c:v>Votre cercle familial élargi (oncles, tantes, cousins, grands-parents, etc.) (n=1062)</c:v>
                </c:pt>
              </c:strCache>
            </c:strRef>
          </c:cat>
          <c:val>
            <c:numRef>
              <c:f>Feuil1!$D$2:$D$9</c:f>
              <c:numCache>
                <c:formatCode>0%</c:formatCode>
                <c:ptCount val="8"/>
                <c:pt idx="0">
                  <c:v>0.05</c:v>
                </c:pt>
                <c:pt idx="1">
                  <c:v>0.06</c:v>
                </c:pt>
                <c:pt idx="2">
                  <c:v>0.05</c:v>
                </c:pt>
                <c:pt idx="3">
                  <c:v>7.0000000000000007E-2</c:v>
                </c:pt>
                <c:pt idx="4">
                  <c:v>0.06</c:v>
                </c:pt>
                <c:pt idx="5">
                  <c:v>0.13</c:v>
                </c:pt>
                <c:pt idx="6">
                  <c:v>0.09</c:v>
                </c:pt>
                <c:pt idx="7">
                  <c:v>0.12</c:v>
                </c:pt>
              </c:numCache>
            </c:numRef>
          </c:val>
        </c:ser>
        <c:ser>
          <c:idx val="3"/>
          <c:order val="3"/>
          <c:tx>
            <c:strRef>
              <c:f>Feuil1!$E$1</c:f>
              <c:strCache>
                <c:ptCount val="1"/>
                <c:pt idx="0">
                  <c:v>Très mal acceptée</c:v>
                </c:pt>
              </c:strCache>
            </c:strRef>
          </c:tx>
          <c:spPr>
            <a:solidFill>
              <a:srgbClr val="A6A6A6"/>
            </a:solidFill>
          </c:spPr>
          <c:invertIfNegative val="0"/>
          <c:dLbls>
            <c:dLbl>
              <c:idx val="0"/>
              <c:delete val="1"/>
            </c:dLbl>
            <c:dLbl>
              <c:idx val="1"/>
              <c:layout>
                <c:manualLayout>
                  <c:x val="8.1232845957578542E-3"/>
                  <c:y val="0"/>
                </c:manualLayout>
              </c:layout>
              <c:showLegendKey val="0"/>
              <c:showVal val="1"/>
              <c:showCatName val="0"/>
              <c:showSerName val="0"/>
              <c:showPercent val="0"/>
              <c:showBubbleSize val="0"/>
            </c:dLbl>
            <c:dLbl>
              <c:idx val="2"/>
              <c:layout>
                <c:manualLayout>
                  <c:x val="2.2339032638334099E-2"/>
                  <c:y val="0"/>
                </c:manualLayout>
              </c:layout>
              <c:showLegendKey val="0"/>
              <c:showVal val="1"/>
              <c:showCatName val="0"/>
              <c:showSerName val="0"/>
              <c:showPercent val="0"/>
              <c:showBubbleSize val="0"/>
            </c:dLbl>
            <c:dLbl>
              <c:idx val="3"/>
              <c:delete val="1"/>
            </c:dLbl>
            <c:dLbl>
              <c:idx val="4"/>
              <c:layout>
                <c:manualLayout>
                  <c:x val="2.8460599191381386E-2"/>
                  <c:y val="-5.7107342330825935E-3"/>
                </c:manualLayout>
              </c:layout>
              <c:showLegendKey val="0"/>
              <c:showVal val="1"/>
              <c:showCatName val="0"/>
              <c:showSerName val="0"/>
              <c:showPercent val="0"/>
              <c:showBubbleSize val="0"/>
            </c:dLbl>
            <c:dLbl>
              <c:idx val="5"/>
              <c:layout>
                <c:manualLayout>
                  <c:x val="8.1232845957578542E-3"/>
                  <c:y val="5.7116336675406918E-3"/>
                </c:manualLayout>
              </c:layout>
              <c:showLegendKey val="0"/>
              <c:showVal val="1"/>
              <c:showCatName val="0"/>
              <c:showSerName val="0"/>
              <c:showPercent val="0"/>
              <c:showBubbleSize val="0"/>
            </c:dLbl>
            <c:dLbl>
              <c:idx val="6"/>
              <c:layout>
                <c:manualLayout>
                  <c:x val="2.6429778042441922E-2"/>
                  <c:y val="2.8563789803066576E-3"/>
                </c:manualLayout>
              </c:layout>
              <c:showLegendKey val="0"/>
              <c:showVal val="1"/>
              <c:showCatName val="0"/>
              <c:showSerName val="0"/>
              <c:showPercent val="0"/>
              <c:showBubbleSize val="0"/>
            </c:dLbl>
            <c:dLbl>
              <c:idx val="7"/>
              <c:layout>
                <c:manualLayout>
                  <c:x val="1.0154105744697318E-2"/>
                  <c:y val="2.2485861452465225E-7"/>
                </c:manualLayout>
              </c:layout>
              <c:showLegendKey val="0"/>
              <c:showVal val="1"/>
              <c:showCatName val="0"/>
              <c:showSerName val="0"/>
              <c:showPercent val="0"/>
              <c:showBubbleSize val="0"/>
            </c:dLbl>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Feuil1!$A$2:$A$9</c:f>
              <c:strCache>
                <c:ptCount val="8"/>
                <c:pt idx="0">
                  <c:v>Votre cercle d’amis (n=1613)</c:v>
                </c:pt>
                <c:pt idx="1">
                  <c:v>Votre conjoint(e), vos enfants (n=569)</c:v>
                </c:pt>
                <c:pt idx="2">
                  <c:v>La direction de l’entreprise dans laquelle vous travaillez (n=641)</c:v>
                </c:pt>
                <c:pt idx="3">
                  <c:v>Vos collègues de travail (n=802)</c:v>
                </c:pt>
                <c:pt idx="4">
                  <c:v>La direction/le personnel de votre établissement scolaire (n=701)</c:v>
                </c:pt>
                <c:pt idx="5">
                  <c:v>Votre cercle familial immédiat (parents, frère, sœur) (n=1419)</c:v>
                </c:pt>
                <c:pt idx="6">
                  <c:v>Vos collègues de classe (n=929)</c:v>
                </c:pt>
                <c:pt idx="7">
                  <c:v>Votre cercle familial élargi (oncles, tantes, cousins, grands-parents, etc.) (n=1062)</c:v>
                </c:pt>
              </c:strCache>
            </c:strRef>
          </c:cat>
          <c:val>
            <c:numRef>
              <c:f>Feuil1!$E$2:$E$9</c:f>
              <c:numCache>
                <c:formatCode>0%</c:formatCode>
                <c:ptCount val="8"/>
                <c:pt idx="0">
                  <c:v>0</c:v>
                </c:pt>
                <c:pt idx="1">
                  <c:v>7.0000000000000007E-2</c:v>
                </c:pt>
                <c:pt idx="2">
                  <c:v>0.02</c:v>
                </c:pt>
                <c:pt idx="3">
                  <c:v>0</c:v>
                </c:pt>
                <c:pt idx="4">
                  <c:v>0.02</c:v>
                </c:pt>
                <c:pt idx="5">
                  <c:v>0.06</c:v>
                </c:pt>
                <c:pt idx="6">
                  <c:v>0.02</c:v>
                </c:pt>
                <c:pt idx="7">
                  <c:v>0.04</c:v>
                </c:pt>
              </c:numCache>
            </c:numRef>
          </c:val>
        </c:ser>
        <c:dLbls>
          <c:showLegendKey val="0"/>
          <c:showVal val="0"/>
          <c:showCatName val="0"/>
          <c:showSerName val="0"/>
          <c:showPercent val="0"/>
          <c:showBubbleSize val="0"/>
        </c:dLbls>
        <c:gapWidth val="60"/>
        <c:overlap val="100"/>
        <c:axId val="154959232"/>
        <c:axId val="174326912"/>
      </c:barChart>
      <c:catAx>
        <c:axId val="154959232"/>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74326912"/>
        <c:crosses val="autoZero"/>
        <c:auto val="1"/>
        <c:lblAlgn val="ctr"/>
        <c:lblOffset val="100"/>
        <c:noMultiLvlLbl val="0"/>
      </c:catAx>
      <c:valAx>
        <c:axId val="174326912"/>
        <c:scaling>
          <c:orientation val="minMax"/>
          <c:max val="1.1000000000000001"/>
          <c:min val="0"/>
        </c:scaling>
        <c:delete val="1"/>
        <c:axPos val="t"/>
        <c:numFmt formatCode="0%" sourceLinked="1"/>
        <c:majorTickMark val="out"/>
        <c:minorTickMark val="none"/>
        <c:tickLblPos val="nextTo"/>
        <c:crossAx val="154959232"/>
        <c:crosses val="autoZero"/>
        <c:crossBetween val="between"/>
        <c:majorUnit val="0.2"/>
        <c:minorUnit val="0.02"/>
      </c:valAx>
    </c:plotArea>
    <c:legend>
      <c:legendPos val="b"/>
      <c:layout>
        <c:manualLayout>
          <c:xMode val="edge"/>
          <c:yMode val="edge"/>
          <c:x val="0.28551682319447202"/>
          <c:y val="0.93371415388289225"/>
          <c:w val="0.70515802986682286"/>
          <c:h val="6.6285846117107722E-2"/>
        </c:manualLayout>
      </c:layout>
      <c:overlay val="0"/>
      <c:txPr>
        <a:bodyPr/>
        <a:lstStyle/>
        <a:p>
          <a:pPr>
            <a:defRPr sz="1000">
              <a:solidFill>
                <a:srgbClr val="595959"/>
              </a:solidFill>
              <a:latin typeface="Arial Narrow" panose="020B0606020202030204" pitchFamily="34" charset="0"/>
              <a:cs typeface="Arial" panose="020B0604020202020204" pitchFamily="34" charset="0"/>
            </a:defRPr>
          </a:pPr>
          <a:endParaRPr lang="fr-FR"/>
        </a:p>
      </c:txPr>
    </c:legend>
    <c:plotVisOnly val="1"/>
    <c:dispBlanksAs val="gap"/>
    <c:showDLblsOverMax val="0"/>
  </c:chart>
  <c:spPr>
    <a:noFill/>
  </c:spPr>
  <c:txPr>
    <a:bodyPr/>
    <a:lstStyle/>
    <a:p>
      <a:pPr>
        <a:defRPr sz="1800"/>
      </a:pPr>
      <a:endParaRPr lang="fr-FR"/>
    </a:p>
  </c:txPr>
  <c:externalData r:id="rId1">
    <c:autoUpdate val="0"/>
  </c:externalData>
  <c:userShapes r:id="rId2"/>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7834748691886447"/>
          <c:y val="2.3115015855905204E-2"/>
          <c:w val="0.52165251308113558"/>
          <c:h val="0.88301573178324799"/>
        </c:manualLayout>
      </c:layout>
      <c:barChart>
        <c:barDir val="bar"/>
        <c:grouping val="stacked"/>
        <c:varyColors val="0"/>
        <c:ser>
          <c:idx val="0"/>
          <c:order val="0"/>
          <c:tx>
            <c:strRef>
              <c:f>Feuil1!$B$1</c:f>
              <c:strCache>
                <c:ptCount val="1"/>
                <c:pt idx="0">
                  <c:v>Souvent</c:v>
                </c:pt>
              </c:strCache>
            </c:strRef>
          </c:tx>
          <c:spPr>
            <a:solidFill>
              <a:srgbClr val="77933C"/>
            </a:solidFill>
          </c:spPr>
          <c:invertIfNegative val="0"/>
          <c:dLbls>
            <c:dLbl>
              <c:idx val="3"/>
              <c:layout>
                <c:manualLayout>
                  <c:x val="7.1068412860472198E-3"/>
                  <c:y val="-5.0096380594138499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15"/>
              <c:layout>
                <c:manualLayout>
                  <c:x val="7.7160503203132415E-3"/>
                  <c:y val="0"/>
                </c:manualLayout>
              </c:layout>
              <c:dLblPos val="ctr"/>
              <c:showLegendKey val="0"/>
              <c:showVal val="1"/>
              <c:showCatName val="0"/>
              <c:showSerName val="0"/>
              <c:showPercent val="0"/>
              <c:showBubbleSize val="0"/>
            </c:dLbl>
            <c:dLbl>
              <c:idx val="16"/>
              <c:layout>
                <c:manualLayout>
                  <c:x val="7.7160503203132415E-3"/>
                  <c:y val="0"/>
                </c:manualLayout>
              </c:layout>
              <c:dLblPos val="ctr"/>
              <c:showLegendKey val="0"/>
              <c:showVal val="1"/>
              <c:showCatName val="0"/>
              <c:showSerName val="0"/>
              <c:showPercent val="0"/>
              <c:showBubbleSize val="0"/>
            </c:dLbl>
            <c:dLbl>
              <c:idx val="17"/>
              <c:layout>
                <c:manualLayout>
                  <c:x val="6.1728402562505821E-3"/>
                  <c:y val="9.5062074613445566E-17"/>
                </c:manualLayout>
              </c:layout>
              <c:dLblPos val="ctr"/>
              <c:showLegendKey val="0"/>
              <c:showVal val="1"/>
              <c:showCatName val="0"/>
              <c:showSerName val="0"/>
              <c:showPercent val="0"/>
              <c:showBubbleSize val="0"/>
            </c:dLbl>
            <c:dLbl>
              <c:idx val="18"/>
              <c:layout>
                <c:manualLayout>
                  <c:x val="7.7160503203133552E-3"/>
                  <c:y val="0"/>
                </c:manualLayout>
              </c:layout>
              <c:dLblPos val="ctr"/>
              <c:showLegendKey val="0"/>
              <c:showVal val="1"/>
              <c:showCatName val="0"/>
              <c:showSerName val="0"/>
              <c:showPercent val="0"/>
              <c:showBubbleSize val="0"/>
            </c:dLbl>
            <c:dLbl>
              <c:idx val="19"/>
              <c:layout>
                <c:manualLayout>
                  <c:x val="1.6975310704689314E-2"/>
                  <c:y val="2.0414425077733027E-7"/>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Feuil1!$A$2:$A$5</c:f>
              <c:strCache>
                <c:ptCount val="4"/>
                <c:pt idx="0">
                  <c:v>…votre famille (immédiate ou élargie) (n=1517)</c:v>
                </c:pt>
                <c:pt idx="1">
                  <c:v>…votre milieu scolaire/d’études (n=981)</c:v>
                </c:pt>
                <c:pt idx="2">
                  <c:v>…votre milieu de travail (n=819)</c:v>
                </c:pt>
                <c:pt idx="3">
                  <c:v>…votre cercle d’amis (n=1613)</c:v>
                </c:pt>
              </c:strCache>
            </c:strRef>
          </c:cat>
          <c:val>
            <c:numRef>
              <c:f>Feuil1!$B$2:$B$5</c:f>
              <c:numCache>
                <c:formatCode>0%</c:formatCode>
                <c:ptCount val="4"/>
                <c:pt idx="0">
                  <c:v>0.21</c:v>
                </c:pt>
                <c:pt idx="1">
                  <c:v>0.15</c:v>
                </c:pt>
                <c:pt idx="2">
                  <c:v>7.0000000000000007E-2</c:v>
                </c:pt>
                <c:pt idx="3">
                  <c:v>7.0000000000000007E-2</c:v>
                </c:pt>
              </c:numCache>
            </c:numRef>
          </c:val>
        </c:ser>
        <c:ser>
          <c:idx val="1"/>
          <c:order val="1"/>
          <c:tx>
            <c:strRef>
              <c:f>Feuil1!$C$1</c:f>
              <c:strCache>
                <c:ptCount val="1"/>
                <c:pt idx="0">
                  <c:v>À l’occasion</c:v>
                </c:pt>
              </c:strCache>
            </c:strRef>
          </c:tx>
          <c:spPr>
            <a:solidFill>
              <a:schemeClr val="accent3">
                <a:lumMod val="60000"/>
                <a:lumOff val="40000"/>
              </a:schemeClr>
            </a:solidFill>
          </c:spPr>
          <c:invertIfNegative val="0"/>
          <c:dLbls>
            <c:dLbl>
              <c:idx val="19"/>
              <c:layout>
                <c:manualLayout>
                  <c:x val="1.5432100640626598E-2"/>
                  <c:y val="0"/>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Feuil1!$A$2:$A$5</c:f>
              <c:strCache>
                <c:ptCount val="4"/>
                <c:pt idx="0">
                  <c:v>…votre famille (immédiate ou élargie) (n=1517)</c:v>
                </c:pt>
                <c:pt idx="1">
                  <c:v>…votre milieu scolaire/d’études (n=981)</c:v>
                </c:pt>
                <c:pt idx="2">
                  <c:v>…votre milieu de travail (n=819)</c:v>
                </c:pt>
                <c:pt idx="3">
                  <c:v>…votre cercle d’amis (n=1613)</c:v>
                </c:pt>
              </c:strCache>
            </c:strRef>
          </c:cat>
          <c:val>
            <c:numRef>
              <c:f>Feuil1!$C$2:$C$5</c:f>
              <c:numCache>
                <c:formatCode>0%</c:formatCode>
                <c:ptCount val="4"/>
                <c:pt idx="0">
                  <c:v>0.42</c:v>
                </c:pt>
                <c:pt idx="1">
                  <c:v>0.26</c:v>
                </c:pt>
                <c:pt idx="2">
                  <c:v>0.28999999999999998</c:v>
                </c:pt>
                <c:pt idx="3">
                  <c:v>0.21</c:v>
                </c:pt>
              </c:numCache>
            </c:numRef>
          </c:val>
        </c:ser>
        <c:ser>
          <c:idx val="2"/>
          <c:order val="2"/>
          <c:tx>
            <c:strRef>
              <c:f>Feuil1!$D$1</c:f>
              <c:strCache>
                <c:ptCount val="1"/>
                <c:pt idx="0">
                  <c:v>Rarement</c:v>
                </c:pt>
              </c:strCache>
            </c:strRef>
          </c:tx>
          <c:spPr>
            <a:solidFill>
              <a:srgbClr val="D7E4BD"/>
            </a:solidFill>
          </c:spPr>
          <c:invertIfNegative val="0"/>
          <c:dLbls>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Feuil1!$A$2:$A$5</c:f>
              <c:strCache>
                <c:ptCount val="4"/>
                <c:pt idx="0">
                  <c:v>…votre famille (immédiate ou élargie) (n=1517)</c:v>
                </c:pt>
                <c:pt idx="1">
                  <c:v>…votre milieu scolaire/d’études (n=981)</c:v>
                </c:pt>
                <c:pt idx="2">
                  <c:v>…votre milieu de travail (n=819)</c:v>
                </c:pt>
                <c:pt idx="3">
                  <c:v>…votre cercle d’amis (n=1613)</c:v>
                </c:pt>
              </c:strCache>
            </c:strRef>
          </c:cat>
          <c:val>
            <c:numRef>
              <c:f>Feuil1!$D$2:$D$5</c:f>
              <c:numCache>
                <c:formatCode>0%</c:formatCode>
                <c:ptCount val="4"/>
                <c:pt idx="0">
                  <c:v>0.21</c:v>
                </c:pt>
                <c:pt idx="1">
                  <c:v>0.32</c:v>
                </c:pt>
                <c:pt idx="2">
                  <c:v>0.33</c:v>
                </c:pt>
                <c:pt idx="3">
                  <c:v>0.32</c:v>
                </c:pt>
              </c:numCache>
            </c:numRef>
          </c:val>
        </c:ser>
        <c:ser>
          <c:idx val="3"/>
          <c:order val="3"/>
          <c:tx>
            <c:strRef>
              <c:f>Feuil1!$E$1</c:f>
              <c:strCache>
                <c:ptCount val="1"/>
                <c:pt idx="0">
                  <c:v>Jamais</c:v>
                </c:pt>
              </c:strCache>
            </c:strRef>
          </c:tx>
          <c:spPr>
            <a:solidFill>
              <a:srgbClr val="A6A6A6"/>
            </a:solidFill>
          </c:spPr>
          <c:invertIfNegative val="0"/>
          <c:dLbls>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Feuil1!$A$2:$A$5</c:f>
              <c:strCache>
                <c:ptCount val="4"/>
                <c:pt idx="0">
                  <c:v>…votre famille (immédiate ou élargie) (n=1517)</c:v>
                </c:pt>
                <c:pt idx="1">
                  <c:v>…votre milieu scolaire/d’études (n=981)</c:v>
                </c:pt>
                <c:pt idx="2">
                  <c:v>…votre milieu de travail (n=819)</c:v>
                </c:pt>
                <c:pt idx="3">
                  <c:v>…votre cercle d’amis (n=1613)</c:v>
                </c:pt>
              </c:strCache>
            </c:strRef>
          </c:cat>
          <c:val>
            <c:numRef>
              <c:f>Feuil1!$E$2:$E$5</c:f>
              <c:numCache>
                <c:formatCode>0%</c:formatCode>
                <c:ptCount val="4"/>
                <c:pt idx="0">
                  <c:v>0.16</c:v>
                </c:pt>
                <c:pt idx="1">
                  <c:v>0.27</c:v>
                </c:pt>
                <c:pt idx="2">
                  <c:v>0.31</c:v>
                </c:pt>
                <c:pt idx="3">
                  <c:v>0.4</c:v>
                </c:pt>
              </c:numCache>
            </c:numRef>
          </c:val>
        </c:ser>
        <c:dLbls>
          <c:showLegendKey val="0"/>
          <c:showVal val="0"/>
          <c:showCatName val="0"/>
          <c:showSerName val="0"/>
          <c:showPercent val="0"/>
          <c:showBubbleSize val="0"/>
        </c:dLbls>
        <c:gapWidth val="60"/>
        <c:overlap val="100"/>
        <c:axId val="177328896"/>
        <c:axId val="177330432"/>
      </c:barChart>
      <c:catAx>
        <c:axId val="177328896"/>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77330432"/>
        <c:crosses val="autoZero"/>
        <c:auto val="1"/>
        <c:lblAlgn val="ctr"/>
        <c:lblOffset val="100"/>
        <c:noMultiLvlLbl val="0"/>
      </c:catAx>
      <c:valAx>
        <c:axId val="177330432"/>
        <c:scaling>
          <c:orientation val="minMax"/>
          <c:max val="1.1000000000000001"/>
          <c:min val="0"/>
        </c:scaling>
        <c:delete val="1"/>
        <c:axPos val="t"/>
        <c:numFmt formatCode="0%" sourceLinked="1"/>
        <c:majorTickMark val="out"/>
        <c:minorTickMark val="none"/>
        <c:tickLblPos val="nextTo"/>
        <c:crossAx val="177328896"/>
        <c:crosses val="autoZero"/>
        <c:crossBetween val="between"/>
        <c:majorUnit val="0.2"/>
        <c:minorUnit val="0.02"/>
      </c:valAx>
    </c:plotArea>
    <c:legend>
      <c:legendPos val="b"/>
      <c:layout>
        <c:manualLayout>
          <c:xMode val="edge"/>
          <c:yMode val="edge"/>
          <c:x val="0.4357975882159924"/>
          <c:y val="0.93371415388289225"/>
          <c:w val="0.55487726484530264"/>
          <c:h val="6.6285846117107722E-2"/>
        </c:manualLayout>
      </c:layout>
      <c:overlay val="0"/>
      <c:txPr>
        <a:bodyPr/>
        <a:lstStyle/>
        <a:p>
          <a:pPr>
            <a:defRPr sz="1000">
              <a:solidFill>
                <a:srgbClr val="595959"/>
              </a:solidFill>
              <a:latin typeface="Arial Narrow" panose="020B0606020202030204" pitchFamily="34" charset="0"/>
              <a:cs typeface="Arial" panose="020B0604020202020204" pitchFamily="34" charset="0"/>
            </a:defRPr>
          </a:pPr>
          <a:endParaRPr lang="fr-FR"/>
        </a:p>
      </c:txPr>
    </c:legend>
    <c:plotVisOnly val="1"/>
    <c:dispBlanksAs val="gap"/>
    <c:showDLblsOverMax val="0"/>
  </c:chart>
  <c:spPr>
    <a:noFill/>
  </c:spPr>
  <c:txPr>
    <a:bodyPr/>
    <a:lstStyle/>
    <a:p>
      <a:pPr>
        <a:defRPr sz="1800"/>
      </a:pPr>
      <a:endParaRPr lang="fr-FR"/>
    </a:p>
  </c:txPr>
  <c:externalData r:id="rId1">
    <c:autoUpdate val="0"/>
  </c:externalData>
  <c:userShapes r:id="rId2"/>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199"/>
          <c:y val="2.5970614806022502E-2"/>
          <c:w val="0.52227449139218796"/>
          <c:h val="0.880159968878923"/>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3"/>
              <c:layout>
                <c:manualLayout>
                  <c:x val="5.8087368694864687E-2"/>
                  <c:y val="3.1437862017463718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7.1067013875967715E-3"/>
                  <c:y val="-2.8409891716231288E-3"/>
                </c:manualLayout>
              </c:layout>
              <c:dLblPos val="ctr"/>
              <c:showLegendKey val="0"/>
              <c:showVal val="1"/>
              <c:showCatName val="0"/>
              <c:showSerName val="0"/>
              <c:showPercent val="0"/>
              <c:showBubbleSize val="0"/>
            </c:dLbl>
            <c:dLbl>
              <c:idx val="7"/>
              <c:layout>
                <c:manualLayout>
                  <c:x val="7.1068412860472189E-3"/>
                  <c:y val="5.6824257783470193E-3"/>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Feuil1!$A$2:$A$6</c:f>
              <c:strCache>
                <c:ptCount val="5"/>
                <c:pt idx="0">
                  <c:v>Très écouté(e)</c:v>
                </c:pt>
                <c:pt idx="1">
                  <c:v>Assez écouté(e)</c:v>
                </c:pt>
                <c:pt idx="2">
                  <c:v>Peu écouté(e)</c:v>
                </c:pt>
                <c:pt idx="3">
                  <c:v>Pas du tout écouté(e)</c:v>
                </c:pt>
                <c:pt idx="4">
                  <c:v>Très écouté(e) par certains, beaucoup moins par d’autres</c:v>
                </c:pt>
              </c:strCache>
            </c:strRef>
          </c:cat>
          <c:val>
            <c:numRef>
              <c:f>Feuil1!$B$2:$B$6</c:f>
              <c:numCache>
                <c:formatCode>0%</c:formatCode>
                <c:ptCount val="5"/>
                <c:pt idx="0">
                  <c:v>0.32</c:v>
                </c:pt>
                <c:pt idx="1">
                  <c:v>0.31</c:v>
                </c:pt>
                <c:pt idx="2">
                  <c:v>0.14000000000000001</c:v>
                </c:pt>
                <c:pt idx="3">
                  <c:v>0.06</c:v>
                </c:pt>
                <c:pt idx="4">
                  <c:v>0.17</c:v>
                </c:pt>
              </c:numCache>
            </c:numRef>
          </c:val>
        </c:ser>
        <c:dLbls>
          <c:showLegendKey val="0"/>
          <c:showVal val="0"/>
          <c:showCatName val="0"/>
          <c:showSerName val="0"/>
          <c:showPercent val="0"/>
          <c:showBubbleSize val="0"/>
        </c:dLbls>
        <c:gapWidth val="60"/>
        <c:overlap val="100"/>
        <c:axId val="178259840"/>
        <c:axId val="178261376"/>
      </c:barChart>
      <c:catAx>
        <c:axId val="178259840"/>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78261376"/>
        <c:crosses val="autoZero"/>
        <c:auto val="1"/>
        <c:lblAlgn val="ctr"/>
        <c:lblOffset val="100"/>
        <c:noMultiLvlLbl val="0"/>
      </c:catAx>
      <c:valAx>
        <c:axId val="178261376"/>
        <c:scaling>
          <c:orientation val="minMax"/>
          <c:max val="1.1000000000000001"/>
          <c:min val="0"/>
        </c:scaling>
        <c:delete val="1"/>
        <c:axPos val="t"/>
        <c:numFmt formatCode="0%" sourceLinked="1"/>
        <c:majorTickMark val="out"/>
        <c:minorTickMark val="none"/>
        <c:tickLblPos val="nextTo"/>
        <c:crossAx val="178259840"/>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199"/>
          <c:y val="2.5970614806022502E-2"/>
          <c:w val="0.52227449139218796"/>
          <c:h val="0.880159968878923"/>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3"/>
              <c:layout>
                <c:manualLayout>
                  <c:x val="6.488451356752821E-2"/>
                  <c:y val="-9.4303685143165908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7.1067013875967715E-3"/>
                  <c:y val="-2.8409891716231288E-3"/>
                </c:manualLayout>
              </c:layout>
              <c:dLblPos val="ctr"/>
              <c:showLegendKey val="0"/>
              <c:showVal val="1"/>
              <c:showCatName val="0"/>
              <c:showSerName val="0"/>
              <c:showPercent val="0"/>
              <c:showBubbleSize val="0"/>
            </c:dLbl>
            <c:dLbl>
              <c:idx val="7"/>
              <c:layout>
                <c:manualLayout>
                  <c:x val="7.1068412860472189E-3"/>
                  <c:y val="5.6824257783470193E-3"/>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Feuil1!$A$2:$A$6</c:f>
              <c:strCache>
                <c:ptCount val="5"/>
                <c:pt idx="0">
                  <c:v>Beaucoup soutenu(e)</c:v>
                </c:pt>
                <c:pt idx="1">
                  <c:v>Assez soutenu(e)</c:v>
                </c:pt>
                <c:pt idx="2">
                  <c:v>Peu soutenu(e)</c:v>
                </c:pt>
                <c:pt idx="3">
                  <c:v>Pas du tout soutenu(e)</c:v>
                </c:pt>
                <c:pt idx="4">
                  <c:v>Beaucoup soutenu(e) par certains, beaucoup moins par d’autres</c:v>
                </c:pt>
              </c:strCache>
            </c:strRef>
          </c:cat>
          <c:val>
            <c:numRef>
              <c:f>Feuil1!$B$2:$B$6</c:f>
              <c:numCache>
                <c:formatCode>0%</c:formatCode>
                <c:ptCount val="5"/>
                <c:pt idx="0">
                  <c:v>0.3</c:v>
                </c:pt>
                <c:pt idx="1">
                  <c:v>0.28999999999999998</c:v>
                </c:pt>
                <c:pt idx="2">
                  <c:v>0.16</c:v>
                </c:pt>
                <c:pt idx="3">
                  <c:v>0.1</c:v>
                </c:pt>
                <c:pt idx="4">
                  <c:v>0.16</c:v>
                </c:pt>
              </c:numCache>
            </c:numRef>
          </c:val>
        </c:ser>
        <c:dLbls>
          <c:showLegendKey val="0"/>
          <c:showVal val="0"/>
          <c:showCatName val="0"/>
          <c:showSerName val="0"/>
          <c:showPercent val="0"/>
          <c:showBubbleSize val="0"/>
        </c:dLbls>
        <c:gapWidth val="60"/>
        <c:overlap val="100"/>
        <c:axId val="178020352"/>
        <c:axId val="178021888"/>
      </c:barChart>
      <c:catAx>
        <c:axId val="178020352"/>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78021888"/>
        <c:crosses val="autoZero"/>
        <c:auto val="1"/>
        <c:lblAlgn val="ctr"/>
        <c:lblOffset val="100"/>
        <c:noMultiLvlLbl val="0"/>
      </c:catAx>
      <c:valAx>
        <c:axId val="178021888"/>
        <c:scaling>
          <c:orientation val="minMax"/>
          <c:max val="1.1000000000000001"/>
          <c:min val="0"/>
        </c:scaling>
        <c:delete val="1"/>
        <c:axPos val="t"/>
        <c:numFmt formatCode="0%" sourceLinked="1"/>
        <c:majorTickMark val="out"/>
        <c:minorTickMark val="none"/>
        <c:tickLblPos val="nextTo"/>
        <c:crossAx val="17802035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2.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199"/>
          <c:y val="2.5970614806022502E-2"/>
          <c:w val="0.52227449139218796"/>
          <c:h val="0.880159968878923"/>
        </c:manualLayout>
      </c:layout>
      <c:barChart>
        <c:barDir val="bar"/>
        <c:grouping val="stacked"/>
        <c:varyColors val="0"/>
        <c:ser>
          <c:idx val="0"/>
          <c:order val="0"/>
          <c:tx>
            <c:strRef>
              <c:f>Feuil1!$B$1</c:f>
              <c:strCache>
                <c:ptCount val="1"/>
                <c:pt idx="0">
                  <c:v>Fréquentation totale</c:v>
                </c:pt>
              </c:strCache>
            </c:strRef>
          </c:tx>
          <c:spPr>
            <a:solidFill>
              <a:schemeClr val="accent3">
                <a:lumMod val="75000"/>
              </a:schemeClr>
            </a:solidFill>
          </c:spPr>
          <c:invertIfNegative val="0"/>
          <c:dLbls>
            <c:dLbl>
              <c:idx val="1"/>
              <c:layout>
                <c:manualLayout>
                  <c:x val="8.0984869539433096E-2"/>
                  <c:y val="-5.6824257783469152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2"/>
              <c:layout>
                <c:manualLayout>
                  <c:x val="5.1524599323842742E-2"/>
                  <c:y val="-2.8412128891734576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3"/>
              <c:layout>
                <c:manualLayout>
                  <c:x val="7.1068412860472198E-3"/>
                  <c:y val="-5.0096380594138499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7.1067013875967715E-3"/>
                  <c:y val="-2.8409891716231288E-3"/>
                </c:manualLayout>
              </c:layout>
              <c:dLblPos val="ctr"/>
              <c:showLegendKey val="0"/>
              <c:showVal val="1"/>
              <c:showCatName val="0"/>
              <c:showSerName val="0"/>
              <c:showPercent val="0"/>
              <c:showBubbleSize val="0"/>
            </c:dLbl>
            <c:dLbl>
              <c:idx val="7"/>
              <c:layout>
                <c:manualLayout>
                  <c:x val="7.1068412860472189E-3"/>
                  <c:y val="5.6824257783470193E-3"/>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Feuil1!$A$2:$A$4</c:f>
              <c:strCache>
                <c:ptCount val="3"/>
                <c:pt idx="0">
                  <c:v>Orientation sexuelle clairement définie</c:v>
                </c:pt>
                <c:pt idx="1">
                  <c:v>En processus de questionnement</c:v>
                </c:pt>
                <c:pt idx="2">
                  <c:v>En processus d’acceptation</c:v>
                </c:pt>
              </c:strCache>
            </c:strRef>
          </c:cat>
          <c:val>
            <c:numRef>
              <c:f>Feuil1!$B$2:$B$4</c:f>
              <c:numCache>
                <c:formatCode>0%</c:formatCode>
                <c:ptCount val="3"/>
                <c:pt idx="0">
                  <c:v>0.81</c:v>
                </c:pt>
                <c:pt idx="1">
                  <c:v>0.13</c:v>
                </c:pt>
                <c:pt idx="2">
                  <c:v>7.0000000000000007E-2</c:v>
                </c:pt>
              </c:numCache>
            </c:numRef>
          </c:val>
        </c:ser>
        <c:dLbls>
          <c:showLegendKey val="0"/>
          <c:showVal val="0"/>
          <c:showCatName val="0"/>
          <c:showSerName val="0"/>
          <c:showPercent val="0"/>
          <c:showBubbleSize val="0"/>
        </c:dLbls>
        <c:gapWidth val="60"/>
        <c:overlap val="100"/>
        <c:axId val="158533504"/>
        <c:axId val="158535040"/>
      </c:barChart>
      <c:catAx>
        <c:axId val="158533504"/>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58535040"/>
        <c:crosses val="autoZero"/>
        <c:auto val="1"/>
        <c:lblAlgn val="ctr"/>
        <c:lblOffset val="100"/>
        <c:noMultiLvlLbl val="0"/>
      </c:catAx>
      <c:valAx>
        <c:axId val="158535040"/>
        <c:scaling>
          <c:orientation val="minMax"/>
          <c:max val="1.1000000000000001"/>
          <c:min val="0"/>
        </c:scaling>
        <c:delete val="1"/>
        <c:axPos val="t"/>
        <c:numFmt formatCode="0%" sourceLinked="1"/>
        <c:majorTickMark val="out"/>
        <c:minorTickMark val="none"/>
        <c:tickLblPos val="nextTo"/>
        <c:crossAx val="158533504"/>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199"/>
          <c:y val="2.5970614806022502E-2"/>
          <c:w val="0.52227449139218796"/>
          <c:h val="0.880159968878923"/>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3"/>
              <c:layout>
                <c:manualLayout>
                  <c:x val="7.1068412860472198E-3"/>
                  <c:y val="-5.0096380594138499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3.2563801887580388E-2"/>
                  <c:y val="8.5247572552720162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7"/>
              <c:layout>
                <c:manualLayout>
                  <c:x val="3.2564069155600103E-2"/>
                  <c:y val="2.8414366067237864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Feuil1!$A$2:$A$11</c:f>
              <c:strCache>
                <c:ptCount val="10"/>
                <c:pt idx="0">
                  <c:v>Ont semblé inquiets pour vous et votre avenir</c:v>
                </c:pt>
                <c:pt idx="1">
                  <c:v>Ont semblé heureux que vous puissiez vous accepter tel que vous êtes</c:v>
                </c:pt>
                <c:pt idx="2">
                  <c:v>Ont essayé de vous convaincre que ce n’était qu’une phase,
que ça allait passer</c:v>
                </c:pt>
                <c:pt idx="3">
                  <c:v>Vous ont donné l’impression que vous les déceviez </c:v>
                </c:pt>
                <c:pt idx="4">
                  <c:v>Vous ont donné l’impression que vous leur faisiez de la peine</c:v>
                </c:pt>
                <c:pt idx="5">
                  <c:v>Ne vous ont pas cru, ont ignoré l’information</c:v>
                </c:pt>
                <c:pt idx="6">
                  <c:v>Certains membres : honte / moquerie / violence / choc / Rupture</c:v>
                </c:pt>
                <c:pt idx="7">
                  <c:v>Aucune réaction / N'en ont plus reparlé</c:v>
                </c:pt>
                <c:pt idx="8">
                  <c:v>Autre</c:v>
                </c:pt>
                <c:pt idx="9">
                  <c:v>Aucune de ces réactions</c:v>
                </c:pt>
              </c:strCache>
            </c:strRef>
          </c:cat>
          <c:val>
            <c:numRef>
              <c:f>Feuil1!$B$2:$B$11</c:f>
              <c:numCache>
                <c:formatCode>0%</c:formatCode>
                <c:ptCount val="10"/>
                <c:pt idx="0">
                  <c:v>0.42</c:v>
                </c:pt>
                <c:pt idx="1">
                  <c:v>0.37</c:v>
                </c:pt>
                <c:pt idx="2">
                  <c:v>0.3</c:v>
                </c:pt>
                <c:pt idx="3">
                  <c:v>0.23</c:v>
                </c:pt>
                <c:pt idx="4">
                  <c:v>0.21</c:v>
                </c:pt>
                <c:pt idx="5">
                  <c:v>0.22</c:v>
                </c:pt>
                <c:pt idx="6">
                  <c:v>0.02</c:v>
                </c:pt>
                <c:pt idx="7">
                  <c:v>0.02</c:v>
                </c:pt>
                <c:pt idx="8">
                  <c:v>0.03</c:v>
                </c:pt>
                <c:pt idx="9">
                  <c:v>0.15</c:v>
                </c:pt>
              </c:numCache>
            </c:numRef>
          </c:val>
        </c:ser>
        <c:dLbls>
          <c:showLegendKey val="0"/>
          <c:showVal val="0"/>
          <c:showCatName val="0"/>
          <c:showSerName val="0"/>
          <c:showPercent val="0"/>
          <c:showBubbleSize val="0"/>
        </c:dLbls>
        <c:gapWidth val="60"/>
        <c:overlap val="100"/>
        <c:axId val="179272320"/>
        <c:axId val="179274112"/>
      </c:barChart>
      <c:catAx>
        <c:axId val="179272320"/>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79274112"/>
        <c:crosses val="autoZero"/>
        <c:auto val="1"/>
        <c:lblAlgn val="ctr"/>
        <c:lblOffset val="100"/>
        <c:noMultiLvlLbl val="0"/>
      </c:catAx>
      <c:valAx>
        <c:axId val="179274112"/>
        <c:scaling>
          <c:orientation val="minMax"/>
          <c:min val="0"/>
        </c:scaling>
        <c:delete val="1"/>
        <c:axPos val="t"/>
        <c:numFmt formatCode="0%" sourceLinked="1"/>
        <c:majorTickMark val="out"/>
        <c:minorTickMark val="none"/>
        <c:tickLblPos val="nextTo"/>
        <c:crossAx val="179272320"/>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199"/>
          <c:y val="2.5970614806022502E-2"/>
          <c:w val="0.52227449139218796"/>
          <c:h val="0.880159968878923"/>
        </c:manualLayout>
      </c:layout>
      <c:barChart>
        <c:barDir val="bar"/>
        <c:grouping val="stacked"/>
        <c:varyColors val="0"/>
        <c:ser>
          <c:idx val="0"/>
          <c:order val="0"/>
          <c:tx>
            <c:strRef>
              <c:f>Feuil1!$B$1</c:f>
              <c:strCache>
                <c:ptCount val="1"/>
                <c:pt idx="0">
                  <c:v>Colonne2</c:v>
                </c:pt>
              </c:strCache>
            </c:strRef>
          </c:tx>
          <c:spPr>
            <a:solidFill>
              <a:srgbClr val="77933C"/>
            </a:solidFill>
          </c:spPr>
          <c:invertIfNegative val="0"/>
          <c:dLbls>
            <c:dLbl>
              <c:idx val="3"/>
              <c:layout>
                <c:manualLayout>
                  <c:x val="7.1068412860472198E-3"/>
                  <c:y val="-5.0096380594138499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7.1067013875967715E-3"/>
                  <c:y val="-2.8409891716231288E-3"/>
                </c:manualLayout>
              </c:layout>
              <c:dLblPos val="ctr"/>
              <c:showLegendKey val="0"/>
              <c:showVal val="1"/>
              <c:showCatName val="0"/>
              <c:showSerName val="0"/>
              <c:showPercent val="0"/>
              <c:showBubbleSize val="0"/>
            </c:dLbl>
            <c:dLbl>
              <c:idx val="7"/>
              <c:layout>
                <c:manualLayout>
                  <c:x val="7.1068412860472189E-3"/>
                  <c:y val="5.6824257783470193E-3"/>
                </c:manualLayout>
              </c:layout>
              <c:dLblPos val="ctr"/>
              <c:showLegendKey val="0"/>
              <c:showVal val="1"/>
              <c:showCatName val="0"/>
              <c:showSerName val="0"/>
              <c:showPercent val="0"/>
              <c:showBubbleSize val="0"/>
            </c:dLbl>
            <c:dLbl>
              <c:idx val="8"/>
              <c:layout>
                <c:manualLayout>
                  <c:x val="3.9034494278793956E-2"/>
                  <c:y val="-2.8407654540728005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9"/>
              <c:layout>
                <c:manualLayout>
                  <c:x val="3.3943038503299092E-2"/>
                  <c:y val="2.8412128891734576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10"/>
              <c:layout>
                <c:manualLayout>
                  <c:x val="3.7337342353628997E-2"/>
                  <c:y val="-1.0417660247935854E-16"/>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Feuil1!$A$2:$A$13</c:f>
              <c:strCache>
                <c:ptCount val="12"/>
                <c:pt idx="0">
                  <c:v>Sentiment d’une meilleure communication</c:v>
                </c:pt>
                <c:pt idx="1">
                  <c:v>Sentiment d’un rapprochement, d’une plus grande proximité</c:v>
                </c:pt>
                <c:pt idx="2">
                  <c:v>Sentiment de confiance</c:v>
                </c:pt>
                <c:pt idx="3">
                  <c:v>Impression qu’ils portent un regard différent sur moi (comme si j’étais devenu(e) une autre personne à leurs yeux)</c:v>
                </c:pt>
                <c:pt idx="4">
                  <c:v>Sentiment de distance</c:v>
                </c:pt>
                <c:pt idx="5">
                  <c:v>Sentiment d’incompréhension </c:v>
                </c:pt>
                <c:pt idx="6">
                  <c:v>Sentiment d’une rupture, de rejet</c:v>
                </c:pt>
                <c:pt idx="7">
                  <c:v>Impression qu’ils ne m’aiment plus autant</c:v>
                </c:pt>
                <c:pt idx="8">
                  <c:v>Incompréhension d'un parent/acceptation des autres</c:v>
                </c:pt>
                <c:pt idx="9">
                  <c:v>Rupture/Distance initiale / Rapprochement par la suite</c:v>
                </c:pt>
                <c:pt idx="10">
                  <c:v>Autre</c:v>
                </c:pt>
                <c:pt idx="11">
                  <c:v>Non, je n’ai pas l’impression que la relation a changé</c:v>
                </c:pt>
              </c:strCache>
            </c:strRef>
          </c:cat>
          <c:val>
            <c:numRef>
              <c:f>Feuil1!$B$2:$B$13</c:f>
              <c:numCache>
                <c:formatCode>0%</c:formatCode>
                <c:ptCount val="12"/>
                <c:pt idx="0">
                  <c:v>0.28999999999999998</c:v>
                </c:pt>
                <c:pt idx="1">
                  <c:v>0.26</c:v>
                </c:pt>
                <c:pt idx="2">
                  <c:v>0.23</c:v>
                </c:pt>
                <c:pt idx="3">
                  <c:v>0.19</c:v>
                </c:pt>
                <c:pt idx="4">
                  <c:v>0.18</c:v>
                </c:pt>
                <c:pt idx="5">
                  <c:v>0.18</c:v>
                </c:pt>
                <c:pt idx="6">
                  <c:v>0.14000000000000001</c:v>
                </c:pt>
                <c:pt idx="7">
                  <c:v>0.11</c:v>
                </c:pt>
                <c:pt idx="8">
                  <c:v>0.02</c:v>
                </c:pt>
                <c:pt idx="9">
                  <c:v>0.01</c:v>
                </c:pt>
                <c:pt idx="10">
                  <c:v>0.02</c:v>
                </c:pt>
                <c:pt idx="11">
                  <c:v>0.3</c:v>
                </c:pt>
              </c:numCache>
            </c:numRef>
          </c:val>
        </c:ser>
        <c:dLbls>
          <c:showLegendKey val="0"/>
          <c:showVal val="0"/>
          <c:showCatName val="0"/>
          <c:showSerName val="0"/>
          <c:showPercent val="0"/>
          <c:showBubbleSize val="0"/>
        </c:dLbls>
        <c:gapWidth val="60"/>
        <c:overlap val="100"/>
        <c:axId val="179522560"/>
        <c:axId val="179557120"/>
      </c:barChart>
      <c:catAx>
        <c:axId val="179522560"/>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79557120"/>
        <c:crosses val="autoZero"/>
        <c:auto val="1"/>
        <c:lblAlgn val="ctr"/>
        <c:lblOffset val="100"/>
        <c:noMultiLvlLbl val="0"/>
      </c:catAx>
      <c:valAx>
        <c:axId val="179557120"/>
        <c:scaling>
          <c:orientation val="minMax"/>
          <c:min val="0"/>
        </c:scaling>
        <c:delete val="1"/>
        <c:axPos val="t"/>
        <c:numFmt formatCode="0%" sourceLinked="1"/>
        <c:majorTickMark val="out"/>
        <c:minorTickMark val="none"/>
        <c:tickLblPos val="nextTo"/>
        <c:crossAx val="179522560"/>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3670430629256738"/>
          <c:y val="2.5970614806022502E-2"/>
          <c:w val="0.46329569370743262"/>
          <c:h val="0.98498092426240091"/>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3"/>
              <c:layout>
                <c:manualLayout>
                  <c:x val="6.3817322158438661E-2"/>
                  <c:y val="-6.595159377391609E-3"/>
                </c:manualLayout>
              </c:layout>
              <c:tx>
                <c:rich>
                  <a:bodyPr/>
                  <a:lstStyle/>
                  <a:p>
                    <a:r>
                      <a:rPr lang="en-US" dirty="0">
                        <a:solidFill>
                          <a:srgbClr val="7F7F7F"/>
                        </a:solidFill>
                      </a:rPr>
                      <a:t>13%</a:t>
                    </a:r>
                  </a:p>
                </c:rich>
              </c:tx>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97720402934937E-2"/>
                  <c:y val="2.8416603242741147E-3"/>
                </c:manualLayout>
              </c:layout>
              <c:tx>
                <c:rich>
                  <a:bodyPr/>
                  <a:lstStyle/>
                  <a:p>
                    <a:pPr>
                      <a:defRPr sz="1200" b="1">
                        <a:solidFill>
                          <a:schemeClr val="bg1">
                            <a:lumMod val="50000"/>
                          </a:schemeClr>
                        </a:solidFill>
                        <a:latin typeface="Arial" panose="020B0604020202020204" pitchFamily="34" charset="0"/>
                        <a:cs typeface="Arial" panose="020B0604020202020204" pitchFamily="34" charset="0"/>
                      </a:defRPr>
                    </a:pPr>
                    <a:r>
                      <a:rPr lang="en-US" dirty="0">
                        <a:solidFill>
                          <a:srgbClr val="7F7F7F"/>
                        </a:solidFill>
                      </a:rPr>
                      <a:t>13%</a:t>
                    </a:r>
                  </a:p>
                </c:rich>
              </c:tx>
              <c:spPr>
                <a:noFill/>
                <a:ln>
                  <a:noFill/>
                </a:ln>
                <a:effectLst/>
              </c:spPr>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4.8429961592327826E-2"/>
                  <c:y val="2.2371755032861871E-7"/>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3.8864570400461117E-2"/>
                  <c:y val="-2.8405417365224717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7"/>
              <c:layout>
                <c:manualLayout>
                  <c:x val="4.3401580496340082E-2"/>
                  <c:y val="2.8414366067237864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Feuil1!$A$2:$A$10</c:f>
              <c:strCache>
                <c:ptCount val="9"/>
                <c:pt idx="0">
                  <c:v>Ont semblé heureux que vous puissiez vous accepter tel que vous êtes</c:v>
                </c:pt>
                <c:pt idx="1">
                  <c:v>Vous ont donné l’impression qu’ils portaient un regard différent sur vous </c:v>
                </c:pt>
                <c:pt idx="2">
                  <c:v>Ont eu une réaction d’incompréhension</c:v>
                </c:pt>
                <c:pt idx="3">
                  <c:v>Ne vous ont pas cru, ont ignoré l’information</c:v>
                </c:pt>
                <c:pt idx="4">
                  <c:v>Ont essayé de vous convaincre que ce n’était qu’une phase, que ça allait passer</c:v>
                </c:pt>
                <c:pt idx="5">
                  <c:v>Certains amis : pris leurs distances / choc / rupture / peur que je les drague</c:v>
                </c:pt>
                <c:pt idx="6">
                  <c:v>N'étaient pas surpris / l'ont accepté sans faire de drame</c:v>
                </c:pt>
                <c:pt idx="7">
                  <c:v>Autre</c:v>
                </c:pt>
                <c:pt idx="8">
                  <c:v>Aucune de ces réactions</c:v>
                </c:pt>
              </c:strCache>
            </c:strRef>
          </c:cat>
          <c:val>
            <c:numRef>
              <c:f>Feuil1!$B$2:$B$10</c:f>
              <c:numCache>
                <c:formatCode>0%</c:formatCode>
                <c:ptCount val="9"/>
                <c:pt idx="0">
                  <c:v>0.62</c:v>
                </c:pt>
                <c:pt idx="1">
                  <c:v>0.28000000000000003</c:v>
                </c:pt>
                <c:pt idx="2">
                  <c:v>0.27</c:v>
                </c:pt>
                <c:pt idx="3">
                  <c:v>0.13</c:v>
                </c:pt>
                <c:pt idx="4">
                  <c:v>0.13</c:v>
                </c:pt>
                <c:pt idx="5">
                  <c:v>0.03</c:v>
                </c:pt>
                <c:pt idx="6">
                  <c:v>0.01</c:v>
                </c:pt>
                <c:pt idx="7">
                  <c:v>0.02</c:v>
                </c:pt>
                <c:pt idx="8">
                  <c:v>0.15</c:v>
                </c:pt>
              </c:numCache>
            </c:numRef>
          </c:val>
        </c:ser>
        <c:dLbls>
          <c:showLegendKey val="0"/>
          <c:showVal val="0"/>
          <c:showCatName val="0"/>
          <c:showSerName val="0"/>
          <c:showPercent val="0"/>
          <c:showBubbleSize val="0"/>
        </c:dLbls>
        <c:gapWidth val="60"/>
        <c:overlap val="100"/>
        <c:axId val="181137408"/>
        <c:axId val="181138944"/>
      </c:barChart>
      <c:catAx>
        <c:axId val="181137408"/>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81138944"/>
        <c:crosses val="autoZero"/>
        <c:auto val="1"/>
        <c:lblAlgn val="ctr"/>
        <c:lblOffset val="100"/>
        <c:noMultiLvlLbl val="0"/>
      </c:catAx>
      <c:valAx>
        <c:axId val="181138944"/>
        <c:scaling>
          <c:orientation val="minMax"/>
          <c:max val="1.1000000000000001"/>
          <c:min val="0"/>
        </c:scaling>
        <c:delete val="1"/>
        <c:axPos val="t"/>
        <c:numFmt formatCode="0%" sourceLinked="1"/>
        <c:majorTickMark val="out"/>
        <c:minorTickMark val="none"/>
        <c:tickLblPos val="nextTo"/>
        <c:crossAx val="181137408"/>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29024706060476"/>
          <c:y val="0.18742824871310595"/>
          <c:w val="0.56576403938326369"/>
          <c:h val="0.72435122949301933"/>
        </c:manualLayout>
      </c:layout>
      <c:doughnutChart>
        <c:varyColors val="1"/>
        <c:ser>
          <c:idx val="0"/>
          <c:order val="0"/>
          <c:tx>
            <c:strRef>
              <c:f>Feuil1!$B$1</c:f>
              <c:strCache>
                <c:ptCount val="1"/>
                <c:pt idx="0">
                  <c:v>Colonne1</c:v>
                </c:pt>
              </c:strCache>
            </c:strRef>
          </c:tx>
          <c:dPt>
            <c:idx val="0"/>
            <c:bubble3D val="0"/>
            <c:spPr>
              <a:solidFill>
                <a:srgbClr val="A6A6A6"/>
              </a:solidFill>
            </c:spPr>
          </c:dPt>
          <c:dPt>
            <c:idx val="1"/>
            <c:bubble3D val="0"/>
            <c:explosion val="9"/>
            <c:spPr>
              <a:solidFill>
                <a:srgbClr val="77933C"/>
              </a:solidFill>
            </c:spPr>
          </c:dPt>
          <c:dPt>
            <c:idx val="2"/>
            <c:bubble3D val="0"/>
            <c:spPr>
              <a:solidFill>
                <a:srgbClr val="D7E4BD"/>
              </a:solidFill>
            </c:spPr>
          </c:dPt>
          <c:dLbls>
            <c:txPr>
              <a:bodyPr/>
              <a:lstStyle/>
              <a:p>
                <a:pPr>
                  <a:defRPr>
                    <a:solidFill>
                      <a:schemeClr val="bg1"/>
                    </a:solidFill>
                  </a:defRPr>
                </a:pPr>
                <a:endParaRPr lang="fr-FR"/>
              </a:p>
            </c:txPr>
            <c:showLegendKey val="0"/>
            <c:showVal val="1"/>
            <c:showCatName val="0"/>
            <c:showSerName val="0"/>
            <c:showPercent val="0"/>
            <c:showBubbleSize val="0"/>
            <c:showLeaderLines val="1"/>
          </c:dLbls>
          <c:cat>
            <c:strRef>
              <c:f>Feuil1!$A$2:$A$4</c:f>
              <c:strCache>
                <c:ptCount val="3"/>
                <c:pt idx="0">
                  <c:v>Oui, un ou deux</c:v>
                </c:pt>
                <c:pt idx="1">
                  <c:v>Oui, plusieurs</c:v>
                </c:pt>
                <c:pt idx="2">
                  <c:v>Non, aucun</c:v>
                </c:pt>
              </c:strCache>
            </c:strRef>
          </c:cat>
          <c:val>
            <c:numRef>
              <c:f>Feuil1!$B$2:$B$4</c:f>
              <c:numCache>
                <c:formatCode>0%</c:formatCode>
                <c:ptCount val="3"/>
                <c:pt idx="0">
                  <c:v>0.31</c:v>
                </c:pt>
                <c:pt idx="1">
                  <c:v>0.14000000000000001</c:v>
                </c:pt>
                <c:pt idx="2">
                  <c:v>0.56000000000000005</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199"/>
          <c:y val="2.5970614806022502E-2"/>
          <c:w val="0.52227449139218796"/>
          <c:h val="0.880159968878923"/>
        </c:manualLayout>
      </c:layout>
      <c:barChart>
        <c:barDir val="bar"/>
        <c:grouping val="stacked"/>
        <c:varyColors val="0"/>
        <c:ser>
          <c:idx val="0"/>
          <c:order val="0"/>
          <c:tx>
            <c:strRef>
              <c:f>Feuil1!$B$1</c:f>
              <c:strCache>
                <c:ptCount val="1"/>
                <c:pt idx="0">
                  <c:v>Colonne2</c:v>
                </c:pt>
              </c:strCache>
            </c:strRef>
          </c:tx>
          <c:spPr>
            <a:solidFill>
              <a:srgbClr val="77933C"/>
            </a:solidFill>
          </c:spPr>
          <c:invertIfNegative val="0"/>
          <c:dLbls>
            <c:dLbl>
              <c:idx val="3"/>
              <c:layout>
                <c:manualLayout>
                  <c:x val="2.3334642579051191E-3"/>
                  <c:y val="2.2371755032861871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2.1475388373021018E-3"/>
                  <c:y val="-5.6810834730449435E-3"/>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3.7152885446011155E-2"/>
                  <c:y val="5.6828732134475727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3.2564887533287103E-2"/>
                  <c:y val="2.8418840418244435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7"/>
              <c:layout>
                <c:manualLayout>
                  <c:x val="3.2565012819958668E-2"/>
                  <c:y val="5.682649495897244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Feuil1!$A$2:$A$10</c:f>
              <c:strCache>
                <c:ptCount val="9"/>
                <c:pt idx="0">
                  <c:v>Amené certaines personnes à porter un regard différent sur vous (comme si vous étiez devenu(e) une autre personne à leurs yeux)</c:v>
                </c:pt>
                <c:pt idx="1">
                  <c:v>Fait en sorte qu’on vous respecte davantage</c:v>
                </c:pt>
                <c:pt idx="2">
                  <c:v>Nui à votre progression professionnelle</c:v>
                </c:pt>
                <c:pt idx="3">
                  <c:v>Vous a amené(e) à changer d’entreprise</c:v>
                </c:pt>
                <c:pt idx="4">
                  <c:v>Fait en sorte qu’on vous change de position dans l’entreprise</c:v>
                </c:pt>
                <c:pt idx="5">
                  <c:v>Fait en sorte qu’on vous confie moins de responsabilités</c:v>
                </c:pt>
                <c:pt idx="6">
                  <c:v>Effets bénéfiques (opportunités, rapprochement, porte-étendard LGBT)</c:v>
                </c:pt>
                <c:pt idx="7">
                  <c:v>Autre</c:v>
                </c:pt>
                <c:pt idx="8">
                  <c:v>Aucune de ces réactions</c:v>
                </c:pt>
              </c:strCache>
            </c:strRef>
          </c:cat>
          <c:val>
            <c:numRef>
              <c:f>Feuil1!$B$2:$B$10</c:f>
              <c:numCache>
                <c:formatCode>0%</c:formatCode>
                <c:ptCount val="9"/>
                <c:pt idx="0">
                  <c:v>0.28000000000000003</c:v>
                </c:pt>
                <c:pt idx="1">
                  <c:v>0.22</c:v>
                </c:pt>
                <c:pt idx="2">
                  <c:v>0.08</c:v>
                </c:pt>
                <c:pt idx="3">
                  <c:v>0.08</c:v>
                </c:pt>
                <c:pt idx="4">
                  <c:v>7.0000000000000007E-2</c:v>
                </c:pt>
                <c:pt idx="5">
                  <c:v>0.04</c:v>
                </c:pt>
                <c:pt idx="6">
                  <c:v>0.03</c:v>
                </c:pt>
                <c:pt idx="7">
                  <c:v>0.01</c:v>
                </c:pt>
                <c:pt idx="8">
                  <c:v>0.48</c:v>
                </c:pt>
              </c:numCache>
            </c:numRef>
          </c:val>
        </c:ser>
        <c:dLbls>
          <c:showLegendKey val="0"/>
          <c:showVal val="0"/>
          <c:showCatName val="0"/>
          <c:showSerName val="0"/>
          <c:showPercent val="0"/>
          <c:showBubbleSize val="0"/>
        </c:dLbls>
        <c:gapWidth val="60"/>
        <c:overlap val="100"/>
        <c:axId val="166228352"/>
        <c:axId val="166229888"/>
      </c:barChart>
      <c:catAx>
        <c:axId val="166228352"/>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66229888"/>
        <c:crosses val="autoZero"/>
        <c:auto val="1"/>
        <c:lblAlgn val="ctr"/>
        <c:lblOffset val="100"/>
        <c:noMultiLvlLbl val="0"/>
      </c:catAx>
      <c:valAx>
        <c:axId val="166229888"/>
        <c:scaling>
          <c:orientation val="minMax"/>
          <c:min val="0"/>
        </c:scaling>
        <c:delete val="1"/>
        <c:axPos val="t"/>
        <c:numFmt formatCode="0%" sourceLinked="1"/>
        <c:majorTickMark val="out"/>
        <c:minorTickMark val="none"/>
        <c:tickLblPos val="nextTo"/>
        <c:crossAx val="16622835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199"/>
          <c:y val="2.5970614806022502E-2"/>
          <c:w val="0.52227449139218796"/>
          <c:h val="0.880159968878923"/>
        </c:manualLayout>
      </c:layout>
      <c:barChart>
        <c:barDir val="bar"/>
        <c:grouping val="stacked"/>
        <c:varyColors val="0"/>
        <c:ser>
          <c:idx val="0"/>
          <c:order val="0"/>
          <c:tx>
            <c:strRef>
              <c:f>Feuil1!$B$1</c:f>
              <c:strCache>
                <c:ptCount val="1"/>
                <c:pt idx="0">
                  <c:v>Colonne2</c:v>
                </c:pt>
              </c:strCache>
            </c:strRef>
          </c:tx>
          <c:spPr>
            <a:solidFill>
              <a:srgbClr val="77933C"/>
            </a:solidFill>
          </c:spPr>
          <c:invertIfNegative val="0"/>
          <c:dLbls>
            <c:dLbl>
              <c:idx val="3"/>
              <c:layout>
                <c:manualLayout>
                  <c:x val="5.5157457156657158E-3"/>
                  <c:y val="-2.8407654540728005E-3"/>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2.9196931228266679E-2"/>
                  <c:y val="4.4743510065723743E-7"/>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7.1067013875967715E-3"/>
                  <c:y val="-2.8409891716231288E-3"/>
                </c:manualLayout>
              </c:layout>
              <c:dLblPos val="ctr"/>
              <c:showLegendKey val="0"/>
              <c:showVal val="1"/>
              <c:showCatName val="0"/>
              <c:showSerName val="0"/>
              <c:showPercent val="0"/>
              <c:showBubbleSize val="0"/>
            </c:dLbl>
            <c:dLbl>
              <c:idx val="7"/>
              <c:layout>
                <c:manualLayout>
                  <c:x val="7.1068412860472189E-3"/>
                  <c:y val="5.6824257783470193E-3"/>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Feuil1!$A$2:$A$7</c:f>
              <c:strCache>
                <c:ptCount val="6"/>
                <c:pt idx="0">
                  <c:v>Amené certaines personnes à porter un regard différent sur vous (comme si vous étiez devenu(e) une autre personne à leurs yeux)</c:v>
                </c:pt>
                <c:pt idx="1">
                  <c:v>Vous a amené(e) à devenir/vous sentir isolé(e) des autres</c:v>
                </c:pt>
                <c:pt idx="2">
                  <c:v>Fait en sorte qu’on vous respecte davantage</c:v>
                </c:pt>
                <c:pt idx="3">
                  <c:v>Fait en sorte qu’on vous choisisse moins pour les activités de groupe</c:v>
                </c:pt>
                <c:pt idx="4">
                  <c:v>Autre</c:v>
                </c:pt>
                <c:pt idx="5">
                  <c:v>Aucune de ces réactions</c:v>
                </c:pt>
              </c:strCache>
            </c:strRef>
          </c:cat>
          <c:val>
            <c:numRef>
              <c:f>Feuil1!$B$2:$B$7</c:f>
              <c:numCache>
                <c:formatCode>0%</c:formatCode>
                <c:ptCount val="6"/>
                <c:pt idx="0">
                  <c:v>0.37</c:v>
                </c:pt>
                <c:pt idx="1">
                  <c:v>0.22</c:v>
                </c:pt>
                <c:pt idx="2">
                  <c:v>0.18</c:v>
                </c:pt>
                <c:pt idx="3">
                  <c:v>0.1</c:v>
                </c:pt>
                <c:pt idx="4">
                  <c:v>0.02</c:v>
                </c:pt>
                <c:pt idx="5">
                  <c:v>0.45</c:v>
                </c:pt>
              </c:numCache>
            </c:numRef>
          </c:val>
        </c:ser>
        <c:dLbls>
          <c:showLegendKey val="0"/>
          <c:showVal val="0"/>
          <c:showCatName val="0"/>
          <c:showSerName val="0"/>
          <c:showPercent val="0"/>
          <c:showBubbleSize val="0"/>
        </c:dLbls>
        <c:gapWidth val="60"/>
        <c:overlap val="100"/>
        <c:axId val="167122432"/>
        <c:axId val="167123968"/>
      </c:barChart>
      <c:catAx>
        <c:axId val="167122432"/>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67123968"/>
        <c:crosses val="autoZero"/>
        <c:auto val="1"/>
        <c:lblAlgn val="ctr"/>
        <c:lblOffset val="100"/>
        <c:noMultiLvlLbl val="0"/>
      </c:catAx>
      <c:valAx>
        <c:axId val="167123968"/>
        <c:scaling>
          <c:orientation val="minMax"/>
          <c:min val="0"/>
        </c:scaling>
        <c:delete val="1"/>
        <c:axPos val="t"/>
        <c:numFmt formatCode="0%" sourceLinked="1"/>
        <c:majorTickMark val="out"/>
        <c:minorTickMark val="none"/>
        <c:tickLblPos val="nextTo"/>
        <c:crossAx val="16712243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354"/>
          <c:y val="2.5970614806022502E-2"/>
          <c:w val="0.53054174536162646"/>
          <c:h val="0.9709895934018361"/>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8"/>
              <c:layout>
                <c:manualLayout>
                  <c:x val="1.1023080768803466E-2"/>
                  <c:y val="3.1445287699382652E-3"/>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Feuil1!$A$2:$A$11</c:f>
              <c:strCache>
                <c:ptCount val="10"/>
                <c:pt idx="0">
                  <c:v>Amis/connaissances ayant vécu un processus similaire</c:v>
                </c:pt>
                <c:pt idx="1">
                  <c:v>Films ou séries télévisées</c:v>
                </c:pt>
                <c:pt idx="2">
                  <c:v>Sites internet</c:v>
                </c:pt>
                <c:pt idx="3">
                  <c:v>Livres</c:v>
                </c:pt>
                <c:pt idx="4">
                  <c:v>Amis/connaissances n’ayant pas vécu un processus similaire</c:v>
                </c:pt>
                <c:pt idx="5">
                  <c:v>Accès à des ressources communautaires LGBTQ</c:v>
                </c:pt>
                <c:pt idx="6">
                  <c:v>Réseaux sociaux</c:v>
                </c:pt>
                <c:pt idx="7">
                  <c:v>Famille</c:v>
                </c:pt>
                <c:pt idx="8">
                  <c:v>Rencontres ou activités organisées par des regroupements ou organismes d’aide locaux/régionaux</c:v>
                </c:pt>
                <c:pt idx="9">
                  <c:v>Psychologue</c:v>
                </c:pt>
              </c:strCache>
            </c:strRef>
          </c:cat>
          <c:val>
            <c:numRef>
              <c:f>Feuil1!$B$2:$B$11</c:f>
              <c:numCache>
                <c:formatCode>0%</c:formatCode>
                <c:ptCount val="10"/>
                <c:pt idx="0">
                  <c:v>0.57999999999999996</c:v>
                </c:pt>
                <c:pt idx="1">
                  <c:v>0.35</c:v>
                </c:pt>
                <c:pt idx="2">
                  <c:v>0.33</c:v>
                </c:pt>
                <c:pt idx="3">
                  <c:v>0.32</c:v>
                </c:pt>
                <c:pt idx="4">
                  <c:v>0.3</c:v>
                </c:pt>
                <c:pt idx="5">
                  <c:v>0.28000000000000003</c:v>
                </c:pt>
                <c:pt idx="6">
                  <c:v>0.28000000000000003</c:v>
                </c:pt>
                <c:pt idx="7">
                  <c:v>0.24</c:v>
                </c:pt>
                <c:pt idx="8">
                  <c:v>0.2</c:v>
                </c:pt>
                <c:pt idx="9">
                  <c:v>0.13</c:v>
                </c:pt>
              </c:numCache>
            </c:numRef>
          </c:val>
        </c:ser>
        <c:dLbls>
          <c:showLegendKey val="0"/>
          <c:showVal val="0"/>
          <c:showCatName val="0"/>
          <c:showSerName val="0"/>
          <c:showPercent val="0"/>
          <c:showBubbleSize val="0"/>
        </c:dLbls>
        <c:gapWidth val="60"/>
        <c:overlap val="100"/>
        <c:axId val="168236160"/>
        <c:axId val="168237696"/>
      </c:barChart>
      <c:catAx>
        <c:axId val="168236160"/>
        <c:scaling>
          <c:orientation val="maxMin"/>
        </c:scaling>
        <c:delete val="0"/>
        <c:axPos val="l"/>
        <c:numFmt formatCode="General" sourceLinked="1"/>
        <c:majorTickMark val="out"/>
        <c:minorTickMark val="none"/>
        <c:tickLblPos val="nextTo"/>
        <c:txPr>
          <a:bodyPr/>
          <a:lstStyle/>
          <a:p>
            <a:pPr>
              <a:defRPr sz="10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68237696"/>
        <c:crosses val="autoZero"/>
        <c:auto val="1"/>
        <c:lblAlgn val="ctr"/>
        <c:lblOffset val="100"/>
        <c:noMultiLvlLbl val="0"/>
      </c:catAx>
      <c:valAx>
        <c:axId val="168237696"/>
        <c:scaling>
          <c:orientation val="minMax"/>
          <c:min val="0"/>
        </c:scaling>
        <c:delete val="1"/>
        <c:axPos val="t"/>
        <c:numFmt formatCode="0%" sourceLinked="1"/>
        <c:majorTickMark val="out"/>
        <c:minorTickMark val="none"/>
        <c:tickLblPos val="nextTo"/>
        <c:crossAx val="168236160"/>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354"/>
          <c:y val="2.5970614806022502E-2"/>
          <c:w val="0.53054174536162646"/>
          <c:h val="0.9709895934018361"/>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0"/>
              <c:layout>
                <c:manualLayout>
                  <c:x val="5.7871174036218199E-2"/>
                  <c:y val="-3.0408498672561284E-3"/>
                </c:manualLayout>
              </c:layout>
              <c:tx>
                <c:rich>
                  <a:bodyPr/>
                  <a:lstStyle/>
                  <a:p>
                    <a:pPr>
                      <a:defRPr sz="1200" b="1">
                        <a:solidFill>
                          <a:schemeClr val="bg1"/>
                        </a:solidFill>
                        <a:latin typeface="Arial" panose="020B0604020202020204" pitchFamily="34" charset="0"/>
                        <a:cs typeface="Arial" panose="020B0604020202020204" pitchFamily="34" charset="0"/>
                      </a:defRPr>
                    </a:pPr>
                    <a:r>
                      <a:rPr lang="en-US" dirty="0">
                        <a:solidFill>
                          <a:srgbClr val="7F7F7F"/>
                        </a:solidFill>
                      </a:rPr>
                      <a:t>7%</a:t>
                    </a:r>
                  </a:p>
                </c:rich>
              </c:tx>
              <c:spPr/>
              <c:showLegendKey val="0"/>
              <c:showVal val="1"/>
              <c:showCatName val="0"/>
              <c:showSerName val="0"/>
              <c:showPercent val="0"/>
              <c:showBubbleSize val="0"/>
            </c:dLbl>
            <c:dLbl>
              <c:idx val="1"/>
              <c:layout>
                <c:manualLayout>
                  <c:x val="4.9603863459615601E-2"/>
                  <c:y val="2.3943699742174241E-7"/>
                </c:manualLayout>
              </c:layout>
              <c:tx>
                <c:rich>
                  <a:bodyPr/>
                  <a:lstStyle/>
                  <a:p>
                    <a:r>
                      <a:rPr lang="en-US" dirty="0">
                        <a:solidFill>
                          <a:srgbClr val="7F7F7F"/>
                        </a:solidFill>
                      </a:rPr>
                      <a:t>5%</a:t>
                    </a:r>
                  </a:p>
                </c:rich>
              </c:tx>
              <c:showLegendKey val="0"/>
              <c:showVal val="1"/>
              <c:showCatName val="0"/>
              <c:showSerName val="0"/>
              <c:showPercent val="0"/>
              <c:showBubbleSize val="0"/>
            </c:dLbl>
            <c:dLbl>
              <c:idx val="2"/>
              <c:layout>
                <c:manualLayout>
                  <c:x val="4.9603863459615601E-2"/>
                  <c:y val="2.3943699742174241E-7"/>
                </c:manualLayout>
              </c:layout>
              <c:showLegendKey val="0"/>
              <c:showVal val="1"/>
              <c:showCatName val="0"/>
              <c:showSerName val="0"/>
              <c:showPercent val="0"/>
              <c:showBubbleSize val="0"/>
            </c:dLbl>
            <c:dLbl>
              <c:idx val="3"/>
              <c:layout>
                <c:manualLayout>
                  <c:x val="4.9603863459615601E-2"/>
                  <c:y val="3.0410893042535502E-3"/>
                </c:manualLayout>
              </c:layout>
              <c:showLegendKey val="0"/>
              <c:showVal val="1"/>
              <c:showCatName val="0"/>
              <c:showSerName val="0"/>
              <c:showPercent val="0"/>
              <c:showBubbleSize val="0"/>
            </c:dLbl>
            <c:dLbl>
              <c:idx val="4"/>
              <c:layout>
                <c:manualLayout>
                  <c:x val="4.684809326741473E-2"/>
                  <c:y val="-3.0408498672561844E-3"/>
                </c:manualLayout>
              </c:layout>
              <c:showLegendKey val="0"/>
              <c:showVal val="1"/>
              <c:showCatName val="0"/>
              <c:showSerName val="0"/>
              <c:showPercent val="0"/>
              <c:showBubbleSize val="0"/>
            </c:dLbl>
            <c:dLbl>
              <c:idx val="5"/>
              <c:layout>
                <c:manualLayout>
                  <c:x val="4.9603863459615601E-2"/>
                  <c:y val="0"/>
                </c:manualLayout>
              </c:layout>
              <c:showLegendKey val="0"/>
              <c:showVal val="1"/>
              <c:showCatName val="0"/>
              <c:showSerName val="0"/>
              <c:showPercent val="0"/>
              <c:showBubbleSize val="0"/>
            </c:dLbl>
            <c:dLbl>
              <c:idx val="6"/>
              <c:layout>
                <c:manualLayout>
                  <c:x val="4.4092323075213866E-2"/>
                  <c:y val="3.0413287412509723E-3"/>
                </c:manualLayout>
              </c:layout>
              <c:showLegendKey val="0"/>
              <c:showVal val="1"/>
              <c:showCatName val="0"/>
              <c:showSerName val="0"/>
              <c:showPercent val="0"/>
              <c:showBubbleSize val="0"/>
            </c:dLbl>
            <c:dLbl>
              <c:idx val="7"/>
              <c:layout>
                <c:manualLayout>
                  <c:x val="3.0313472114209532E-2"/>
                  <c:y val="3.0413287412509723E-3"/>
                </c:manualLayout>
              </c:layout>
              <c:showLegendKey val="0"/>
              <c:showVal val="1"/>
              <c:showCatName val="0"/>
              <c:showSerName val="0"/>
              <c:showPercent val="0"/>
              <c:showBubbleSize val="0"/>
            </c:dLbl>
            <c:dLbl>
              <c:idx val="8"/>
              <c:layout>
                <c:manualLayout>
                  <c:x val="4.4092323075213866E-2"/>
                  <c:y val="3.144765524137165E-3"/>
                </c:manualLayout>
              </c:layout>
              <c:showLegendKey val="0"/>
              <c:showVal val="1"/>
              <c:showCatName val="0"/>
              <c:showSerName val="0"/>
              <c:showPercent val="0"/>
              <c:showBubbleSize val="0"/>
            </c:dLbl>
            <c:dLbl>
              <c:idx val="9"/>
              <c:layout>
                <c:manualLayout>
                  <c:x val="-2.7557701922008666E-3"/>
                  <c:y val="-3.040370993261285E-3"/>
                </c:manualLayout>
              </c:layou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10"/>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Feuil1!$A$2:$A$11</c:f>
              <c:strCache>
                <c:ptCount val="10"/>
                <c:pt idx="0">
                  <c:v>Services d’écoute par clavardage</c:v>
                </c:pt>
                <c:pt idx="1">
                  <c:v>Médecin</c:v>
                </c:pt>
                <c:pt idx="2">
                  <c:v>Intervenant social (assistant(e) social(e), technicien(ne) en éducation spécialisée, etc.)</c:v>
                </c:pt>
                <c:pt idx="3">
                  <c:v>Lignes d’écoute téléphonique</c:v>
                </c:pt>
                <c:pt idx="4">
                  <c:v>Conférences/ateliers de sensibilisation (dans les écoles ou autre)</c:v>
                </c:pt>
                <c:pt idx="5">
                  <c:v>Sexologue</c:v>
                </c:pt>
                <c:pt idx="6">
                  <c:v>Bars / Lieux de rencontre / Clubs</c:v>
                </c:pt>
                <c:pt idx="7">
                  <c:v>Moi-même / Processus personnel</c:v>
                </c:pt>
                <c:pt idx="8">
                  <c:v>Autre</c:v>
                </c:pt>
                <c:pt idx="9">
                  <c:v>Aucune</c:v>
                </c:pt>
              </c:strCache>
            </c:strRef>
          </c:cat>
          <c:val>
            <c:numRef>
              <c:f>Feuil1!$B$2:$B$11</c:f>
              <c:numCache>
                <c:formatCode>0%</c:formatCode>
                <c:ptCount val="10"/>
                <c:pt idx="0">
                  <c:v>7.0000000000000007E-2</c:v>
                </c:pt>
                <c:pt idx="1">
                  <c:v>0.05</c:v>
                </c:pt>
                <c:pt idx="2">
                  <c:v>0.05</c:v>
                </c:pt>
                <c:pt idx="3">
                  <c:v>0.05</c:v>
                </c:pt>
                <c:pt idx="4">
                  <c:v>0.04</c:v>
                </c:pt>
                <c:pt idx="5">
                  <c:v>0.02</c:v>
                </c:pt>
                <c:pt idx="6">
                  <c:v>0.02</c:v>
                </c:pt>
                <c:pt idx="7">
                  <c:v>0.01</c:v>
                </c:pt>
                <c:pt idx="8">
                  <c:v>0.02</c:v>
                </c:pt>
                <c:pt idx="9">
                  <c:v>0.11</c:v>
                </c:pt>
              </c:numCache>
            </c:numRef>
          </c:val>
        </c:ser>
        <c:dLbls>
          <c:showLegendKey val="0"/>
          <c:showVal val="0"/>
          <c:showCatName val="0"/>
          <c:showSerName val="0"/>
          <c:showPercent val="0"/>
          <c:showBubbleSize val="0"/>
        </c:dLbls>
        <c:gapWidth val="60"/>
        <c:overlap val="100"/>
        <c:axId val="168329600"/>
        <c:axId val="168331136"/>
      </c:barChart>
      <c:catAx>
        <c:axId val="168329600"/>
        <c:scaling>
          <c:orientation val="maxMin"/>
        </c:scaling>
        <c:delete val="0"/>
        <c:axPos val="l"/>
        <c:numFmt formatCode="General" sourceLinked="1"/>
        <c:majorTickMark val="out"/>
        <c:minorTickMark val="none"/>
        <c:tickLblPos val="nextTo"/>
        <c:txPr>
          <a:bodyPr/>
          <a:lstStyle/>
          <a:p>
            <a:pPr>
              <a:defRPr sz="10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68331136"/>
        <c:crosses val="autoZero"/>
        <c:auto val="1"/>
        <c:lblAlgn val="ctr"/>
        <c:lblOffset val="100"/>
        <c:noMultiLvlLbl val="0"/>
      </c:catAx>
      <c:valAx>
        <c:axId val="168331136"/>
        <c:scaling>
          <c:orientation val="minMax"/>
          <c:max val="0.8"/>
          <c:min val="0"/>
        </c:scaling>
        <c:delete val="1"/>
        <c:axPos val="t"/>
        <c:numFmt formatCode="0%" sourceLinked="1"/>
        <c:majorTickMark val="out"/>
        <c:minorTickMark val="none"/>
        <c:tickLblPos val="nextTo"/>
        <c:crossAx val="168329600"/>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091794412089157"/>
          <c:y val="2.5970614806022502E-2"/>
          <c:w val="0.44908205587910838"/>
          <c:h val="0.880159968878923"/>
        </c:manualLayout>
      </c:layout>
      <c:barChart>
        <c:barDir val="bar"/>
        <c:grouping val="stacked"/>
        <c:varyColors val="0"/>
        <c:ser>
          <c:idx val="0"/>
          <c:order val="0"/>
          <c:tx>
            <c:strRef>
              <c:f>Feuil1!$B$1</c:f>
              <c:strCache>
                <c:ptCount val="1"/>
                <c:pt idx="0">
                  <c:v>Colonne2</c:v>
                </c:pt>
              </c:strCache>
            </c:strRef>
          </c:tx>
          <c:spPr>
            <a:solidFill>
              <a:srgbClr val="77933C"/>
            </a:solidFill>
          </c:spPr>
          <c:invertIfNegative val="0"/>
          <c:dLbls>
            <c:dLbl>
              <c:idx val="3"/>
              <c:layout>
                <c:manualLayout>
                  <c:x val="7.1068412860472198E-3"/>
                  <c:y val="-5.0096380594138499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7.1067013875967715E-3"/>
                  <c:y val="-2.8409891716231288E-3"/>
                </c:manualLayout>
              </c:layout>
              <c:dLblPos val="ctr"/>
              <c:showLegendKey val="0"/>
              <c:showVal val="1"/>
              <c:showCatName val="0"/>
              <c:showSerName val="0"/>
              <c:showPercent val="0"/>
              <c:showBubbleSize val="0"/>
            </c:dLbl>
            <c:dLbl>
              <c:idx val="7"/>
              <c:layout>
                <c:manualLayout>
                  <c:x val="2.3710612506229391E-2"/>
                  <c:y val="8.9487020131447486E-7"/>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8"/>
              <c:layout>
                <c:manualLayout>
                  <c:x val="1.5094352180711961E-2"/>
                  <c:y val="5.682649495897244E-3"/>
                </c:manualLayout>
              </c:layout>
              <c:tx>
                <c:rich>
                  <a:bodyPr/>
                  <a:lstStyle/>
                  <a:p>
                    <a:pPr>
                      <a:defRPr sz="1200" b="1">
                        <a:solidFill>
                          <a:schemeClr val="bg1">
                            <a:lumMod val="50000"/>
                          </a:schemeClr>
                        </a:solidFill>
                        <a:latin typeface="Arial" panose="020B0604020202020204" pitchFamily="34" charset="0"/>
                        <a:cs typeface="Arial" panose="020B0604020202020204" pitchFamily="34" charset="0"/>
                      </a:defRPr>
                    </a:pPr>
                    <a:r>
                      <a:rPr lang="en-US" dirty="0">
                        <a:solidFill>
                          <a:srgbClr val="7F7F7F"/>
                        </a:solidFill>
                      </a:rPr>
                      <a:t>1%</a:t>
                    </a:r>
                  </a:p>
                </c:rich>
              </c:tx>
              <c:spPr>
                <a:noFill/>
                <a:ln>
                  <a:noFill/>
                </a:ln>
                <a:effectLst/>
              </c:spPr>
              <c:dLblPos val="ctr"/>
              <c:showLegendKey val="0"/>
              <c:showVal val="1"/>
              <c:showCatName val="0"/>
              <c:showSerName val="0"/>
              <c:showPercent val="0"/>
              <c:showBubbleSize val="0"/>
            </c:dLbl>
            <c:dLbl>
              <c:idx val="9"/>
              <c:layout>
                <c:manualLayout>
                  <c:x val="2.415096348913914E-2"/>
                  <c:y val="-2.8409891716232333E-3"/>
                </c:manualLayout>
              </c:layout>
              <c:tx>
                <c:rich>
                  <a:bodyPr/>
                  <a:lstStyle/>
                  <a:p>
                    <a:r>
                      <a:rPr lang="en-US" dirty="0">
                        <a:solidFill>
                          <a:srgbClr val="7F7F7F"/>
                        </a:solidFill>
                      </a:rPr>
                      <a:t>3%</a:t>
                    </a:r>
                  </a:p>
                </c:rich>
              </c:tx>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Feuil1!$A$2:$A$11</c:f>
              <c:strCache>
                <c:ptCount val="10"/>
                <c:pt idx="0">
                  <c:v>Comprendre que je n’étais pas seul(e) à vivre cela</c:v>
                </c:pt>
                <c:pt idx="1">
                  <c:v>Trouver un espace où je me suis senti(e) compris(e) pour ce que j’étais</c:v>
                </c:pt>
                <c:pt idx="2">
                  <c:v>Développer ma confiance en voyant d’autres personnes LGBTQ s'affirmer</c:v>
                </c:pt>
                <c:pt idx="3">
                  <c:v>La possibilité de recevoir de l’écoute sans jugement</c:v>
                </c:pt>
                <c:pt idx="4">
                  <c:v>M’alléger l’esprit en me confiant à quelqu’un</c:v>
                </c:pt>
                <c:pt idx="5">
                  <c:v>Comprendre que je n’étais pas « malade »</c:v>
                </c:pt>
                <c:pt idx="6">
                  <c:v>Me sentir appartenir à un réseau où l’on se supporte mutuellement</c:v>
                </c:pt>
                <c:pt idx="7">
                  <c:v>Avoir accès facilement/rapidement aux ressources médicales nécessaires pour faciliter une transition de genre</c:v>
                </c:pt>
                <c:pt idx="8">
                  <c:v>Acceptation personnelle / L'ai toujours su</c:v>
                </c:pt>
                <c:pt idx="9">
                  <c:v>Autre</c:v>
                </c:pt>
              </c:strCache>
            </c:strRef>
          </c:cat>
          <c:val>
            <c:numRef>
              <c:f>Feuil1!$B$2:$B$11</c:f>
              <c:numCache>
                <c:formatCode>0%</c:formatCode>
                <c:ptCount val="10"/>
                <c:pt idx="0">
                  <c:v>0.59</c:v>
                </c:pt>
                <c:pt idx="1">
                  <c:v>0.45</c:v>
                </c:pt>
                <c:pt idx="2">
                  <c:v>0.41</c:v>
                </c:pt>
                <c:pt idx="3">
                  <c:v>0.34</c:v>
                </c:pt>
                <c:pt idx="4">
                  <c:v>0.31</c:v>
                </c:pt>
                <c:pt idx="5">
                  <c:v>0.26</c:v>
                </c:pt>
                <c:pt idx="6">
                  <c:v>0.26</c:v>
                </c:pt>
                <c:pt idx="7">
                  <c:v>0.03</c:v>
                </c:pt>
                <c:pt idx="8">
                  <c:v>0.01</c:v>
                </c:pt>
                <c:pt idx="9">
                  <c:v>0.03</c:v>
                </c:pt>
              </c:numCache>
            </c:numRef>
          </c:val>
        </c:ser>
        <c:dLbls>
          <c:showLegendKey val="0"/>
          <c:showVal val="0"/>
          <c:showCatName val="0"/>
          <c:showSerName val="0"/>
          <c:showPercent val="0"/>
          <c:showBubbleSize val="0"/>
        </c:dLbls>
        <c:gapWidth val="60"/>
        <c:overlap val="100"/>
        <c:axId val="112151936"/>
        <c:axId val="137613312"/>
      </c:barChart>
      <c:catAx>
        <c:axId val="112151936"/>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37613312"/>
        <c:crosses val="autoZero"/>
        <c:auto val="1"/>
        <c:lblAlgn val="ctr"/>
        <c:lblOffset val="100"/>
        <c:noMultiLvlLbl val="0"/>
      </c:catAx>
      <c:valAx>
        <c:axId val="137613312"/>
        <c:scaling>
          <c:orientation val="minMax"/>
          <c:min val="0"/>
        </c:scaling>
        <c:delete val="1"/>
        <c:axPos val="t"/>
        <c:numFmt formatCode="0%" sourceLinked="1"/>
        <c:majorTickMark val="out"/>
        <c:minorTickMark val="none"/>
        <c:tickLblPos val="nextTo"/>
        <c:crossAx val="112151936"/>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29024706060476"/>
          <c:y val="0.18742824871310595"/>
          <c:w val="0.56576403938326369"/>
          <c:h val="0.72435122949301933"/>
        </c:manualLayout>
      </c:layout>
      <c:doughnutChart>
        <c:varyColors val="1"/>
        <c:ser>
          <c:idx val="0"/>
          <c:order val="0"/>
          <c:tx>
            <c:strRef>
              <c:f>Feuil1!$B$1</c:f>
              <c:strCache>
                <c:ptCount val="1"/>
                <c:pt idx="0">
                  <c:v>Colonne1</c:v>
                </c:pt>
              </c:strCache>
            </c:strRef>
          </c:tx>
          <c:dPt>
            <c:idx val="0"/>
            <c:bubble3D val="0"/>
            <c:spPr>
              <a:solidFill>
                <a:srgbClr val="C3D69B"/>
              </a:solidFill>
            </c:spPr>
          </c:dPt>
          <c:dPt>
            <c:idx val="1"/>
            <c:bubble3D val="0"/>
            <c:explosion val="9"/>
            <c:spPr>
              <a:solidFill>
                <a:srgbClr val="77933C"/>
              </a:solidFill>
            </c:spPr>
          </c:dPt>
          <c:dPt>
            <c:idx val="2"/>
            <c:bubble3D val="0"/>
            <c:spPr>
              <a:solidFill>
                <a:srgbClr val="D7E4BD"/>
              </a:solidFill>
            </c:spPr>
          </c:dPt>
          <c:dPt>
            <c:idx val="3"/>
            <c:bubble3D val="0"/>
            <c:spPr>
              <a:solidFill>
                <a:schemeClr val="bg1">
                  <a:lumMod val="50000"/>
                </a:schemeClr>
              </a:solidFill>
            </c:spPr>
          </c:dPt>
          <c:dLbls>
            <c:txPr>
              <a:bodyPr/>
              <a:lstStyle/>
              <a:p>
                <a:pPr>
                  <a:defRPr sz="14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1"/>
          </c:dLbls>
          <c:cat>
            <c:strRef>
              <c:f>Feuil1!$A$2:$A$5</c:f>
              <c:strCache>
                <c:ptCount val="4"/>
                <c:pt idx="0">
                  <c:v>Suffisantes</c:v>
                </c:pt>
                <c:pt idx="1">
                  <c:v>Un peu insuffisantes</c:v>
                </c:pt>
                <c:pt idx="2">
                  <c:v>Très insuffisantes</c:v>
                </c:pt>
                <c:pt idx="3">
                  <c:v>Inexistantes</c:v>
                </c:pt>
              </c:strCache>
            </c:strRef>
          </c:cat>
          <c:val>
            <c:numRef>
              <c:f>Feuil1!$B$2:$B$5</c:f>
              <c:numCache>
                <c:formatCode>0%</c:formatCode>
                <c:ptCount val="4"/>
                <c:pt idx="0">
                  <c:v>0.42</c:v>
                </c:pt>
                <c:pt idx="1">
                  <c:v>0.3</c:v>
                </c:pt>
                <c:pt idx="2">
                  <c:v>0.14000000000000001</c:v>
                </c:pt>
                <c:pt idx="3">
                  <c:v>0.13</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199"/>
          <c:y val="2.5970614806022502E-2"/>
          <c:w val="0.52227449139218796"/>
          <c:h val="0.880159968878923"/>
        </c:manualLayout>
      </c:layout>
      <c:barChart>
        <c:barDir val="bar"/>
        <c:grouping val="stacked"/>
        <c:varyColors val="0"/>
        <c:ser>
          <c:idx val="0"/>
          <c:order val="0"/>
          <c:tx>
            <c:strRef>
              <c:f>Feuil1!$B$1</c:f>
              <c:strCache>
                <c:ptCount val="1"/>
                <c:pt idx="0">
                  <c:v>Fréquentation totale</c:v>
                </c:pt>
              </c:strCache>
            </c:strRef>
          </c:tx>
          <c:spPr>
            <a:solidFill>
              <a:schemeClr val="accent3">
                <a:lumMod val="75000"/>
              </a:schemeClr>
            </a:solidFill>
          </c:spPr>
          <c:invertIfNegative val="0"/>
          <c:dLbls>
            <c:dLbl>
              <c:idx val="3"/>
              <c:layout>
                <c:manualLayout>
                  <c:x val="7.1068412860472198E-3"/>
                  <c:y val="-5.0096380594138499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7.1067013875967715E-3"/>
                  <c:y val="-2.8409891716231288E-3"/>
                </c:manualLayout>
              </c:layout>
              <c:dLblPos val="ctr"/>
              <c:showLegendKey val="0"/>
              <c:showVal val="1"/>
              <c:showCatName val="0"/>
              <c:showSerName val="0"/>
              <c:showPercent val="0"/>
              <c:showBubbleSize val="0"/>
            </c:dLbl>
            <c:dLbl>
              <c:idx val="7"/>
              <c:layout>
                <c:manualLayout>
                  <c:x val="7.1068412860472189E-3"/>
                  <c:y val="5.6824257783470193E-3"/>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Feuil1!$A$2:$A$4</c:f>
              <c:strCache>
                <c:ptCount val="3"/>
                <c:pt idx="0">
                  <c:v>Identité de genre clairement définie</c:v>
                </c:pt>
                <c:pt idx="1">
                  <c:v>En processus de questionnement</c:v>
                </c:pt>
                <c:pt idx="2">
                  <c:v>En processus d’acceptation</c:v>
                </c:pt>
              </c:strCache>
            </c:strRef>
          </c:cat>
          <c:val>
            <c:numRef>
              <c:f>Feuil1!$B$2:$B$4</c:f>
              <c:numCache>
                <c:formatCode>0%</c:formatCode>
                <c:ptCount val="3"/>
                <c:pt idx="0">
                  <c:v>0.49</c:v>
                </c:pt>
                <c:pt idx="1">
                  <c:v>0.26</c:v>
                </c:pt>
                <c:pt idx="2">
                  <c:v>0.25</c:v>
                </c:pt>
              </c:numCache>
            </c:numRef>
          </c:val>
        </c:ser>
        <c:dLbls>
          <c:showLegendKey val="0"/>
          <c:showVal val="0"/>
          <c:showCatName val="0"/>
          <c:showSerName val="0"/>
          <c:showPercent val="0"/>
          <c:showBubbleSize val="0"/>
        </c:dLbls>
        <c:gapWidth val="60"/>
        <c:overlap val="100"/>
        <c:axId val="158592384"/>
        <c:axId val="158872704"/>
      </c:barChart>
      <c:catAx>
        <c:axId val="158592384"/>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58872704"/>
        <c:crosses val="autoZero"/>
        <c:auto val="1"/>
        <c:lblAlgn val="ctr"/>
        <c:lblOffset val="100"/>
        <c:noMultiLvlLbl val="0"/>
      </c:catAx>
      <c:valAx>
        <c:axId val="158872704"/>
        <c:scaling>
          <c:orientation val="minMax"/>
          <c:max val="1.1000000000000001"/>
          <c:min val="0"/>
        </c:scaling>
        <c:delete val="1"/>
        <c:axPos val="t"/>
        <c:numFmt formatCode="0%" sourceLinked="1"/>
        <c:majorTickMark val="out"/>
        <c:minorTickMark val="none"/>
        <c:tickLblPos val="nextTo"/>
        <c:crossAx val="158592384"/>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59694421405341824"/>
          <c:y val="2.5970614806022502E-2"/>
          <c:w val="0.40305578594658176"/>
          <c:h val="0.92437902700035823"/>
        </c:manualLayout>
      </c:layout>
      <c:barChart>
        <c:barDir val="bar"/>
        <c:grouping val="stacked"/>
        <c:varyColors val="0"/>
        <c:ser>
          <c:idx val="0"/>
          <c:order val="0"/>
          <c:tx>
            <c:strRef>
              <c:f>Feuil1!$B$1</c:f>
              <c:strCache>
                <c:ptCount val="1"/>
                <c:pt idx="0">
                  <c:v>Colonne2</c:v>
                </c:pt>
              </c:strCache>
            </c:strRef>
          </c:tx>
          <c:spPr>
            <a:solidFill>
              <a:srgbClr val="77933C"/>
            </a:solidFill>
          </c:spPr>
          <c:invertIfNegative val="0"/>
          <c:dLbls>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Feuil1!$A$2:$A$13</c:f>
              <c:strCache>
                <c:ptCount val="12"/>
                <c:pt idx="0">
                  <c:v>Organisme de soutien/Ressources/Réseaux visibles/accessibles dans la localité (école, quartier...)</c:v>
                </c:pt>
                <c:pt idx="1">
                  <c:v>Soutien / Ouverture d'esprit / Compréhension / Acceptation (famille / entourage / en général)</c:v>
                </c:pt>
                <c:pt idx="2">
                  <c:v>Informations claires/accessibles sur identités sexuelles/de genre (cours à l'école, bibliothèque, internet)</c:v>
                </c:pt>
                <c:pt idx="3">
                  <c:v>Modèles sexuels visibles / Mentors/Gens LGBTQ accessibles</c:v>
                </c:pt>
                <c:pt idx="4">
                  <c:v>Sensibilisation/déstigmatisation en général (communauté, médias)</c:v>
                </c:pt>
                <c:pt idx="5">
                  <c:v>Plus de visibilité/accessibilité des ressources de soutien/services SPÉCIALISÉS</c:v>
                </c:pt>
                <c:pt idx="6">
                  <c:v>Déstigmatisation/Formation sur la différence sexuelle auprès des services publics/spécialisés (de santé, d'éducation, etc.)</c:v>
                </c:pt>
                <c:pt idx="7">
                  <c:v>Me sentir moins seul/un ami/quelqu'un à qui parler (sans précision)</c:v>
                </c:pt>
                <c:pt idx="8">
                  <c:v>Information/Accompagnement/Acceptation de la non-binarité</c:v>
                </c:pt>
                <c:pt idx="9">
                  <c:v>Lieu de rencontre sécuritaire/tolérant/confidentiel dans la localité</c:v>
                </c:pt>
                <c:pt idx="10">
                  <c:v>Autre</c:v>
                </c:pt>
                <c:pt idx="11">
                  <c:v>NSP / PR / Rien</c:v>
                </c:pt>
              </c:strCache>
            </c:strRef>
          </c:cat>
          <c:val>
            <c:numRef>
              <c:f>Feuil1!$B$2:$B$13</c:f>
              <c:numCache>
                <c:formatCode>0%</c:formatCode>
                <c:ptCount val="12"/>
                <c:pt idx="0">
                  <c:v>0.26</c:v>
                </c:pt>
                <c:pt idx="1">
                  <c:v>0.22</c:v>
                </c:pt>
                <c:pt idx="2">
                  <c:v>0.2</c:v>
                </c:pt>
                <c:pt idx="3">
                  <c:v>0.19</c:v>
                </c:pt>
                <c:pt idx="4">
                  <c:v>0.14000000000000001</c:v>
                </c:pt>
                <c:pt idx="5">
                  <c:v>0.08</c:v>
                </c:pt>
                <c:pt idx="6">
                  <c:v>7.0000000000000007E-2</c:v>
                </c:pt>
                <c:pt idx="7">
                  <c:v>7.0000000000000007E-2</c:v>
                </c:pt>
                <c:pt idx="8">
                  <c:v>0.06</c:v>
                </c:pt>
                <c:pt idx="9">
                  <c:v>0.04</c:v>
                </c:pt>
                <c:pt idx="10">
                  <c:v>0.04</c:v>
                </c:pt>
                <c:pt idx="11">
                  <c:v>7.0000000000000007E-2</c:v>
                </c:pt>
              </c:numCache>
            </c:numRef>
          </c:val>
        </c:ser>
        <c:dLbls>
          <c:showLegendKey val="0"/>
          <c:showVal val="0"/>
          <c:showCatName val="0"/>
          <c:showSerName val="0"/>
          <c:showPercent val="0"/>
          <c:showBubbleSize val="0"/>
        </c:dLbls>
        <c:gapWidth val="60"/>
        <c:overlap val="100"/>
        <c:axId val="202897664"/>
        <c:axId val="203554816"/>
      </c:barChart>
      <c:catAx>
        <c:axId val="202897664"/>
        <c:scaling>
          <c:orientation val="maxMin"/>
        </c:scaling>
        <c:delete val="0"/>
        <c:axPos val="l"/>
        <c:numFmt formatCode="General" sourceLinked="1"/>
        <c:majorTickMark val="out"/>
        <c:minorTickMark val="none"/>
        <c:tickLblPos val="nextTo"/>
        <c:txPr>
          <a:bodyPr/>
          <a:lstStyle/>
          <a:p>
            <a:pPr>
              <a:defRPr sz="10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3554816"/>
        <c:crosses val="autoZero"/>
        <c:auto val="1"/>
        <c:lblAlgn val="ctr"/>
        <c:lblOffset val="100"/>
        <c:noMultiLvlLbl val="0"/>
      </c:catAx>
      <c:valAx>
        <c:axId val="203554816"/>
        <c:scaling>
          <c:orientation val="minMax"/>
          <c:min val="0"/>
        </c:scaling>
        <c:delete val="1"/>
        <c:axPos val="t"/>
        <c:numFmt formatCode="0%" sourceLinked="1"/>
        <c:majorTickMark val="out"/>
        <c:minorTickMark val="none"/>
        <c:tickLblPos val="nextTo"/>
        <c:crossAx val="202897664"/>
        <c:crosses val="autoZero"/>
        <c:crossBetween val="between"/>
        <c:majorUnit val="0.2"/>
        <c:minorUnit val="0.02"/>
      </c:valAx>
    </c:plotArea>
    <c:plotVisOnly val="1"/>
    <c:dispBlanksAs val="gap"/>
    <c:showDLblsOverMax val="0"/>
  </c:chart>
  <c:txPr>
    <a:bodyPr/>
    <a:lstStyle/>
    <a:p>
      <a:pPr>
        <a:defRPr sz="1800"/>
      </a:pPr>
      <a:endParaRPr lang="fr-FR"/>
    </a:p>
  </c:txPr>
  <c:externalData r:id="rId2">
    <c:autoUpdate val="0"/>
  </c:externalData>
  <c:userShapes r:id="rId3"/>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356546672119173"/>
          <c:y val="4.9774279822567151E-2"/>
          <c:w val="0.756252851338031"/>
          <c:h val="0.86692400031432826"/>
        </c:manualLayout>
      </c:layout>
      <c:doughnutChart>
        <c:varyColors val="1"/>
        <c:ser>
          <c:idx val="0"/>
          <c:order val="0"/>
          <c:tx>
            <c:strRef>
              <c:f>Feuil1!$B$1</c:f>
              <c:strCache>
                <c:ptCount val="1"/>
                <c:pt idx="0">
                  <c:v>Colonne1</c:v>
                </c:pt>
              </c:strCache>
            </c:strRef>
          </c:tx>
          <c:explosion val="25"/>
          <c:dPt>
            <c:idx val="0"/>
            <c:bubble3D val="0"/>
            <c:spPr>
              <a:solidFill>
                <a:srgbClr val="C3D69B"/>
              </a:solidFill>
            </c:spPr>
          </c:dPt>
          <c:dPt>
            <c:idx val="1"/>
            <c:bubble3D val="0"/>
            <c:explosion val="9"/>
            <c:spPr>
              <a:solidFill>
                <a:schemeClr val="bg1">
                  <a:lumMod val="50000"/>
                </a:schemeClr>
              </a:solidFill>
            </c:spPr>
          </c:dPt>
          <c:dPt>
            <c:idx val="2"/>
            <c:bubble3D val="0"/>
            <c:spPr>
              <a:solidFill>
                <a:srgbClr val="D7E4BD"/>
              </a:solidFill>
            </c:spPr>
          </c:dPt>
          <c:dPt>
            <c:idx val="3"/>
            <c:bubble3D val="0"/>
            <c:spPr>
              <a:solidFill>
                <a:schemeClr val="bg1">
                  <a:lumMod val="50000"/>
                </a:schemeClr>
              </a:solidFill>
            </c:spPr>
          </c:dPt>
          <c:dLbls>
            <c:dLbl>
              <c:idx val="3"/>
              <c:layout>
                <c:manualLayout>
                  <c:x val="-2.1614028701302693E-3"/>
                  <c:y val="-8.5512178863595099E-3"/>
                </c:manualLayout>
              </c:layout>
              <c:showLegendKey val="0"/>
              <c:showVal val="1"/>
              <c:showCatName val="0"/>
              <c:showSerName val="0"/>
              <c:showPercent val="0"/>
              <c:showBubbleSize val="0"/>
            </c:dLbl>
            <c:txPr>
              <a:bodyPr/>
              <a:lstStyle/>
              <a:p>
                <a:pPr>
                  <a:defRPr sz="14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1"/>
          </c:dLbls>
          <c:cat>
            <c:strRef>
              <c:f>Feuil1!$A$2:$A$3</c:f>
              <c:strCache>
                <c:ptCount val="2"/>
                <c:pt idx="0">
                  <c:v>Oui</c:v>
                </c:pt>
                <c:pt idx="1">
                  <c:v>Non</c:v>
                </c:pt>
              </c:strCache>
            </c:strRef>
          </c:cat>
          <c:val>
            <c:numRef>
              <c:f>Feuil1!$B$2:$B$3</c:f>
              <c:numCache>
                <c:formatCode>0%</c:formatCode>
                <c:ptCount val="2"/>
                <c:pt idx="0">
                  <c:v>0.63</c:v>
                </c:pt>
                <c:pt idx="1">
                  <c:v>0.37</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354"/>
          <c:y val="5.1118889375408566E-2"/>
          <c:w val="0.53054174536162646"/>
          <c:h val="0.88922278718740222"/>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8"/>
              <c:layout>
                <c:manualLayout>
                  <c:x val="6.3382714420619934E-2"/>
                  <c:y val="3.1437862017462564E-3"/>
                </c:manualLayout>
              </c:layou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Feuil1!$A$2:$A$5</c:f>
              <c:strCache>
                <c:ptCount val="4"/>
                <c:pt idx="0">
                  <c:v>Traitements hormonaux</c:v>
                </c:pt>
                <c:pt idx="1">
                  <c:v>Chirurgie de réassignation sexuelle</c:v>
                </c:pt>
                <c:pt idx="2">
                  <c:v>Autre traitement médical</c:v>
                </c:pt>
                <c:pt idx="3">
                  <c:v>Non, aucun traitement médical</c:v>
                </c:pt>
              </c:strCache>
            </c:strRef>
          </c:cat>
          <c:val>
            <c:numRef>
              <c:f>Feuil1!$B$2:$B$5</c:f>
              <c:numCache>
                <c:formatCode>0%</c:formatCode>
                <c:ptCount val="4"/>
                <c:pt idx="0">
                  <c:v>0.47</c:v>
                </c:pt>
                <c:pt idx="1">
                  <c:v>0.13</c:v>
                </c:pt>
                <c:pt idx="2">
                  <c:v>0.11</c:v>
                </c:pt>
                <c:pt idx="3">
                  <c:v>0.45</c:v>
                </c:pt>
              </c:numCache>
            </c:numRef>
          </c:val>
        </c:ser>
        <c:dLbls>
          <c:showLegendKey val="0"/>
          <c:showVal val="0"/>
          <c:showCatName val="0"/>
          <c:showSerName val="0"/>
          <c:showPercent val="0"/>
          <c:showBubbleSize val="0"/>
        </c:dLbls>
        <c:gapWidth val="60"/>
        <c:overlap val="100"/>
        <c:axId val="203619712"/>
        <c:axId val="204028160"/>
      </c:barChart>
      <c:catAx>
        <c:axId val="203619712"/>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4028160"/>
        <c:crosses val="autoZero"/>
        <c:auto val="1"/>
        <c:lblAlgn val="ctr"/>
        <c:lblOffset val="100"/>
        <c:noMultiLvlLbl val="0"/>
      </c:catAx>
      <c:valAx>
        <c:axId val="204028160"/>
        <c:scaling>
          <c:orientation val="minMax"/>
          <c:max val="1.1000000000000001"/>
          <c:min val="0"/>
        </c:scaling>
        <c:delete val="1"/>
        <c:axPos val="t"/>
        <c:numFmt formatCode="0%" sourceLinked="1"/>
        <c:majorTickMark val="out"/>
        <c:minorTickMark val="none"/>
        <c:tickLblPos val="nextTo"/>
        <c:crossAx val="20361971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7834748691886447"/>
          <c:y val="2.3115015855905204E-2"/>
          <c:w val="0.52165251308113558"/>
          <c:h val="0.88301573178324799"/>
        </c:manualLayout>
      </c:layout>
      <c:barChart>
        <c:barDir val="bar"/>
        <c:grouping val="stacked"/>
        <c:varyColors val="0"/>
        <c:ser>
          <c:idx val="0"/>
          <c:order val="0"/>
          <c:tx>
            <c:strRef>
              <c:f>Feuil1!$B$1</c:f>
              <c:strCache>
                <c:ptCount val="1"/>
                <c:pt idx="0">
                  <c:v>9 - 10</c:v>
                </c:pt>
              </c:strCache>
            </c:strRef>
          </c:tx>
          <c:spPr>
            <a:solidFill>
              <a:schemeClr val="accent3">
                <a:lumMod val="75000"/>
              </a:schemeClr>
            </a:solidFill>
          </c:spPr>
          <c:invertIfNegative val="0"/>
          <c:dLbls>
            <c:dLbl>
              <c:idx val="3"/>
              <c:layout>
                <c:manualLayout>
                  <c:x val="7.1068412860472198E-3"/>
                  <c:y val="-5.0096380594138499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2.1576755125184931E-2"/>
                  <c:y val="2.2485861452465225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1.2184926893636781E-2"/>
                  <c:y val="5.712083384769741E-3"/>
                </c:manualLayout>
              </c:layout>
              <c:dLblPos val="ctr"/>
              <c:showLegendKey val="0"/>
              <c:showVal val="1"/>
              <c:showCatName val="0"/>
              <c:showSerName val="0"/>
              <c:showPercent val="0"/>
              <c:showBubbleSize val="0"/>
            </c:dLbl>
            <c:dLbl>
              <c:idx val="9"/>
              <c:layout>
                <c:manualLayout>
                  <c:x val="1.2184926893636781E-2"/>
                  <c:y val="-2.8557044044629789E-3"/>
                </c:manualLayout>
              </c:layout>
              <c:dLblPos val="ctr"/>
              <c:showLegendKey val="0"/>
              <c:showVal val="1"/>
              <c:showCatName val="0"/>
              <c:showSerName val="0"/>
              <c:showPercent val="0"/>
              <c:showBubbleSize val="0"/>
            </c:dLbl>
            <c:dLbl>
              <c:idx val="15"/>
              <c:layout>
                <c:manualLayout>
                  <c:x val="7.7160503203132415E-3"/>
                  <c:y val="0"/>
                </c:manualLayout>
              </c:layout>
              <c:dLblPos val="ctr"/>
              <c:showLegendKey val="0"/>
              <c:showVal val="1"/>
              <c:showCatName val="0"/>
              <c:showSerName val="0"/>
              <c:showPercent val="0"/>
              <c:showBubbleSize val="0"/>
            </c:dLbl>
            <c:dLbl>
              <c:idx val="16"/>
              <c:layout>
                <c:manualLayout>
                  <c:x val="7.7160503203132415E-3"/>
                  <c:y val="0"/>
                </c:manualLayout>
              </c:layout>
              <c:dLblPos val="ctr"/>
              <c:showLegendKey val="0"/>
              <c:showVal val="1"/>
              <c:showCatName val="0"/>
              <c:showSerName val="0"/>
              <c:showPercent val="0"/>
              <c:showBubbleSize val="0"/>
            </c:dLbl>
            <c:dLbl>
              <c:idx val="17"/>
              <c:layout>
                <c:manualLayout>
                  <c:x val="6.1728402562505821E-3"/>
                  <c:y val="9.5062074613445566E-17"/>
                </c:manualLayout>
              </c:layout>
              <c:dLblPos val="ctr"/>
              <c:showLegendKey val="0"/>
              <c:showVal val="1"/>
              <c:showCatName val="0"/>
              <c:showSerName val="0"/>
              <c:showPercent val="0"/>
              <c:showBubbleSize val="0"/>
            </c:dLbl>
            <c:dLbl>
              <c:idx val="18"/>
              <c:layout>
                <c:manualLayout>
                  <c:x val="7.7160503203133552E-3"/>
                  <c:y val="0"/>
                </c:manualLayout>
              </c:layout>
              <c:dLblPos val="ctr"/>
              <c:showLegendKey val="0"/>
              <c:showVal val="1"/>
              <c:showCatName val="0"/>
              <c:showSerName val="0"/>
              <c:showPercent val="0"/>
              <c:showBubbleSize val="0"/>
            </c:dLbl>
            <c:dLbl>
              <c:idx val="19"/>
              <c:layout>
                <c:manualLayout>
                  <c:x val="1.6975310704689314E-2"/>
                  <c:y val="2.0414425077733027E-7"/>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Feuil1!$A$2:$A$11</c:f>
              <c:strCache>
                <c:ptCount val="10"/>
                <c:pt idx="0">
                  <c:v>La société canadienne en général</c:v>
                </c:pt>
                <c:pt idx="1">
                  <c:v>Les résidents de sa province</c:v>
                </c:pt>
                <c:pt idx="3">
                  <c:v>Les Canadiens de la génération Y (milléniaux)</c:v>
                </c:pt>
                <c:pt idx="4">
                  <c:v>Les Canadiens de la génération X</c:v>
                </c:pt>
                <c:pt idx="5">
                  <c:v>Les Canadiens Baby-boomers</c:v>
                </c:pt>
                <c:pt idx="6">
                  <c:v>Les Canadiens plus âgés</c:v>
                </c:pt>
                <c:pt idx="8">
                  <c:v>Les Canadiens des milieux urbains</c:v>
                </c:pt>
                <c:pt idx="9">
                  <c:v>Les Canadiens des milieux ruraux</c:v>
                </c:pt>
              </c:strCache>
            </c:strRef>
          </c:cat>
          <c:val>
            <c:numRef>
              <c:f>Feuil1!$B$2:$B$11</c:f>
              <c:numCache>
                <c:formatCode>0%</c:formatCode>
                <c:ptCount val="10"/>
                <c:pt idx="0">
                  <c:v>0.09</c:v>
                </c:pt>
                <c:pt idx="1">
                  <c:v>0.12</c:v>
                </c:pt>
                <c:pt idx="3">
                  <c:v>0.37</c:v>
                </c:pt>
                <c:pt idx="4">
                  <c:v>0.16</c:v>
                </c:pt>
                <c:pt idx="5">
                  <c:v>0.04</c:v>
                </c:pt>
                <c:pt idx="6">
                  <c:v>0.02</c:v>
                </c:pt>
                <c:pt idx="8">
                  <c:v>0.2</c:v>
                </c:pt>
                <c:pt idx="9">
                  <c:v>0.02</c:v>
                </c:pt>
              </c:numCache>
            </c:numRef>
          </c:val>
        </c:ser>
        <c:ser>
          <c:idx val="1"/>
          <c:order val="1"/>
          <c:tx>
            <c:strRef>
              <c:f>Feuil1!$C$1</c:f>
              <c:strCache>
                <c:ptCount val="1"/>
                <c:pt idx="0">
                  <c:v>7 - 8</c:v>
                </c:pt>
              </c:strCache>
            </c:strRef>
          </c:tx>
          <c:spPr>
            <a:solidFill>
              <a:schemeClr val="accent3">
                <a:lumMod val="60000"/>
                <a:lumOff val="40000"/>
              </a:schemeClr>
            </a:solidFill>
          </c:spPr>
          <c:invertIfNegative val="0"/>
          <c:dLbls>
            <c:dLbl>
              <c:idx val="6"/>
              <c:layout>
                <c:manualLayout>
                  <c:x val="8.1232845957578542E-3"/>
                  <c:y val="5.7114088089261677E-3"/>
                </c:manualLayout>
              </c:layout>
              <c:dLblPos val="ctr"/>
              <c:showLegendKey val="0"/>
              <c:showVal val="1"/>
              <c:showCatName val="0"/>
              <c:showSerName val="0"/>
              <c:showPercent val="0"/>
              <c:showBubbleSize val="0"/>
            </c:dLbl>
            <c:dLbl>
              <c:idx val="9"/>
              <c:layout>
                <c:manualLayout>
                  <c:x val="1.4215748042576245E-2"/>
                  <c:y val="-2.8557044044629789E-3"/>
                </c:manualLayout>
              </c:layout>
              <c:dLblPos val="ctr"/>
              <c:showLegendKey val="0"/>
              <c:showVal val="1"/>
              <c:showCatName val="0"/>
              <c:showSerName val="0"/>
              <c:showPercent val="0"/>
              <c:showBubbleSize val="0"/>
            </c:dLbl>
            <c:dLbl>
              <c:idx val="19"/>
              <c:layout>
                <c:manualLayout>
                  <c:x val="1.5432100640626598E-2"/>
                  <c:y val="0"/>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Feuil1!$A$2:$A$11</c:f>
              <c:strCache>
                <c:ptCount val="10"/>
                <c:pt idx="0">
                  <c:v>La société canadienne en général</c:v>
                </c:pt>
                <c:pt idx="1">
                  <c:v>Les résidents de sa province</c:v>
                </c:pt>
                <c:pt idx="3">
                  <c:v>Les Canadiens de la génération Y (milléniaux)</c:v>
                </c:pt>
                <c:pt idx="4">
                  <c:v>Les Canadiens de la génération X</c:v>
                </c:pt>
                <c:pt idx="5">
                  <c:v>Les Canadiens Baby-boomers</c:v>
                </c:pt>
                <c:pt idx="6">
                  <c:v>Les Canadiens plus âgés</c:v>
                </c:pt>
                <c:pt idx="8">
                  <c:v>Les Canadiens des milieux urbains</c:v>
                </c:pt>
                <c:pt idx="9">
                  <c:v>Les Canadiens des milieux ruraux</c:v>
                </c:pt>
              </c:strCache>
            </c:strRef>
          </c:cat>
          <c:val>
            <c:numRef>
              <c:f>Feuil1!$C$2:$C$11</c:f>
              <c:numCache>
                <c:formatCode>0%</c:formatCode>
                <c:ptCount val="10"/>
                <c:pt idx="0">
                  <c:v>0.46</c:v>
                </c:pt>
                <c:pt idx="1">
                  <c:v>0.43</c:v>
                </c:pt>
                <c:pt idx="3">
                  <c:v>0.43</c:v>
                </c:pt>
                <c:pt idx="4">
                  <c:v>0.5</c:v>
                </c:pt>
                <c:pt idx="5">
                  <c:v>0.3</c:v>
                </c:pt>
                <c:pt idx="6">
                  <c:v>0.17</c:v>
                </c:pt>
                <c:pt idx="8">
                  <c:v>0.52</c:v>
                </c:pt>
                <c:pt idx="9">
                  <c:v>0.14000000000000001</c:v>
                </c:pt>
              </c:numCache>
            </c:numRef>
          </c:val>
        </c:ser>
        <c:ser>
          <c:idx val="2"/>
          <c:order val="2"/>
          <c:tx>
            <c:strRef>
              <c:f>Feuil1!$D$1</c:f>
              <c:strCache>
                <c:ptCount val="1"/>
                <c:pt idx="0">
                  <c:v>1 - 6</c:v>
                </c:pt>
              </c:strCache>
            </c:strRef>
          </c:tx>
          <c:spPr>
            <a:solidFill>
              <a:srgbClr val="A6A6A6"/>
            </a:solidFill>
          </c:spPr>
          <c:invertIfNegative val="0"/>
          <c:dLbls>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Feuil1!$A$2:$A$11</c:f>
              <c:strCache>
                <c:ptCount val="10"/>
                <c:pt idx="0">
                  <c:v>La société canadienne en général</c:v>
                </c:pt>
                <c:pt idx="1">
                  <c:v>Les résidents de sa province</c:v>
                </c:pt>
                <c:pt idx="3">
                  <c:v>Les Canadiens de la génération Y (milléniaux)</c:v>
                </c:pt>
                <c:pt idx="4">
                  <c:v>Les Canadiens de la génération X</c:v>
                </c:pt>
                <c:pt idx="5">
                  <c:v>Les Canadiens Baby-boomers</c:v>
                </c:pt>
                <c:pt idx="6">
                  <c:v>Les Canadiens plus âgés</c:v>
                </c:pt>
                <c:pt idx="8">
                  <c:v>Les Canadiens des milieux urbains</c:v>
                </c:pt>
                <c:pt idx="9">
                  <c:v>Les Canadiens des milieux ruraux</c:v>
                </c:pt>
              </c:strCache>
            </c:strRef>
          </c:cat>
          <c:val>
            <c:numRef>
              <c:f>Feuil1!$D$2:$D$11</c:f>
              <c:numCache>
                <c:formatCode>0%</c:formatCode>
                <c:ptCount val="10"/>
                <c:pt idx="0">
                  <c:v>0.45</c:v>
                </c:pt>
                <c:pt idx="1">
                  <c:v>0.45</c:v>
                </c:pt>
                <c:pt idx="3">
                  <c:v>0.2</c:v>
                </c:pt>
                <c:pt idx="4">
                  <c:v>0.34</c:v>
                </c:pt>
                <c:pt idx="5">
                  <c:v>0.66</c:v>
                </c:pt>
                <c:pt idx="6">
                  <c:v>0.81</c:v>
                </c:pt>
                <c:pt idx="8">
                  <c:v>0.28999999999999998</c:v>
                </c:pt>
                <c:pt idx="9">
                  <c:v>0.83</c:v>
                </c:pt>
              </c:numCache>
            </c:numRef>
          </c:val>
        </c:ser>
        <c:dLbls>
          <c:showLegendKey val="0"/>
          <c:showVal val="0"/>
          <c:showCatName val="0"/>
          <c:showSerName val="0"/>
          <c:showPercent val="0"/>
          <c:showBubbleSize val="0"/>
        </c:dLbls>
        <c:gapWidth val="60"/>
        <c:overlap val="100"/>
        <c:axId val="136824704"/>
        <c:axId val="136826240"/>
      </c:barChart>
      <c:catAx>
        <c:axId val="136824704"/>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36826240"/>
        <c:crosses val="autoZero"/>
        <c:auto val="1"/>
        <c:lblAlgn val="ctr"/>
        <c:lblOffset val="100"/>
        <c:noMultiLvlLbl val="0"/>
      </c:catAx>
      <c:valAx>
        <c:axId val="136826240"/>
        <c:scaling>
          <c:orientation val="minMax"/>
          <c:max val="1.1000000000000001"/>
          <c:min val="0"/>
        </c:scaling>
        <c:delete val="1"/>
        <c:axPos val="t"/>
        <c:numFmt formatCode="0%" sourceLinked="1"/>
        <c:majorTickMark val="out"/>
        <c:minorTickMark val="none"/>
        <c:tickLblPos val="nextTo"/>
        <c:crossAx val="136824704"/>
        <c:crosses val="autoZero"/>
        <c:crossBetween val="between"/>
        <c:majorUnit val="0.2"/>
        <c:minorUnit val="0.02"/>
      </c:valAx>
    </c:plotArea>
    <c:legend>
      <c:legendPos val="b"/>
      <c:layout>
        <c:manualLayout>
          <c:xMode val="edge"/>
          <c:yMode val="edge"/>
          <c:x val="0.28551682319447202"/>
          <c:y val="0.93371415388289225"/>
          <c:w val="0.70515802986682286"/>
          <c:h val="6.6285846117107722E-2"/>
        </c:manualLayout>
      </c:layout>
      <c:overlay val="0"/>
      <c:txPr>
        <a:bodyPr/>
        <a:lstStyle/>
        <a:p>
          <a:pPr>
            <a:defRPr sz="1000">
              <a:solidFill>
                <a:srgbClr val="595959"/>
              </a:solidFill>
              <a:latin typeface="Arial Narrow" panose="020B0606020202030204" pitchFamily="34" charset="0"/>
              <a:cs typeface="Arial" panose="020B0604020202020204" pitchFamily="34" charset="0"/>
            </a:defRPr>
          </a:pPr>
          <a:endParaRPr lang="fr-FR"/>
        </a:p>
      </c:txPr>
    </c:legend>
    <c:plotVisOnly val="1"/>
    <c:dispBlanksAs val="gap"/>
    <c:showDLblsOverMax val="0"/>
  </c:chart>
  <c:spPr>
    <a:noFill/>
  </c:spPr>
  <c:txPr>
    <a:bodyPr/>
    <a:lstStyle/>
    <a:p>
      <a:pPr>
        <a:defRPr sz="1800"/>
      </a:pPr>
      <a:endParaRPr lang="fr-FR"/>
    </a:p>
  </c:txPr>
  <c:externalData r:id="rId1">
    <c:autoUpdate val="0"/>
  </c:externalData>
  <c:userShapes r:id="rId2"/>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199"/>
          <c:y val="2.5970614806022502E-2"/>
          <c:w val="0.52227449139218796"/>
          <c:h val="0.880159968878923"/>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3"/>
              <c:layout>
                <c:manualLayout>
                  <c:x val="5.8087368694864687E-2"/>
                  <c:y val="3.1437862017463718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7.1067013875967715E-3"/>
                  <c:y val="-2.8409891716231288E-3"/>
                </c:manualLayout>
              </c:layout>
              <c:dLblPos val="ctr"/>
              <c:showLegendKey val="0"/>
              <c:showVal val="1"/>
              <c:showCatName val="0"/>
              <c:showSerName val="0"/>
              <c:showPercent val="0"/>
              <c:showBubbleSize val="0"/>
            </c:dLbl>
            <c:dLbl>
              <c:idx val="7"/>
              <c:layout>
                <c:manualLayout>
                  <c:x val="7.1068412860472189E-3"/>
                  <c:y val="5.6824257783470193E-3"/>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Feuil1!$A$2:$A$5</c:f>
              <c:strCache>
                <c:ptCount val="4"/>
                <c:pt idx="0">
                  <c:v>Très disposée</c:v>
                </c:pt>
                <c:pt idx="1">
                  <c:v>Assez disposée</c:v>
                </c:pt>
                <c:pt idx="2">
                  <c:v>Peu disposée</c:v>
                </c:pt>
                <c:pt idx="3">
                  <c:v>Pas du tout disposée</c:v>
                </c:pt>
              </c:strCache>
            </c:strRef>
          </c:cat>
          <c:val>
            <c:numRef>
              <c:f>Feuil1!$B$2:$B$5</c:f>
              <c:numCache>
                <c:formatCode>0%</c:formatCode>
                <c:ptCount val="4"/>
                <c:pt idx="0">
                  <c:v>0.17</c:v>
                </c:pt>
                <c:pt idx="1">
                  <c:v>0.65</c:v>
                </c:pt>
                <c:pt idx="2">
                  <c:v>0.17</c:v>
                </c:pt>
                <c:pt idx="3">
                  <c:v>0.02</c:v>
                </c:pt>
              </c:numCache>
            </c:numRef>
          </c:val>
        </c:ser>
        <c:dLbls>
          <c:showLegendKey val="0"/>
          <c:showVal val="0"/>
          <c:showCatName val="0"/>
          <c:showSerName val="0"/>
          <c:showPercent val="0"/>
          <c:showBubbleSize val="0"/>
        </c:dLbls>
        <c:gapWidth val="60"/>
        <c:overlap val="100"/>
        <c:axId val="137006464"/>
        <c:axId val="137020544"/>
      </c:barChart>
      <c:catAx>
        <c:axId val="137006464"/>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37020544"/>
        <c:crosses val="autoZero"/>
        <c:auto val="1"/>
        <c:lblAlgn val="ctr"/>
        <c:lblOffset val="100"/>
        <c:noMultiLvlLbl val="0"/>
      </c:catAx>
      <c:valAx>
        <c:axId val="137020544"/>
        <c:scaling>
          <c:orientation val="minMax"/>
          <c:max val="1.1000000000000001"/>
          <c:min val="0"/>
        </c:scaling>
        <c:delete val="1"/>
        <c:axPos val="t"/>
        <c:numFmt formatCode="0%" sourceLinked="1"/>
        <c:majorTickMark val="out"/>
        <c:minorTickMark val="none"/>
        <c:tickLblPos val="nextTo"/>
        <c:crossAx val="137006464"/>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199"/>
          <c:y val="2.5970614806022502E-2"/>
          <c:w val="0.52227449139218796"/>
          <c:h val="0.880159968878923"/>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2"/>
              <c:layout>
                <c:manualLayout>
                  <c:x val="7.1372831116948685E-2"/>
                  <c:y val="-3.1435386790157407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3"/>
              <c:layout>
                <c:manualLayout>
                  <c:x val="6.488451356752821E-2"/>
                  <c:y val="-9.4303685143165908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7.1067013875967715E-3"/>
                  <c:y val="-2.8409891716231288E-3"/>
                </c:manualLayout>
              </c:layout>
              <c:dLblPos val="ctr"/>
              <c:showLegendKey val="0"/>
              <c:showVal val="1"/>
              <c:showCatName val="0"/>
              <c:showSerName val="0"/>
              <c:showPercent val="0"/>
              <c:showBubbleSize val="0"/>
            </c:dLbl>
            <c:dLbl>
              <c:idx val="7"/>
              <c:layout>
                <c:manualLayout>
                  <c:x val="7.1068412860472189E-3"/>
                  <c:y val="5.6824257783470193E-3"/>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Feuil1!$A$2:$A$5</c:f>
              <c:strCache>
                <c:ptCount val="4"/>
                <c:pt idx="0">
                  <c:v>Me préoccupe beaucoup</c:v>
                </c:pt>
                <c:pt idx="1">
                  <c:v>Me préoccupe un peu</c:v>
                </c:pt>
                <c:pt idx="2">
                  <c:v>Ne me préoccupe pas vraiment</c:v>
                </c:pt>
                <c:pt idx="3">
                  <c:v>Ne me préoccupe pas du tout</c:v>
                </c:pt>
              </c:strCache>
            </c:strRef>
          </c:cat>
          <c:val>
            <c:numRef>
              <c:f>Feuil1!$B$2:$B$5</c:f>
              <c:numCache>
                <c:formatCode>0%</c:formatCode>
                <c:ptCount val="4"/>
                <c:pt idx="0">
                  <c:v>0.55000000000000004</c:v>
                </c:pt>
                <c:pt idx="1">
                  <c:v>0.28999999999999998</c:v>
                </c:pt>
                <c:pt idx="2">
                  <c:v>0.09</c:v>
                </c:pt>
                <c:pt idx="3">
                  <c:v>7.0000000000000007E-2</c:v>
                </c:pt>
              </c:numCache>
            </c:numRef>
          </c:val>
        </c:ser>
        <c:dLbls>
          <c:showLegendKey val="0"/>
          <c:showVal val="0"/>
          <c:showCatName val="0"/>
          <c:showSerName val="0"/>
          <c:showPercent val="0"/>
          <c:showBubbleSize val="0"/>
        </c:dLbls>
        <c:gapWidth val="60"/>
        <c:overlap val="100"/>
        <c:axId val="135792512"/>
        <c:axId val="135794048"/>
      </c:barChart>
      <c:catAx>
        <c:axId val="135792512"/>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35794048"/>
        <c:crosses val="autoZero"/>
        <c:auto val="1"/>
        <c:lblAlgn val="ctr"/>
        <c:lblOffset val="100"/>
        <c:noMultiLvlLbl val="0"/>
      </c:catAx>
      <c:valAx>
        <c:axId val="135794048"/>
        <c:scaling>
          <c:orientation val="minMax"/>
          <c:max val="1.1000000000000001"/>
          <c:min val="0"/>
        </c:scaling>
        <c:delete val="1"/>
        <c:axPos val="t"/>
        <c:numFmt formatCode="0%" sourceLinked="1"/>
        <c:majorTickMark val="out"/>
        <c:minorTickMark val="none"/>
        <c:tickLblPos val="nextTo"/>
        <c:crossAx val="135792512"/>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29024706060476"/>
          <c:y val="0.18742824871310595"/>
          <c:w val="0.65766008968634826"/>
          <c:h val="0.72926989593748848"/>
        </c:manualLayout>
      </c:layout>
      <c:doughnutChart>
        <c:varyColors val="1"/>
        <c:ser>
          <c:idx val="0"/>
          <c:order val="0"/>
          <c:tx>
            <c:strRef>
              <c:f>Feuil1!$B$1</c:f>
              <c:strCache>
                <c:ptCount val="1"/>
                <c:pt idx="0">
                  <c:v>Colonne1</c:v>
                </c:pt>
              </c:strCache>
            </c:strRef>
          </c:tx>
          <c:explosion val="25"/>
          <c:dPt>
            <c:idx val="0"/>
            <c:bubble3D val="0"/>
            <c:spPr>
              <a:solidFill>
                <a:srgbClr val="C3D69B"/>
              </a:solidFill>
            </c:spPr>
          </c:dPt>
          <c:dPt>
            <c:idx val="1"/>
            <c:bubble3D val="0"/>
            <c:explosion val="9"/>
            <c:spPr>
              <a:solidFill>
                <a:srgbClr val="77933C"/>
              </a:solidFill>
            </c:spPr>
          </c:dPt>
          <c:dPt>
            <c:idx val="2"/>
            <c:bubble3D val="0"/>
            <c:spPr>
              <a:solidFill>
                <a:srgbClr val="D7E4BD"/>
              </a:solidFill>
            </c:spPr>
          </c:dPt>
          <c:dPt>
            <c:idx val="3"/>
            <c:bubble3D val="0"/>
            <c:spPr>
              <a:solidFill>
                <a:schemeClr val="bg1">
                  <a:lumMod val="50000"/>
                </a:schemeClr>
              </a:solidFill>
            </c:spPr>
          </c:dPt>
          <c:dLbls>
            <c:dLbl>
              <c:idx val="3"/>
              <c:layout>
                <c:manualLayout>
                  <c:x val="4.2869002209631031E-2"/>
                  <c:y val="-5.5869927543060853E-2"/>
                </c:manualLayout>
              </c:layout>
              <c:spPr/>
              <c:txPr>
                <a:bodyPr/>
                <a:lstStyle/>
                <a:p>
                  <a:pPr>
                    <a:defRPr sz="14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txPr>
              <a:bodyPr/>
              <a:lstStyle/>
              <a:p>
                <a:pPr>
                  <a:defRPr sz="14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1"/>
          </c:dLbls>
          <c:cat>
            <c:strRef>
              <c:f>Feuil1!$A$2:$A$5</c:f>
              <c:strCache>
                <c:ptCount val="4"/>
                <c:pt idx="0">
                  <c:v>Très intégré(e)</c:v>
                </c:pt>
                <c:pt idx="1">
                  <c:v>Assez intégré(e)</c:v>
                </c:pt>
                <c:pt idx="2">
                  <c:v>Peu intégré(e)</c:v>
                </c:pt>
                <c:pt idx="3">
                  <c:v>Pas du tout intégré(e)</c:v>
                </c:pt>
              </c:strCache>
            </c:strRef>
          </c:cat>
          <c:val>
            <c:numRef>
              <c:f>Feuil1!$B$2:$B$5</c:f>
              <c:numCache>
                <c:formatCode>0%</c:formatCode>
                <c:ptCount val="4"/>
                <c:pt idx="0">
                  <c:v>0.44</c:v>
                </c:pt>
                <c:pt idx="1">
                  <c:v>0.43</c:v>
                </c:pt>
                <c:pt idx="2">
                  <c:v>0.12</c:v>
                </c:pt>
                <c:pt idx="3">
                  <c:v>0.02</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7834748691886447"/>
          <c:y val="2.3115015855905204E-2"/>
          <c:w val="0.50097977354371714"/>
          <c:h val="0.7716432600091877"/>
        </c:manualLayout>
      </c:layout>
      <c:barChart>
        <c:barDir val="bar"/>
        <c:grouping val="stacked"/>
        <c:varyColors val="0"/>
        <c:ser>
          <c:idx val="0"/>
          <c:order val="0"/>
          <c:tx>
            <c:strRef>
              <c:f>Feuil1!$B$1</c:f>
              <c:strCache>
                <c:ptCount val="1"/>
                <c:pt idx="0">
                  <c:v>Très à l’aise</c:v>
                </c:pt>
              </c:strCache>
            </c:strRef>
          </c:tx>
          <c:spPr>
            <a:solidFill>
              <a:srgbClr val="77933C"/>
            </a:solidFill>
          </c:spPr>
          <c:invertIfNegative val="0"/>
          <c:dLbls>
            <c:dLbl>
              <c:idx val="3"/>
              <c:layout>
                <c:manualLayout>
                  <c:x val="7.1068412860472198E-3"/>
                  <c:y val="-5.0096380594138499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15"/>
              <c:layout>
                <c:manualLayout>
                  <c:x val="7.7160503203132415E-3"/>
                  <c:y val="0"/>
                </c:manualLayout>
              </c:layout>
              <c:dLblPos val="ctr"/>
              <c:showLegendKey val="0"/>
              <c:showVal val="1"/>
              <c:showCatName val="0"/>
              <c:showSerName val="0"/>
              <c:showPercent val="0"/>
              <c:showBubbleSize val="0"/>
            </c:dLbl>
            <c:dLbl>
              <c:idx val="16"/>
              <c:layout>
                <c:manualLayout>
                  <c:x val="7.7160503203132415E-3"/>
                  <c:y val="0"/>
                </c:manualLayout>
              </c:layout>
              <c:dLblPos val="ctr"/>
              <c:showLegendKey val="0"/>
              <c:showVal val="1"/>
              <c:showCatName val="0"/>
              <c:showSerName val="0"/>
              <c:showPercent val="0"/>
              <c:showBubbleSize val="0"/>
            </c:dLbl>
            <c:dLbl>
              <c:idx val="17"/>
              <c:layout>
                <c:manualLayout>
                  <c:x val="6.1728402562505821E-3"/>
                  <c:y val="9.5062074613445566E-17"/>
                </c:manualLayout>
              </c:layout>
              <c:dLblPos val="ctr"/>
              <c:showLegendKey val="0"/>
              <c:showVal val="1"/>
              <c:showCatName val="0"/>
              <c:showSerName val="0"/>
              <c:showPercent val="0"/>
              <c:showBubbleSize val="0"/>
            </c:dLbl>
            <c:dLbl>
              <c:idx val="18"/>
              <c:layout>
                <c:manualLayout>
                  <c:x val="7.7160503203133552E-3"/>
                  <c:y val="0"/>
                </c:manualLayout>
              </c:layout>
              <c:dLblPos val="ctr"/>
              <c:showLegendKey val="0"/>
              <c:showVal val="1"/>
              <c:showCatName val="0"/>
              <c:showSerName val="0"/>
              <c:showPercent val="0"/>
              <c:showBubbleSize val="0"/>
            </c:dLbl>
            <c:dLbl>
              <c:idx val="19"/>
              <c:layout>
                <c:manualLayout>
                  <c:x val="1.6975310704689314E-2"/>
                  <c:y val="2.0414425077733027E-7"/>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Feuil1!$A$2:$A$5</c:f>
              <c:strCache>
                <c:ptCount val="4"/>
                <c:pt idx="0">
                  <c:v>...lorsque vous êtes avec des amis LGBTQ </c:v>
                </c:pt>
                <c:pt idx="1">
                  <c:v>...lorsque vous êtes avec des amis ne faisant pas partie de minorités sexuelles </c:v>
                </c:pt>
                <c:pt idx="2">
                  <c:v>...lorsque vous vous trouvez dans un lieu public (rue, centre d’achat, café, restaurant) </c:v>
                </c:pt>
                <c:pt idx="3">
                  <c:v>...lorsque vous êtes dans une réunion de famille </c:v>
                </c:pt>
              </c:strCache>
            </c:strRef>
          </c:cat>
          <c:val>
            <c:numRef>
              <c:f>Feuil1!$B$2:$B$5</c:f>
              <c:numCache>
                <c:formatCode>0%</c:formatCode>
                <c:ptCount val="4"/>
                <c:pt idx="0">
                  <c:v>0.55000000000000004</c:v>
                </c:pt>
                <c:pt idx="1">
                  <c:v>0.23</c:v>
                </c:pt>
                <c:pt idx="2">
                  <c:v>0.18</c:v>
                </c:pt>
                <c:pt idx="3">
                  <c:v>0.16</c:v>
                </c:pt>
              </c:numCache>
            </c:numRef>
          </c:val>
        </c:ser>
        <c:ser>
          <c:idx val="1"/>
          <c:order val="1"/>
          <c:tx>
            <c:strRef>
              <c:f>Feuil1!$C$1</c:f>
              <c:strCache>
                <c:ptCount val="1"/>
                <c:pt idx="0">
                  <c:v>Plutôt à l’aise</c:v>
                </c:pt>
              </c:strCache>
            </c:strRef>
          </c:tx>
          <c:spPr>
            <a:solidFill>
              <a:schemeClr val="accent3">
                <a:lumMod val="60000"/>
                <a:lumOff val="40000"/>
              </a:schemeClr>
            </a:solidFill>
          </c:spPr>
          <c:invertIfNegative val="0"/>
          <c:dLbls>
            <c:dLbl>
              <c:idx val="19"/>
              <c:layout>
                <c:manualLayout>
                  <c:x val="1.5432100640626598E-2"/>
                  <c:y val="0"/>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Feuil1!$A$2:$A$5</c:f>
              <c:strCache>
                <c:ptCount val="4"/>
                <c:pt idx="0">
                  <c:v>...lorsque vous êtes avec des amis LGBTQ </c:v>
                </c:pt>
                <c:pt idx="1">
                  <c:v>...lorsque vous êtes avec des amis ne faisant pas partie de minorités sexuelles </c:v>
                </c:pt>
                <c:pt idx="2">
                  <c:v>...lorsque vous vous trouvez dans un lieu public (rue, centre d’achat, café, restaurant) </c:v>
                </c:pt>
                <c:pt idx="3">
                  <c:v>...lorsque vous êtes dans une réunion de famille </c:v>
                </c:pt>
              </c:strCache>
            </c:strRef>
          </c:cat>
          <c:val>
            <c:numRef>
              <c:f>Feuil1!$C$2:$C$5</c:f>
              <c:numCache>
                <c:formatCode>0%</c:formatCode>
                <c:ptCount val="4"/>
                <c:pt idx="0">
                  <c:v>0.25</c:v>
                </c:pt>
                <c:pt idx="1">
                  <c:v>0.4</c:v>
                </c:pt>
                <c:pt idx="2">
                  <c:v>0.32</c:v>
                </c:pt>
                <c:pt idx="3">
                  <c:v>0.31</c:v>
                </c:pt>
              </c:numCache>
            </c:numRef>
          </c:val>
        </c:ser>
        <c:ser>
          <c:idx val="2"/>
          <c:order val="2"/>
          <c:tx>
            <c:strRef>
              <c:f>Feuil1!$D$1</c:f>
              <c:strCache>
                <c:ptCount val="1"/>
                <c:pt idx="0">
                  <c:v>Plutôt mal à l’aise</c:v>
                </c:pt>
              </c:strCache>
            </c:strRef>
          </c:tx>
          <c:spPr>
            <a:solidFill>
              <a:srgbClr val="D7E4BD"/>
            </a:solidFill>
          </c:spPr>
          <c:invertIfNegative val="0"/>
          <c:dLbls>
            <c:dLbl>
              <c:idx val="0"/>
              <c:layout>
                <c:manualLayout>
                  <c:x val="-5.6380262823772171E-3"/>
                  <c:y val="0"/>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Feuil1!$A$2:$A$5</c:f>
              <c:strCache>
                <c:ptCount val="4"/>
                <c:pt idx="0">
                  <c:v>...lorsque vous êtes avec des amis LGBTQ </c:v>
                </c:pt>
                <c:pt idx="1">
                  <c:v>...lorsque vous êtes avec des amis ne faisant pas partie de minorités sexuelles </c:v>
                </c:pt>
                <c:pt idx="2">
                  <c:v>...lorsque vous vous trouvez dans un lieu public (rue, centre d’achat, café, restaurant) </c:v>
                </c:pt>
                <c:pt idx="3">
                  <c:v>...lorsque vous êtes dans une réunion de famille </c:v>
                </c:pt>
              </c:strCache>
            </c:strRef>
          </c:cat>
          <c:val>
            <c:numRef>
              <c:f>Feuil1!$D$2:$D$5</c:f>
              <c:numCache>
                <c:formatCode>0%</c:formatCode>
                <c:ptCount val="4"/>
                <c:pt idx="0">
                  <c:v>0.03</c:v>
                </c:pt>
                <c:pt idx="1">
                  <c:v>0.14000000000000001</c:v>
                </c:pt>
                <c:pt idx="2">
                  <c:v>0.26</c:v>
                </c:pt>
                <c:pt idx="3">
                  <c:v>0.21</c:v>
                </c:pt>
              </c:numCache>
            </c:numRef>
          </c:val>
        </c:ser>
        <c:ser>
          <c:idx val="3"/>
          <c:order val="3"/>
          <c:tx>
            <c:strRef>
              <c:f>Feuil1!$E$1</c:f>
              <c:strCache>
                <c:ptCount val="1"/>
                <c:pt idx="0">
                  <c:v>Très mal à l’aise</c:v>
                </c:pt>
              </c:strCache>
            </c:strRef>
          </c:tx>
          <c:spPr>
            <a:solidFill>
              <a:srgbClr val="A6A6A6"/>
            </a:solidFill>
          </c:spPr>
          <c:invertIfNegative val="0"/>
          <c:dLbls>
            <c:dLbl>
              <c:idx val="0"/>
              <c:layout>
                <c:manualLayout>
                  <c:x val="9.3967104706286948E-3"/>
                  <c:y val="0"/>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Feuil1!$A$2:$A$5</c:f>
              <c:strCache>
                <c:ptCount val="4"/>
                <c:pt idx="0">
                  <c:v>...lorsque vous êtes avec des amis LGBTQ </c:v>
                </c:pt>
                <c:pt idx="1">
                  <c:v>...lorsque vous êtes avec des amis ne faisant pas partie de minorités sexuelles </c:v>
                </c:pt>
                <c:pt idx="2">
                  <c:v>...lorsque vous vous trouvez dans un lieu public (rue, centre d’achat, café, restaurant) </c:v>
                </c:pt>
                <c:pt idx="3">
                  <c:v>...lorsque vous êtes dans une réunion de famille </c:v>
                </c:pt>
              </c:strCache>
            </c:strRef>
          </c:cat>
          <c:val>
            <c:numRef>
              <c:f>Feuil1!$E$2:$E$5</c:f>
              <c:numCache>
                <c:formatCode>0%</c:formatCode>
                <c:ptCount val="4"/>
                <c:pt idx="0">
                  <c:v>0.03</c:v>
                </c:pt>
                <c:pt idx="1">
                  <c:v>0.09</c:v>
                </c:pt>
                <c:pt idx="2">
                  <c:v>0.12</c:v>
                </c:pt>
                <c:pt idx="3">
                  <c:v>0.14000000000000001</c:v>
                </c:pt>
              </c:numCache>
            </c:numRef>
          </c:val>
        </c:ser>
        <c:ser>
          <c:idx val="4"/>
          <c:order val="4"/>
          <c:tx>
            <c:strRef>
              <c:f>Feuil1!$F$1</c:f>
              <c:strCache>
                <c:ptCount val="1"/>
                <c:pt idx="0">
                  <c:v>Ne s’applique pas</c:v>
                </c:pt>
              </c:strCache>
            </c:strRef>
          </c:tx>
          <c:spPr>
            <a:solidFill>
              <a:srgbClr val="7F7F7F"/>
            </a:solidFill>
          </c:spPr>
          <c:invertIfNegative val="0"/>
          <c:dLbls>
            <c:dLbl>
              <c:idx val="0"/>
              <c:layout>
                <c:manualLayout>
                  <c:x val="1.1276052564754434E-2"/>
                  <c:y val="0"/>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Feuil1!$A$2:$A$5</c:f>
              <c:strCache>
                <c:ptCount val="4"/>
                <c:pt idx="0">
                  <c:v>...lorsque vous êtes avec des amis LGBTQ </c:v>
                </c:pt>
                <c:pt idx="1">
                  <c:v>...lorsque vous êtes avec des amis ne faisant pas partie de minorités sexuelles </c:v>
                </c:pt>
                <c:pt idx="2">
                  <c:v>...lorsque vous vous trouvez dans un lieu public (rue, centre d’achat, café, restaurant) </c:v>
                </c:pt>
                <c:pt idx="3">
                  <c:v>...lorsque vous êtes dans une réunion de famille </c:v>
                </c:pt>
              </c:strCache>
            </c:strRef>
          </c:cat>
          <c:val>
            <c:numRef>
              <c:f>Feuil1!$F$2:$F$5</c:f>
              <c:numCache>
                <c:formatCode>0%</c:formatCode>
                <c:ptCount val="4"/>
                <c:pt idx="0">
                  <c:v>0.13</c:v>
                </c:pt>
                <c:pt idx="1">
                  <c:v>0.14000000000000001</c:v>
                </c:pt>
                <c:pt idx="2">
                  <c:v>0.13</c:v>
                </c:pt>
                <c:pt idx="3">
                  <c:v>0.18</c:v>
                </c:pt>
              </c:numCache>
            </c:numRef>
          </c:val>
        </c:ser>
        <c:dLbls>
          <c:showLegendKey val="0"/>
          <c:showVal val="0"/>
          <c:showCatName val="0"/>
          <c:showSerName val="0"/>
          <c:showPercent val="0"/>
          <c:showBubbleSize val="0"/>
        </c:dLbls>
        <c:gapWidth val="60"/>
        <c:overlap val="100"/>
        <c:axId val="199617536"/>
        <c:axId val="199656192"/>
      </c:barChart>
      <c:catAx>
        <c:axId val="199617536"/>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99656192"/>
        <c:crosses val="autoZero"/>
        <c:auto val="1"/>
        <c:lblAlgn val="ctr"/>
        <c:lblOffset val="100"/>
        <c:noMultiLvlLbl val="0"/>
      </c:catAx>
      <c:valAx>
        <c:axId val="199656192"/>
        <c:scaling>
          <c:orientation val="minMax"/>
          <c:max val="1.1000000000000001"/>
          <c:min val="0"/>
        </c:scaling>
        <c:delete val="1"/>
        <c:axPos val="t"/>
        <c:numFmt formatCode="0%" sourceLinked="1"/>
        <c:majorTickMark val="out"/>
        <c:minorTickMark val="none"/>
        <c:tickLblPos val="nextTo"/>
        <c:crossAx val="199617536"/>
        <c:crosses val="autoZero"/>
        <c:crossBetween val="between"/>
        <c:majorUnit val="0.2"/>
        <c:minorUnit val="0.02"/>
      </c:valAx>
    </c:plotArea>
    <c:legend>
      <c:legendPos val="b"/>
      <c:layout>
        <c:manualLayout>
          <c:xMode val="edge"/>
          <c:yMode val="edge"/>
          <c:x val="0.41610528104007233"/>
          <c:y val="0.84233161294007364"/>
          <c:w val="0.58389471895992762"/>
          <c:h val="0.15766838705992639"/>
        </c:manualLayout>
      </c:layout>
      <c:overlay val="0"/>
      <c:txPr>
        <a:bodyPr/>
        <a:lstStyle/>
        <a:p>
          <a:pPr>
            <a:defRPr sz="1000">
              <a:solidFill>
                <a:srgbClr val="595959"/>
              </a:solidFill>
              <a:latin typeface="Arial Narrow" panose="020B0606020202030204" pitchFamily="34" charset="0"/>
              <a:cs typeface="Arial" panose="020B0604020202020204" pitchFamily="34" charset="0"/>
            </a:defRPr>
          </a:pPr>
          <a:endParaRPr lang="fr-FR"/>
        </a:p>
      </c:txPr>
    </c:legend>
    <c:plotVisOnly val="1"/>
    <c:dispBlanksAs val="gap"/>
    <c:showDLblsOverMax val="0"/>
  </c:chart>
  <c:spPr>
    <a:noFill/>
  </c:spPr>
  <c:txPr>
    <a:bodyPr/>
    <a:lstStyle/>
    <a:p>
      <a:pPr>
        <a:defRPr sz="1800"/>
      </a:pPr>
      <a:endParaRPr lang="fr-FR"/>
    </a:p>
  </c:txPr>
  <c:externalData r:id="rId1">
    <c:autoUpdate val="0"/>
  </c:externalData>
  <c:userShapes r:id="rId2"/>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7834748691886447"/>
          <c:y val="2.3115015855905204E-2"/>
          <c:w val="0.52165251308113558"/>
          <c:h val="0.88301573178324799"/>
        </c:manualLayout>
      </c:layout>
      <c:barChart>
        <c:barDir val="bar"/>
        <c:grouping val="stacked"/>
        <c:varyColors val="0"/>
        <c:ser>
          <c:idx val="0"/>
          <c:order val="0"/>
          <c:tx>
            <c:strRef>
              <c:f>Feuil1!$B$1</c:f>
              <c:strCache>
                <c:ptCount val="1"/>
                <c:pt idx="0">
                  <c:v>Souvent</c:v>
                </c:pt>
              </c:strCache>
            </c:strRef>
          </c:tx>
          <c:spPr>
            <a:solidFill>
              <a:srgbClr val="77933C"/>
            </a:solidFill>
          </c:spPr>
          <c:invertIfNegative val="0"/>
          <c:dLbls>
            <c:dLbl>
              <c:idx val="2"/>
              <c:layout>
                <c:manualLayout>
                  <c:x val="1.4215748042576245E-2"/>
                  <c:y val="0"/>
                </c:manualLayout>
              </c:layout>
              <c:dLblPos val="ctr"/>
              <c:showLegendKey val="0"/>
              <c:showVal val="1"/>
              <c:showCatName val="0"/>
              <c:showSerName val="0"/>
              <c:showPercent val="0"/>
              <c:showBubbleSize val="0"/>
            </c:dLbl>
            <c:dLbl>
              <c:idx val="3"/>
              <c:layout>
                <c:manualLayout>
                  <c:x val="2.1322662620801878E-2"/>
                  <c:y val="-5.7111839503117476E-3"/>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15"/>
              <c:layout>
                <c:manualLayout>
                  <c:x val="7.7160503203132415E-3"/>
                  <c:y val="0"/>
                </c:manualLayout>
              </c:layout>
              <c:dLblPos val="ctr"/>
              <c:showLegendKey val="0"/>
              <c:showVal val="1"/>
              <c:showCatName val="0"/>
              <c:showSerName val="0"/>
              <c:showPercent val="0"/>
              <c:showBubbleSize val="0"/>
            </c:dLbl>
            <c:dLbl>
              <c:idx val="16"/>
              <c:layout>
                <c:manualLayout>
                  <c:x val="7.7160503203132415E-3"/>
                  <c:y val="0"/>
                </c:manualLayout>
              </c:layout>
              <c:dLblPos val="ctr"/>
              <c:showLegendKey val="0"/>
              <c:showVal val="1"/>
              <c:showCatName val="0"/>
              <c:showSerName val="0"/>
              <c:showPercent val="0"/>
              <c:showBubbleSize val="0"/>
            </c:dLbl>
            <c:dLbl>
              <c:idx val="17"/>
              <c:layout>
                <c:manualLayout>
                  <c:x val="6.1728402562505821E-3"/>
                  <c:y val="9.5062074613445566E-17"/>
                </c:manualLayout>
              </c:layout>
              <c:dLblPos val="ctr"/>
              <c:showLegendKey val="0"/>
              <c:showVal val="1"/>
              <c:showCatName val="0"/>
              <c:showSerName val="0"/>
              <c:showPercent val="0"/>
              <c:showBubbleSize val="0"/>
            </c:dLbl>
            <c:dLbl>
              <c:idx val="18"/>
              <c:layout>
                <c:manualLayout>
                  <c:x val="7.7160503203133552E-3"/>
                  <c:y val="0"/>
                </c:manualLayout>
              </c:layout>
              <c:dLblPos val="ctr"/>
              <c:showLegendKey val="0"/>
              <c:showVal val="1"/>
              <c:showCatName val="0"/>
              <c:showSerName val="0"/>
              <c:showPercent val="0"/>
              <c:showBubbleSize val="0"/>
            </c:dLbl>
            <c:dLbl>
              <c:idx val="19"/>
              <c:layout>
                <c:manualLayout>
                  <c:x val="1.6975310704689314E-2"/>
                  <c:y val="2.0414425077733027E-7"/>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Feuil1!$A$2:$A$5</c:f>
              <c:strCache>
                <c:ptCount val="4"/>
                <c:pt idx="0">
                  <c:v>...lorsque vous êtes dans une réunion de famille </c:v>
                </c:pt>
                <c:pt idx="1">
                  <c:v>...lorsque vous vous trouvez dans un lieu public (rue, centre d’achat, café, restaurant) </c:v>
                </c:pt>
                <c:pt idx="2">
                  <c:v>...lorsque vous êtes avec des amis ne faisant pas partie de minorités sexuelles </c:v>
                </c:pt>
                <c:pt idx="3">
                  <c:v>...lorsque vous êtes avec des amis LGBTQ </c:v>
                </c:pt>
              </c:strCache>
            </c:strRef>
          </c:cat>
          <c:val>
            <c:numRef>
              <c:f>Feuil1!$B$2:$B$5</c:f>
              <c:numCache>
                <c:formatCode>0%</c:formatCode>
                <c:ptCount val="4"/>
                <c:pt idx="0">
                  <c:v>0.26</c:v>
                </c:pt>
                <c:pt idx="1">
                  <c:v>0.13</c:v>
                </c:pt>
                <c:pt idx="2">
                  <c:v>0.05</c:v>
                </c:pt>
                <c:pt idx="3">
                  <c:v>0.01</c:v>
                </c:pt>
              </c:numCache>
            </c:numRef>
          </c:val>
        </c:ser>
        <c:ser>
          <c:idx val="1"/>
          <c:order val="1"/>
          <c:tx>
            <c:strRef>
              <c:f>Feuil1!$C$1</c:f>
              <c:strCache>
                <c:ptCount val="1"/>
                <c:pt idx="0">
                  <c:v>À l'occasion</c:v>
                </c:pt>
              </c:strCache>
            </c:strRef>
          </c:tx>
          <c:spPr>
            <a:solidFill>
              <a:schemeClr val="accent3">
                <a:lumMod val="60000"/>
                <a:lumOff val="40000"/>
              </a:schemeClr>
            </a:solidFill>
          </c:spPr>
          <c:invertIfNegative val="0"/>
          <c:dLbls>
            <c:dLbl>
              <c:idx val="3"/>
              <c:layout>
                <c:manualLayout>
                  <c:x val="2.6400674936213026E-2"/>
                  <c:y val="-5.7111839503117476E-3"/>
                </c:manualLayout>
              </c:layout>
              <c:dLblPos val="ctr"/>
              <c:showLegendKey val="0"/>
              <c:showVal val="1"/>
              <c:showCatName val="0"/>
              <c:showSerName val="0"/>
              <c:showPercent val="0"/>
              <c:showBubbleSize val="0"/>
            </c:dLbl>
            <c:dLbl>
              <c:idx val="19"/>
              <c:layout>
                <c:manualLayout>
                  <c:x val="1.5432100640626598E-2"/>
                  <c:y val="0"/>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Feuil1!$A$2:$A$5</c:f>
              <c:strCache>
                <c:ptCount val="4"/>
                <c:pt idx="0">
                  <c:v>...lorsque vous êtes dans une réunion de famille </c:v>
                </c:pt>
                <c:pt idx="1">
                  <c:v>...lorsque vous vous trouvez dans un lieu public (rue, centre d’achat, café, restaurant) </c:v>
                </c:pt>
                <c:pt idx="2">
                  <c:v>...lorsque vous êtes avec des amis ne faisant pas partie de minorités sexuelles </c:v>
                </c:pt>
                <c:pt idx="3">
                  <c:v>...lorsque vous êtes avec des amis LGBTQ </c:v>
                </c:pt>
              </c:strCache>
            </c:strRef>
          </c:cat>
          <c:val>
            <c:numRef>
              <c:f>Feuil1!$C$2:$C$5</c:f>
              <c:numCache>
                <c:formatCode>0%</c:formatCode>
                <c:ptCount val="4"/>
                <c:pt idx="0">
                  <c:v>0.44</c:v>
                </c:pt>
                <c:pt idx="1">
                  <c:v>0.5</c:v>
                </c:pt>
                <c:pt idx="2">
                  <c:v>0.4</c:v>
                </c:pt>
                <c:pt idx="3">
                  <c:v>0.16</c:v>
                </c:pt>
              </c:numCache>
            </c:numRef>
          </c:val>
        </c:ser>
        <c:ser>
          <c:idx val="2"/>
          <c:order val="2"/>
          <c:tx>
            <c:strRef>
              <c:f>Feuil1!$D$1</c:f>
              <c:strCache>
                <c:ptCount val="1"/>
                <c:pt idx="0">
                  <c:v>Rarement</c:v>
                </c:pt>
              </c:strCache>
            </c:strRef>
          </c:tx>
          <c:spPr>
            <a:solidFill>
              <a:srgbClr val="D7E4BD"/>
            </a:solidFill>
          </c:spPr>
          <c:invertIfNegative val="0"/>
          <c:dLbls>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Feuil1!$A$2:$A$5</c:f>
              <c:strCache>
                <c:ptCount val="4"/>
                <c:pt idx="0">
                  <c:v>...lorsque vous êtes dans une réunion de famille </c:v>
                </c:pt>
                <c:pt idx="1">
                  <c:v>...lorsque vous vous trouvez dans un lieu public (rue, centre d’achat, café, restaurant) </c:v>
                </c:pt>
                <c:pt idx="2">
                  <c:v>...lorsque vous êtes avec des amis ne faisant pas partie de minorités sexuelles </c:v>
                </c:pt>
                <c:pt idx="3">
                  <c:v>...lorsque vous êtes avec des amis LGBTQ </c:v>
                </c:pt>
              </c:strCache>
            </c:strRef>
          </c:cat>
          <c:val>
            <c:numRef>
              <c:f>Feuil1!$D$2:$D$5</c:f>
              <c:numCache>
                <c:formatCode>0%</c:formatCode>
                <c:ptCount val="4"/>
                <c:pt idx="0">
                  <c:v>0.12</c:v>
                </c:pt>
                <c:pt idx="1">
                  <c:v>0.23</c:v>
                </c:pt>
                <c:pt idx="2">
                  <c:v>0.3</c:v>
                </c:pt>
                <c:pt idx="3">
                  <c:v>0.28999999999999998</c:v>
                </c:pt>
              </c:numCache>
            </c:numRef>
          </c:val>
        </c:ser>
        <c:ser>
          <c:idx val="3"/>
          <c:order val="3"/>
          <c:tx>
            <c:strRef>
              <c:f>Feuil1!$E$1</c:f>
              <c:strCache>
                <c:ptCount val="1"/>
                <c:pt idx="0">
                  <c:v>Jamais</c:v>
                </c:pt>
              </c:strCache>
            </c:strRef>
          </c:tx>
          <c:spPr>
            <a:solidFill>
              <a:srgbClr val="A6A6A6"/>
            </a:solidFill>
          </c:spPr>
          <c:invertIfNegative val="0"/>
          <c:dLbls>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Feuil1!$A$2:$A$5</c:f>
              <c:strCache>
                <c:ptCount val="4"/>
                <c:pt idx="0">
                  <c:v>...lorsque vous êtes dans une réunion de famille </c:v>
                </c:pt>
                <c:pt idx="1">
                  <c:v>...lorsque vous vous trouvez dans un lieu public (rue, centre d’achat, café, restaurant) </c:v>
                </c:pt>
                <c:pt idx="2">
                  <c:v>...lorsque vous êtes avec des amis ne faisant pas partie de minorités sexuelles </c:v>
                </c:pt>
                <c:pt idx="3">
                  <c:v>...lorsque vous êtes avec des amis LGBTQ </c:v>
                </c:pt>
              </c:strCache>
            </c:strRef>
          </c:cat>
          <c:val>
            <c:numRef>
              <c:f>Feuil1!$E$2:$E$5</c:f>
              <c:numCache>
                <c:formatCode>0%</c:formatCode>
                <c:ptCount val="4"/>
                <c:pt idx="0">
                  <c:v>0.18</c:v>
                </c:pt>
                <c:pt idx="1">
                  <c:v>0.14000000000000001</c:v>
                </c:pt>
                <c:pt idx="2">
                  <c:v>0.24</c:v>
                </c:pt>
                <c:pt idx="3">
                  <c:v>0.54</c:v>
                </c:pt>
              </c:numCache>
            </c:numRef>
          </c:val>
        </c:ser>
        <c:dLbls>
          <c:showLegendKey val="0"/>
          <c:showVal val="0"/>
          <c:showCatName val="0"/>
          <c:showSerName val="0"/>
          <c:showPercent val="0"/>
          <c:showBubbleSize val="0"/>
        </c:dLbls>
        <c:gapWidth val="60"/>
        <c:overlap val="100"/>
        <c:axId val="200094464"/>
        <c:axId val="200096000"/>
      </c:barChart>
      <c:catAx>
        <c:axId val="200094464"/>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0096000"/>
        <c:crosses val="autoZero"/>
        <c:auto val="1"/>
        <c:lblAlgn val="ctr"/>
        <c:lblOffset val="100"/>
        <c:noMultiLvlLbl val="0"/>
      </c:catAx>
      <c:valAx>
        <c:axId val="200096000"/>
        <c:scaling>
          <c:orientation val="minMax"/>
          <c:max val="1.1000000000000001"/>
          <c:min val="0"/>
        </c:scaling>
        <c:delete val="1"/>
        <c:axPos val="t"/>
        <c:numFmt formatCode="0%" sourceLinked="1"/>
        <c:majorTickMark val="out"/>
        <c:minorTickMark val="none"/>
        <c:tickLblPos val="nextTo"/>
        <c:crossAx val="200094464"/>
        <c:crosses val="autoZero"/>
        <c:crossBetween val="between"/>
        <c:majorUnit val="0.2"/>
        <c:minorUnit val="0.02"/>
      </c:valAx>
    </c:plotArea>
    <c:legend>
      <c:legendPos val="b"/>
      <c:layout>
        <c:manualLayout>
          <c:xMode val="edge"/>
          <c:yMode val="edge"/>
          <c:x val="0.4357975882159924"/>
          <c:y val="0.93371415388289225"/>
          <c:w val="0.55487726484530264"/>
          <c:h val="6.6285846117107722E-2"/>
        </c:manualLayout>
      </c:layout>
      <c:overlay val="0"/>
      <c:txPr>
        <a:bodyPr/>
        <a:lstStyle/>
        <a:p>
          <a:pPr>
            <a:defRPr sz="1000">
              <a:solidFill>
                <a:srgbClr val="595959"/>
              </a:solidFill>
              <a:latin typeface="Arial Narrow" panose="020B0606020202030204" pitchFamily="34" charset="0"/>
              <a:cs typeface="Arial" panose="020B0604020202020204" pitchFamily="34" charset="0"/>
            </a:defRPr>
          </a:pPr>
          <a:endParaRPr lang="fr-FR"/>
        </a:p>
      </c:txPr>
    </c:legend>
    <c:plotVisOnly val="1"/>
    <c:dispBlanksAs val="gap"/>
    <c:showDLblsOverMax val="0"/>
  </c:chart>
  <c:spPr>
    <a:noFill/>
  </c:spPr>
  <c:txPr>
    <a:bodyPr/>
    <a:lstStyle/>
    <a:p>
      <a:pPr>
        <a:defRPr sz="1800"/>
      </a:pPr>
      <a:endParaRPr lang="fr-FR"/>
    </a:p>
  </c:txPr>
  <c:externalData r:id="rId1">
    <c:autoUpdate val="0"/>
  </c:externalData>
  <c:userShapes r:id="rId2"/>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002181749920523E-2"/>
          <c:y val="5.1976692935757594E-2"/>
          <c:w val="0.87356050477150049"/>
          <c:h val="0.83059851273355789"/>
        </c:manualLayout>
      </c:layout>
      <c:doughnutChart>
        <c:varyColors val="1"/>
        <c:ser>
          <c:idx val="0"/>
          <c:order val="0"/>
          <c:tx>
            <c:strRef>
              <c:f>Feuil1!$B$1</c:f>
              <c:strCache>
                <c:ptCount val="1"/>
                <c:pt idx="0">
                  <c:v>Colonne1</c:v>
                </c:pt>
              </c:strCache>
            </c:strRef>
          </c:tx>
          <c:explosion val="25"/>
          <c:dPt>
            <c:idx val="0"/>
            <c:bubble3D val="0"/>
            <c:spPr>
              <a:solidFill>
                <a:srgbClr val="C3D69B"/>
              </a:solidFill>
            </c:spPr>
          </c:dPt>
          <c:dPt>
            <c:idx val="1"/>
            <c:bubble3D val="0"/>
            <c:explosion val="9"/>
            <c:spPr>
              <a:solidFill>
                <a:srgbClr val="77933C"/>
              </a:solidFill>
            </c:spPr>
          </c:dPt>
          <c:dPt>
            <c:idx val="2"/>
            <c:bubble3D val="0"/>
            <c:spPr>
              <a:solidFill>
                <a:srgbClr val="D7E4BD"/>
              </a:solidFill>
            </c:spPr>
          </c:dPt>
          <c:dPt>
            <c:idx val="3"/>
            <c:bubble3D val="0"/>
            <c:spPr>
              <a:solidFill>
                <a:schemeClr val="bg1">
                  <a:lumMod val="50000"/>
                </a:schemeClr>
              </a:solidFill>
            </c:spPr>
          </c:dPt>
          <c:dLbls>
            <c:dLbl>
              <c:idx val="3"/>
              <c:layout>
                <c:manualLayout>
                  <c:x val="4.2869002209631031E-2"/>
                  <c:y val="-5.5869927543060853E-2"/>
                </c:manualLayout>
              </c:layout>
              <c:spPr/>
              <c:txPr>
                <a:bodyPr/>
                <a:lstStyle/>
                <a:p>
                  <a:pPr>
                    <a:defRPr sz="14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txPr>
              <a:bodyPr/>
              <a:lstStyle/>
              <a:p>
                <a:pPr>
                  <a:defRPr sz="14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1"/>
          </c:dLbls>
          <c:cat>
            <c:strRef>
              <c:f>Feuil1!$A$2:$A$3</c:f>
              <c:strCache>
                <c:ptCount val="2"/>
                <c:pt idx="0">
                  <c:v>Oui</c:v>
                </c:pt>
                <c:pt idx="1">
                  <c:v>Non</c:v>
                </c:pt>
              </c:strCache>
            </c:strRef>
          </c:cat>
          <c:val>
            <c:numRef>
              <c:f>Feuil1!$B$2:$B$3</c:f>
              <c:numCache>
                <c:formatCode>0%</c:formatCode>
                <c:ptCount val="2"/>
                <c:pt idx="0">
                  <c:v>0.4</c:v>
                </c:pt>
                <c:pt idx="1">
                  <c:v>0.6</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356546672119173"/>
          <c:y val="4.9774279822567151E-2"/>
          <c:w val="0.756252851338031"/>
          <c:h val="0.86692400031432826"/>
        </c:manualLayout>
      </c:layout>
      <c:doughnutChart>
        <c:varyColors val="1"/>
        <c:ser>
          <c:idx val="0"/>
          <c:order val="0"/>
          <c:tx>
            <c:strRef>
              <c:f>Feuil1!$B$1</c:f>
              <c:strCache>
                <c:ptCount val="1"/>
                <c:pt idx="0">
                  <c:v>Colonne1</c:v>
                </c:pt>
              </c:strCache>
            </c:strRef>
          </c:tx>
          <c:explosion val="25"/>
          <c:dPt>
            <c:idx val="0"/>
            <c:bubble3D val="0"/>
            <c:spPr>
              <a:solidFill>
                <a:srgbClr val="C3D69B"/>
              </a:solidFill>
            </c:spPr>
          </c:dPt>
          <c:dPt>
            <c:idx val="1"/>
            <c:bubble3D val="0"/>
            <c:explosion val="9"/>
            <c:spPr>
              <a:solidFill>
                <a:schemeClr val="bg1">
                  <a:lumMod val="50000"/>
                </a:schemeClr>
              </a:solidFill>
            </c:spPr>
          </c:dPt>
          <c:dPt>
            <c:idx val="2"/>
            <c:bubble3D val="0"/>
            <c:spPr>
              <a:solidFill>
                <a:srgbClr val="D7E4BD"/>
              </a:solidFill>
            </c:spPr>
          </c:dPt>
          <c:dPt>
            <c:idx val="3"/>
            <c:bubble3D val="0"/>
            <c:spPr>
              <a:solidFill>
                <a:schemeClr val="bg1">
                  <a:lumMod val="50000"/>
                </a:schemeClr>
              </a:solidFill>
            </c:spPr>
          </c:dPt>
          <c:dLbls>
            <c:dLbl>
              <c:idx val="3"/>
              <c:layout>
                <c:manualLayout>
                  <c:x val="-2.1614028701302693E-3"/>
                  <c:y val="-8.5512178863595099E-3"/>
                </c:manualLayout>
              </c:layout>
              <c:showLegendKey val="0"/>
              <c:showVal val="1"/>
              <c:showCatName val="0"/>
              <c:showSerName val="0"/>
              <c:showPercent val="0"/>
              <c:showBubbleSize val="0"/>
            </c:dLbl>
            <c:txPr>
              <a:bodyPr/>
              <a:lstStyle/>
              <a:p>
                <a:pPr>
                  <a:defRPr sz="14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1"/>
          </c:dLbls>
          <c:cat>
            <c:strRef>
              <c:f>Feuil1!$A$2:$A$3</c:f>
              <c:strCache>
                <c:ptCount val="2"/>
                <c:pt idx="0">
                  <c:v>Oui</c:v>
                </c:pt>
                <c:pt idx="1">
                  <c:v>Non</c:v>
                </c:pt>
              </c:strCache>
            </c:strRef>
          </c:cat>
          <c:val>
            <c:numRef>
              <c:f>Feuil1!$B$2:$B$3</c:f>
              <c:numCache>
                <c:formatCode>0%</c:formatCode>
                <c:ptCount val="2"/>
                <c:pt idx="0">
                  <c:v>0.82</c:v>
                </c:pt>
                <c:pt idx="1">
                  <c:v>0.18</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3728789042675662"/>
          <c:y val="2.5970614806022502E-2"/>
          <c:w val="0.46271210957324332"/>
          <c:h val="0.95168999857179382"/>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3"/>
              <c:layout>
                <c:manualLayout>
                  <c:x val="3.0936255257290089E-4"/>
                  <c:y val="3.1440337244770032E-3"/>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5.0476176599685646E-2"/>
                  <c:y val="-1.2271186893770422E-2"/>
                </c:manualLayout>
              </c:layout>
              <c:spPr>
                <a:noFill/>
                <a:ln>
                  <a:noFill/>
                </a:ln>
                <a:effectLs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7"/>
              <c:layout>
                <c:manualLayout>
                  <c:x val="7.1068412860472189E-3"/>
                  <c:y val="5.6824257783470193E-3"/>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Feuil1!$A$2:$A$8</c:f>
              <c:strCache>
                <c:ptCount val="7"/>
                <c:pt idx="0">
                  <c:v>Lieu de travail / Environnement professionnel</c:v>
                </c:pt>
                <c:pt idx="1">
                  <c:v>Lieux publics / Dans la rue (bar, restaurant, transport, toilettes, voyage...)</c:v>
                </c:pt>
                <c:pt idx="2">
                  <c:v>Milieu scolaire</c:v>
                </c:pt>
                <c:pt idx="3">
                  <c:v>Amis / Activités sociales/de divertissement</c:v>
                </c:pt>
                <c:pt idx="4">
                  <c:v>Services publics (santé, douanes, administration...)</c:v>
                </c:pt>
                <c:pt idx="5">
                  <c:v>Famille</c:v>
                </c:pt>
                <c:pt idx="6">
                  <c:v>Milieu associatif (sport, église, bénévolat...)</c:v>
                </c:pt>
              </c:strCache>
            </c:strRef>
          </c:cat>
          <c:val>
            <c:numRef>
              <c:f>Feuil1!$B$2:$B$8</c:f>
              <c:numCache>
                <c:formatCode>0%</c:formatCode>
                <c:ptCount val="7"/>
                <c:pt idx="0">
                  <c:v>0.4</c:v>
                </c:pt>
                <c:pt idx="1">
                  <c:v>0.13</c:v>
                </c:pt>
                <c:pt idx="2">
                  <c:v>0.09</c:v>
                </c:pt>
                <c:pt idx="3">
                  <c:v>7.0000000000000007E-2</c:v>
                </c:pt>
                <c:pt idx="4">
                  <c:v>0.06</c:v>
                </c:pt>
                <c:pt idx="5">
                  <c:v>0.05</c:v>
                </c:pt>
                <c:pt idx="6">
                  <c:v>0.02</c:v>
                </c:pt>
              </c:numCache>
            </c:numRef>
          </c:val>
        </c:ser>
        <c:dLbls>
          <c:showLegendKey val="0"/>
          <c:showVal val="0"/>
          <c:showCatName val="0"/>
          <c:showSerName val="0"/>
          <c:showPercent val="0"/>
          <c:showBubbleSize val="0"/>
        </c:dLbls>
        <c:gapWidth val="60"/>
        <c:overlap val="100"/>
        <c:axId val="202565120"/>
        <c:axId val="202566656"/>
      </c:barChart>
      <c:catAx>
        <c:axId val="202565120"/>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2566656"/>
        <c:crosses val="autoZero"/>
        <c:auto val="1"/>
        <c:lblAlgn val="ctr"/>
        <c:lblOffset val="100"/>
        <c:noMultiLvlLbl val="0"/>
      </c:catAx>
      <c:valAx>
        <c:axId val="202566656"/>
        <c:scaling>
          <c:orientation val="minMax"/>
          <c:min val="0"/>
        </c:scaling>
        <c:delete val="1"/>
        <c:axPos val="t"/>
        <c:numFmt formatCode="0%" sourceLinked="1"/>
        <c:majorTickMark val="out"/>
        <c:minorTickMark val="none"/>
        <c:tickLblPos val="nextTo"/>
        <c:crossAx val="202565120"/>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5175980708454839"/>
          <c:y val="2.5970614806022502E-2"/>
          <c:w val="0.34824019291545166"/>
          <c:h val="0.92102589261028311"/>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2"/>
              <c:layout>
                <c:manualLayout>
                  <c:x val="5.04004474147105E-3"/>
                  <c:y val="4.9504546126232142E-7"/>
                </c:manualLayout>
              </c:layout>
              <c:dLblPos val="ctr"/>
              <c:showLegendKey val="0"/>
              <c:showVal val="1"/>
              <c:showCatName val="0"/>
              <c:showSerName val="0"/>
              <c:showPercent val="0"/>
              <c:showBubbleSize val="0"/>
            </c:dLbl>
            <c:dLbl>
              <c:idx val="3"/>
              <c:layout>
                <c:manualLayout>
                  <c:x val="1.6410629956375457E-2"/>
                  <c:y val="3.1447762926688967E-3"/>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7.1067013875967715E-3"/>
                  <c:y val="-2.8409891716231288E-3"/>
                </c:manualLayout>
              </c:layout>
              <c:dLblPos val="ctr"/>
              <c:showLegendKey val="0"/>
              <c:showVal val="1"/>
              <c:showCatName val="0"/>
              <c:showSerName val="0"/>
              <c:showPercent val="0"/>
              <c:showBubbleSize val="0"/>
            </c:dLbl>
            <c:dLbl>
              <c:idx val="7"/>
              <c:layout>
                <c:manualLayout>
                  <c:x val="7.1068412860472189E-3"/>
                  <c:y val="5.6824257783470193E-3"/>
                </c:manualLayout>
              </c:layout>
              <c:dLblPos val="ctr"/>
              <c:showLegendKey val="0"/>
              <c:showVal val="1"/>
              <c:showCatName val="0"/>
              <c:showSerName val="0"/>
              <c:showPercent val="0"/>
              <c:showBubbleSize val="0"/>
            </c:dLbl>
            <c:dLbl>
              <c:idx val="14"/>
              <c:layout>
                <c:manualLayout>
                  <c:x val="3.0615122906460044E-2"/>
                  <c:y val="-3.1430183182540616E-3"/>
                </c:manualLayout>
              </c:layout>
              <c:spPr>
                <a:noFill/>
                <a:ln>
                  <a:noFill/>
                </a:ln>
                <a:effectLs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Feuil1!$A$2:$A$17</c:f>
              <c:strCache>
                <c:ptCount val="16"/>
                <c:pt idx="0">
                  <c:v>Insultes / Moqueries / Agression verbale</c:v>
                </c:pt>
                <c:pt idx="1">
                  <c:v>Renvoi / Refus d'embauche / Poussé à quitter</c:v>
                </c:pt>
                <c:pt idx="2">
                  <c:v>Discrimination dans les tâches assignées / avancement (travail, école, sport...)</c:v>
                </c:pt>
                <c:pt idx="3">
                  <c:v>Rejet / Isolation / Rupture / Distance</c:v>
                </c:pt>
                <c:pt idx="4">
                  <c:v>Refus/lenteur de service / Refus de location de logement</c:v>
                </c:pt>
                <c:pt idx="5">
                  <c:v>Discrimination (sans précision)</c:v>
                </c:pt>
                <c:pt idx="6">
                  <c:v>Peur de moi / Dégoûté par moi (hypersexualisation, peur chez les personnes du même sexe, influence sur des enfants)</c:v>
                </c:pt>
                <c:pt idx="7">
                  <c:v>Traité différemment / Gêne / Questions indiscrètes / Conseils "d'ami"</c:v>
                </c:pt>
                <c:pt idx="8">
                  <c:v>Sentiment de manque de compréhension / soutien / de sentiment de bien-être</c:v>
                </c:pt>
                <c:pt idx="9">
                  <c:v>Préjugés en général / Incompréhension du public</c:v>
                </c:pt>
                <c:pt idx="10">
                  <c:v>Intimidation / Harcèlement (sans précision)</c:v>
                </c:pt>
                <c:pt idx="11">
                  <c:v>Dans la rue : choc / mépris / désapprobation</c:v>
                </c:pt>
                <c:pt idx="12">
                  <c:v>Violence physique</c:v>
                </c:pt>
                <c:pt idx="13">
                  <c:v>Autre</c:v>
                </c:pt>
                <c:pt idx="14">
                  <c:v>Préfère ne pas en parler</c:v>
                </c:pt>
                <c:pt idx="15">
                  <c:v>Pas de réponse</c:v>
                </c:pt>
              </c:strCache>
            </c:strRef>
          </c:cat>
          <c:val>
            <c:numRef>
              <c:f>Feuil1!$B$2:$B$17</c:f>
              <c:numCache>
                <c:formatCode>0%</c:formatCode>
                <c:ptCount val="16"/>
                <c:pt idx="0">
                  <c:v>0.21</c:v>
                </c:pt>
                <c:pt idx="1">
                  <c:v>0.21</c:v>
                </c:pt>
                <c:pt idx="2">
                  <c:v>0.16</c:v>
                </c:pt>
                <c:pt idx="3">
                  <c:v>0.11</c:v>
                </c:pt>
                <c:pt idx="4">
                  <c:v>0.1</c:v>
                </c:pt>
                <c:pt idx="5">
                  <c:v>0.08</c:v>
                </c:pt>
                <c:pt idx="6">
                  <c:v>7.0000000000000007E-2</c:v>
                </c:pt>
                <c:pt idx="7">
                  <c:v>0.06</c:v>
                </c:pt>
                <c:pt idx="8">
                  <c:v>0.05</c:v>
                </c:pt>
                <c:pt idx="9">
                  <c:v>0.04</c:v>
                </c:pt>
                <c:pt idx="10">
                  <c:v>0.04</c:v>
                </c:pt>
                <c:pt idx="11">
                  <c:v>0.04</c:v>
                </c:pt>
                <c:pt idx="12">
                  <c:v>0.04</c:v>
                </c:pt>
                <c:pt idx="13">
                  <c:v>0.06</c:v>
                </c:pt>
                <c:pt idx="14">
                  <c:v>0.01</c:v>
                </c:pt>
                <c:pt idx="15">
                  <c:v>0.05</c:v>
                </c:pt>
              </c:numCache>
            </c:numRef>
          </c:val>
        </c:ser>
        <c:dLbls>
          <c:showLegendKey val="0"/>
          <c:showVal val="0"/>
          <c:showCatName val="0"/>
          <c:showSerName val="0"/>
          <c:showPercent val="0"/>
          <c:showBubbleSize val="0"/>
        </c:dLbls>
        <c:gapWidth val="60"/>
        <c:overlap val="100"/>
        <c:axId val="203361280"/>
        <c:axId val="203367168"/>
      </c:barChart>
      <c:catAx>
        <c:axId val="203361280"/>
        <c:scaling>
          <c:orientation val="maxMin"/>
        </c:scaling>
        <c:delete val="0"/>
        <c:axPos val="l"/>
        <c:numFmt formatCode="General" sourceLinked="1"/>
        <c:majorTickMark val="out"/>
        <c:minorTickMark val="none"/>
        <c:tickLblPos val="nextTo"/>
        <c:txPr>
          <a:bodyPr/>
          <a:lstStyle/>
          <a:p>
            <a:pPr>
              <a:defRPr sz="10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03367168"/>
        <c:crosses val="autoZero"/>
        <c:auto val="1"/>
        <c:lblAlgn val="ctr"/>
        <c:lblOffset val="100"/>
        <c:noMultiLvlLbl val="0"/>
      </c:catAx>
      <c:valAx>
        <c:axId val="203367168"/>
        <c:scaling>
          <c:orientation val="minMax"/>
          <c:max val="0.4"/>
          <c:min val="0"/>
        </c:scaling>
        <c:delete val="1"/>
        <c:axPos val="t"/>
        <c:numFmt formatCode="0%" sourceLinked="1"/>
        <c:majorTickMark val="out"/>
        <c:minorTickMark val="none"/>
        <c:tickLblPos val="nextTo"/>
        <c:crossAx val="203361280"/>
        <c:crosses val="autoZero"/>
        <c:crossBetween val="between"/>
        <c:majorUnit val="0.2"/>
        <c:minorUnit val="0.02"/>
      </c:valAx>
      <c:spPr>
        <a:noFill/>
        <a:ln w="25400">
          <a:noFill/>
        </a:ln>
      </c:spPr>
    </c:plotArea>
    <c:plotVisOnly val="1"/>
    <c:dispBlanksAs val="gap"/>
    <c:showDLblsOverMax val="0"/>
  </c:chart>
  <c:txPr>
    <a:bodyPr/>
    <a:lstStyle/>
    <a:p>
      <a:pPr>
        <a:defRPr sz="1800"/>
      </a:pPr>
      <a:endParaRPr lang="fr-FR"/>
    </a:p>
  </c:txPr>
  <c:externalData r:id="rId1">
    <c:autoUpdate val="0"/>
  </c:externalData>
  <c:userShapes r:id="rId2"/>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199"/>
          <c:y val="2.5970614806022502E-2"/>
          <c:w val="0.52227449139218796"/>
          <c:h val="0.880159968878923"/>
        </c:manualLayout>
      </c:layout>
      <c:barChart>
        <c:barDir val="bar"/>
        <c:grouping val="stacked"/>
        <c:varyColors val="0"/>
        <c:ser>
          <c:idx val="0"/>
          <c:order val="0"/>
          <c:tx>
            <c:strRef>
              <c:f>Feuil1!$B$1</c:f>
              <c:strCache>
                <c:ptCount val="1"/>
                <c:pt idx="0">
                  <c:v>Colonne2</c:v>
                </c:pt>
              </c:strCache>
            </c:strRef>
          </c:tx>
          <c:spPr>
            <a:solidFill>
              <a:srgbClr val="77933C"/>
            </a:solidFill>
          </c:spPr>
          <c:invertIfNegative val="0"/>
          <c:dLbls>
            <c:dLbl>
              <c:idx val="3"/>
              <c:layout>
                <c:manualLayout>
                  <c:x val="5.5157457156657158E-3"/>
                  <c:y val="-2.8407654540728005E-3"/>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1.0347426204584365E-3"/>
                  <c:y val="5.6830969309979015E-3"/>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7.1067013875967715E-3"/>
                  <c:y val="-2.8409891716231288E-3"/>
                </c:manualLayout>
              </c:layout>
              <c:dLblPos val="ctr"/>
              <c:showLegendKey val="0"/>
              <c:showVal val="1"/>
              <c:showCatName val="0"/>
              <c:showSerName val="0"/>
              <c:showPercent val="0"/>
              <c:showBubbleSize val="0"/>
            </c:dLbl>
            <c:dLbl>
              <c:idx val="7"/>
              <c:layout>
                <c:manualLayout>
                  <c:x val="7.1068412860472189E-3"/>
                  <c:y val="5.6824257783470193E-3"/>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Feuil1!$A$2:$A$11</c:f>
              <c:strCache>
                <c:ptCount val="10"/>
                <c:pt idx="0">
                  <c:v>Retour/augmentation des cours d’éducation sexuelle à l’école</c:v>
                </c:pt>
                <c:pt idx="1">
                  <c:v>Favoriser la visibilité des ressources/regroupements LGBTQ (pour que les gens en processus d’affirmation puissent s’y rattacher plus facilement)</c:v>
                </c:pt>
                <c:pt idx="2">
                  <c:v>Ateliers de sensibilisation dans les écoles</c:v>
                </c:pt>
                <c:pt idx="3">
                  <c:v>Une meilleure représentation des personnes LGBTQ dans les médias</c:v>
                </c:pt>
                <c:pt idx="4">
                  <c:v>Publicité contre l’homophobie, la biphophie ou la transphobie</c:v>
                </c:pt>
                <c:pt idx="5">
                  <c:v>Plus de cliniques spécialisées dans les problématiques de santé spécifiques LGBTQ</c:v>
                </c:pt>
                <c:pt idx="6">
                  <c:v>Faciliter l’accès à des traitements médicaux pour les transitions de genre</c:v>
                </c:pt>
                <c:pt idx="7">
                  <c:v>Ateliers de sensibilisation en entreprise</c:v>
                </c:pt>
                <c:pt idx="8">
                  <c:v>Ateliers de sensibilisation dans les milieux touchant les personnes âgées</c:v>
                </c:pt>
                <c:pt idx="9">
                  <c:v>Autre</c:v>
                </c:pt>
              </c:strCache>
            </c:strRef>
          </c:cat>
          <c:val>
            <c:numRef>
              <c:f>Feuil1!$B$2:$B$11</c:f>
              <c:numCache>
                <c:formatCode>0%</c:formatCode>
                <c:ptCount val="10"/>
                <c:pt idx="0">
                  <c:v>0.49</c:v>
                </c:pt>
                <c:pt idx="1">
                  <c:v>0.42</c:v>
                </c:pt>
                <c:pt idx="2">
                  <c:v>0.41</c:v>
                </c:pt>
                <c:pt idx="3">
                  <c:v>0.41</c:v>
                </c:pt>
                <c:pt idx="4">
                  <c:v>0.27</c:v>
                </c:pt>
                <c:pt idx="5">
                  <c:v>0.23</c:v>
                </c:pt>
                <c:pt idx="6">
                  <c:v>0.19</c:v>
                </c:pt>
                <c:pt idx="7">
                  <c:v>0.18</c:v>
                </c:pt>
                <c:pt idx="8">
                  <c:v>0.13</c:v>
                </c:pt>
                <c:pt idx="9">
                  <c:v>0.03</c:v>
                </c:pt>
              </c:numCache>
            </c:numRef>
          </c:val>
        </c:ser>
        <c:dLbls>
          <c:showLegendKey val="0"/>
          <c:showVal val="0"/>
          <c:showCatName val="0"/>
          <c:showSerName val="0"/>
          <c:showPercent val="0"/>
          <c:showBubbleSize val="0"/>
        </c:dLbls>
        <c:gapWidth val="60"/>
        <c:overlap val="100"/>
        <c:axId val="216457984"/>
        <c:axId val="216459520"/>
      </c:barChart>
      <c:catAx>
        <c:axId val="216457984"/>
        <c:scaling>
          <c:orientation val="maxMin"/>
        </c:scaling>
        <c:delete val="0"/>
        <c:axPos val="l"/>
        <c:numFmt formatCode="General" sourceLinked="1"/>
        <c:majorTickMark val="out"/>
        <c:minorTickMark val="none"/>
        <c:tickLblPos val="nextTo"/>
        <c:txPr>
          <a:bodyPr/>
          <a:lstStyle/>
          <a:p>
            <a:pPr>
              <a:defRPr sz="105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6459520"/>
        <c:crosses val="autoZero"/>
        <c:auto val="1"/>
        <c:lblAlgn val="ctr"/>
        <c:lblOffset val="100"/>
        <c:noMultiLvlLbl val="0"/>
      </c:catAx>
      <c:valAx>
        <c:axId val="216459520"/>
        <c:scaling>
          <c:orientation val="minMax"/>
          <c:min val="0"/>
        </c:scaling>
        <c:delete val="1"/>
        <c:axPos val="t"/>
        <c:numFmt formatCode="0%" sourceLinked="1"/>
        <c:majorTickMark val="out"/>
        <c:minorTickMark val="none"/>
        <c:tickLblPos val="nextTo"/>
        <c:crossAx val="216457984"/>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199"/>
          <c:y val="2.5970614806022502E-2"/>
          <c:w val="0.52227449139218796"/>
          <c:h val="0.93187770698234262"/>
        </c:manualLayout>
      </c:layout>
      <c:barChart>
        <c:barDir val="bar"/>
        <c:grouping val="stacked"/>
        <c:varyColors val="0"/>
        <c:ser>
          <c:idx val="0"/>
          <c:order val="0"/>
          <c:tx>
            <c:strRef>
              <c:f>Feuil1!$B$1</c:f>
              <c:strCache>
                <c:ptCount val="1"/>
                <c:pt idx="0">
                  <c:v>Colonne2</c:v>
                </c:pt>
              </c:strCache>
            </c:strRef>
          </c:tx>
          <c:spPr>
            <a:solidFill>
              <a:srgbClr val="77933C"/>
            </a:solidFill>
          </c:spPr>
          <c:invertIfNegative val="0"/>
          <c:dLbls>
            <c:dLbl>
              <c:idx val="3"/>
              <c:layout>
                <c:manualLayout>
                  <c:x val="5.5157457156657158E-3"/>
                  <c:y val="-2.8407654540728005E-3"/>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1.0347426204584365E-3"/>
                  <c:y val="5.6830969309979015E-3"/>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7.1067013875967715E-3"/>
                  <c:y val="-2.8409891716231288E-3"/>
                </c:manualLayout>
              </c:layout>
              <c:dLblPos val="ctr"/>
              <c:showLegendKey val="0"/>
              <c:showVal val="1"/>
              <c:showCatName val="0"/>
              <c:showSerName val="0"/>
              <c:showPercent val="0"/>
              <c:showBubbleSize val="0"/>
            </c:dLbl>
            <c:dLbl>
              <c:idx val="7"/>
              <c:layout>
                <c:manualLayout>
                  <c:x val="7.1068412860472189E-3"/>
                  <c:y val="5.6824257783470193E-3"/>
                </c:manualLayout>
              </c:layout>
              <c:dLblPos val="ctr"/>
              <c:showLegendKey val="0"/>
              <c:showVal val="1"/>
              <c:showCatName val="0"/>
              <c:showSerName val="0"/>
              <c:showPercent val="0"/>
              <c:showBubbleSize val="0"/>
            </c:dLbl>
            <c:dLbl>
              <c:idx val="11"/>
              <c:layout>
                <c:manualLayout>
                  <c:x val="2.7049392390964575E-2"/>
                  <c:y val="8.1672422129784265E-3"/>
                </c:manualLayout>
              </c:layout>
              <c:spPr>
                <a:noFill/>
                <a:ln>
                  <a:noFill/>
                </a:ln>
                <a:effectLs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12"/>
              <c:layout>
                <c:manualLayout>
                  <c:x val="2.5458251662084305E-2"/>
                  <c:y val="2.722199741432819E-3"/>
                </c:manualLayout>
              </c:layout>
              <c:spPr>
                <a:noFill/>
                <a:ln>
                  <a:noFill/>
                </a:ln>
                <a:effectLs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Feuil1!$A$2:$A$14</c:f>
              <c:strCache>
                <c:ptCount val="13"/>
                <c:pt idx="0">
                  <c:v>La croyance qu’un enfant ne peut pas se développer de façon équilibrée avec des parents LGBTQ</c:v>
                </c:pt>
                <c:pt idx="1">
                  <c:v>La croyance qu’on peut changer l’orientation sexuelle/l’identité de genre avec de la « thérapie »</c:v>
                </c:pt>
                <c:pt idx="2">
                  <c:v>La croyance que les personnes LGBTQ pourraient être attirées physiquement par les enfants</c:v>
                </c:pt>
                <c:pt idx="3">
                  <c:v>Les images stéréotypées souvent associées aux minorités sexuelles</c:v>
                </c:pt>
                <c:pt idx="4">
                  <c:v>La perception des hétérosexuels que leurs ami(e)s homosexuel(le)s ou bisexuel(les) du même sexe qu’eux pourraient vouloir les « cruiser »</c:v>
                </c:pt>
                <c:pt idx="5">
                  <c:v>La croyance que les personnes LGBTQ brisent les valeurs de la société</c:v>
                </c:pt>
                <c:pt idx="6">
                  <c:v>La croyance que le genre est quelque chose de nécessairement binaire</c:v>
                </c:pt>
                <c:pt idx="7">
                  <c:v>La croyance que le genre est déterminé biologiquement à la naissance</c:v>
                </c:pt>
                <c:pt idx="8">
                  <c:v>La croyance que les personnes LGBTQ qui se démontrent de l’affection en public sont « trop sexuelles »</c:v>
                </c:pt>
                <c:pt idx="9">
                  <c:v>La perception des hétérosexuels que s’ils passent du temps avec des personnes homosexuel(le)s ou bisexuel(les) du même sexe qu’eux ils pourraient le devenir eux aussi</c:v>
                </c:pt>
                <c:pt idx="10">
                  <c:v>La croyance qu’il faut avoir subi des chirurgies pour être une « vraie » personne trans</c:v>
                </c:pt>
                <c:pt idx="11">
                  <c:v>Autre</c:v>
                </c:pt>
                <c:pt idx="12">
                  <c:v>Je ne sais pas</c:v>
                </c:pt>
              </c:strCache>
            </c:strRef>
          </c:cat>
          <c:val>
            <c:numRef>
              <c:f>Feuil1!$B$2:$B$14</c:f>
              <c:numCache>
                <c:formatCode>0%</c:formatCode>
                <c:ptCount val="13"/>
                <c:pt idx="0">
                  <c:v>0.57999999999999996</c:v>
                </c:pt>
                <c:pt idx="1">
                  <c:v>0.53</c:v>
                </c:pt>
                <c:pt idx="2">
                  <c:v>0.46</c:v>
                </c:pt>
                <c:pt idx="3">
                  <c:v>0.42</c:v>
                </c:pt>
                <c:pt idx="4">
                  <c:v>0.38</c:v>
                </c:pt>
                <c:pt idx="5">
                  <c:v>0.36</c:v>
                </c:pt>
                <c:pt idx="6">
                  <c:v>0.36</c:v>
                </c:pt>
                <c:pt idx="7">
                  <c:v>0.36</c:v>
                </c:pt>
                <c:pt idx="8">
                  <c:v>0.27</c:v>
                </c:pt>
                <c:pt idx="9">
                  <c:v>0.27</c:v>
                </c:pt>
                <c:pt idx="10">
                  <c:v>0.25</c:v>
                </c:pt>
                <c:pt idx="11">
                  <c:v>0.03</c:v>
                </c:pt>
                <c:pt idx="12">
                  <c:v>0.01</c:v>
                </c:pt>
              </c:numCache>
            </c:numRef>
          </c:val>
        </c:ser>
        <c:dLbls>
          <c:showLegendKey val="0"/>
          <c:showVal val="0"/>
          <c:showCatName val="0"/>
          <c:showSerName val="0"/>
          <c:showPercent val="0"/>
          <c:showBubbleSize val="0"/>
        </c:dLbls>
        <c:gapWidth val="60"/>
        <c:overlap val="100"/>
        <c:axId val="217712896"/>
        <c:axId val="217722880"/>
      </c:barChart>
      <c:catAx>
        <c:axId val="217712896"/>
        <c:scaling>
          <c:orientation val="maxMin"/>
        </c:scaling>
        <c:delete val="0"/>
        <c:axPos val="l"/>
        <c:numFmt formatCode="General" sourceLinked="1"/>
        <c:majorTickMark val="out"/>
        <c:minorTickMark val="none"/>
        <c:tickLblPos val="nextTo"/>
        <c:txPr>
          <a:bodyPr/>
          <a:lstStyle/>
          <a:p>
            <a:pPr>
              <a:defRPr sz="105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7722880"/>
        <c:crosses val="autoZero"/>
        <c:auto val="1"/>
        <c:lblAlgn val="ctr"/>
        <c:lblOffset val="100"/>
        <c:noMultiLvlLbl val="0"/>
      </c:catAx>
      <c:valAx>
        <c:axId val="217722880"/>
        <c:scaling>
          <c:orientation val="minMax"/>
          <c:min val="0"/>
        </c:scaling>
        <c:delete val="1"/>
        <c:axPos val="t"/>
        <c:numFmt formatCode="0%" sourceLinked="1"/>
        <c:majorTickMark val="out"/>
        <c:minorTickMark val="none"/>
        <c:tickLblPos val="nextTo"/>
        <c:crossAx val="217712896"/>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356546672119173"/>
          <c:y val="4.9774279822567151E-2"/>
          <c:w val="0.756252851338031"/>
          <c:h val="0.86692400031432826"/>
        </c:manualLayout>
      </c:layout>
      <c:doughnutChart>
        <c:varyColors val="1"/>
        <c:ser>
          <c:idx val="0"/>
          <c:order val="0"/>
          <c:tx>
            <c:strRef>
              <c:f>Feuil1!$B$1</c:f>
              <c:strCache>
                <c:ptCount val="1"/>
                <c:pt idx="0">
                  <c:v>Colonne1</c:v>
                </c:pt>
              </c:strCache>
            </c:strRef>
          </c:tx>
          <c:explosion val="25"/>
          <c:dPt>
            <c:idx val="0"/>
            <c:bubble3D val="0"/>
            <c:spPr>
              <a:solidFill>
                <a:srgbClr val="C3D69B"/>
              </a:solidFill>
            </c:spPr>
          </c:dPt>
          <c:dPt>
            <c:idx val="1"/>
            <c:bubble3D val="0"/>
            <c:explosion val="9"/>
            <c:spPr>
              <a:solidFill>
                <a:srgbClr val="77933C"/>
              </a:solidFill>
            </c:spPr>
          </c:dPt>
          <c:dPt>
            <c:idx val="2"/>
            <c:bubble3D val="0"/>
            <c:spPr>
              <a:solidFill>
                <a:srgbClr val="D7E4BD"/>
              </a:solidFill>
            </c:spPr>
          </c:dPt>
          <c:dPt>
            <c:idx val="3"/>
            <c:bubble3D val="0"/>
            <c:spPr>
              <a:solidFill>
                <a:schemeClr val="bg1">
                  <a:lumMod val="50000"/>
                </a:schemeClr>
              </a:solidFill>
            </c:spPr>
          </c:dPt>
          <c:dLbls>
            <c:dLbl>
              <c:idx val="3"/>
              <c:layout>
                <c:manualLayout>
                  <c:x val="-2.1614028701302693E-3"/>
                  <c:y val="-8.5512178863595099E-3"/>
                </c:manualLayout>
              </c:layout>
              <c:showLegendKey val="0"/>
              <c:showVal val="1"/>
              <c:showCatName val="0"/>
              <c:showSerName val="0"/>
              <c:showPercent val="0"/>
              <c:showBubbleSize val="0"/>
            </c:dLbl>
            <c:txPr>
              <a:bodyPr/>
              <a:lstStyle/>
              <a:p>
                <a:pPr>
                  <a:defRPr sz="14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1"/>
          </c:dLbls>
          <c:cat>
            <c:strRef>
              <c:f>Feuil1!$A$2:$A$5</c:f>
              <c:strCache>
                <c:ptCount val="4"/>
                <c:pt idx="0">
                  <c:v>Très bien</c:v>
                </c:pt>
                <c:pt idx="1">
                  <c:v>Assez bien</c:v>
                </c:pt>
                <c:pt idx="2">
                  <c:v>Assez mal</c:v>
                </c:pt>
                <c:pt idx="3">
                  <c:v>Très mal</c:v>
                </c:pt>
              </c:strCache>
            </c:strRef>
          </c:cat>
          <c:val>
            <c:numRef>
              <c:f>Feuil1!$B$2:$B$5</c:f>
              <c:numCache>
                <c:formatCode>0%</c:formatCode>
                <c:ptCount val="4"/>
                <c:pt idx="0">
                  <c:v>0.1</c:v>
                </c:pt>
                <c:pt idx="1">
                  <c:v>0.44</c:v>
                </c:pt>
                <c:pt idx="2">
                  <c:v>0.39</c:v>
                </c:pt>
                <c:pt idx="3">
                  <c:v>7.0000000000000007E-2</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5100959048368647"/>
          <c:y val="2.5970614806022502E-2"/>
          <c:w val="0.53270372149573364"/>
          <c:h val="0.9709895934018361"/>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8"/>
              <c:layout>
                <c:manualLayout>
                  <c:x val="4.5994107071045315E-2"/>
                  <c:y val="3.1440338494338861E-3"/>
                </c:manualLayout>
              </c:layou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9"/>
              <c:layout>
                <c:manualLayout>
                  <c:x val="4.3005589363310177E-2"/>
                  <c:y val="6.287285016804184E-3"/>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10"/>
              <c:layout>
                <c:manualLayout>
                  <c:x val="3.5825012498611267E-2"/>
                  <c:y val="6.2870773580314815E-3"/>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11"/>
              <c:layout>
                <c:manualLayout>
                  <c:x val="3.5825012498611267E-2"/>
                  <c:y val="6.2870773580314815E-3"/>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12"/>
              <c:layout>
                <c:manualLayout>
                  <c:x val="3.3069242306410396E-2"/>
                  <c:y val="-6.2870773580314815E-3"/>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13"/>
              <c:layout>
                <c:manualLayout>
                  <c:x val="3.0313472114209532E-2"/>
                  <c:y val="6.2870773580315968E-3"/>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Feuil1!$A$2:$A$10</c:f>
              <c:strCache>
                <c:ptCount val="9"/>
                <c:pt idx="0">
                  <c:v>Avoir des représentations moins stéréotypées des personnes LGBTQ</c:v>
                </c:pt>
                <c:pt idx="1">
                  <c:v>Voir une plus grande diversité de types de personnes LGBTQ (ex. communautés culturelles, aînés)</c:v>
                </c:pt>
                <c:pt idx="2">
                  <c:v>Voir des modèles plus diversifiés de relations affectives</c:v>
                </c:pt>
                <c:pt idx="3">
                  <c:v>Voir davantage de diversité au niveau de l’identité de genre</c:v>
                </c:pt>
                <c:pt idx="4">
                  <c:v>Voir davantage de bisexuel(le)s</c:v>
                </c:pt>
                <c:pt idx="5">
                  <c:v>Voir davantage de personnes trans</c:v>
                </c:pt>
                <c:pt idx="6">
                  <c:v>Voir davantage de lesbiennes</c:v>
                </c:pt>
                <c:pt idx="7">
                  <c:v>Voir davantage de gais</c:v>
                </c:pt>
                <c:pt idx="8">
                  <c:v>NSP / Pas de commentaires</c:v>
                </c:pt>
              </c:strCache>
            </c:strRef>
          </c:cat>
          <c:val>
            <c:numRef>
              <c:f>Feuil1!$B$2:$B$10</c:f>
              <c:numCache>
                <c:formatCode>0%</c:formatCode>
                <c:ptCount val="9"/>
                <c:pt idx="0">
                  <c:v>0.69</c:v>
                </c:pt>
                <c:pt idx="1">
                  <c:v>0.66</c:v>
                </c:pt>
                <c:pt idx="2">
                  <c:v>0.61</c:v>
                </c:pt>
                <c:pt idx="3">
                  <c:v>0.54</c:v>
                </c:pt>
                <c:pt idx="4">
                  <c:v>0.44</c:v>
                </c:pt>
                <c:pt idx="5">
                  <c:v>0.43</c:v>
                </c:pt>
                <c:pt idx="6">
                  <c:v>0.32</c:v>
                </c:pt>
                <c:pt idx="7">
                  <c:v>0.27</c:v>
                </c:pt>
                <c:pt idx="8">
                  <c:v>0.02</c:v>
                </c:pt>
              </c:numCache>
            </c:numRef>
          </c:val>
        </c:ser>
        <c:dLbls>
          <c:showLegendKey val="0"/>
          <c:showVal val="0"/>
          <c:showCatName val="0"/>
          <c:showSerName val="0"/>
          <c:showPercent val="0"/>
          <c:showBubbleSize val="0"/>
        </c:dLbls>
        <c:gapWidth val="60"/>
        <c:overlap val="100"/>
        <c:axId val="131035904"/>
        <c:axId val="131037440"/>
      </c:barChart>
      <c:catAx>
        <c:axId val="131035904"/>
        <c:scaling>
          <c:orientation val="maxMin"/>
        </c:scaling>
        <c:delete val="0"/>
        <c:axPos val="l"/>
        <c:numFmt formatCode="General" sourceLinked="1"/>
        <c:majorTickMark val="out"/>
        <c:minorTickMark val="none"/>
        <c:tickLblPos val="nextTo"/>
        <c:txPr>
          <a:bodyPr/>
          <a:lstStyle/>
          <a:p>
            <a:pPr>
              <a:defRPr sz="9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31037440"/>
        <c:crosses val="autoZero"/>
        <c:auto val="1"/>
        <c:lblAlgn val="ctr"/>
        <c:lblOffset val="100"/>
        <c:noMultiLvlLbl val="0"/>
      </c:catAx>
      <c:valAx>
        <c:axId val="131037440"/>
        <c:scaling>
          <c:orientation val="minMax"/>
          <c:max val="1.1000000000000001"/>
          <c:min val="0"/>
        </c:scaling>
        <c:delete val="1"/>
        <c:axPos val="t"/>
        <c:numFmt formatCode="0%" sourceLinked="1"/>
        <c:majorTickMark val="out"/>
        <c:minorTickMark val="none"/>
        <c:tickLblPos val="nextTo"/>
        <c:crossAx val="131035904"/>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46.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356546672119173"/>
          <c:y val="4.9774279822567151E-2"/>
          <c:w val="0.77515290768752221"/>
          <c:h val="0.95022568458053547"/>
        </c:manualLayout>
      </c:layout>
      <c:doughnutChart>
        <c:varyColors val="1"/>
        <c:ser>
          <c:idx val="0"/>
          <c:order val="0"/>
          <c:tx>
            <c:strRef>
              <c:f>Feuil1!$B$1</c:f>
              <c:strCache>
                <c:ptCount val="1"/>
                <c:pt idx="0">
                  <c:v>Colonne1</c:v>
                </c:pt>
              </c:strCache>
            </c:strRef>
          </c:tx>
          <c:explosion val="25"/>
          <c:dPt>
            <c:idx val="0"/>
            <c:bubble3D val="0"/>
            <c:spPr>
              <a:solidFill>
                <a:srgbClr val="C3D69B"/>
              </a:solidFill>
            </c:spPr>
          </c:dPt>
          <c:dPt>
            <c:idx val="1"/>
            <c:bubble3D val="0"/>
            <c:explosion val="9"/>
            <c:spPr>
              <a:solidFill>
                <a:srgbClr val="77933C"/>
              </a:solidFill>
            </c:spPr>
          </c:dPt>
          <c:dPt>
            <c:idx val="2"/>
            <c:bubble3D val="0"/>
            <c:spPr>
              <a:solidFill>
                <a:srgbClr val="D7E4BD"/>
              </a:solidFill>
            </c:spPr>
          </c:dPt>
          <c:dPt>
            <c:idx val="3"/>
            <c:bubble3D val="0"/>
            <c:spPr>
              <a:solidFill>
                <a:srgbClr val="7F7F7F"/>
              </a:solidFill>
            </c:spPr>
          </c:dPt>
          <c:dLbls>
            <c:dLbl>
              <c:idx val="3"/>
              <c:layout>
                <c:manualLayout>
                  <c:x val="-5.2821422629252658E-3"/>
                  <c:y val="-3.2123462074795765E-2"/>
                </c:manualLayout>
              </c:layout>
              <c:showLegendKey val="0"/>
              <c:showVal val="1"/>
              <c:showCatName val="0"/>
              <c:showSerName val="0"/>
              <c:showPercent val="0"/>
              <c:showBubbleSize val="0"/>
            </c:dLbl>
            <c:txPr>
              <a:bodyPr/>
              <a:lstStyle/>
              <a:p>
                <a:pPr>
                  <a:defRPr sz="14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1"/>
          </c:dLbls>
          <c:cat>
            <c:strRef>
              <c:f>Feuil1!$A$2:$A$5</c:f>
              <c:strCache>
                <c:ptCount val="4"/>
                <c:pt idx="0">
                  <c:v>Oui, beaucoup</c:v>
                </c:pt>
                <c:pt idx="1">
                  <c:v>Oui, un peu</c:v>
                </c:pt>
                <c:pt idx="2">
                  <c:v>Non, pas vraiment</c:v>
                </c:pt>
                <c:pt idx="3">
                  <c:v>Non, pas du tout</c:v>
                </c:pt>
              </c:strCache>
            </c:strRef>
          </c:cat>
          <c:val>
            <c:numRef>
              <c:f>Feuil1!$B$2:$B$5</c:f>
              <c:numCache>
                <c:formatCode>0%</c:formatCode>
                <c:ptCount val="4"/>
                <c:pt idx="0">
                  <c:v>0.24</c:v>
                </c:pt>
                <c:pt idx="1">
                  <c:v>0.39</c:v>
                </c:pt>
                <c:pt idx="2">
                  <c:v>0.3</c:v>
                </c:pt>
                <c:pt idx="3">
                  <c:v>7.0000000000000007E-2</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54130290449000162"/>
          <c:y val="2.3115015855905204E-2"/>
          <c:w val="0.45869709550999838"/>
          <c:h val="0.6888278322797583"/>
        </c:manualLayout>
      </c:layout>
      <c:barChart>
        <c:barDir val="bar"/>
        <c:grouping val="stacked"/>
        <c:varyColors val="0"/>
        <c:ser>
          <c:idx val="0"/>
          <c:order val="0"/>
          <c:tx>
            <c:strRef>
              <c:f>Feuil1!$B$1</c:f>
              <c:strCache>
                <c:ptCount val="1"/>
                <c:pt idx="0">
                  <c:v>Très bien</c:v>
                </c:pt>
              </c:strCache>
            </c:strRef>
          </c:tx>
          <c:spPr>
            <a:solidFill>
              <a:srgbClr val="77933C"/>
            </a:solidFill>
          </c:spPr>
          <c:invertIfNegative val="0"/>
          <c:dLbls>
            <c:dLbl>
              <c:idx val="2"/>
              <c:layout>
                <c:manualLayout>
                  <c:x val="1.4215748042576245E-2"/>
                  <c:y val="0"/>
                </c:manualLayout>
              </c:layout>
              <c:dLblPos val="ctr"/>
              <c:showLegendKey val="0"/>
              <c:showVal val="1"/>
              <c:showCatName val="0"/>
              <c:showSerName val="0"/>
              <c:showPercent val="0"/>
              <c:showBubbleSize val="0"/>
            </c:dLbl>
            <c:dLbl>
              <c:idx val="3"/>
              <c:layout>
                <c:manualLayout>
                  <c:x val="-7.1088334643506137E-3"/>
                  <c:y val="-5.7109590916971185E-3"/>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15"/>
              <c:layout>
                <c:manualLayout>
                  <c:x val="7.7160503203132415E-3"/>
                  <c:y val="0"/>
                </c:manualLayout>
              </c:layout>
              <c:dLblPos val="ctr"/>
              <c:showLegendKey val="0"/>
              <c:showVal val="1"/>
              <c:showCatName val="0"/>
              <c:showSerName val="0"/>
              <c:showPercent val="0"/>
              <c:showBubbleSize val="0"/>
            </c:dLbl>
            <c:dLbl>
              <c:idx val="16"/>
              <c:layout>
                <c:manualLayout>
                  <c:x val="7.7160503203132415E-3"/>
                  <c:y val="0"/>
                </c:manualLayout>
              </c:layout>
              <c:dLblPos val="ctr"/>
              <c:showLegendKey val="0"/>
              <c:showVal val="1"/>
              <c:showCatName val="0"/>
              <c:showSerName val="0"/>
              <c:showPercent val="0"/>
              <c:showBubbleSize val="0"/>
            </c:dLbl>
            <c:dLbl>
              <c:idx val="17"/>
              <c:layout>
                <c:manualLayout>
                  <c:x val="6.1728402562505821E-3"/>
                  <c:y val="9.5062074613445566E-17"/>
                </c:manualLayout>
              </c:layout>
              <c:dLblPos val="ctr"/>
              <c:showLegendKey val="0"/>
              <c:showVal val="1"/>
              <c:showCatName val="0"/>
              <c:showSerName val="0"/>
              <c:showPercent val="0"/>
              <c:showBubbleSize val="0"/>
            </c:dLbl>
            <c:dLbl>
              <c:idx val="18"/>
              <c:layout>
                <c:manualLayout>
                  <c:x val="7.7160503203133552E-3"/>
                  <c:y val="0"/>
                </c:manualLayout>
              </c:layout>
              <c:dLblPos val="ctr"/>
              <c:showLegendKey val="0"/>
              <c:showVal val="1"/>
              <c:showCatName val="0"/>
              <c:showSerName val="0"/>
              <c:showPercent val="0"/>
              <c:showBubbleSize val="0"/>
            </c:dLbl>
            <c:dLbl>
              <c:idx val="19"/>
              <c:layout>
                <c:manualLayout>
                  <c:x val="1.6975310704689314E-2"/>
                  <c:y val="2.0414425077733027E-7"/>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Feuil1!$A$2:$A$3</c:f>
              <c:strCache>
                <c:ptCount val="2"/>
                <c:pt idx="0">
                  <c:v>Les valeurs et besoins de l’ensemble des personnes LGBTQ </c:v>
                </c:pt>
                <c:pt idx="1">
                  <c:v>Vos valeurs et besoins personnels</c:v>
                </c:pt>
              </c:strCache>
            </c:strRef>
          </c:cat>
          <c:val>
            <c:numRef>
              <c:f>Feuil1!$B$2:$B$3</c:f>
              <c:numCache>
                <c:formatCode>0%</c:formatCode>
                <c:ptCount val="2"/>
                <c:pt idx="0">
                  <c:v>0.19</c:v>
                </c:pt>
                <c:pt idx="1">
                  <c:v>0.17</c:v>
                </c:pt>
              </c:numCache>
            </c:numRef>
          </c:val>
        </c:ser>
        <c:ser>
          <c:idx val="1"/>
          <c:order val="1"/>
          <c:tx>
            <c:strRef>
              <c:f>Feuil1!$C$1</c:f>
              <c:strCache>
                <c:ptCount val="1"/>
                <c:pt idx="0">
                  <c:v>Plutôt bien</c:v>
                </c:pt>
              </c:strCache>
            </c:strRef>
          </c:tx>
          <c:spPr>
            <a:solidFill>
              <a:schemeClr val="accent3">
                <a:lumMod val="60000"/>
                <a:lumOff val="40000"/>
              </a:schemeClr>
            </a:solidFill>
          </c:spPr>
          <c:invertIfNegative val="0"/>
          <c:dLbls>
            <c:dLbl>
              <c:idx val="3"/>
              <c:layout>
                <c:manualLayout>
                  <c:x val="1.6246569191515708E-2"/>
                  <c:y val="-5.7114088089261677E-3"/>
                </c:manualLayout>
              </c:layout>
              <c:dLblPos val="ctr"/>
              <c:showLegendKey val="0"/>
              <c:showVal val="1"/>
              <c:showCatName val="0"/>
              <c:showSerName val="0"/>
              <c:showPercent val="0"/>
              <c:showBubbleSize val="0"/>
            </c:dLbl>
            <c:dLbl>
              <c:idx val="19"/>
              <c:layout>
                <c:manualLayout>
                  <c:x val="1.5432100640626598E-2"/>
                  <c:y val="0"/>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Feuil1!$A$2:$A$3</c:f>
              <c:strCache>
                <c:ptCount val="2"/>
                <c:pt idx="0">
                  <c:v>Les valeurs et besoins de l’ensemble des personnes LGBTQ </c:v>
                </c:pt>
                <c:pt idx="1">
                  <c:v>Vos valeurs et besoins personnels</c:v>
                </c:pt>
              </c:strCache>
            </c:strRef>
          </c:cat>
          <c:val>
            <c:numRef>
              <c:f>Feuil1!$C$2:$C$3</c:f>
              <c:numCache>
                <c:formatCode>0%</c:formatCode>
                <c:ptCount val="2"/>
                <c:pt idx="0">
                  <c:v>0.62</c:v>
                </c:pt>
                <c:pt idx="1">
                  <c:v>0.59</c:v>
                </c:pt>
              </c:numCache>
            </c:numRef>
          </c:val>
        </c:ser>
        <c:dLbls>
          <c:showLegendKey val="0"/>
          <c:showVal val="0"/>
          <c:showCatName val="0"/>
          <c:showSerName val="0"/>
          <c:showPercent val="0"/>
          <c:showBubbleSize val="0"/>
        </c:dLbls>
        <c:gapWidth val="60"/>
        <c:overlap val="100"/>
        <c:axId val="215812736"/>
        <c:axId val="215822720"/>
      </c:barChart>
      <c:catAx>
        <c:axId val="215812736"/>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5822720"/>
        <c:crosses val="autoZero"/>
        <c:auto val="1"/>
        <c:lblAlgn val="ctr"/>
        <c:lblOffset val="100"/>
        <c:noMultiLvlLbl val="0"/>
      </c:catAx>
      <c:valAx>
        <c:axId val="215822720"/>
        <c:scaling>
          <c:orientation val="minMax"/>
          <c:max val="1.1000000000000001"/>
          <c:min val="0"/>
        </c:scaling>
        <c:delete val="1"/>
        <c:axPos val="t"/>
        <c:numFmt formatCode="0%" sourceLinked="1"/>
        <c:majorTickMark val="out"/>
        <c:minorTickMark val="none"/>
        <c:tickLblPos val="nextTo"/>
        <c:crossAx val="215812736"/>
        <c:crosses val="autoZero"/>
        <c:crossBetween val="between"/>
        <c:majorUnit val="0.2"/>
        <c:minorUnit val="0.02"/>
      </c:valAx>
    </c:plotArea>
    <c:legend>
      <c:legendPos val="b"/>
      <c:layout>
        <c:manualLayout>
          <c:xMode val="edge"/>
          <c:yMode val="edge"/>
          <c:x val="0.31310591093743206"/>
          <c:y val="0.75094907199725491"/>
          <c:w val="0.56420241178400765"/>
          <c:h val="4.9151619690329211E-2"/>
        </c:manualLayout>
      </c:layout>
      <c:overlay val="0"/>
      <c:txPr>
        <a:bodyPr/>
        <a:lstStyle/>
        <a:p>
          <a:pPr>
            <a:defRPr sz="1000">
              <a:solidFill>
                <a:srgbClr val="595959"/>
              </a:solidFill>
              <a:latin typeface="Arial Narrow" panose="020B0606020202030204" pitchFamily="34" charset="0"/>
              <a:cs typeface="Arial" panose="020B0604020202020204" pitchFamily="34" charset="0"/>
            </a:defRPr>
          </a:pPr>
          <a:endParaRPr lang="fr-FR"/>
        </a:p>
      </c:txPr>
    </c:legend>
    <c:plotVisOnly val="1"/>
    <c:dispBlanksAs val="gap"/>
    <c:showDLblsOverMax val="0"/>
  </c:chart>
  <c:spPr>
    <a:noFill/>
  </c:spPr>
  <c:txPr>
    <a:bodyPr/>
    <a:lstStyle/>
    <a:p>
      <a:pPr>
        <a:defRPr sz="1800"/>
      </a:pPr>
      <a:endParaRPr lang="fr-FR"/>
    </a:p>
  </c:txPr>
  <c:externalData r:id="rId1">
    <c:autoUpdate val="0"/>
  </c:externalData>
  <c:userShapes r:id="rId2"/>
</c:chartSpace>
</file>

<file path=ppt/charts/chart48.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354"/>
          <c:y val="2.5970614806022502E-2"/>
          <c:w val="0.53054174536162646"/>
          <c:h val="0.9709895934018361"/>
        </c:manualLayout>
      </c:layout>
      <c:barChart>
        <c:barDir val="bar"/>
        <c:grouping val="stacked"/>
        <c:varyColors val="0"/>
        <c:ser>
          <c:idx val="0"/>
          <c:order val="0"/>
          <c:tx>
            <c:strRef>
              <c:f>Feuil1!$B$1</c:f>
              <c:strCache>
                <c:ptCount val="1"/>
                <c:pt idx="0">
                  <c:v>Colonne2</c:v>
                </c:pt>
              </c:strCache>
            </c:strRef>
          </c:tx>
          <c:spPr>
            <a:solidFill>
              <a:srgbClr val="77933C"/>
            </a:solidFill>
          </c:spPr>
          <c:invertIfNegative val="0"/>
          <c:dLbls>
            <c:dLbl>
              <c:idx val="6"/>
              <c:layout>
                <c:manualLayout>
                  <c:x val="6.0178192433929217E-2"/>
                  <c:y val="-6.0706746025201907E-3"/>
                </c:manualLayout>
              </c:layout>
              <c:tx>
                <c:rich>
                  <a:bodyPr/>
                  <a:lstStyle/>
                  <a:p>
                    <a:r>
                      <a:rPr lang="en-US" dirty="0">
                        <a:solidFill>
                          <a:srgbClr val="7F7F7F"/>
                        </a:solidFill>
                      </a:rPr>
                      <a:t>3%</a:t>
                    </a:r>
                  </a:p>
                </c:rich>
              </c:tx>
              <c:showLegendKey val="0"/>
              <c:showVal val="1"/>
              <c:showCatName val="0"/>
              <c:showSerName val="0"/>
              <c:showPercent val="0"/>
              <c:showBubbleSize val="0"/>
            </c:dLbl>
            <c:dLbl>
              <c:idx val="7"/>
              <c:layout>
                <c:manualLayout>
                  <c:x val="6.0178192433929217E-2"/>
                  <c:y val="0"/>
                </c:manualLayout>
              </c:layout>
              <c:tx>
                <c:rich>
                  <a:bodyPr/>
                  <a:lstStyle/>
                  <a:p>
                    <a:r>
                      <a:rPr lang="en-US" dirty="0">
                        <a:solidFill>
                          <a:srgbClr val="7F7F7F"/>
                        </a:solidFill>
                      </a:rPr>
                      <a:t>3%</a:t>
                    </a:r>
                  </a:p>
                </c:rich>
              </c:tx>
              <c:showLegendKey val="0"/>
              <c:showVal val="1"/>
              <c:showCatName val="0"/>
              <c:showSerName val="0"/>
              <c:showPercent val="0"/>
              <c:showBubbleSize val="0"/>
            </c:dLbl>
            <c:dLbl>
              <c:idx val="8"/>
              <c:layout>
                <c:manualLayout>
                  <c:x val="5.9738871321560041E-2"/>
                  <c:y val="6.1803769506522353E-3"/>
                </c:manualLayout>
              </c:layout>
              <c:tx>
                <c:rich>
                  <a:bodyPr/>
                  <a:lstStyle/>
                  <a:p>
                    <a:r>
                      <a:rPr lang="en-US" dirty="0">
                        <a:solidFill>
                          <a:srgbClr val="7F7F7F"/>
                        </a:solidFill>
                      </a:rPr>
                      <a:t>3%</a:t>
                    </a:r>
                  </a:p>
                </c:rich>
              </c:tx>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Feuil1!$A$2:$A$10</c:f>
              <c:strCache>
                <c:ptCount val="9"/>
                <c:pt idx="0">
                  <c:v>S'unir davantage / Inclure les identités autres que L-G (trans, bisexuels, asexuels, queer)</c:v>
                </c:pt>
                <c:pt idx="1">
                  <c:v>Plus d'inclusion ethnique, rurale, seniors, politique, policiers</c:v>
                </c:pt>
                <c:pt idx="2">
                  <c:v>Être plus démocratique / Porte-parole diversifiés (autre que hommes gais blancs / trans)</c:v>
                </c:pt>
                <c:pt idx="3">
                  <c:v>S'éloigner des stéréotypes (image non basée sur la sexualité/le party / gens ordinaires)/Miser plus sur la normalité que sur la différence</c:v>
                </c:pt>
                <c:pt idx="4">
                  <c:v>Meilleure accessibilité et communication aux membres LGBTQ (email, bureau local)</c:v>
                </c:pt>
                <c:pt idx="5">
                  <c:v>Plus grande visibilité/sensibilisation grand public (médias, activités, etc.)</c:v>
                </c:pt>
                <c:pt idx="6">
                  <c:v>Se battre au niveau des lois (accessibilité aux soins / services / opportunités)</c:v>
                </c:pt>
                <c:pt idx="7">
                  <c:v>Ne pas utiliser une vision négative pour défendre nos droits (agressivité, apitoiement, plus positif, histoires à succès) dans les communications</c:v>
                </c:pt>
                <c:pt idx="8">
                  <c:v>Ma sexualité me concerne / Pas sorti du placard / pas besoin de représentation</c:v>
                </c:pt>
              </c:strCache>
            </c:strRef>
          </c:cat>
          <c:val>
            <c:numRef>
              <c:f>Feuil1!$B$2:$B$10</c:f>
              <c:numCache>
                <c:formatCode>0%</c:formatCode>
                <c:ptCount val="9"/>
                <c:pt idx="0">
                  <c:v>0.19</c:v>
                </c:pt>
                <c:pt idx="1">
                  <c:v>0.16</c:v>
                </c:pt>
                <c:pt idx="2">
                  <c:v>0.1</c:v>
                </c:pt>
                <c:pt idx="3">
                  <c:v>0.09</c:v>
                </c:pt>
                <c:pt idx="4">
                  <c:v>0.09</c:v>
                </c:pt>
                <c:pt idx="5">
                  <c:v>7.0000000000000007E-2</c:v>
                </c:pt>
                <c:pt idx="6">
                  <c:v>0.03</c:v>
                </c:pt>
                <c:pt idx="7">
                  <c:v>0.03</c:v>
                </c:pt>
                <c:pt idx="8">
                  <c:v>0.03</c:v>
                </c:pt>
              </c:numCache>
            </c:numRef>
          </c:val>
        </c:ser>
        <c:dLbls>
          <c:showLegendKey val="0"/>
          <c:showVal val="0"/>
          <c:showCatName val="0"/>
          <c:showSerName val="0"/>
          <c:showPercent val="0"/>
          <c:showBubbleSize val="0"/>
        </c:dLbls>
        <c:gapWidth val="60"/>
        <c:overlap val="100"/>
        <c:axId val="219531904"/>
        <c:axId val="220090752"/>
      </c:barChart>
      <c:catAx>
        <c:axId val="219531904"/>
        <c:scaling>
          <c:orientation val="maxMin"/>
        </c:scaling>
        <c:delete val="0"/>
        <c:axPos val="l"/>
        <c:numFmt formatCode="General" sourceLinked="1"/>
        <c:majorTickMark val="out"/>
        <c:minorTickMark val="none"/>
        <c:tickLblPos val="nextTo"/>
        <c:txPr>
          <a:bodyPr/>
          <a:lstStyle/>
          <a:p>
            <a:pPr>
              <a:defRPr sz="10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20090752"/>
        <c:crosses val="autoZero"/>
        <c:auto val="1"/>
        <c:lblAlgn val="ctr"/>
        <c:lblOffset val="100"/>
        <c:noMultiLvlLbl val="0"/>
      </c:catAx>
      <c:valAx>
        <c:axId val="220090752"/>
        <c:scaling>
          <c:orientation val="minMax"/>
          <c:max val="0.4"/>
          <c:min val="0"/>
        </c:scaling>
        <c:delete val="1"/>
        <c:axPos val="t"/>
        <c:numFmt formatCode="0%" sourceLinked="1"/>
        <c:majorTickMark val="out"/>
        <c:minorTickMark val="none"/>
        <c:tickLblPos val="nextTo"/>
        <c:crossAx val="219531904"/>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49.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354"/>
          <c:y val="2.5970614806022502E-2"/>
          <c:w val="0.53054174536162646"/>
          <c:h val="0.9709895934018361"/>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0"/>
              <c:layout>
                <c:manualLayout>
                  <c:x val="5.9348129783759321E-2"/>
                  <c:y val="-3.0408498672561284E-3"/>
                </c:manualLayout>
              </c:layout>
              <c:tx>
                <c:rich>
                  <a:bodyPr/>
                  <a:lstStyle/>
                  <a:p>
                    <a:r>
                      <a:rPr lang="en-US" dirty="0">
                        <a:solidFill>
                          <a:srgbClr val="7F7F7F"/>
                        </a:solidFill>
                      </a:rPr>
                      <a:t>2%</a:t>
                    </a:r>
                  </a:p>
                </c:rich>
              </c:tx>
              <c:showLegendKey val="0"/>
              <c:showVal val="1"/>
              <c:showCatName val="0"/>
              <c:showSerName val="0"/>
              <c:showPercent val="0"/>
              <c:showBubbleSize val="0"/>
            </c:dLbl>
            <c:dLbl>
              <c:idx val="1"/>
              <c:layout>
                <c:manualLayout>
                  <c:x val="5.9348129783759321E-2"/>
                  <c:y val="3.0408498672561284E-3"/>
                </c:manualLayout>
              </c:layout>
              <c:showLegendKey val="0"/>
              <c:showVal val="1"/>
              <c:showCatName val="0"/>
              <c:showSerName val="0"/>
              <c:showPercent val="0"/>
              <c:showBubbleSize val="0"/>
            </c:dLbl>
            <c:dLbl>
              <c:idx val="2"/>
              <c:layout>
                <c:manualLayout>
                  <c:x val="5.9348129783759321E-2"/>
                  <c:y val="-6.0816997345122569E-3"/>
                </c:manualLayout>
              </c:layout>
              <c:showLegendKey val="0"/>
              <c:showVal val="1"/>
              <c:showCatName val="0"/>
              <c:showSerName val="0"/>
              <c:showPercent val="0"/>
              <c:showBubbleSize val="0"/>
            </c:dLbl>
            <c:dLbl>
              <c:idx val="3"/>
              <c:layout>
                <c:manualLayout>
                  <c:x val="5.9348129783759321E-2"/>
                  <c:y val="0"/>
                </c:manualLayout>
              </c:layout>
              <c:showLegendKey val="0"/>
              <c:showVal val="1"/>
              <c:showCatName val="0"/>
              <c:showSerName val="0"/>
              <c:showPercent val="0"/>
              <c:showBubbleSize val="0"/>
            </c:dLbl>
            <c:dLbl>
              <c:idx val="4"/>
              <c:layout>
                <c:manualLayout>
                  <c:x val="4.6853786671388939E-2"/>
                  <c:y val="6.0816997345122014E-3"/>
                </c:manualLayout>
              </c:layout>
              <c:showLegendKey val="0"/>
              <c:showVal val="1"/>
              <c:showCatName val="0"/>
              <c:showSerName val="0"/>
              <c:showPercent val="0"/>
              <c:showBubbleSize val="0"/>
            </c:dLbl>
            <c:dLbl>
              <c:idx val="5"/>
              <c:layout>
                <c:manualLayout>
                  <c:x val="4.6853786671388939E-2"/>
                  <c:y val="0"/>
                </c:manualLayout>
              </c:layout>
              <c:showLegendKey val="0"/>
              <c:showVal val="1"/>
              <c:showCatName val="0"/>
              <c:showSerName val="0"/>
              <c:showPercent val="0"/>
              <c:showBubbleSize val="0"/>
            </c:dLbl>
            <c:dLbl>
              <c:idx val="6"/>
              <c:layout>
                <c:manualLayout>
                  <c:x val="4.9977372449481534E-2"/>
                  <c:y val="6.0819391715096786E-3"/>
                </c:manualLayout>
              </c:layout>
              <c:showLegendKey val="0"/>
              <c:showVal val="1"/>
              <c:showCatName val="0"/>
              <c:showSerName val="0"/>
              <c:showPercent val="0"/>
              <c:showBubbleSize val="0"/>
            </c:dLbl>
            <c:dLbl>
              <c:idx val="7"/>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8"/>
              <c:layout>
                <c:manualLayout>
                  <c:x val="1.1023080768803466E-2"/>
                  <c:y val="3.1445287699382652E-3"/>
                </c:manualLayout>
              </c:layou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Feuil1!$A$2:$A$10</c:f>
              <c:strCache>
                <c:ptCount val="9"/>
                <c:pt idx="0">
                  <c:v>Éducation des enfants à la diversité de genre/sexuelle</c:v>
                </c:pt>
                <c:pt idx="1">
                  <c:v>Font du bon travail / Continuer ainsi</c:v>
                </c:pt>
                <c:pt idx="2">
                  <c:v>Fournir un soutien pratique / émotionnel / spirituel gestion "coming out"/changement de sexe</c:v>
                </c:pt>
                <c:pt idx="3">
                  <c:v>Informer/Éduquer le grand public sur les différences entre identité de genre/orientation sexuelle</c:v>
                </c:pt>
                <c:pt idx="4">
                  <c:v>Créer des occasions de contact entre le grand public et des personnes LGBTQ hors évènements stéréotypés (ex. parade)</c:v>
                </c:pt>
                <c:pt idx="5">
                  <c:v>Sensibilisation/conscientisation auprès LGBTQ sur autres identités de genre/orientations sexuelles que L-G</c:v>
                </c:pt>
                <c:pt idx="6">
                  <c:v>Ne peuvent pas nous représenter tous</c:v>
                </c:pt>
                <c:pt idx="7">
                  <c:v>Autre</c:v>
                </c:pt>
                <c:pt idx="8">
                  <c:v>Je ne sais pas / Pas de réponse / Rien</c:v>
                </c:pt>
              </c:strCache>
            </c:strRef>
          </c:cat>
          <c:val>
            <c:numRef>
              <c:f>Feuil1!$B$2:$B$10</c:f>
              <c:numCache>
                <c:formatCode>0%</c:formatCode>
                <c:ptCount val="9"/>
                <c:pt idx="0">
                  <c:v>0.02</c:v>
                </c:pt>
                <c:pt idx="1">
                  <c:v>0.02</c:v>
                </c:pt>
                <c:pt idx="2">
                  <c:v>0.02</c:v>
                </c:pt>
                <c:pt idx="3">
                  <c:v>0.02</c:v>
                </c:pt>
                <c:pt idx="4">
                  <c:v>0.01</c:v>
                </c:pt>
                <c:pt idx="5">
                  <c:v>0.01</c:v>
                </c:pt>
                <c:pt idx="6">
                  <c:v>0.01</c:v>
                </c:pt>
                <c:pt idx="7">
                  <c:v>0.04</c:v>
                </c:pt>
                <c:pt idx="8">
                  <c:v>0.28000000000000003</c:v>
                </c:pt>
              </c:numCache>
            </c:numRef>
          </c:val>
        </c:ser>
        <c:dLbls>
          <c:showLegendKey val="0"/>
          <c:showVal val="0"/>
          <c:showCatName val="0"/>
          <c:showSerName val="0"/>
          <c:showPercent val="0"/>
          <c:showBubbleSize val="0"/>
        </c:dLbls>
        <c:gapWidth val="60"/>
        <c:overlap val="100"/>
        <c:axId val="219743360"/>
        <c:axId val="219744896"/>
      </c:barChart>
      <c:catAx>
        <c:axId val="219743360"/>
        <c:scaling>
          <c:orientation val="maxMin"/>
        </c:scaling>
        <c:delete val="0"/>
        <c:axPos val="l"/>
        <c:numFmt formatCode="General" sourceLinked="1"/>
        <c:majorTickMark val="out"/>
        <c:minorTickMark val="none"/>
        <c:tickLblPos val="nextTo"/>
        <c:txPr>
          <a:bodyPr/>
          <a:lstStyle/>
          <a:p>
            <a:pPr>
              <a:defRPr sz="10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19744896"/>
        <c:crosses val="autoZero"/>
        <c:auto val="1"/>
        <c:lblAlgn val="ctr"/>
        <c:lblOffset val="100"/>
        <c:noMultiLvlLbl val="0"/>
      </c:catAx>
      <c:valAx>
        <c:axId val="219744896"/>
        <c:scaling>
          <c:orientation val="minMax"/>
          <c:max val="0.4"/>
          <c:min val="0"/>
        </c:scaling>
        <c:delete val="1"/>
        <c:axPos val="t"/>
        <c:numFmt formatCode="0%" sourceLinked="1"/>
        <c:majorTickMark val="out"/>
        <c:minorTickMark val="none"/>
        <c:tickLblPos val="nextTo"/>
        <c:crossAx val="219743360"/>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354"/>
          <c:y val="5.1118889375408566E-2"/>
          <c:w val="0.53054174536162646"/>
          <c:h val="0.88922278718740222"/>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8"/>
              <c:layout>
                <c:manualLayout>
                  <c:x val="6.3382714420619934E-2"/>
                  <c:y val="3.1437862017462564E-3"/>
                </c:manualLayout>
              </c:layou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Feuil1!$A$2:$A$6</c:f>
              <c:strCache>
                <c:ptCount val="5"/>
                <c:pt idx="0">
                  <c:v>Moins de 15 ans</c:v>
                </c:pt>
                <c:pt idx="1">
                  <c:v>15-17 ans</c:v>
                </c:pt>
                <c:pt idx="2">
                  <c:v>18-24 ans</c:v>
                </c:pt>
                <c:pt idx="3">
                  <c:v>25-29 ans</c:v>
                </c:pt>
                <c:pt idx="4">
                  <c:v>30 ans ou plus</c:v>
                </c:pt>
              </c:strCache>
            </c:strRef>
          </c:cat>
          <c:val>
            <c:numRef>
              <c:f>Feuil1!$B$2:$B$6</c:f>
              <c:numCache>
                <c:formatCode>0%</c:formatCode>
                <c:ptCount val="5"/>
                <c:pt idx="0">
                  <c:v>0.09</c:v>
                </c:pt>
                <c:pt idx="1">
                  <c:v>0.2</c:v>
                </c:pt>
                <c:pt idx="2">
                  <c:v>0.38</c:v>
                </c:pt>
                <c:pt idx="3">
                  <c:v>0.15</c:v>
                </c:pt>
                <c:pt idx="4">
                  <c:v>0.19</c:v>
                </c:pt>
              </c:numCache>
            </c:numRef>
          </c:val>
        </c:ser>
        <c:dLbls>
          <c:showLegendKey val="0"/>
          <c:showVal val="0"/>
          <c:showCatName val="0"/>
          <c:showSerName val="0"/>
          <c:showPercent val="0"/>
          <c:showBubbleSize val="0"/>
        </c:dLbls>
        <c:gapWidth val="60"/>
        <c:overlap val="100"/>
        <c:axId val="159554944"/>
        <c:axId val="159573120"/>
      </c:barChart>
      <c:catAx>
        <c:axId val="159554944"/>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59573120"/>
        <c:crosses val="autoZero"/>
        <c:auto val="1"/>
        <c:lblAlgn val="ctr"/>
        <c:lblOffset val="100"/>
        <c:noMultiLvlLbl val="0"/>
      </c:catAx>
      <c:valAx>
        <c:axId val="159573120"/>
        <c:scaling>
          <c:orientation val="minMax"/>
          <c:max val="1.1000000000000001"/>
          <c:min val="0"/>
        </c:scaling>
        <c:delete val="1"/>
        <c:axPos val="t"/>
        <c:numFmt formatCode="0%" sourceLinked="1"/>
        <c:majorTickMark val="out"/>
        <c:minorTickMark val="none"/>
        <c:tickLblPos val="nextTo"/>
        <c:crossAx val="159554944"/>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356546672119173"/>
          <c:y val="4.9774279822567151E-2"/>
          <c:w val="0.756252851338031"/>
          <c:h val="0.86692400031432826"/>
        </c:manualLayout>
      </c:layout>
      <c:doughnutChart>
        <c:varyColors val="1"/>
        <c:ser>
          <c:idx val="0"/>
          <c:order val="0"/>
          <c:tx>
            <c:strRef>
              <c:f>Feuil1!$B$1</c:f>
              <c:strCache>
                <c:ptCount val="1"/>
                <c:pt idx="0">
                  <c:v>Colonne1</c:v>
                </c:pt>
              </c:strCache>
            </c:strRef>
          </c:tx>
          <c:explosion val="25"/>
          <c:dPt>
            <c:idx val="0"/>
            <c:bubble3D val="0"/>
            <c:spPr>
              <a:solidFill>
                <a:srgbClr val="C3D69B"/>
              </a:solidFill>
            </c:spPr>
          </c:dPt>
          <c:dPt>
            <c:idx val="1"/>
            <c:bubble3D val="0"/>
            <c:explosion val="9"/>
            <c:spPr>
              <a:solidFill>
                <a:srgbClr val="77933C"/>
              </a:solidFill>
            </c:spPr>
          </c:dPt>
          <c:dPt>
            <c:idx val="2"/>
            <c:bubble3D val="0"/>
            <c:spPr>
              <a:solidFill>
                <a:srgbClr val="7F7F7F"/>
              </a:solidFill>
            </c:spPr>
          </c:dPt>
          <c:dPt>
            <c:idx val="3"/>
            <c:bubble3D val="0"/>
            <c:spPr>
              <a:solidFill>
                <a:schemeClr val="bg1">
                  <a:lumMod val="50000"/>
                </a:schemeClr>
              </a:solidFill>
            </c:spPr>
          </c:dPt>
          <c:dLbls>
            <c:dLbl>
              <c:idx val="3"/>
              <c:layout>
                <c:manualLayout>
                  <c:x val="-2.1614028701302693E-3"/>
                  <c:y val="-8.5512178863595099E-3"/>
                </c:manualLayout>
              </c:layout>
              <c:showLegendKey val="0"/>
              <c:showVal val="1"/>
              <c:showCatName val="0"/>
              <c:showSerName val="0"/>
              <c:showPercent val="0"/>
              <c:showBubbleSize val="0"/>
            </c:dLbl>
            <c:txPr>
              <a:bodyPr/>
              <a:lstStyle/>
              <a:p>
                <a:pPr>
                  <a:defRPr sz="14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1"/>
          </c:dLbls>
          <c:cat>
            <c:strRef>
              <c:f>Feuil1!$A$2:$A$4</c:f>
              <c:strCache>
                <c:ptCount val="3"/>
                <c:pt idx="0">
                  <c:v>Oui, beaucoup</c:v>
                </c:pt>
                <c:pt idx="1">
                  <c:v>Oui, un peu</c:v>
                </c:pt>
                <c:pt idx="2">
                  <c:v>Non</c:v>
                </c:pt>
              </c:strCache>
            </c:strRef>
          </c:cat>
          <c:val>
            <c:numRef>
              <c:f>Feuil1!$B$2:$B$4</c:f>
              <c:numCache>
                <c:formatCode>0%</c:formatCode>
                <c:ptCount val="3"/>
                <c:pt idx="0">
                  <c:v>0.4</c:v>
                </c:pt>
                <c:pt idx="1">
                  <c:v>0.38</c:v>
                </c:pt>
                <c:pt idx="2">
                  <c:v>0.22</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354"/>
          <c:y val="2.5970614806022502E-2"/>
          <c:w val="0.53054174536162646"/>
          <c:h val="0.9709895934018361"/>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8"/>
              <c:layout>
                <c:manualLayout>
                  <c:x val="1.1023080768803466E-2"/>
                  <c:y val="3.1445287699382652E-3"/>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Feuil1!$A$2:$A$11</c:f>
              <c:strCache>
                <c:ptCount val="10"/>
                <c:pt idx="0">
                  <c:v>Les lesbiennes sont masculines / Butch/Dyke/Lipstick / Font peur / Féministes radicales</c:v>
                </c:pt>
                <c:pt idx="1">
                  <c:v>Les gais sont efféminés / Twinks/bears/cuir/bitch/fag</c:v>
                </c:pt>
                <c:pt idx="2">
                  <c:v>Bisexuels/Pansexuels/Asexuels, ça n'existe pas : confus/pas branchés / Homosexuels non déclarés / veulent juste attirer l'attention</c:v>
                </c:pt>
                <c:pt idx="3">
                  <c:v>L'homme gai est jeune, beau et blanc / Préjugés reliés à l'origine ethnique / l'âge / la religion / le revenu</c:v>
                </c:pt>
                <c:pt idx="4">
                  <c:v>Incompréhension / Non-reconnaissance / Mépris des trans/non-binaires</c:v>
                </c:pt>
                <c:pt idx="5">
                  <c:v>Antagonisme Gai-Lesbiennes / G-L envers Queer / Homonormativité</c:v>
                </c:pt>
                <c:pt idx="6">
                  <c:v>Les personnes LGBTQ ont de beaux corps / Culte du corps / Artificiels</c:v>
                </c:pt>
                <c:pt idx="7">
                  <c:v>La liste est trop longue/Tous les stéréotypes de la population générale</c:v>
                </c:pt>
                <c:pt idx="8">
                  <c:v>Conflits / Stéréotypes / Étiquettes pour chaque catégorie LGBTQ (sans précision)</c:v>
                </c:pt>
                <c:pt idx="9">
                  <c:v>Les personnes LGBTQ sont flamboyantes/vulgaires (apparence &amp; comportement)</c:v>
                </c:pt>
              </c:strCache>
            </c:strRef>
          </c:cat>
          <c:val>
            <c:numRef>
              <c:f>Feuil1!$B$2:$B$11</c:f>
              <c:numCache>
                <c:formatCode>0%</c:formatCode>
                <c:ptCount val="10"/>
                <c:pt idx="0">
                  <c:v>0.18</c:v>
                </c:pt>
                <c:pt idx="1">
                  <c:v>0.16</c:v>
                </c:pt>
                <c:pt idx="2">
                  <c:v>0.13</c:v>
                </c:pt>
                <c:pt idx="3">
                  <c:v>0.13</c:v>
                </c:pt>
                <c:pt idx="4">
                  <c:v>0.12</c:v>
                </c:pt>
                <c:pt idx="5">
                  <c:v>0.1</c:v>
                </c:pt>
                <c:pt idx="6">
                  <c:v>7.0000000000000007E-2</c:v>
                </c:pt>
                <c:pt idx="7">
                  <c:v>7.0000000000000007E-2</c:v>
                </c:pt>
                <c:pt idx="8">
                  <c:v>7.0000000000000007E-2</c:v>
                </c:pt>
                <c:pt idx="9">
                  <c:v>0.06</c:v>
                </c:pt>
              </c:numCache>
            </c:numRef>
          </c:val>
        </c:ser>
        <c:dLbls>
          <c:showLegendKey val="0"/>
          <c:showVal val="0"/>
          <c:showCatName val="0"/>
          <c:showSerName val="0"/>
          <c:showPercent val="0"/>
          <c:showBubbleSize val="0"/>
        </c:dLbls>
        <c:gapWidth val="60"/>
        <c:overlap val="100"/>
        <c:axId val="222489216"/>
        <c:axId val="222564736"/>
      </c:barChart>
      <c:catAx>
        <c:axId val="222489216"/>
        <c:scaling>
          <c:orientation val="maxMin"/>
        </c:scaling>
        <c:delete val="0"/>
        <c:axPos val="l"/>
        <c:numFmt formatCode="General" sourceLinked="1"/>
        <c:majorTickMark val="out"/>
        <c:minorTickMark val="none"/>
        <c:tickLblPos val="nextTo"/>
        <c:txPr>
          <a:bodyPr/>
          <a:lstStyle/>
          <a:p>
            <a:pPr>
              <a:defRPr sz="10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22564736"/>
        <c:crosses val="autoZero"/>
        <c:auto val="1"/>
        <c:lblAlgn val="ctr"/>
        <c:lblOffset val="100"/>
        <c:noMultiLvlLbl val="0"/>
      </c:catAx>
      <c:valAx>
        <c:axId val="222564736"/>
        <c:scaling>
          <c:orientation val="minMax"/>
          <c:max val="0.4"/>
          <c:min val="0"/>
        </c:scaling>
        <c:delete val="1"/>
        <c:axPos val="t"/>
        <c:numFmt formatCode="0%" sourceLinked="1"/>
        <c:majorTickMark val="out"/>
        <c:minorTickMark val="none"/>
        <c:tickLblPos val="nextTo"/>
        <c:crossAx val="222489216"/>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52.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2347135040551052"/>
          <c:y val="9.6160292534545975E-3"/>
          <c:w val="0.53054174536162646"/>
          <c:h val="0.9709895934018361"/>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4"/>
              <c:layout>
                <c:manualLayout>
                  <c:x val="6.0626944228419063E-2"/>
                  <c:y val="-3.0408498672561284E-3"/>
                </c:manualLayout>
              </c:layou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5"/>
              <c:layout>
                <c:manualLayout>
                  <c:x val="4.4092323075213866E-2"/>
                  <c:y val="3.0410893042535502E-3"/>
                </c:manualLayout>
              </c:layou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6"/>
              <c:layout>
                <c:manualLayout>
                  <c:x val="4.4092323075213866E-2"/>
                  <c:y val="9.1227890387658075E-3"/>
                </c:manualLayout>
              </c:layou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8"/>
              <c:layout>
                <c:manualLayout>
                  <c:x val="1.1023080768803466E-2"/>
                  <c:y val="3.1445287699382652E-3"/>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Feuil1!$A$2:$A$10</c:f>
              <c:strCache>
                <c:ptCount val="9"/>
                <c:pt idx="0">
                  <c:v>Trans pas "vrais" hommes/femmes / Trans sont des Drag Queens/des travailleuses du sexe / Trans sont folles/fragiles</c:v>
                </c:pt>
                <c:pt idx="1">
                  <c:v>Tous les gais / trans / LGBTQ sont excessifs (très sexués, se droguent, porteurs de MTS, boivent, font le party)</c:v>
                </c:pt>
                <c:pt idx="2">
                  <c:v>Bisexuels/Pansexuels très portés sur le sexe / couchent avec n'importe qui / Infidèles</c:v>
                </c:pt>
                <c:pt idx="3">
                  <c:v>Bi-phobia / Préjugés contre les bisexuels / pansexuels / non-binaires (sans précision)</c:v>
                </c:pt>
                <c:pt idx="4">
                  <c:v>Préjugés habituels sur gais / lesbiennes / trans... (sans précision)</c:v>
                </c:pt>
                <c:pt idx="5">
                  <c:v>Asexuels ont peur du sexe / sont des prudes / Vont toujours rester seuls</c:v>
                </c:pt>
                <c:pt idx="6">
                  <c:v>Phénomène U-haul lesbiennes (emménager vite ensemble)</c:v>
                </c:pt>
                <c:pt idx="7">
                  <c:v>Autre</c:v>
                </c:pt>
                <c:pt idx="8">
                  <c:v>Je ne sais pas / Pas de réponse</c:v>
                </c:pt>
              </c:strCache>
            </c:strRef>
          </c:cat>
          <c:val>
            <c:numRef>
              <c:f>Feuil1!$B$2:$B$10</c:f>
              <c:numCache>
                <c:formatCode>0%</c:formatCode>
                <c:ptCount val="9"/>
                <c:pt idx="0">
                  <c:v>0.06</c:v>
                </c:pt>
                <c:pt idx="1">
                  <c:v>0.06</c:v>
                </c:pt>
                <c:pt idx="2">
                  <c:v>0.05</c:v>
                </c:pt>
                <c:pt idx="3">
                  <c:v>0.05</c:v>
                </c:pt>
                <c:pt idx="4">
                  <c:v>0.03</c:v>
                </c:pt>
                <c:pt idx="5">
                  <c:v>0.01</c:v>
                </c:pt>
                <c:pt idx="6">
                  <c:v>0.01</c:v>
                </c:pt>
                <c:pt idx="7">
                  <c:v>0.11</c:v>
                </c:pt>
                <c:pt idx="8">
                  <c:v>0.15</c:v>
                </c:pt>
              </c:numCache>
            </c:numRef>
          </c:val>
        </c:ser>
        <c:dLbls>
          <c:showLegendKey val="0"/>
          <c:showVal val="0"/>
          <c:showCatName val="0"/>
          <c:showSerName val="0"/>
          <c:showPercent val="0"/>
          <c:showBubbleSize val="0"/>
        </c:dLbls>
        <c:gapWidth val="60"/>
        <c:overlap val="100"/>
        <c:axId val="222594560"/>
        <c:axId val="222596096"/>
      </c:barChart>
      <c:catAx>
        <c:axId val="222594560"/>
        <c:scaling>
          <c:orientation val="maxMin"/>
        </c:scaling>
        <c:delete val="0"/>
        <c:axPos val="l"/>
        <c:numFmt formatCode="General" sourceLinked="1"/>
        <c:majorTickMark val="out"/>
        <c:minorTickMark val="none"/>
        <c:tickLblPos val="nextTo"/>
        <c:txPr>
          <a:bodyPr/>
          <a:lstStyle/>
          <a:p>
            <a:pPr>
              <a:defRPr sz="10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22596096"/>
        <c:crosses val="autoZero"/>
        <c:auto val="1"/>
        <c:lblAlgn val="ctr"/>
        <c:lblOffset val="100"/>
        <c:tickLblSkip val="1"/>
        <c:noMultiLvlLbl val="0"/>
      </c:catAx>
      <c:valAx>
        <c:axId val="222596096"/>
        <c:scaling>
          <c:orientation val="minMax"/>
          <c:max val="0.4"/>
          <c:min val="0"/>
        </c:scaling>
        <c:delete val="1"/>
        <c:axPos val="t"/>
        <c:numFmt formatCode="0%" sourceLinked="1"/>
        <c:majorTickMark val="out"/>
        <c:minorTickMark val="none"/>
        <c:tickLblPos val="nextTo"/>
        <c:crossAx val="222594560"/>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356546672119173"/>
          <c:y val="4.9774279822567151E-2"/>
          <c:w val="0.756252851338031"/>
          <c:h val="0.86692400031432826"/>
        </c:manualLayout>
      </c:layout>
      <c:doughnutChart>
        <c:varyColors val="1"/>
        <c:ser>
          <c:idx val="0"/>
          <c:order val="0"/>
          <c:tx>
            <c:strRef>
              <c:f>Feuil1!$B$1</c:f>
              <c:strCache>
                <c:ptCount val="1"/>
                <c:pt idx="0">
                  <c:v>Colonne1</c:v>
                </c:pt>
              </c:strCache>
            </c:strRef>
          </c:tx>
          <c:explosion val="25"/>
          <c:dPt>
            <c:idx val="0"/>
            <c:bubble3D val="0"/>
            <c:spPr>
              <a:solidFill>
                <a:srgbClr val="C3D69B"/>
              </a:solidFill>
            </c:spPr>
          </c:dPt>
          <c:dPt>
            <c:idx val="1"/>
            <c:bubble3D val="0"/>
            <c:explosion val="9"/>
            <c:spPr>
              <a:solidFill>
                <a:srgbClr val="77933C"/>
              </a:solidFill>
            </c:spPr>
          </c:dPt>
          <c:dPt>
            <c:idx val="2"/>
            <c:bubble3D val="0"/>
            <c:spPr>
              <a:solidFill>
                <a:srgbClr val="D7E4BD"/>
              </a:solidFill>
            </c:spPr>
          </c:dPt>
          <c:dPt>
            <c:idx val="3"/>
            <c:bubble3D val="0"/>
            <c:spPr>
              <a:solidFill>
                <a:schemeClr val="bg1">
                  <a:lumMod val="50000"/>
                </a:schemeClr>
              </a:solidFill>
            </c:spPr>
          </c:dPt>
          <c:dLbls>
            <c:dLbl>
              <c:idx val="3"/>
              <c:layout>
                <c:manualLayout>
                  <c:x val="5.7879207274841873E-2"/>
                  <c:y val="-4.7266428391425336E-2"/>
                </c:manualLayout>
              </c:layout>
              <c:spPr/>
              <c:txPr>
                <a:bodyPr/>
                <a:lstStyle/>
                <a:p>
                  <a:pPr>
                    <a:defRPr sz="14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txPr>
              <a:bodyPr/>
              <a:lstStyle/>
              <a:p>
                <a:pPr>
                  <a:defRPr sz="14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1"/>
          </c:dLbls>
          <c:cat>
            <c:strRef>
              <c:f>Feuil1!$A$2:$A$5</c:f>
              <c:strCache>
                <c:ptCount val="4"/>
                <c:pt idx="0">
                  <c:v>Très bien</c:v>
                </c:pt>
                <c:pt idx="1">
                  <c:v>Plutôt bien</c:v>
                </c:pt>
                <c:pt idx="2">
                  <c:v>Plutôt mal</c:v>
                </c:pt>
                <c:pt idx="3">
                  <c:v>Très mal</c:v>
                </c:pt>
              </c:strCache>
            </c:strRef>
          </c:cat>
          <c:val>
            <c:numRef>
              <c:f>Feuil1!$B$2:$B$5</c:f>
              <c:numCache>
                <c:formatCode>0%</c:formatCode>
                <c:ptCount val="4"/>
                <c:pt idx="0">
                  <c:v>0.47</c:v>
                </c:pt>
                <c:pt idx="1">
                  <c:v>0.42</c:v>
                </c:pt>
                <c:pt idx="2">
                  <c:v>0.08</c:v>
                </c:pt>
                <c:pt idx="3">
                  <c:v>0.02</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356546672119173"/>
          <c:y val="4.9774279822567151E-2"/>
          <c:w val="0.756252851338031"/>
          <c:h val="0.86692400031432826"/>
        </c:manualLayout>
      </c:layout>
      <c:doughnutChart>
        <c:varyColors val="1"/>
        <c:ser>
          <c:idx val="0"/>
          <c:order val="0"/>
          <c:tx>
            <c:strRef>
              <c:f>Feuil1!$B$1</c:f>
              <c:strCache>
                <c:ptCount val="1"/>
                <c:pt idx="0">
                  <c:v>Colonne1</c:v>
                </c:pt>
              </c:strCache>
            </c:strRef>
          </c:tx>
          <c:explosion val="25"/>
          <c:dPt>
            <c:idx val="0"/>
            <c:bubble3D val="0"/>
            <c:spPr>
              <a:solidFill>
                <a:srgbClr val="C3D69B"/>
              </a:solidFill>
            </c:spPr>
          </c:dPt>
          <c:dPt>
            <c:idx val="1"/>
            <c:bubble3D val="0"/>
            <c:explosion val="9"/>
            <c:spPr>
              <a:solidFill>
                <a:srgbClr val="77933C"/>
              </a:solidFill>
            </c:spPr>
          </c:dPt>
          <c:dPt>
            <c:idx val="2"/>
            <c:bubble3D val="0"/>
            <c:spPr>
              <a:solidFill>
                <a:srgbClr val="D7E4BD"/>
              </a:solidFill>
            </c:spPr>
          </c:dPt>
          <c:dPt>
            <c:idx val="3"/>
            <c:bubble3D val="0"/>
            <c:spPr>
              <a:solidFill>
                <a:schemeClr val="bg1">
                  <a:lumMod val="50000"/>
                </a:schemeClr>
              </a:solidFill>
            </c:spPr>
          </c:dPt>
          <c:dPt>
            <c:idx val="4"/>
            <c:bubble3D val="0"/>
            <c:spPr>
              <a:solidFill>
                <a:srgbClr val="595959"/>
              </a:solidFill>
            </c:spPr>
          </c:dPt>
          <c:dLbls>
            <c:dLbl>
              <c:idx val="3"/>
              <c:layout>
                <c:manualLayout>
                  <c:x val="-2.1614028701302693E-3"/>
                  <c:y val="-8.5512178863595099E-3"/>
                </c:manualLayout>
              </c:layout>
              <c:showLegendKey val="0"/>
              <c:showVal val="1"/>
              <c:showCatName val="0"/>
              <c:showSerName val="0"/>
              <c:showPercent val="0"/>
              <c:showBubbleSize val="0"/>
            </c:dLbl>
            <c:txPr>
              <a:bodyPr/>
              <a:lstStyle/>
              <a:p>
                <a:pPr>
                  <a:defRPr sz="14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1"/>
          </c:dLbls>
          <c:cat>
            <c:strRef>
              <c:f>Feuil1!$A$2:$A$6</c:f>
              <c:strCache>
                <c:ptCount val="5"/>
                <c:pt idx="0">
                  <c:v>Beaucoup plus difficile</c:v>
                </c:pt>
                <c:pt idx="1">
                  <c:v>Un peu plus difficile</c:v>
                </c:pt>
                <c:pt idx="2">
                  <c:v>Un peu moins difficile</c:v>
                </c:pt>
                <c:pt idx="3">
                  <c:v>Beaucoup moins difficile</c:v>
                </c:pt>
                <c:pt idx="4">
                  <c:v>Ni plus ni moins difficile</c:v>
                </c:pt>
              </c:strCache>
            </c:strRef>
          </c:cat>
          <c:val>
            <c:numRef>
              <c:f>Feuil1!$B$2:$B$6</c:f>
              <c:numCache>
                <c:formatCode>0%</c:formatCode>
                <c:ptCount val="5"/>
                <c:pt idx="0">
                  <c:v>0.17</c:v>
                </c:pt>
                <c:pt idx="1">
                  <c:v>0.37</c:v>
                </c:pt>
                <c:pt idx="2">
                  <c:v>0.08</c:v>
                </c:pt>
                <c:pt idx="3">
                  <c:v>0.09</c:v>
                </c:pt>
                <c:pt idx="4">
                  <c:v>0.3</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7225498542605987"/>
          <c:y val="2.6938062020053226E-4"/>
          <c:w val="0.51759090882924275"/>
          <c:h val="0.82590164369398633"/>
        </c:manualLayout>
      </c:layout>
      <c:barChart>
        <c:barDir val="bar"/>
        <c:grouping val="stacked"/>
        <c:varyColors val="0"/>
        <c:ser>
          <c:idx val="0"/>
          <c:order val="0"/>
          <c:tx>
            <c:strRef>
              <c:f>Feuil1!$B$1</c:f>
              <c:strCache>
                <c:ptCount val="1"/>
                <c:pt idx="0">
                  <c:v>Impact très positif</c:v>
                </c:pt>
              </c:strCache>
            </c:strRef>
          </c:tx>
          <c:spPr>
            <a:solidFill>
              <a:srgbClr val="77933C"/>
            </a:solidFill>
          </c:spPr>
          <c:invertIfNegative val="0"/>
          <c:dLbls>
            <c:dLbl>
              <c:idx val="2"/>
              <c:layout>
                <c:manualLayout>
                  <c:x val="1.4215748042576245E-2"/>
                  <c:y val="0"/>
                </c:manualLayout>
              </c:layout>
              <c:dLblPos val="ctr"/>
              <c:showLegendKey val="0"/>
              <c:showVal val="1"/>
              <c:showCatName val="0"/>
              <c:showSerName val="0"/>
              <c:showPercent val="0"/>
              <c:showBubbleSize val="0"/>
            </c:dLbl>
            <c:dLbl>
              <c:idx val="3"/>
              <c:layout>
                <c:manualLayout>
                  <c:x val="-7.1088334643506137E-3"/>
                  <c:y val="-5.7109590916971185E-3"/>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15"/>
              <c:layout>
                <c:manualLayout>
                  <c:x val="7.7160503203132415E-3"/>
                  <c:y val="0"/>
                </c:manualLayout>
              </c:layout>
              <c:dLblPos val="ctr"/>
              <c:showLegendKey val="0"/>
              <c:showVal val="1"/>
              <c:showCatName val="0"/>
              <c:showSerName val="0"/>
              <c:showPercent val="0"/>
              <c:showBubbleSize val="0"/>
            </c:dLbl>
            <c:dLbl>
              <c:idx val="16"/>
              <c:layout>
                <c:manualLayout>
                  <c:x val="7.7160503203132415E-3"/>
                  <c:y val="0"/>
                </c:manualLayout>
              </c:layout>
              <c:dLblPos val="ctr"/>
              <c:showLegendKey val="0"/>
              <c:showVal val="1"/>
              <c:showCatName val="0"/>
              <c:showSerName val="0"/>
              <c:showPercent val="0"/>
              <c:showBubbleSize val="0"/>
            </c:dLbl>
            <c:dLbl>
              <c:idx val="17"/>
              <c:layout>
                <c:manualLayout>
                  <c:x val="6.1728402562505821E-3"/>
                  <c:y val="9.5062074613445566E-17"/>
                </c:manualLayout>
              </c:layout>
              <c:dLblPos val="ctr"/>
              <c:showLegendKey val="0"/>
              <c:showVal val="1"/>
              <c:showCatName val="0"/>
              <c:showSerName val="0"/>
              <c:showPercent val="0"/>
              <c:showBubbleSize val="0"/>
            </c:dLbl>
            <c:dLbl>
              <c:idx val="18"/>
              <c:layout>
                <c:manualLayout>
                  <c:x val="7.7160503203133552E-3"/>
                  <c:y val="0"/>
                </c:manualLayout>
              </c:layout>
              <c:dLblPos val="ctr"/>
              <c:showLegendKey val="0"/>
              <c:showVal val="1"/>
              <c:showCatName val="0"/>
              <c:showSerName val="0"/>
              <c:showPercent val="0"/>
              <c:showBubbleSize val="0"/>
            </c:dLbl>
            <c:dLbl>
              <c:idx val="19"/>
              <c:layout>
                <c:manualLayout>
                  <c:x val="1.6975310704689314E-2"/>
                  <c:y val="2.0414425077733027E-7"/>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Feuil1!$A$2:$A$7</c:f>
              <c:strCache>
                <c:ptCount val="6"/>
                <c:pt idx="0">
                  <c:v>Vos relations intimes</c:v>
                </c:pt>
                <c:pt idx="1">
                  <c:v>Votre santé mentale</c:v>
                </c:pt>
                <c:pt idx="2">
                  <c:v>Votre santé physique</c:v>
                </c:pt>
                <c:pt idx="3">
                  <c:v>Votre vie familiale</c:v>
                </c:pt>
                <c:pt idx="4">
                  <c:v>Votre carrière</c:v>
                </c:pt>
                <c:pt idx="5">
                  <c:v>Votre progression financière dans la vie</c:v>
                </c:pt>
              </c:strCache>
            </c:strRef>
          </c:cat>
          <c:val>
            <c:numRef>
              <c:f>Feuil1!$B$2:$B$7</c:f>
              <c:numCache>
                <c:formatCode>0%</c:formatCode>
                <c:ptCount val="6"/>
                <c:pt idx="0">
                  <c:v>0.28000000000000003</c:v>
                </c:pt>
                <c:pt idx="1">
                  <c:v>0.22</c:v>
                </c:pt>
                <c:pt idx="2">
                  <c:v>0.18</c:v>
                </c:pt>
                <c:pt idx="3">
                  <c:v>0.13</c:v>
                </c:pt>
                <c:pt idx="4">
                  <c:v>0.09</c:v>
                </c:pt>
                <c:pt idx="5">
                  <c:v>0.08</c:v>
                </c:pt>
              </c:numCache>
            </c:numRef>
          </c:val>
        </c:ser>
        <c:ser>
          <c:idx val="1"/>
          <c:order val="1"/>
          <c:tx>
            <c:strRef>
              <c:f>Feuil1!$C$1</c:f>
              <c:strCache>
                <c:ptCount val="1"/>
                <c:pt idx="0">
                  <c:v>Impact plutôt positif</c:v>
                </c:pt>
              </c:strCache>
            </c:strRef>
          </c:tx>
          <c:spPr>
            <a:solidFill>
              <a:schemeClr val="accent3">
                <a:lumMod val="60000"/>
                <a:lumOff val="40000"/>
              </a:schemeClr>
            </a:solidFill>
          </c:spPr>
          <c:invertIfNegative val="0"/>
          <c:dLbls>
            <c:dLbl>
              <c:idx val="3"/>
              <c:layout>
                <c:manualLayout>
                  <c:x val="1.6246569191515708E-2"/>
                  <c:y val="-5.7114088089261677E-3"/>
                </c:manualLayout>
              </c:layout>
              <c:dLblPos val="ctr"/>
              <c:showLegendKey val="0"/>
              <c:showVal val="1"/>
              <c:showCatName val="0"/>
              <c:showSerName val="0"/>
              <c:showPercent val="0"/>
              <c:showBubbleSize val="0"/>
            </c:dLbl>
            <c:dLbl>
              <c:idx val="19"/>
              <c:layout>
                <c:manualLayout>
                  <c:x val="1.5432100640626598E-2"/>
                  <c:y val="0"/>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Feuil1!$A$2:$A$7</c:f>
              <c:strCache>
                <c:ptCount val="6"/>
                <c:pt idx="0">
                  <c:v>Vos relations intimes</c:v>
                </c:pt>
                <c:pt idx="1">
                  <c:v>Votre santé mentale</c:v>
                </c:pt>
                <c:pt idx="2">
                  <c:v>Votre santé physique</c:v>
                </c:pt>
                <c:pt idx="3">
                  <c:v>Votre vie familiale</c:v>
                </c:pt>
                <c:pt idx="4">
                  <c:v>Votre carrière</c:v>
                </c:pt>
                <c:pt idx="5">
                  <c:v>Votre progression financière dans la vie</c:v>
                </c:pt>
              </c:strCache>
            </c:strRef>
          </c:cat>
          <c:val>
            <c:numRef>
              <c:f>Feuil1!$C$2:$C$7</c:f>
              <c:numCache>
                <c:formatCode>0%</c:formatCode>
                <c:ptCount val="6"/>
                <c:pt idx="0">
                  <c:v>0.3</c:v>
                </c:pt>
                <c:pt idx="1">
                  <c:v>0.25</c:v>
                </c:pt>
                <c:pt idx="2">
                  <c:v>0.23</c:v>
                </c:pt>
                <c:pt idx="3">
                  <c:v>0.25</c:v>
                </c:pt>
                <c:pt idx="4">
                  <c:v>0.18</c:v>
                </c:pt>
                <c:pt idx="5">
                  <c:v>0.18</c:v>
                </c:pt>
              </c:numCache>
            </c:numRef>
          </c:val>
        </c:ser>
        <c:ser>
          <c:idx val="2"/>
          <c:order val="2"/>
          <c:tx>
            <c:strRef>
              <c:f>Feuil1!$D$1</c:f>
              <c:strCache>
                <c:ptCount val="1"/>
                <c:pt idx="0">
                  <c:v>Aucun impact</c:v>
                </c:pt>
              </c:strCache>
            </c:strRef>
          </c:tx>
          <c:spPr>
            <a:solidFill>
              <a:srgbClr val="D7E4BD"/>
            </a:solidFill>
          </c:spPr>
          <c:invertIfNegative val="0"/>
          <c:dLbls>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Feuil1!$A$2:$A$7</c:f>
              <c:strCache>
                <c:ptCount val="6"/>
                <c:pt idx="0">
                  <c:v>Vos relations intimes</c:v>
                </c:pt>
                <c:pt idx="1">
                  <c:v>Votre santé mentale</c:v>
                </c:pt>
                <c:pt idx="2">
                  <c:v>Votre santé physique</c:v>
                </c:pt>
                <c:pt idx="3">
                  <c:v>Votre vie familiale</c:v>
                </c:pt>
                <c:pt idx="4">
                  <c:v>Votre carrière</c:v>
                </c:pt>
                <c:pt idx="5">
                  <c:v>Votre progression financière dans la vie</c:v>
                </c:pt>
              </c:strCache>
            </c:strRef>
          </c:cat>
          <c:val>
            <c:numRef>
              <c:f>Feuil1!$D$2:$D$7</c:f>
              <c:numCache>
                <c:formatCode>0%</c:formatCode>
                <c:ptCount val="6"/>
                <c:pt idx="0">
                  <c:v>0.23</c:v>
                </c:pt>
                <c:pt idx="1">
                  <c:v>0.21</c:v>
                </c:pt>
                <c:pt idx="2">
                  <c:v>0.45</c:v>
                </c:pt>
                <c:pt idx="3">
                  <c:v>0.34</c:v>
                </c:pt>
                <c:pt idx="4">
                  <c:v>0.56999999999999995</c:v>
                </c:pt>
                <c:pt idx="5">
                  <c:v>0.56999999999999995</c:v>
                </c:pt>
              </c:numCache>
            </c:numRef>
          </c:val>
        </c:ser>
        <c:ser>
          <c:idx val="3"/>
          <c:order val="3"/>
          <c:tx>
            <c:strRef>
              <c:f>Feuil1!$E$1</c:f>
              <c:strCache>
                <c:ptCount val="1"/>
                <c:pt idx="0">
                  <c:v>Impact plutôt négatif</c:v>
                </c:pt>
              </c:strCache>
            </c:strRef>
          </c:tx>
          <c:spPr>
            <a:solidFill>
              <a:srgbClr val="A6A6A6"/>
            </a:solidFill>
          </c:spPr>
          <c:invertIfNegative val="0"/>
          <c:dLbls>
            <c:dLbl>
              <c:idx val="2"/>
              <c:layout>
                <c:manualLayout>
                  <c:x val="-1.0154105744697318E-2"/>
                  <c:y val="-2.8552546872340342E-3"/>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Feuil1!$A$2:$A$7</c:f>
              <c:strCache>
                <c:ptCount val="6"/>
                <c:pt idx="0">
                  <c:v>Vos relations intimes</c:v>
                </c:pt>
                <c:pt idx="1">
                  <c:v>Votre santé mentale</c:v>
                </c:pt>
                <c:pt idx="2">
                  <c:v>Votre santé physique</c:v>
                </c:pt>
                <c:pt idx="3">
                  <c:v>Votre vie familiale</c:v>
                </c:pt>
                <c:pt idx="4">
                  <c:v>Votre carrière</c:v>
                </c:pt>
                <c:pt idx="5">
                  <c:v>Votre progression financière dans la vie</c:v>
                </c:pt>
              </c:strCache>
            </c:strRef>
          </c:cat>
          <c:val>
            <c:numRef>
              <c:f>Feuil1!$E$2:$E$7</c:f>
              <c:numCache>
                <c:formatCode>0%</c:formatCode>
                <c:ptCount val="6"/>
                <c:pt idx="0">
                  <c:v>0.15</c:v>
                </c:pt>
                <c:pt idx="1">
                  <c:v>0.26</c:v>
                </c:pt>
                <c:pt idx="2">
                  <c:v>0.12</c:v>
                </c:pt>
                <c:pt idx="3">
                  <c:v>0.21</c:v>
                </c:pt>
                <c:pt idx="4">
                  <c:v>0.11</c:v>
                </c:pt>
                <c:pt idx="5">
                  <c:v>0.12</c:v>
                </c:pt>
              </c:numCache>
            </c:numRef>
          </c:val>
        </c:ser>
        <c:ser>
          <c:idx val="4"/>
          <c:order val="4"/>
          <c:tx>
            <c:strRef>
              <c:f>Feuil1!$F$1</c:f>
              <c:strCache>
                <c:ptCount val="1"/>
                <c:pt idx="0">
                  <c:v>Impact très négatif</c:v>
                </c:pt>
              </c:strCache>
            </c:strRef>
          </c:tx>
          <c:spPr>
            <a:solidFill>
              <a:srgbClr val="595959"/>
            </a:solidFill>
          </c:spPr>
          <c:invertIfNegative val="0"/>
          <c:dLbls>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Feuil1!$A$2:$A$7</c:f>
              <c:strCache>
                <c:ptCount val="6"/>
                <c:pt idx="0">
                  <c:v>Vos relations intimes</c:v>
                </c:pt>
                <c:pt idx="1">
                  <c:v>Votre santé mentale</c:v>
                </c:pt>
                <c:pt idx="2">
                  <c:v>Votre santé physique</c:v>
                </c:pt>
                <c:pt idx="3">
                  <c:v>Votre vie familiale</c:v>
                </c:pt>
                <c:pt idx="4">
                  <c:v>Votre carrière</c:v>
                </c:pt>
                <c:pt idx="5">
                  <c:v>Votre progression financière dans la vie</c:v>
                </c:pt>
              </c:strCache>
            </c:strRef>
          </c:cat>
          <c:val>
            <c:numRef>
              <c:f>Feuil1!$F$2:$F$7</c:f>
              <c:numCache>
                <c:formatCode>0%</c:formatCode>
                <c:ptCount val="6"/>
                <c:pt idx="0">
                  <c:v>0.05</c:v>
                </c:pt>
                <c:pt idx="1">
                  <c:v>0.06</c:v>
                </c:pt>
                <c:pt idx="2">
                  <c:v>0.02</c:v>
                </c:pt>
                <c:pt idx="3">
                  <c:v>7.0000000000000007E-2</c:v>
                </c:pt>
                <c:pt idx="4">
                  <c:v>0.05</c:v>
                </c:pt>
                <c:pt idx="5">
                  <c:v>0.05</c:v>
                </c:pt>
              </c:numCache>
            </c:numRef>
          </c:val>
        </c:ser>
        <c:dLbls>
          <c:showLegendKey val="0"/>
          <c:showVal val="0"/>
          <c:showCatName val="0"/>
          <c:showSerName val="0"/>
          <c:showPercent val="0"/>
          <c:showBubbleSize val="0"/>
        </c:dLbls>
        <c:gapWidth val="60"/>
        <c:overlap val="100"/>
        <c:axId val="224578560"/>
        <c:axId val="224584448"/>
      </c:barChart>
      <c:catAx>
        <c:axId val="224578560"/>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24584448"/>
        <c:crosses val="autoZero"/>
        <c:auto val="1"/>
        <c:lblAlgn val="ctr"/>
        <c:lblOffset val="100"/>
        <c:noMultiLvlLbl val="0"/>
      </c:catAx>
      <c:valAx>
        <c:axId val="224584448"/>
        <c:scaling>
          <c:orientation val="minMax"/>
          <c:max val="1.1000000000000001"/>
          <c:min val="0"/>
        </c:scaling>
        <c:delete val="1"/>
        <c:axPos val="t"/>
        <c:numFmt formatCode="0%" sourceLinked="1"/>
        <c:majorTickMark val="out"/>
        <c:minorTickMark val="none"/>
        <c:tickLblPos val="nextTo"/>
        <c:crossAx val="224578560"/>
        <c:crosses val="autoZero"/>
        <c:crossBetween val="between"/>
        <c:majorUnit val="0.2"/>
        <c:minorUnit val="0.02"/>
      </c:valAx>
    </c:plotArea>
    <c:legend>
      <c:legendPos val="b"/>
      <c:layout>
        <c:manualLayout>
          <c:xMode val="edge"/>
          <c:yMode val="edge"/>
          <c:x val="0.45001333625856865"/>
          <c:y val="0.85946583936685206"/>
          <c:w val="0.54998666374143135"/>
          <c:h val="0.12911134301529556"/>
        </c:manualLayout>
      </c:layout>
      <c:overlay val="0"/>
      <c:txPr>
        <a:bodyPr/>
        <a:lstStyle/>
        <a:p>
          <a:pPr>
            <a:defRPr sz="1000">
              <a:solidFill>
                <a:srgbClr val="595959"/>
              </a:solidFill>
              <a:latin typeface="Arial Narrow" panose="020B0606020202030204" pitchFamily="34" charset="0"/>
              <a:cs typeface="Arial" panose="020B0604020202020204" pitchFamily="34" charset="0"/>
            </a:defRPr>
          </a:pPr>
          <a:endParaRPr lang="fr-FR"/>
        </a:p>
      </c:txPr>
    </c:legend>
    <c:plotVisOnly val="1"/>
    <c:dispBlanksAs val="gap"/>
    <c:showDLblsOverMax val="0"/>
  </c:chart>
  <c:spPr>
    <a:noFill/>
  </c:spPr>
  <c:txPr>
    <a:bodyPr/>
    <a:lstStyle/>
    <a:p>
      <a:pPr>
        <a:defRPr sz="1800"/>
      </a:pPr>
      <a:endParaRPr lang="fr-FR"/>
    </a:p>
  </c:txPr>
  <c:externalData r:id="rId1">
    <c:autoUpdate val="0"/>
  </c:externalData>
  <c:userShapes r:id="rId2"/>
</c:chartSpace>
</file>

<file path=ppt/charts/chart56.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199"/>
          <c:y val="2.5970614806022502E-2"/>
          <c:w val="0.52227449139218796"/>
          <c:h val="0.93187770698234262"/>
        </c:manualLayout>
      </c:layout>
      <c:barChart>
        <c:barDir val="bar"/>
        <c:grouping val="stacked"/>
        <c:varyColors val="0"/>
        <c:ser>
          <c:idx val="0"/>
          <c:order val="0"/>
          <c:tx>
            <c:strRef>
              <c:f>Feuil1!$B$1</c:f>
              <c:strCache>
                <c:ptCount val="1"/>
                <c:pt idx="0">
                  <c:v>Colonne2</c:v>
                </c:pt>
              </c:strCache>
            </c:strRef>
          </c:tx>
          <c:spPr>
            <a:solidFill>
              <a:srgbClr val="77933C"/>
            </a:solidFill>
          </c:spPr>
          <c:invertIfNegative val="0"/>
          <c:dLbls>
            <c:dLbl>
              <c:idx val="3"/>
              <c:layout>
                <c:manualLayout>
                  <c:x val="5.5157457156657158E-3"/>
                  <c:y val="-2.8407654540728005E-3"/>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3.3970353414907541E-2"/>
                  <c:y val="2.9613915303816438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3.3970603988250678E-2"/>
                  <c:y val="-2.7217710823128388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2.9382731362198128E-2"/>
                  <c:y val="2.6036754947583564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7"/>
              <c:layout>
                <c:manualLayout>
                  <c:x val="7.1068412860472189E-3"/>
                  <c:y val="5.6824257783470193E-3"/>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Feuil1!$A$2:$A$9</c:f>
              <c:strCache>
                <c:ptCount val="8"/>
                <c:pt idx="0">
                  <c:v>Oui, j’ai changé de région ou choisi ma région en fonction de mon orientation sexuelle/identité de genre</c:v>
                </c:pt>
                <c:pt idx="1">
                  <c:v>Oui, j’hésiterais à changer de région en raison de mon orientation sexuelle/identité de genre</c:v>
                </c:pt>
                <c:pt idx="2">
                  <c:v>Oui, j’ai changé de quartier ou choisi mon quartier en fonction de mon orientation sexuelle/identité de genre</c:v>
                </c:pt>
                <c:pt idx="3">
                  <c:v>Oui, j’hésiterais à changer de quartier en raison de mon orientation sexuelle/identité de genre</c:v>
                </c:pt>
                <c:pt idx="4">
                  <c:v>Oui, j’aimerais changer de région en raison de mon orientation sexuelle/identité de genre</c:v>
                </c:pt>
                <c:pt idx="5">
                  <c:v>Oui, j’ai changé de pays en raison de mon orientation sexuelle/identité de genre</c:v>
                </c:pt>
                <c:pt idx="6">
                  <c:v>Oui, j’aimerais changer de quartier en raison de mon orientation sexuelle/identité de genre</c:v>
                </c:pt>
                <c:pt idx="7">
                  <c:v>Non mon orientation sexuelle n’as pas d’influence sur mon lieu de résidence</c:v>
                </c:pt>
              </c:strCache>
            </c:strRef>
          </c:cat>
          <c:val>
            <c:numRef>
              <c:f>Feuil1!$B$2:$B$9</c:f>
              <c:numCache>
                <c:formatCode>0%</c:formatCode>
                <c:ptCount val="8"/>
                <c:pt idx="0">
                  <c:v>0.15</c:v>
                </c:pt>
                <c:pt idx="1">
                  <c:v>0.12</c:v>
                </c:pt>
                <c:pt idx="2">
                  <c:v>0.1</c:v>
                </c:pt>
                <c:pt idx="3">
                  <c:v>0.08</c:v>
                </c:pt>
                <c:pt idx="4">
                  <c:v>0.05</c:v>
                </c:pt>
                <c:pt idx="5">
                  <c:v>0.04</c:v>
                </c:pt>
                <c:pt idx="6">
                  <c:v>0.03</c:v>
                </c:pt>
                <c:pt idx="7">
                  <c:v>0.63</c:v>
                </c:pt>
              </c:numCache>
            </c:numRef>
          </c:val>
        </c:ser>
        <c:dLbls>
          <c:showLegendKey val="0"/>
          <c:showVal val="0"/>
          <c:showCatName val="0"/>
          <c:showSerName val="0"/>
          <c:showPercent val="0"/>
          <c:showBubbleSize val="0"/>
        </c:dLbls>
        <c:gapWidth val="60"/>
        <c:overlap val="100"/>
        <c:axId val="225475200"/>
        <c:axId val="225485184"/>
      </c:barChart>
      <c:catAx>
        <c:axId val="225475200"/>
        <c:scaling>
          <c:orientation val="maxMin"/>
        </c:scaling>
        <c:delete val="0"/>
        <c:axPos val="l"/>
        <c:numFmt formatCode="General" sourceLinked="1"/>
        <c:majorTickMark val="out"/>
        <c:minorTickMark val="none"/>
        <c:tickLblPos val="nextTo"/>
        <c:txPr>
          <a:bodyPr/>
          <a:lstStyle/>
          <a:p>
            <a:pPr>
              <a:defRPr sz="105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25485184"/>
        <c:crosses val="autoZero"/>
        <c:auto val="1"/>
        <c:lblAlgn val="ctr"/>
        <c:lblOffset val="100"/>
        <c:noMultiLvlLbl val="0"/>
      </c:catAx>
      <c:valAx>
        <c:axId val="225485184"/>
        <c:scaling>
          <c:orientation val="minMax"/>
          <c:min val="0"/>
        </c:scaling>
        <c:delete val="1"/>
        <c:axPos val="t"/>
        <c:numFmt formatCode="0%" sourceLinked="1"/>
        <c:majorTickMark val="out"/>
        <c:minorTickMark val="none"/>
        <c:tickLblPos val="nextTo"/>
        <c:crossAx val="225475200"/>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57.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199"/>
          <c:y val="2.5970614806022502E-2"/>
          <c:w val="0.52227449139218796"/>
          <c:h val="0.93187770698234262"/>
        </c:manualLayout>
      </c:layout>
      <c:barChart>
        <c:barDir val="bar"/>
        <c:grouping val="stacked"/>
        <c:varyColors val="0"/>
        <c:ser>
          <c:idx val="0"/>
          <c:order val="0"/>
          <c:tx>
            <c:strRef>
              <c:f>Feuil1!$B$1</c:f>
              <c:strCache>
                <c:ptCount val="1"/>
                <c:pt idx="0">
                  <c:v>Colonne2</c:v>
                </c:pt>
              </c:strCache>
            </c:strRef>
          </c:tx>
          <c:spPr>
            <a:solidFill>
              <a:srgbClr val="77933C"/>
            </a:solidFill>
          </c:spPr>
          <c:invertIfNegative val="0"/>
          <c:dLbls>
            <c:dLbl>
              <c:idx val="3"/>
              <c:layout>
                <c:manualLayout>
                  <c:x val="5.5157457156657158E-3"/>
                  <c:y val="-2.8407654540728005E-3"/>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2.6258833493386473E-3"/>
                  <c:y val="5.6835912718144624E-3"/>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3.3970603988250678E-2"/>
                  <c:y val="-2.7217710823128388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2.9382731362198128E-2"/>
                  <c:y val="2.6036754947583564E-3"/>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7"/>
              <c:layout>
                <c:manualLayout>
                  <c:x val="7.1068412860472189E-3"/>
                  <c:y val="5.6824257783470193E-3"/>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Feuil1!$A$2:$A$6</c:f>
              <c:strCache>
                <c:ptCount val="5"/>
                <c:pt idx="0">
                  <c:v>Oui, cela m’est un peu arrivé dans le passé</c:v>
                </c:pt>
                <c:pt idx="1">
                  <c:v>Oui, cela m’est beaucoup arrivé dans le passé</c:v>
                </c:pt>
                <c:pt idx="2">
                  <c:v>Oui, j’en ressens un peu actuellement</c:v>
                </c:pt>
                <c:pt idx="3">
                  <c:v>Oui, j’en ressens beaucoup actuellement</c:v>
                </c:pt>
                <c:pt idx="4">
                  <c:v>Non</c:v>
                </c:pt>
              </c:strCache>
            </c:strRef>
          </c:cat>
          <c:val>
            <c:numRef>
              <c:f>Feuil1!$B$2:$B$6</c:f>
              <c:numCache>
                <c:formatCode>0%</c:formatCode>
                <c:ptCount val="5"/>
                <c:pt idx="0">
                  <c:v>0.36</c:v>
                </c:pt>
                <c:pt idx="1">
                  <c:v>0.33</c:v>
                </c:pt>
                <c:pt idx="2">
                  <c:v>0.19</c:v>
                </c:pt>
                <c:pt idx="3">
                  <c:v>0.11</c:v>
                </c:pt>
                <c:pt idx="4">
                  <c:v>0.19</c:v>
                </c:pt>
              </c:numCache>
            </c:numRef>
          </c:val>
        </c:ser>
        <c:dLbls>
          <c:showLegendKey val="0"/>
          <c:showVal val="0"/>
          <c:showCatName val="0"/>
          <c:showSerName val="0"/>
          <c:showPercent val="0"/>
          <c:showBubbleSize val="0"/>
        </c:dLbls>
        <c:gapWidth val="60"/>
        <c:overlap val="100"/>
        <c:axId val="150307968"/>
        <c:axId val="150309504"/>
      </c:barChart>
      <c:catAx>
        <c:axId val="150307968"/>
        <c:scaling>
          <c:orientation val="maxMin"/>
        </c:scaling>
        <c:delete val="0"/>
        <c:axPos val="l"/>
        <c:numFmt formatCode="General" sourceLinked="1"/>
        <c:majorTickMark val="out"/>
        <c:minorTickMark val="none"/>
        <c:tickLblPos val="nextTo"/>
        <c:txPr>
          <a:bodyPr/>
          <a:lstStyle/>
          <a:p>
            <a:pPr>
              <a:defRPr sz="105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50309504"/>
        <c:crosses val="autoZero"/>
        <c:auto val="1"/>
        <c:lblAlgn val="ctr"/>
        <c:lblOffset val="100"/>
        <c:noMultiLvlLbl val="0"/>
      </c:catAx>
      <c:valAx>
        <c:axId val="150309504"/>
        <c:scaling>
          <c:orientation val="minMax"/>
          <c:max val="1.1000000000000001"/>
          <c:min val="0"/>
        </c:scaling>
        <c:delete val="1"/>
        <c:axPos val="t"/>
        <c:numFmt formatCode="0%" sourceLinked="1"/>
        <c:majorTickMark val="out"/>
        <c:minorTickMark val="none"/>
        <c:tickLblPos val="nextTo"/>
        <c:crossAx val="150307968"/>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58.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354"/>
          <c:y val="2.5970614806022502E-2"/>
          <c:w val="0.53054174536162646"/>
          <c:h val="0.9709895934018361"/>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8"/>
              <c:layout>
                <c:manualLayout>
                  <c:x val="1.1023080768803466E-2"/>
                  <c:y val="3.1445287699382652E-3"/>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Feuil1!$A$2:$A$10</c:f>
              <c:strCache>
                <c:ptCount val="9"/>
                <c:pt idx="0">
                  <c:v>Coming out constant/Discrimination au quotidien/Faire face aux préjugés</c:v>
                </c:pt>
                <c:pt idx="1">
                  <c:v>Difficulté de former une relation amoureuse significative avec LGBTQ (bassin restreint, moins d'opportunités de rencontres/milieu volage)</c:v>
                </c:pt>
                <c:pt idx="2">
                  <c:v>Acceptation / Respect / Sentir qu'on me croit/comprend / Toujours devoir expliquer</c:v>
                </c:pt>
                <c:pt idx="3">
                  <c:v>Préjugés au travail / Rejet par collègues / Influence sur carrière</c:v>
                </c:pt>
                <c:pt idx="4">
                  <c:v>Peur pour ma sécurité/santé (intimidation/en voyage à l'étranger/MTS/risques liés aux chirurgies)</c:v>
                </c:pt>
                <c:pt idx="5">
                  <c:v>Acceptation/Soutien familial(e)</c:v>
                </c:pt>
                <c:pt idx="6">
                  <c:v>Crainte de la vieillesse gai (solitude/préjugés dans résidence pour aînés)</c:v>
                </c:pt>
                <c:pt idx="7">
                  <c:v>Difficulté à sortir du placard (famille / travail / amis)/À s'accepter soi-même</c:v>
                </c:pt>
                <c:pt idx="8">
                  <c:v>Fonder une famille / Avoir des enfants / Difficultés pour enfants famille homoparentale</c:v>
                </c:pt>
              </c:strCache>
            </c:strRef>
          </c:cat>
          <c:val>
            <c:numRef>
              <c:f>Feuil1!$B$2:$B$10</c:f>
              <c:numCache>
                <c:formatCode>0%</c:formatCode>
                <c:ptCount val="9"/>
                <c:pt idx="0">
                  <c:v>0.11</c:v>
                </c:pt>
                <c:pt idx="1">
                  <c:v>7.0000000000000007E-2</c:v>
                </c:pt>
                <c:pt idx="2">
                  <c:v>0.06</c:v>
                </c:pt>
                <c:pt idx="3">
                  <c:v>0.06</c:v>
                </c:pt>
                <c:pt idx="4">
                  <c:v>0.06</c:v>
                </c:pt>
                <c:pt idx="5">
                  <c:v>0.05</c:v>
                </c:pt>
                <c:pt idx="6">
                  <c:v>0.05</c:v>
                </c:pt>
                <c:pt idx="7">
                  <c:v>0.05</c:v>
                </c:pt>
                <c:pt idx="8">
                  <c:v>0.03</c:v>
                </c:pt>
              </c:numCache>
            </c:numRef>
          </c:val>
        </c:ser>
        <c:dLbls>
          <c:showLegendKey val="0"/>
          <c:showVal val="0"/>
          <c:showCatName val="0"/>
          <c:showSerName val="0"/>
          <c:showPercent val="0"/>
          <c:showBubbleSize val="0"/>
        </c:dLbls>
        <c:gapWidth val="60"/>
        <c:overlap val="100"/>
        <c:axId val="151420928"/>
        <c:axId val="151422464"/>
      </c:barChart>
      <c:catAx>
        <c:axId val="151420928"/>
        <c:scaling>
          <c:orientation val="maxMin"/>
        </c:scaling>
        <c:delete val="0"/>
        <c:axPos val="l"/>
        <c:numFmt formatCode="General" sourceLinked="1"/>
        <c:majorTickMark val="out"/>
        <c:minorTickMark val="none"/>
        <c:tickLblPos val="nextTo"/>
        <c:txPr>
          <a:bodyPr/>
          <a:lstStyle/>
          <a:p>
            <a:pPr>
              <a:defRPr sz="10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51422464"/>
        <c:crosses val="autoZero"/>
        <c:auto val="1"/>
        <c:lblAlgn val="ctr"/>
        <c:lblOffset val="100"/>
        <c:noMultiLvlLbl val="0"/>
      </c:catAx>
      <c:valAx>
        <c:axId val="151422464"/>
        <c:scaling>
          <c:orientation val="minMax"/>
          <c:min val="0"/>
        </c:scaling>
        <c:delete val="1"/>
        <c:axPos val="t"/>
        <c:numFmt formatCode="0%" sourceLinked="1"/>
        <c:majorTickMark val="out"/>
        <c:minorTickMark val="none"/>
        <c:tickLblPos val="nextTo"/>
        <c:crossAx val="151420928"/>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59.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1908714817523349"/>
          <c:y val="1.2706117335336681E-2"/>
          <c:w val="0.53054174536162646"/>
          <c:h val="0.9709895934018361"/>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3"/>
              <c:layout>
                <c:manualLayout>
                  <c:x val="4.6671101033746512E-2"/>
                  <c:y val="3.174717423158118E-3"/>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4"/>
              <c:layout>
                <c:manualLayout>
                  <c:x val="4.6671101033746512E-2"/>
                  <c:y val="6.3489350088883588E-3"/>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5"/>
              <c:layout>
                <c:manualLayout>
                  <c:x val="4.6671101033746512E-2"/>
                  <c:y val="7.4975614175668602E-7"/>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6"/>
              <c:layout>
                <c:manualLayout>
                  <c:x val="3.7920269589919044E-2"/>
                  <c:y val="2.4991871393829158E-7"/>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7"/>
              <c:layout>
                <c:manualLayout>
                  <c:x val="3.7920269589919044E-2"/>
                  <c:y val="6.3481852527465443E-3"/>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8"/>
              <c:layout>
                <c:manualLayout>
                  <c:x val="1.1023080768803466E-2"/>
                  <c:y val="3.1445287699382652E-3"/>
                </c:manualLayout>
              </c:layout>
              <c:showLegendKey val="0"/>
              <c:showVal val="1"/>
              <c:showCatName val="0"/>
              <c:showSerName val="0"/>
              <c:showPercent val="0"/>
              <c:showBubbleSize val="0"/>
            </c:dLbl>
            <c:dLbl>
              <c:idx val="9"/>
              <c:layout>
                <c:manualLayout>
                  <c:x val="3.5003325775309888E-2"/>
                  <c:y val="3.1749673418720562E-3"/>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Feuil1!$A$2:$A$11</c:f>
              <c:strCache>
                <c:ptCount val="10"/>
                <c:pt idx="0">
                  <c:v>Solitude / Finir mes jours tout seul</c:v>
                </c:pt>
                <c:pt idx="1">
                  <c:v>Interactions/Incompréhension des services publics (professionnels santé, administration, police, etc.)</c:v>
                </c:pt>
                <c:pt idx="2">
                  <c:v>Malaise avec son corps - Accès à médication/traitement/chirurgie </c:v>
                </c:pt>
                <c:pt idx="3">
                  <c:v>Acceptation au sein d'un couple (asexuels principalement)</c:v>
                </c:pt>
                <c:pt idx="4">
                  <c:v>Bisexuels : avoir une sexualité épanouie sans problèmes (conjoint(e), société...)</c:v>
                </c:pt>
                <c:pt idx="5">
                  <c:v>Difficultés reliées à communauté LGBTQ (manque d'empathie, Bi/A-occultation)</c:v>
                </c:pt>
                <c:pt idx="6">
                  <c:v>Problèmes de santé mentale/Manque de ressources médicales à cet égard</c:v>
                </c:pt>
                <c:pt idx="7">
                  <c:v>Vivre ma différence en milieu rural/en région (moins de LGBTQ/Préjugés)</c:v>
                </c:pt>
                <c:pt idx="8">
                  <c:v>Autre</c:v>
                </c:pt>
                <c:pt idx="9">
                  <c:v>NSP / PR</c:v>
                </c:pt>
              </c:strCache>
            </c:strRef>
          </c:cat>
          <c:val>
            <c:numRef>
              <c:f>Feuil1!$B$2:$B$11</c:f>
              <c:numCache>
                <c:formatCode>0%</c:formatCode>
                <c:ptCount val="10"/>
                <c:pt idx="0">
                  <c:v>0.03</c:v>
                </c:pt>
                <c:pt idx="1">
                  <c:v>0.02</c:v>
                </c:pt>
                <c:pt idx="2">
                  <c:v>0.02</c:v>
                </c:pt>
                <c:pt idx="3">
                  <c:v>0.01</c:v>
                </c:pt>
                <c:pt idx="4">
                  <c:v>0.01</c:v>
                </c:pt>
                <c:pt idx="5">
                  <c:v>0.01</c:v>
                </c:pt>
                <c:pt idx="6">
                  <c:v>0.01</c:v>
                </c:pt>
                <c:pt idx="7">
                  <c:v>0.01</c:v>
                </c:pt>
                <c:pt idx="8">
                  <c:v>0.04</c:v>
                </c:pt>
                <c:pt idx="9">
                  <c:v>0.01</c:v>
                </c:pt>
              </c:numCache>
            </c:numRef>
          </c:val>
        </c:ser>
        <c:dLbls>
          <c:showLegendKey val="0"/>
          <c:showVal val="0"/>
          <c:showCatName val="0"/>
          <c:showSerName val="0"/>
          <c:showPercent val="0"/>
          <c:showBubbleSize val="0"/>
        </c:dLbls>
        <c:gapWidth val="60"/>
        <c:overlap val="100"/>
        <c:axId val="151093248"/>
        <c:axId val="151094784"/>
      </c:barChart>
      <c:catAx>
        <c:axId val="151093248"/>
        <c:scaling>
          <c:orientation val="maxMin"/>
        </c:scaling>
        <c:delete val="0"/>
        <c:axPos val="l"/>
        <c:numFmt formatCode="General" sourceLinked="1"/>
        <c:majorTickMark val="out"/>
        <c:minorTickMark val="none"/>
        <c:tickLblPos val="nextTo"/>
        <c:txPr>
          <a:bodyPr/>
          <a:lstStyle/>
          <a:p>
            <a:pPr>
              <a:defRPr sz="10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51094784"/>
        <c:crosses val="autoZero"/>
        <c:auto val="1"/>
        <c:lblAlgn val="ctr"/>
        <c:lblOffset val="100"/>
        <c:noMultiLvlLbl val="0"/>
      </c:catAx>
      <c:valAx>
        <c:axId val="151094784"/>
        <c:scaling>
          <c:orientation val="minMax"/>
          <c:min val="0"/>
        </c:scaling>
        <c:delete val="1"/>
        <c:axPos val="t"/>
        <c:numFmt formatCode="0%" sourceLinked="1"/>
        <c:majorTickMark val="out"/>
        <c:minorTickMark val="none"/>
        <c:tickLblPos val="nextTo"/>
        <c:crossAx val="151093248"/>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356546672119173"/>
          <c:y val="4.9774279822567151E-2"/>
          <c:w val="0.756252851338031"/>
          <c:h val="0.86692400031432826"/>
        </c:manualLayout>
      </c:layout>
      <c:doughnutChart>
        <c:varyColors val="1"/>
        <c:ser>
          <c:idx val="0"/>
          <c:order val="0"/>
          <c:tx>
            <c:strRef>
              <c:f>Feuil1!$B$1</c:f>
              <c:strCache>
                <c:ptCount val="1"/>
                <c:pt idx="0">
                  <c:v>Colonne1</c:v>
                </c:pt>
              </c:strCache>
            </c:strRef>
          </c:tx>
          <c:explosion val="25"/>
          <c:dPt>
            <c:idx val="0"/>
            <c:bubble3D val="0"/>
            <c:spPr>
              <a:solidFill>
                <a:srgbClr val="C3D69B"/>
              </a:solidFill>
            </c:spPr>
          </c:dPt>
          <c:dPt>
            <c:idx val="1"/>
            <c:bubble3D val="0"/>
            <c:explosion val="9"/>
            <c:spPr>
              <a:solidFill>
                <a:schemeClr val="bg1">
                  <a:lumMod val="50000"/>
                </a:schemeClr>
              </a:solidFill>
            </c:spPr>
          </c:dPt>
          <c:dPt>
            <c:idx val="2"/>
            <c:bubble3D val="0"/>
            <c:spPr>
              <a:solidFill>
                <a:srgbClr val="D7E4BD"/>
              </a:solidFill>
            </c:spPr>
          </c:dPt>
          <c:dPt>
            <c:idx val="3"/>
            <c:bubble3D val="0"/>
            <c:spPr>
              <a:solidFill>
                <a:schemeClr val="bg1">
                  <a:lumMod val="50000"/>
                </a:schemeClr>
              </a:solidFill>
            </c:spPr>
          </c:dPt>
          <c:dLbls>
            <c:dLbl>
              <c:idx val="3"/>
              <c:layout>
                <c:manualLayout>
                  <c:x val="-2.1614028701302693E-3"/>
                  <c:y val="-8.5512178863595099E-3"/>
                </c:manualLayout>
              </c:layout>
              <c:showLegendKey val="0"/>
              <c:showVal val="1"/>
              <c:showCatName val="0"/>
              <c:showSerName val="0"/>
              <c:showPercent val="0"/>
              <c:showBubbleSize val="0"/>
            </c:dLbl>
            <c:txPr>
              <a:bodyPr/>
              <a:lstStyle/>
              <a:p>
                <a:pPr>
                  <a:defRPr sz="14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1"/>
          </c:dLbls>
          <c:cat>
            <c:strRef>
              <c:f>Feuil1!$A$2:$A$3</c:f>
              <c:strCache>
                <c:ptCount val="2"/>
                <c:pt idx="0">
                  <c:v>Oui</c:v>
                </c:pt>
                <c:pt idx="1">
                  <c:v>Non</c:v>
                </c:pt>
              </c:strCache>
            </c:strRef>
          </c:cat>
          <c:val>
            <c:numRef>
              <c:f>Feuil1!$B$2:$B$3</c:f>
              <c:numCache>
                <c:formatCode>0%</c:formatCode>
                <c:ptCount val="2"/>
                <c:pt idx="0">
                  <c:v>0.89</c:v>
                </c:pt>
                <c:pt idx="1">
                  <c:v>0.11</c:v>
                </c:pt>
              </c:numCache>
            </c:numRef>
          </c:val>
        </c:ser>
        <c:dLbls>
          <c:showLegendKey val="0"/>
          <c:showVal val="0"/>
          <c:showCatName val="0"/>
          <c:showSerName val="0"/>
          <c:showPercent val="0"/>
          <c:showBubbleSize val="0"/>
          <c:showLeaderLines val="1"/>
        </c:dLbls>
        <c:firstSliceAng val="0"/>
        <c:holeSize val="50"/>
      </c:doughnutChart>
    </c:plotArea>
    <c:plotVisOnly val="1"/>
    <c:dispBlanksAs val="gap"/>
    <c:showDLblsOverMax val="0"/>
  </c:chart>
  <c:txPr>
    <a:bodyPr/>
    <a:lstStyle/>
    <a:p>
      <a:pPr>
        <a:defRPr sz="1800"/>
      </a:pPr>
      <a:endParaRPr lang="fr-FR"/>
    </a:p>
  </c:txPr>
  <c:externalData r:id="rId1">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354"/>
          <c:y val="2.5970614806022502E-2"/>
          <c:w val="0.53054174536162646"/>
          <c:h val="0.9709895934018361"/>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8"/>
              <c:layout>
                <c:manualLayout>
                  <c:x val="1.1023080768803466E-2"/>
                  <c:y val="3.1445287699382652E-3"/>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Feuil1!$A$2:$A$7</c:f>
              <c:strCache>
                <c:ptCount val="6"/>
                <c:pt idx="0">
                  <c:v>M'a rendu plus tolérant et ouvert d'esprit</c:v>
                </c:pt>
                <c:pt idx="1">
                  <c:v>M'a aidé à m'affirmer/m'épanouir/m'accepter</c:v>
                </c:pt>
                <c:pt idx="2">
                  <c:v>Sentiment d'appartenance à un groupe</c:v>
                </c:pt>
                <c:pt idx="3">
                  <c:v>Rencontrer des gens différents/intéressants/ouverts (partenaires, amis, travail)</c:v>
                </c:pt>
                <c:pt idx="4">
                  <c:v>Relations amoureuses/sexuelles épanouies / plus d'options</c:v>
                </c:pt>
                <c:pt idx="5">
                  <c:v>M'a donné les outils pour aider les autres</c:v>
                </c:pt>
              </c:strCache>
            </c:strRef>
          </c:cat>
          <c:val>
            <c:numRef>
              <c:f>Feuil1!$B$2:$B$7</c:f>
              <c:numCache>
                <c:formatCode>0%</c:formatCode>
                <c:ptCount val="6"/>
                <c:pt idx="0">
                  <c:v>0.08</c:v>
                </c:pt>
                <c:pt idx="1">
                  <c:v>0.06</c:v>
                </c:pt>
                <c:pt idx="2">
                  <c:v>0.04</c:v>
                </c:pt>
                <c:pt idx="3">
                  <c:v>0.03</c:v>
                </c:pt>
                <c:pt idx="4">
                  <c:v>0.03</c:v>
                </c:pt>
                <c:pt idx="5">
                  <c:v>0.02</c:v>
                </c:pt>
              </c:numCache>
            </c:numRef>
          </c:val>
        </c:ser>
        <c:dLbls>
          <c:showLegendKey val="0"/>
          <c:showVal val="0"/>
          <c:showCatName val="0"/>
          <c:showSerName val="0"/>
          <c:showPercent val="0"/>
          <c:showBubbleSize val="0"/>
        </c:dLbls>
        <c:gapWidth val="60"/>
        <c:overlap val="100"/>
        <c:axId val="230802176"/>
        <c:axId val="230803712"/>
      </c:barChart>
      <c:catAx>
        <c:axId val="230802176"/>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30803712"/>
        <c:crosses val="autoZero"/>
        <c:auto val="1"/>
        <c:lblAlgn val="ctr"/>
        <c:lblOffset val="100"/>
        <c:noMultiLvlLbl val="0"/>
      </c:catAx>
      <c:valAx>
        <c:axId val="230803712"/>
        <c:scaling>
          <c:orientation val="minMax"/>
          <c:min val="0"/>
        </c:scaling>
        <c:delete val="1"/>
        <c:axPos val="t"/>
        <c:numFmt formatCode="0%" sourceLinked="1"/>
        <c:majorTickMark val="out"/>
        <c:minorTickMark val="none"/>
        <c:tickLblPos val="nextTo"/>
        <c:crossAx val="230802176"/>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61.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4661982001999776"/>
          <c:y val="2.5970614806022502E-2"/>
          <c:w val="0.45338017998000224"/>
          <c:h val="0.90409087687574941"/>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1"/>
              <c:layout>
                <c:manualLayout>
                  <c:x val="5.2359633651816465E-2"/>
                  <c:y val="-2.8363155026374947E-17"/>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2"/>
              <c:layout>
                <c:manualLayout>
                  <c:x val="5.2359633651816465E-2"/>
                  <c:y val="6.1883962210826475E-3"/>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3"/>
              <c:layout>
                <c:manualLayout>
                  <c:x val="5.2359633651816465E-2"/>
                  <c:y val="0"/>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5"/>
              <c:layout>
                <c:manualLayout>
                  <c:x val="5.2359633651816465E-2"/>
                  <c:y val="3.0941981105414374E-3"/>
                </c:manualLayout>
              </c:layou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8"/>
              <c:layout>
                <c:manualLayout>
                  <c:x val="1.1023080768803466E-2"/>
                  <c:y val="3.1445287699382652E-3"/>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Feuil1!$A$2:$A$7</c:f>
              <c:strCache>
                <c:ptCount val="6"/>
                <c:pt idx="0">
                  <c:v>Divers avantages professionnels/études, etc.</c:v>
                </c:pt>
                <c:pt idx="1">
                  <c:v>Avantages pratico-pratiques (pas de grossesse, pas d'enfants, plus d'argent/de liberté, pas de risques MTS)</c:v>
                </c:pt>
                <c:pt idx="2">
                  <c:v>Avantages permis par la loi en tant que membre d'une "minorité"</c:v>
                </c:pt>
                <c:pt idx="3">
                  <c:v>Amélioré ma créativité/expression personnelle/personnalité</c:v>
                </c:pt>
                <c:pt idx="4">
                  <c:v>Autre</c:v>
                </c:pt>
                <c:pt idx="5">
                  <c:v>NSP/PR</c:v>
                </c:pt>
              </c:strCache>
            </c:strRef>
          </c:cat>
          <c:val>
            <c:numRef>
              <c:f>Feuil1!$B$2:$B$7</c:f>
              <c:numCache>
                <c:formatCode>0%</c:formatCode>
                <c:ptCount val="6"/>
                <c:pt idx="0">
                  <c:v>0.02</c:v>
                </c:pt>
                <c:pt idx="1">
                  <c:v>0.01</c:v>
                </c:pt>
                <c:pt idx="2">
                  <c:v>0.01</c:v>
                </c:pt>
                <c:pt idx="3">
                  <c:v>0.01</c:v>
                </c:pt>
                <c:pt idx="4">
                  <c:v>0.03</c:v>
                </c:pt>
                <c:pt idx="5">
                  <c:v>0.01</c:v>
                </c:pt>
              </c:numCache>
            </c:numRef>
          </c:val>
        </c:ser>
        <c:dLbls>
          <c:showLegendKey val="0"/>
          <c:showVal val="0"/>
          <c:showCatName val="0"/>
          <c:showSerName val="0"/>
          <c:showPercent val="0"/>
          <c:showBubbleSize val="0"/>
        </c:dLbls>
        <c:gapWidth val="60"/>
        <c:overlap val="100"/>
        <c:axId val="231587840"/>
        <c:axId val="231589376"/>
      </c:barChart>
      <c:catAx>
        <c:axId val="231587840"/>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31589376"/>
        <c:crosses val="autoZero"/>
        <c:auto val="1"/>
        <c:lblAlgn val="ctr"/>
        <c:lblOffset val="100"/>
        <c:noMultiLvlLbl val="0"/>
      </c:catAx>
      <c:valAx>
        <c:axId val="231589376"/>
        <c:scaling>
          <c:orientation val="minMax"/>
          <c:max val="0.2"/>
          <c:min val="0"/>
        </c:scaling>
        <c:delete val="1"/>
        <c:axPos val="t"/>
        <c:numFmt formatCode="0%" sourceLinked="1"/>
        <c:majorTickMark val="out"/>
        <c:minorTickMark val="none"/>
        <c:tickLblPos val="nextTo"/>
        <c:crossAx val="231587840"/>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916666666666665E-2"/>
          <c:y val="3.4375000000000003E-2"/>
          <c:w val="0.9718515072399363"/>
          <c:h val="0.65663533464566926"/>
        </c:manualLayout>
      </c:layout>
      <c:barChart>
        <c:barDir val="col"/>
        <c:grouping val="clustered"/>
        <c:varyColors val="0"/>
        <c:ser>
          <c:idx val="0"/>
          <c:order val="0"/>
          <c:tx>
            <c:strRef>
              <c:f>Feuil1!$B$1</c:f>
              <c:strCache>
                <c:ptCount val="1"/>
                <c:pt idx="0">
                  <c:v>LGBT (n=1897)</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Feuil1!$A$2:$A$6</c:f>
              <c:strCache>
                <c:ptCount val="5"/>
                <c:pt idx="0">
                  <c:v>1-Très malheureux(se)</c:v>
                </c:pt>
                <c:pt idx="1">
                  <c:v>2</c:v>
                </c:pt>
                <c:pt idx="2">
                  <c:v>3</c:v>
                </c:pt>
                <c:pt idx="3">
                  <c:v>4</c:v>
                </c:pt>
                <c:pt idx="4">
                  <c:v>5-Très heureux(se)</c:v>
                </c:pt>
              </c:strCache>
            </c:strRef>
          </c:cat>
          <c:val>
            <c:numRef>
              <c:f>Feuil1!$B$2:$B$6</c:f>
              <c:numCache>
                <c:formatCode>0%</c:formatCode>
                <c:ptCount val="5"/>
                <c:pt idx="0">
                  <c:v>0.04</c:v>
                </c:pt>
                <c:pt idx="1">
                  <c:v>0.09</c:v>
                </c:pt>
                <c:pt idx="2">
                  <c:v>0.28999999999999998</c:v>
                </c:pt>
                <c:pt idx="3">
                  <c:v>0.41</c:v>
                </c:pt>
                <c:pt idx="4">
                  <c:v>0.18</c:v>
                </c:pt>
              </c:numCache>
            </c:numRef>
          </c:val>
        </c:ser>
        <c:ser>
          <c:idx val="1"/>
          <c:order val="1"/>
          <c:tx>
            <c:strRef>
              <c:f>Feuil1!$C$1</c:f>
              <c:strCache>
                <c:ptCount val="1"/>
                <c:pt idx="0">
                  <c:v>Hétéros cisgenres (n=800)</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Feuil1!$A$2:$A$6</c:f>
              <c:strCache>
                <c:ptCount val="5"/>
                <c:pt idx="0">
                  <c:v>1-Très malheureux(se)</c:v>
                </c:pt>
                <c:pt idx="1">
                  <c:v>2</c:v>
                </c:pt>
                <c:pt idx="2">
                  <c:v>3</c:v>
                </c:pt>
                <c:pt idx="3">
                  <c:v>4</c:v>
                </c:pt>
                <c:pt idx="4">
                  <c:v>5-Très heureux(se)</c:v>
                </c:pt>
              </c:strCache>
            </c:strRef>
          </c:cat>
          <c:val>
            <c:numRef>
              <c:f>Feuil1!$C$2:$C$6</c:f>
              <c:numCache>
                <c:formatCode>0%</c:formatCode>
                <c:ptCount val="5"/>
                <c:pt idx="0">
                  <c:v>0.01</c:v>
                </c:pt>
                <c:pt idx="1">
                  <c:v>7.0000000000000007E-2</c:v>
                </c:pt>
                <c:pt idx="2">
                  <c:v>0.28000000000000003</c:v>
                </c:pt>
                <c:pt idx="3">
                  <c:v>0.48</c:v>
                </c:pt>
                <c:pt idx="4">
                  <c:v>0.16</c:v>
                </c:pt>
              </c:numCache>
            </c:numRef>
          </c:val>
        </c:ser>
        <c:dLbls>
          <c:showLegendKey val="0"/>
          <c:showVal val="0"/>
          <c:showCatName val="0"/>
          <c:showSerName val="0"/>
          <c:showPercent val="0"/>
          <c:showBubbleSize val="0"/>
        </c:dLbls>
        <c:gapWidth val="150"/>
        <c:axId val="231379328"/>
        <c:axId val="231380864"/>
      </c:barChart>
      <c:catAx>
        <c:axId val="231379328"/>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31380864"/>
        <c:crosses val="autoZero"/>
        <c:auto val="1"/>
        <c:lblAlgn val="ctr"/>
        <c:lblOffset val="100"/>
        <c:noMultiLvlLbl val="0"/>
      </c:catAx>
      <c:valAx>
        <c:axId val="231380864"/>
        <c:scaling>
          <c:orientation val="minMax"/>
        </c:scaling>
        <c:delete val="1"/>
        <c:axPos val="l"/>
        <c:numFmt formatCode="0%" sourceLinked="1"/>
        <c:majorTickMark val="out"/>
        <c:minorTickMark val="none"/>
        <c:tickLblPos val="nextTo"/>
        <c:crossAx val="231379328"/>
        <c:crosses val="autoZero"/>
        <c:crossBetween val="between"/>
      </c:valAx>
      <c:spPr>
        <a:noFill/>
        <a:ln w="25400">
          <a:noFill/>
        </a:ln>
      </c:spPr>
    </c:plotArea>
    <c:legend>
      <c:legendPos val="b"/>
      <c:layout>
        <c:manualLayout>
          <c:xMode val="edge"/>
          <c:yMode val="edge"/>
          <c:x val="8.3747381978134097E-2"/>
          <c:y val="0.92045595472440944"/>
          <c:w val="0.83250523604373172"/>
          <c:h val="6.0794045275590548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6778929391995833E-2"/>
          <c:y val="3.4375000000000003E-2"/>
          <c:w val="0.96322107060800422"/>
          <c:h val="0.59501610036160857"/>
        </c:manualLayout>
      </c:layout>
      <c:barChart>
        <c:barDir val="col"/>
        <c:grouping val="clustered"/>
        <c:varyColors val="0"/>
        <c:ser>
          <c:idx val="0"/>
          <c:order val="0"/>
          <c:tx>
            <c:strRef>
              <c:f>Feuil1!$B$1</c:f>
              <c:strCache>
                <c:ptCount val="1"/>
                <c:pt idx="0">
                  <c:v>LGBT (n=1897)</c:v>
                </c:pt>
              </c:strCache>
            </c:strRef>
          </c:tx>
          <c:spPr>
            <a:solidFill>
              <a:srgbClr val="C3D69B"/>
            </a:solidFill>
          </c:spPr>
          <c:invertIfNegative val="0"/>
          <c:dLbls>
            <c:dLbl>
              <c:idx val="1"/>
              <c:layout>
                <c:manualLayout>
                  <c:x val="-3.0265918264385425E-3"/>
                  <c:y val="-5.6893320097050146E-3"/>
                </c:manualLayout>
              </c:layout>
              <c:dLblPos val="outEnd"/>
              <c:showLegendKey val="0"/>
              <c:showVal val="1"/>
              <c:showCatName val="0"/>
              <c:showSerName val="0"/>
              <c:showPercent val="0"/>
              <c:showBubbleSize val="0"/>
            </c:dLbl>
            <c:dLbl>
              <c:idx val="8"/>
              <c:layout>
                <c:manualLayout>
                  <c:x val="-7.5664795660963565E-3"/>
                  <c:y val="2.8446660048525073E-3"/>
                </c:manualLayout>
              </c:layout>
              <c:dLblPos val="outEnd"/>
              <c:showLegendKey val="0"/>
              <c:showVal val="1"/>
              <c:showCatName val="0"/>
              <c:showSerName val="0"/>
              <c:showPercent val="0"/>
              <c:showBubbleSize val="0"/>
            </c:dLbl>
            <c:dLbl>
              <c:idx val="9"/>
              <c:layout>
                <c:manualLayout>
                  <c:x val="0"/>
                  <c:y val="0"/>
                </c:manualLayout>
              </c:layout>
              <c:dLblPos val="outEnd"/>
              <c:showLegendKey val="0"/>
              <c:showVal val="1"/>
              <c:showCatName val="0"/>
              <c:showSerName val="0"/>
              <c:showPercent val="0"/>
              <c:showBubbleSize val="0"/>
            </c:dLbl>
            <c:txPr>
              <a:bodyPr/>
              <a:lstStyle/>
              <a:p>
                <a:pPr>
                  <a:defRPr sz="11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Feuil1!$A$2:$A$12</c:f>
              <c:strCache>
                <c:ptCount val="11"/>
                <c:pt idx="0">
                  <c:v>Passer du temps avec mes amis</c:v>
                </c:pt>
                <c:pt idx="1">
                  <c:v>Regarder la télévision</c:v>
                </c:pt>
                <c:pt idx="2">
                  <c:v>Écouter de la musique</c:v>
                </c:pt>
                <c:pt idx="3">
                  <c:v>Naviguer sur internet</c:v>
                </c:pt>
                <c:pt idx="4">
                  <c:v>La lecture</c:v>
                </c:pt>
                <c:pt idx="5">
                  <c:v>Cuisiner</c:v>
                </c:pt>
                <c:pt idx="6">
                  <c:v>Sortir au restaurant</c:v>
                </c:pt>
                <c:pt idx="7">
                  <c:v>Voyager (vacances ou fins de semaine)</c:v>
                </c:pt>
                <c:pt idx="8">
                  <c:v>Aller au cinéma</c:v>
                </c:pt>
                <c:pt idx="9">
                  <c:v>Recevoir des amis ou de la famille à dîner/souper à la maison</c:v>
                </c:pt>
                <c:pt idx="10">
                  <c:v>Les sorties culturelles (musées, théâtre, spectacles)</c:v>
                </c:pt>
              </c:strCache>
            </c:strRef>
          </c:cat>
          <c:val>
            <c:numRef>
              <c:f>Feuil1!$B$2:$B$12</c:f>
              <c:numCache>
                <c:formatCode>0%</c:formatCode>
                <c:ptCount val="11"/>
                <c:pt idx="0">
                  <c:v>0.67</c:v>
                </c:pt>
                <c:pt idx="1">
                  <c:v>0.66</c:v>
                </c:pt>
                <c:pt idx="2">
                  <c:v>0.61</c:v>
                </c:pt>
                <c:pt idx="3">
                  <c:v>0.61</c:v>
                </c:pt>
                <c:pt idx="4">
                  <c:v>0.56999999999999995</c:v>
                </c:pt>
                <c:pt idx="5">
                  <c:v>0.44</c:v>
                </c:pt>
                <c:pt idx="6">
                  <c:v>0.41</c:v>
                </c:pt>
                <c:pt idx="7">
                  <c:v>0.41</c:v>
                </c:pt>
                <c:pt idx="8">
                  <c:v>0.39</c:v>
                </c:pt>
                <c:pt idx="9">
                  <c:v>0.36</c:v>
                </c:pt>
                <c:pt idx="10">
                  <c:v>0.33</c:v>
                </c:pt>
              </c:numCache>
            </c:numRef>
          </c:val>
        </c:ser>
        <c:ser>
          <c:idx val="1"/>
          <c:order val="1"/>
          <c:tx>
            <c:strRef>
              <c:f>Feuil1!$C$1</c:f>
              <c:strCache>
                <c:ptCount val="1"/>
                <c:pt idx="0">
                  <c:v>Hétéros cisgenres (n=800)</c:v>
                </c:pt>
              </c:strCache>
            </c:strRef>
          </c:tx>
          <c:spPr>
            <a:solidFill>
              <a:srgbClr val="7F7F7F"/>
            </a:solidFill>
          </c:spPr>
          <c:invertIfNegative val="0"/>
          <c:dLbls>
            <c:dLbl>
              <c:idx val="1"/>
              <c:layout>
                <c:manualLayout>
                  <c:x val="3.0265918264385425E-3"/>
                  <c:y val="-5.6893320097050146E-3"/>
                </c:manualLayout>
              </c:layout>
              <c:showLegendKey val="0"/>
              <c:showVal val="1"/>
              <c:showCatName val="0"/>
              <c:showSerName val="0"/>
              <c:showPercent val="0"/>
              <c:showBubbleSize val="0"/>
            </c:dLbl>
            <c:dLbl>
              <c:idx val="5"/>
              <c:layout>
                <c:manualLayout>
                  <c:x val="6.053183652877085E-3"/>
                  <c:y val="2.8446660048525073E-3"/>
                </c:manualLayout>
              </c:layout>
              <c:showLegendKey val="0"/>
              <c:showVal val="1"/>
              <c:showCatName val="0"/>
              <c:showSerName val="0"/>
              <c:showPercent val="0"/>
              <c:showBubbleSize val="0"/>
            </c:dLbl>
            <c:dLbl>
              <c:idx val="7"/>
              <c:layout>
                <c:manualLayout>
                  <c:x val="4.5398877396578144E-3"/>
                  <c:y val="-2.8446660048525073E-3"/>
                </c:manualLayout>
              </c:layout>
              <c:showLegendKey val="0"/>
              <c:showVal val="1"/>
              <c:showCatName val="0"/>
              <c:showSerName val="0"/>
              <c:showPercent val="0"/>
              <c:showBubbleSize val="0"/>
            </c:dLbl>
            <c:dLbl>
              <c:idx val="8"/>
              <c:layout>
                <c:manualLayout>
                  <c:x val="1.5132959132191605E-3"/>
                  <c:y val="-2.8446660048525073E-3"/>
                </c:manualLayout>
              </c:layout>
              <c:showLegendKey val="0"/>
              <c:showVal val="1"/>
              <c:showCatName val="0"/>
              <c:showSerName val="0"/>
              <c:showPercent val="0"/>
              <c:showBubbleSize val="0"/>
            </c:dLbl>
            <c:dLbl>
              <c:idx val="9"/>
              <c:layout>
                <c:manualLayout>
                  <c:x val="7.5664795660963565E-3"/>
                  <c:y val="0"/>
                </c:manualLayout>
              </c:layout>
              <c:showLegendKey val="0"/>
              <c:showVal val="1"/>
              <c:showCatName val="0"/>
              <c:showSerName val="0"/>
              <c:showPercent val="0"/>
              <c:showBubbleSize val="0"/>
            </c:dLbl>
            <c:txPr>
              <a:bodyPr/>
              <a:lstStyle/>
              <a:p>
                <a:pPr>
                  <a:defRPr sz="11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Feuil1!$A$2:$A$12</c:f>
              <c:strCache>
                <c:ptCount val="11"/>
                <c:pt idx="0">
                  <c:v>Passer du temps avec mes amis</c:v>
                </c:pt>
                <c:pt idx="1">
                  <c:v>Regarder la télévision</c:v>
                </c:pt>
                <c:pt idx="2">
                  <c:v>Écouter de la musique</c:v>
                </c:pt>
                <c:pt idx="3">
                  <c:v>Naviguer sur internet</c:v>
                </c:pt>
                <c:pt idx="4">
                  <c:v>La lecture</c:v>
                </c:pt>
                <c:pt idx="5">
                  <c:v>Cuisiner</c:v>
                </c:pt>
                <c:pt idx="6">
                  <c:v>Sortir au restaurant</c:v>
                </c:pt>
                <c:pt idx="7">
                  <c:v>Voyager (vacances ou fins de semaine)</c:v>
                </c:pt>
                <c:pt idx="8">
                  <c:v>Aller au cinéma</c:v>
                </c:pt>
                <c:pt idx="9">
                  <c:v>Recevoir des amis ou de la famille à dîner/souper à la maison</c:v>
                </c:pt>
                <c:pt idx="10">
                  <c:v>Les sorties culturelles (musées, théâtre, spectacles)</c:v>
                </c:pt>
              </c:strCache>
            </c:strRef>
          </c:cat>
          <c:val>
            <c:numRef>
              <c:f>Feuil1!$C$2:$C$12</c:f>
              <c:numCache>
                <c:formatCode>0%</c:formatCode>
                <c:ptCount val="11"/>
                <c:pt idx="0">
                  <c:v>0.53</c:v>
                </c:pt>
                <c:pt idx="1">
                  <c:v>0.74</c:v>
                </c:pt>
                <c:pt idx="2">
                  <c:v>0.54</c:v>
                </c:pt>
                <c:pt idx="3">
                  <c:v>0.53</c:v>
                </c:pt>
                <c:pt idx="4">
                  <c:v>0.46</c:v>
                </c:pt>
                <c:pt idx="5">
                  <c:v>0.39</c:v>
                </c:pt>
                <c:pt idx="6">
                  <c:v>0.37</c:v>
                </c:pt>
                <c:pt idx="7">
                  <c:v>0.4</c:v>
                </c:pt>
                <c:pt idx="8">
                  <c:v>0.38</c:v>
                </c:pt>
                <c:pt idx="9">
                  <c:v>0.34</c:v>
                </c:pt>
                <c:pt idx="10">
                  <c:v>0.22</c:v>
                </c:pt>
              </c:numCache>
            </c:numRef>
          </c:val>
        </c:ser>
        <c:dLbls>
          <c:showLegendKey val="0"/>
          <c:showVal val="0"/>
          <c:showCatName val="0"/>
          <c:showSerName val="0"/>
          <c:showPercent val="0"/>
          <c:showBubbleSize val="0"/>
        </c:dLbls>
        <c:gapWidth val="150"/>
        <c:axId val="232265984"/>
        <c:axId val="232284160"/>
      </c:barChart>
      <c:catAx>
        <c:axId val="232265984"/>
        <c:scaling>
          <c:orientation val="minMax"/>
        </c:scaling>
        <c:delete val="0"/>
        <c:axPos val="b"/>
        <c:majorTickMark val="out"/>
        <c:minorTickMark val="none"/>
        <c:tickLblPos val="nextTo"/>
        <c:txPr>
          <a:bodyPr/>
          <a:lstStyle/>
          <a:p>
            <a:pPr>
              <a:defRPr sz="1000">
                <a:solidFill>
                  <a:schemeClr val="bg1">
                    <a:lumMod val="50000"/>
                  </a:schemeClr>
                </a:solidFill>
                <a:latin typeface="Arial Narrow" panose="020B0606020202030204" pitchFamily="34" charset="0"/>
              </a:defRPr>
            </a:pPr>
            <a:endParaRPr lang="fr-FR"/>
          </a:p>
        </c:txPr>
        <c:crossAx val="232284160"/>
        <c:crosses val="autoZero"/>
        <c:auto val="1"/>
        <c:lblAlgn val="ctr"/>
        <c:lblOffset val="100"/>
        <c:noMultiLvlLbl val="0"/>
      </c:catAx>
      <c:valAx>
        <c:axId val="232284160"/>
        <c:scaling>
          <c:orientation val="minMax"/>
        </c:scaling>
        <c:delete val="1"/>
        <c:axPos val="l"/>
        <c:numFmt formatCode="0%" sourceLinked="1"/>
        <c:majorTickMark val="out"/>
        <c:minorTickMark val="none"/>
        <c:tickLblPos val="nextTo"/>
        <c:crossAx val="232265984"/>
        <c:crosses val="autoZero"/>
        <c:crossBetween val="between"/>
      </c:valAx>
      <c:spPr>
        <a:noFill/>
        <a:ln w="25400">
          <a:noFill/>
        </a:ln>
      </c:spPr>
    </c:plotArea>
    <c:legend>
      <c:legendPos val="b"/>
      <c:layout>
        <c:manualLayout>
          <c:xMode val="edge"/>
          <c:yMode val="edge"/>
          <c:x val="2.9886760185970952E-2"/>
          <c:y val="0.92907047160993339"/>
          <c:w val="0.95775461680368534"/>
          <c:h val="5.4210129059720287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6778929391995833E-2"/>
          <c:y val="3.4375000000000003E-2"/>
          <c:w val="0.96322107060800422"/>
          <c:h val="0.59501610036160857"/>
        </c:manualLayout>
      </c:layout>
      <c:barChart>
        <c:barDir val="col"/>
        <c:grouping val="clustered"/>
        <c:varyColors val="0"/>
        <c:ser>
          <c:idx val="0"/>
          <c:order val="0"/>
          <c:tx>
            <c:strRef>
              <c:f>Feuil1!$B$1</c:f>
              <c:strCache>
                <c:ptCount val="1"/>
                <c:pt idx="0">
                  <c:v>LGBT (n=1897)</c:v>
                </c:pt>
              </c:strCache>
            </c:strRef>
          </c:tx>
          <c:spPr>
            <a:solidFill>
              <a:srgbClr val="C3D69B"/>
            </a:solidFill>
          </c:spPr>
          <c:invertIfNegative val="0"/>
          <c:dLbls>
            <c:dLbl>
              <c:idx val="1"/>
              <c:layout>
                <c:manualLayout>
                  <c:x val="-3.0265918264385425E-3"/>
                  <c:y val="-5.6893320097050146E-3"/>
                </c:manualLayout>
              </c:layout>
              <c:dLblPos val="outEnd"/>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Feuil1!$A$2:$A$11</c:f>
              <c:strCache>
                <c:ptCount val="10"/>
                <c:pt idx="0">
                  <c:v>Les activités de plein air</c:v>
                </c:pt>
                <c:pt idx="1">
                  <c:v>Magasiner</c:v>
                </c:pt>
                <c:pt idx="2">
                  <c:v>Une autre activité artistique (peinture, dessin, chant)</c:v>
                </c:pt>
                <c:pt idx="3">
                  <c:v>Jouer à des jeux vidéo</c:v>
                </c:pt>
                <c:pt idx="4">
                  <c:v>Le jardinage</c:v>
                </c:pt>
                <c:pt idx="5">
                  <c:v>Jouer de la musique</c:v>
                </c:pt>
                <c:pt idx="6">
                  <c:v>L’entraînement au gym</c:v>
                </c:pt>
                <c:pt idx="7">
                  <c:v>Sortir dans les bars, les clubs/boîtes de nuit</c:v>
                </c:pt>
                <c:pt idx="8">
                  <c:v>La pratique d’un (ou plusieurs) autre(s) sport(s)</c:v>
                </c:pt>
                <c:pt idx="9">
                  <c:v>Le bricolage/la rénovation</c:v>
                </c:pt>
              </c:strCache>
            </c:strRef>
          </c:cat>
          <c:val>
            <c:numRef>
              <c:f>Feuil1!$B$2:$B$11</c:f>
              <c:numCache>
                <c:formatCode>0%</c:formatCode>
                <c:ptCount val="10"/>
                <c:pt idx="0">
                  <c:v>0.28999999999999998</c:v>
                </c:pt>
                <c:pt idx="1">
                  <c:v>0.28999999999999998</c:v>
                </c:pt>
                <c:pt idx="2">
                  <c:v>0.27</c:v>
                </c:pt>
                <c:pt idx="3">
                  <c:v>0.27</c:v>
                </c:pt>
                <c:pt idx="4">
                  <c:v>0.24</c:v>
                </c:pt>
                <c:pt idx="5">
                  <c:v>0.22</c:v>
                </c:pt>
                <c:pt idx="6">
                  <c:v>0.18</c:v>
                </c:pt>
                <c:pt idx="7">
                  <c:v>0.16</c:v>
                </c:pt>
                <c:pt idx="8">
                  <c:v>0.13</c:v>
                </c:pt>
                <c:pt idx="9">
                  <c:v>0.13</c:v>
                </c:pt>
              </c:numCache>
            </c:numRef>
          </c:val>
        </c:ser>
        <c:ser>
          <c:idx val="1"/>
          <c:order val="1"/>
          <c:tx>
            <c:strRef>
              <c:f>Feuil1!$C$1</c:f>
              <c:strCache>
                <c:ptCount val="1"/>
                <c:pt idx="0">
                  <c:v>Hétéros cisgenres (n=800)</c:v>
                </c:pt>
              </c:strCache>
            </c:strRef>
          </c:tx>
          <c:spPr>
            <a:solidFill>
              <a:srgbClr val="7F7F7F"/>
            </a:solidFill>
          </c:spPr>
          <c:invertIfNegative val="0"/>
          <c:dLbls>
            <c:dLbl>
              <c:idx val="1"/>
              <c:layout>
                <c:manualLayout>
                  <c:x val="3.0265918264385425E-3"/>
                  <c:y val="-5.6893320097050146E-3"/>
                </c:manualLayout>
              </c:layout>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Feuil1!$A$2:$A$11</c:f>
              <c:strCache>
                <c:ptCount val="10"/>
                <c:pt idx="0">
                  <c:v>Les activités de plein air</c:v>
                </c:pt>
                <c:pt idx="1">
                  <c:v>Magasiner</c:v>
                </c:pt>
                <c:pt idx="2">
                  <c:v>Une autre activité artistique (peinture, dessin, chant)</c:v>
                </c:pt>
                <c:pt idx="3">
                  <c:v>Jouer à des jeux vidéo</c:v>
                </c:pt>
                <c:pt idx="4">
                  <c:v>Le jardinage</c:v>
                </c:pt>
                <c:pt idx="5">
                  <c:v>Jouer de la musique</c:v>
                </c:pt>
                <c:pt idx="6">
                  <c:v>L’entraînement au gym</c:v>
                </c:pt>
                <c:pt idx="7">
                  <c:v>Sortir dans les bars, les clubs/boîtes de nuit</c:v>
                </c:pt>
                <c:pt idx="8">
                  <c:v>La pratique d’un (ou plusieurs) autre(s) sport(s)</c:v>
                </c:pt>
                <c:pt idx="9">
                  <c:v>Le bricolage/la rénovation</c:v>
                </c:pt>
              </c:strCache>
            </c:strRef>
          </c:cat>
          <c:val>
            <c:numRef>
              <c:f>Feuil1!$C$2:$C$11</c:f>
              <c:numCache>
                <c:formatCode>0%</c:formatCode>
                <c:ptCount val="10"/>
                <c:pt idx="0">
                  <c:v>0.35</c:v>
                </c:pt>
                <c:pt idx="1">
                  <c:v>0.34</c:v>
                </c:pt>
                <c:pt idx="2">
                  <c:v>0.12</c:v>
                </c:pt>
                <c:pt idx="3">
                  <c:v>0.2</c:v>
                </c:pt>
                <c:pt idx="4">
                  <c:v>0.22</c:v>
                </c:pt>
                <c:pt idx="5">
                  <c:v>0.16</c:v>
                </c:pt>
                <c:pt idx="6">
                  <c:v>0.18</c:v>
                </c:pt>
                <c:pt idx="7">
                  <c:v>7.0000000000000007E-2</c:v>
                </c:pt>
                <c:pt idx="8">
                  <c:v>0.19</c:v>
                </c:pt>
                <c:pt idx="9">
                  <c:v>0.18</c:v>
                </c:pt>
              </c:numCache>
            </c:numRef>
          </c:val>
        </c:ser>
        <c:dLbls>
          <c:showLegendKey val="0"/>
          <c:showVal val="0"/>
          <c:showCatName val="0"/>
          <c:showSerName val="0"/>
          <c:showPercent val="0"/>
          <c:showBubbleSize val="0"/>
        </c:dLbls>
        <c:gapWidth val="150"/>
        <c:axId val="232361344"/>
        <c:axId val="232379520"/>
      </c:barChart>
      <c:catAx>
        <c:axId val="232361344"/>
        <c:scaling>
          <c:orientation val="minMax"/>
        </c:scaling>
        <c:delete val="0"/>
        <c:axPos val="b"/>
        <c:majorTickMark val="out"/>
        <c:minorTickMark val="none"/>
        <c:tickLblPos val="nextTo"/>
        <c:txPr>
          <a:bodyPr/>
          <a:lstStyle/>
          <a:p>
            <a:pPr>
              <a:defRPr sz="1000">
                <a:solidFill>
                  <a:schemeClr val="bg1">
                    <a:lumMod val="50000"/>
                  </a:schemeClr>
                </a:solidFill>
                <a:latin typeface="Arial Narrow" panose="020B0606020202030204" pitchFamily="34" charset="0"/>
              </a:defRPr>
            </a:pPr>
            <a:endParaRPr lang="fr-FR"/>
          </a:p>
        </c:txPr>
        <c:crossAx val="232379520"/>
        <c:crosses val="autoZero"/>
        <c:auto val="1"/>
        <c:lblAlgn val="ctr"/>
        <c:lblOffset val="100"/>
        <c:noMultiLvlLbl val="0"/>
      </c:catAx>
      <c:valAx>
        <c:axId val="232379520"/>
        <c:scaling>
          <c:orientation val="minMax"/>
          <c:max val="0.8"/>
        </c:scaling>
        <c:delete val="1"/>
        <c:axPos val="l"/>
        <c:numFmt formatCode="0%" sourceLinked="1"/>
        <c:majorTickMark val="out"/>
        <c:minorTickMark val="none"/>
        <c:tickLblPos val="nextTo"/>
        <c:crossAx val="232361344"/>
        <c:crosses val="autoZero"/>
        <c:crossBetween val="between"/>
      </c:valAx>
      <c:spPr>
        <a:noFill/>
        <a:ln w="25400">
          <a:noFill/>
        </a:ln>
      </c:spPr>
    </c:plotArea>
    <c:legend>
      <c:legendPos val="b"/>
      <c:layout>
        <c:manualLayout>
          <c:xMode val="edge"/>
          <c:yMode val="edge"/>
          <c:x val="2.9886760185970952E-2"/>
          <c:y val="0.92907047160993339"/>
          <c:w val="0.95775461680368534"/>
          <c:h val="5.4210129059720287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5393468489443667"/>
          <c:y val="2.597057994328264E-2"/>
          <c:w val="0.52227449139218796"/>
          <c:h val="0.880159968878923"/>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0"/>
              <c:layout>
                <c:manualLayout>
                  <c:x val="7.47715373606129E-2"/>
                  <c:y val="-1.4407719172954135E-17"/>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3"/>
              <c:layout>
                <c:manualLayout>
                  <c:x val="1.7302893770894015E-2"/>
                  <c:y val="4.9504546126232142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7.1067013875967715E-3"/>
                  <c:y val="-2.8409891716231288E-3"/>
                </c:manualLayout>
              </c:layout>
              <c:dLblPos val="ctr"/>
              <c:showLegendKey val="0"/>
              <c:showVal val="1"/>
              <c:showCatName val="0"/>
              <c:showSerName val="0"/>
              <c:showPercent val="0"/>
              <c:showBubbleSize val="0"/>
            </c:dLbl>
            <c:dLbl>
              <c:idx val="7"/>
              <c:layout>
                <c:manualLayout>
                  <c:x val="7.1068412860472189E-3"/>
                  <c:y val="5.6824257783470193E-3"/>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Feuil1!$A$2:$A$5</c:f>
              <c:strCache>
                <c:ptCount val="4"/>
                <c:pt idx="0">
                  <c:v>Régulièrement</c:v>
                </c:pt>
                <c:pt idx="1">
                  <c:v>Occasionnellement</c:v>
                </c:pt>
                <c:pt idx="2">
                  <c:v>Rarement</c:v>
                </c:pt>
                <c:pt idx="3">
                  <c:v>Jamais</c:v>
                </c:pt>
              </c:strCache>
            </c:strRef>
          </c:cat>
          <c:val>
            <c:numRef>
              <c:f>Feuil1!$B$2:$B$5</c:f>
              <c:numCache>
                <c:formatCode>0%</c:formatCode>
                <c:ptCount val="4"/>
                <c:pt idx="0">
                  <c:v>0.1</c:v>
                </c:pt>
                <c:pt idx="1">
                  <c:v>0.28000000000000003</c:v>
                </c:pt>
                <c:pt idx="2">
                  <c:v>0.39</c:v>
                </c:pt>
                <c:pt idx="3">
                  <c:v>0.23</c:v>
                </c:pt>
              </c:numCache>
            </c:numRef>
          </c:val>
        </c:ser>
        <c:dLbls>
          <c:showLegendKey val="0"/>
          <c:showVal val="0"/>
          <c:showCatName val="0"/>
          <c:showSerName val="0"/>
          <c:showPercent val="0"/>
          <c:showBubbleSize val="0"/>
        </c:dLbls>
        <c:gapWidth val="60"/>
        <c:overlap val="100"/>
        <c:axId val="231968768"/>
        <c:axId val="231970304"/>
      </c:barChart>
      <c:catAx>
        <c:axId val="231968768"/>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31970304"/>
        <c:crosses val="autoZero"/>
        <c:auto val="1"/>
        <c:lblAlgn val="ctr"/>
        <c:lblOffset val="100"/>
        <c:noMultiLvlLbl val="0"/>
      </c:catAx>
      <c:valAx>
        <c:axId val="231970304"/>
        <c:scaling>
          <c:orientation val="minMax"/>
          <c:max val="1.1000000000000001"/>
          <c:min val="0"/>
        </c:scaling>
        <c:delete val="1"/>
        <c:axPos val="t"/>
        <c:numFmt formatCode="0%" sourceLinked="1"/>
        <c:majorTickMark val="out"/>
        <c:minorTickMark val="none"/>
        <c:tickLblPos val="nextTo"/>
        <c:crossAx val="231968768"/>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66.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199"/>
          <c:y val="2.5970614806022502E-2"/>
          <c:w val="0.52227449139218796"/>
          <c:h val="0.880159968878923"/>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0"/>
              <c:layout>
                <c:manualLayout>
                  <c:x val="5.0980593654963345E-2"/>
                  <c:y val="2.4752273063116071E-7"/>
                </c:manualLayout>
              </c:layout>
              <c:spPr>
                <a:noFill/>
                <a:ln>
                  <a:noFill/>
                </a:ln>
                <a:effectLs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2"/>
              <c:layout>
                <c:manualLayout>
                  <c:x val="6.2308894669509174E-17"/>
                  <c:y val="-3.1432911562851097E-3"/>
                </c:manualLayout>
              </c:layout>
              <c:dLblPos val="ctr"/>
              <c:showLegendKey val="0"/>
              <c:showVal val="1"/>
              <c:showCatName val="0"/>
              <c:showSerName val="0"/>
              <c:showPercent val="0"/>
              <c:showBubbleSize val="0"/>
            </c:dLbl>
            <c:dLbl>
              <c:idx val="3"/>
              <c:layout>
                <c:manualLayout>
                  <c:x val="1.0505213668900714E-2"/>
                  <c:y val="4.9504546126232142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7.1067013875967715E-3"/>
                  <c:y val="-2.8409891716231288E-3"/>
                </c:manualLayout>
              </c:layout>
              <c:dLblPos val="ctr"/>
              <c:showLegendKey val="0"/>
              <c:showVal val="1"/>
              <c:showCatName val="0"/>
              <c:showSerName val="0"/>
              <c:showPercent val="0"/>
              <c:showBubbleSize val="0"/>
            </c:dLbl>
            <c:dLbl>
              <c:idx val="7"/>
              <c:layout>
                <c:manualLayout>
                  <c:x val="7.1068412860472189E-3"/>
                  <c:y val="5.6824257783470193E-3"/>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Feuil1!$A$2:$A$5</c:f>
              <c:strCache>
                <c:ptCount val="4"/>
                <c:pt idx="0">
                  <c:v>De plus en plus souvent</c:v>
                </c:pt>
                <c:pt idx="1">
                  <c:v>De moins en moins souvent</c:v>
                </c:pt>
                <c:pt idx="2">
                  <c:v>Ni plus ni moins souvent</c:v>
                </c:pt>
                <c:pt idx="3">
                  <c:v>Je ne les ai jamais fréquentés</c:v>
                </c:pt>
              </c:strCache>
            </c:strRef>
          </c:cat>
          <c:val>
            <c:numRef>
              <c:f>Feuil1!$B$2:$B$5</c:f>
              <c:numCache>
                <c:formatCode>0%</c:formatCode>
                <c:ptCount val="4"/>
                <c:pt idx="0">
                  <c:v>0.05</c:v>
                </c:pt>
                <c:pt idx="1">
                  <c:v>0.28000000000000003</c:v>
                </c:pt>
                <c:pt idx="2">
                  <c:v>0.47</c:v>
                </c:pt>
                <c:pt idx="3">
                  <c:v>0.19</c:v>
                </c:pt>
              </c:numCache>
            </c:numRef>
          </c:val>
        </c:ser>
        <c:dLbls>
          <c:showLegendKey val="0"/>
          <c:showVal val="0"/>
          <c:showCatName val="0"/>
          <c:showSerName val="0"/>
          <c:showPercent val="0"/>
          <c:showBubbleSize val="0"/>
        </c:dLbls>
        <c:gapWidth val="60"/>
        <c:overlap val="100"/>
        <c:axId val="232105856"/>
        <c:axId val="232107392"/>
      </c:barChart>
      <c:catAx>
        <c:axId val="232105856"/>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32107392"/>
        <c:crosses val="autoZero"/>
        <c:auto val="1"/>
        <c:lblAlgn val="ctr"/>
        <c:lblOffset val="100"/>
        <c:noMultiLvlLbl val="0"/>
      </c:catAx>
      <c:valAx>
        <c:axId val="232107392"/>
        <c:scaling>
          <c:orientation val="minMax"/>
          <c:max val="1.1000000000000001"/>
          <c:min val="0"/>
        </c:scaling>
        <c:delete val="1"/>
        <c:axPos val="t"/>
        <c:numFmt formatCode="0%" sourceLinked="1"/>
        <c:majorTickMark val="out"/>
        <c:minorTickMark val="none"/>
        <c:tickLblPos val="nextTo"/>
        <c:crossAx val="232105856"/>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67.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354"/>
          <c:y val="2.5970614806022502E-2"/>
          <c:w val="0.53054174536162646"/>
          <c:h val="0.90409085391155131"/>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1"/>
              <c:layout>
                <c:manualLayout>
                  <c:x val="6.8123163694761582E-2"/>
                  <c:y val="-9.7980368436428877E-3"/>
                </c:manualLayout>
              </c:layou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dLbl>
              <c:idx val="8"/>
              <c:layout>
                <c:manualLayout>
                  <c:x val="1.1023080768803466E-2"/>
                  <c:y val="3.1445287699382652E-3"/>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Feuil1!$A$2:$A$5</c:f>
              <c:strCache>
                <c:ptCount val="4"/>
                <c:pt idx="0">
                  <c:v>... de personnes hétérosexuelles dont l’identité de genre est la même que le sexe qui leur a été assigné à la naissance</c:v>
                </c:pt>
                <c:pt idx="1">
                  <c:v>... de personnes trans ou de la même identité de genre que vous</c:v>
                </c:pt>
                <c:pt idx="2">
                  <c:v>... de personnes LGBTQ de différentes orientations sexuelles/identités de genre</c:v>
                </c:pt>
                <c:pt idx="3">
                  <c:v>... d'un bon mélange de ces 3 types de personnes</c:v>
                </c:pt>
              </c:strCache>
            </c:strRef>
          </c:cat>
          <c:val>
            <c:numRef>
              <c:f>Feuil1!$B$2:$B$5</c:f>
              <c:numCache>
                <c:formatCode>0%</c:formatCode>
                <c:ptCount val="4"/>
                <c:pt idx="0">
                  <c:v>0.31</c:v>
                </c:pt>
                <c:pt idx="1">
                  <c:v>0.04</c:v>
                </c:pt>
                <c:pt idx="2">
                  <c:v>0.22</c:v>
                </c:pt>
                <c:pt idx="3">
                  <c:v>0.43</c:v>
                </c:pt>
              </c:numCache>
            </c:numRef>
          </c:val>
        </c:ser>
        <c:dLbls>
          <c:showLegendKey val="0"/>
          <c:showVal val="0"/>
          <c:showCatName val="0"/>
          <c:showSerName val="0"/>
          <c:showPercent val="0"/>
          <c:showBubbleSize val="0"/>
        </c:dLbls>
        <c:gapWidth val="60"/>
        <c:overlap val="100"/>
        <c:axId val="233016320"/>
        <c:axId val="233022208"/>
      </c:barChart>
      <c:catAx>
        <c:axId val="233016320"/>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33022208"/>
        <c:crosses val="autoZero"/>
        <c:auto val="1"/>
        <c:lblAlgn val="ctr"/>
        <c:lblOffset val="100"/>
        <c:noMultiLvlLbl val="0"/>
      </c:catAx>
      <c:valAx>
        <c:axId val="233022208"/>
        <c:scaling>
          <c:orientation val="minMax"/>
          <c:max val="0.8"/>
          <c:min val="0"/>
        </c:scaling>
        <c:delete val="1"/>
        <c:axPos val="t"/>
        <c:numFmt formatCode="0%" sourceLinked="1"/>
        <c:majorTickMark val="out"/>
        <c:minorTickMark val="none"/>
        <c:tickLblPos val="nextTo"/>
        <c:crossAx val="233016320"/>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userShapes r:id="rId2"/>
</c:chartSpace>
</file>

<file path=ppt/charts/chart68.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354"/>
          <c:y val="2.5970614806022502E-2"/>
          <c:w val="0.53054174536162646"/>
          <c:h val="0.90409087687574941"/>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8"/>
              <c:layout>
                <c:manualLayout>
                  <c:x val="1.1023080768803466E-2"/>
                  <c:y val="3.1445287699382652E-3"/>
                </c:manualLayout>
              </c:layout>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Feuil1!$A$2:$A$5</c:f>
              <c:strCache>
                <c:ptCount val="4"/>
                <c:pt idx="0">
                  <c:v>... de personnes hétérosexuelles</c:v>
                </c:pt>
                <c:pt idx="1">
                  <c:v>... de personnes de la même orientation sexuelle que vous</c:v>
                </c:pt>
                <c:pt idx="2">
                  <c:v>... de personnes LGBTQ de différentes orientations sexuelles/identités de genre</c:v>
                </c:pt>
                <c:pt idx="3">
                  <c:v>... d'un bon mélange de ces 3 types de personnes</c:v>
                </c:pt>
              </c:strCache>
            </c:strRef>
          </c:cat>
          <c:val>
            <c:numRef>
              <c:f>Feuil1!$B$2:$B$5</c:f>
              <c:numCache>
                <c:formatCode>0%</c:formatCode>
                <c:ptCount val="4"/>
                <c:pt idx="0">
                  <c:v>0.32</c:v>
                </c:pt>
                <c:pt idx="1">
                  <c:v>0.13</c:v>
                </c:pt>
                <c:pt idx="2">
                  <c:v>7.0000000000000007E-2</c:v>
                </c:pt>
                <c:pt idx="3">
                  <c:v>0.48</c:v>
                </c:pt>
              </c:numCache>
            </c:numRef>
          </c:val>
        </c:ser>
        <c:dLbls>
          <c:showLegendKey val="0"/>
          <c:showVal val="0"/>
          <c:showCatName val="0"/>
          <c:showSerName val="0"/>
          <c:showPercent val="0"/>
          <c:showBubbleSize val="0"/>
        </c:dLbls>
        <c:gapWidth val="60"/>
        <c:overlap val="100"/>
        <c:axId val="233607936"/>
        <c:axId val="233609472"/>
      </c:barChart>
      <c:catAx>
        <c:axId val="233607936"/>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33609472"/>
        <c:crosses val="autoZero"/>
        <c:auto val="1"/>
        <c:lblAlgn val="ctr"/>
        <c:lblOffset val="100"/>
        <c:noMultiLvlLbl val="0"/>
      </c:catAx>
      <c:valAx>
        <c:axId val="233609472"/>
        <c:scaling>
          <c:orientation val="minMax"/>
          <c:max val="0.8"/>
          <c:min val="0"/>
        </c:scaling>
        <c:delete val="1"/>
        <c:axPos val="t"/>
        <c:numFmt formatCode="0%" sourceLinked="1"/>
        <c:majorTickMark val="out"/>
        <c:minorTickMark val="none"/>
        <c:tickLblPos val="nextTo"/>
        <c:crossAx val="233607936"/>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354"/>
          <c:y val="2.5970614806022502E-2"/>
          <c:w val="0.53054174536162646"/>
          <c:h val="0.90409085391155131"/>
        </c:manualLayout>
      </c:layout>
      <c:barChart>
        <c:barDir val="bar"/>
        <c:grouping val="clustered"/>
        <c:varyColors val="0"/>
        <c:ser>
          <c:idx val="0"/>
          <c:order val="0"/>
          <c:tx>
            <c:strRef>
              <c:f>Feuil1!$B$1</c:f>
              <c:strCache>
                <c:ptCount val="1"/>
                <c:pt idx="0">
                  <c:v>LGBT (n=1897)</c:v>
                </c:pt>
              </c:strCache>
            </c:strRef>
          </c:tx>
          <c:spPr>
            <a:solidFill>
              <a:srgbClr val="C3D69B"/>
            </a:solidFill>
          </c:spPr>
          <c:invertIfNegative val="0"/>
          <c:dLbls>
            <c:txPr>
              <a:bodyPr/>
              <a:lstStyle/>
              <a:p>
                <a:pPr algn="ctr">
                  <a:defRPr lang="fr-CA" sz="1200" b="1" i="0" u="none" strike="noStrike" kern="1200" baseline="0">
                    <a:solidFill>
                      <a:prstClr val="white">
                        <a:lumMod val="50000"/>
                      </a:prstClr>
                    </a:solidFill>
                    <a:latin typeface="Arial" panose="020B0604020202020204" pitchFamily="34" charset="0"/>
                    <a:ea typeface="+mn-ea"/>
                    <a:cs typeface="Arial" panose="020B0604020202020204" pitchFamily="34" charset="0"/>
                  </a:defRPr>
                </a:pPr>
                <a:endParaRPr lang="fr-FR"/>
              </a:p>
            </c:txPr>
            <c:dLblPos val="outEnd"/>
            <c:showLegendKey val="0"/>
            <c:showVal val="1"/>
            <c:showCatName val="0"/>
            <c:showSerName val="0"/>
            <c:showPercent val="0"/>
            <c:showBubbleSize val="0"/>
            <c:showLeaderLines val="0"/>
          </c:dLbls>
          <c:cat>
            <c:strRef>
              <c:f>Feuil1!$A$2:$A$7</c:f>
              <c:strCache>
                <c:ptCount val="6"/>
                <c:pt idx="0">
                  <c:v>exclusivement de personnes de votre groupe d’âge</c:v>
                </c:pt>
                <c:pt idx="1">
                  <c:v>exclusivement de personnes plus âgées</c:v>
                </c:pt>
                <c:pt idx="2">
                  <c:v>exclusivement de personnes plus jeunes</c:v>
                </c:pt>
                <c:pt idx="3">
                  <c:v>de personnes de votre groupe d’âge et de personnes plus âgées</c:v>
                </c:pt>
                <c:pt idx="4">
                  <c:v>de personnes de votre groupe d’âge et de personnes plus jeunes</c:v>
                </c:pt>
                <c:pt idx="5">
                  <c:v>de personnes de votre groupe d’âge, de personnes plus âgées et de personnes plus jeunes</c:v>
                </c:pt>
              </c:strCache>
            </c:strRef>
          </c:cat>
          <c:val>
            <c:numRef>
              <c:f>Feuil1!$B$2:$B$7</c:f>
              <c:numCache>
                <c:formatCode>0%</c:formatCode>
                <c:ptCount val="6"/>
                <c:pt idx="0">
                  <c:v>0.14000000000000001</c:v>
                </c:pt>
                <c:pt idx="1">
                  <c:v>0.02</c:v>
                </c:pt>
                <c:pt idx="2">
                  <c:v>0.03</c:v>
                </c:pt>
                <c:pt idx="3">
                  <c:v>0.11</c:v>
                </c:pt>
                <c:pt idx="4">
                  <c:v>0.09</c:v>
                </c:pt>
                <c:pt idx="5">
                  <c:v>0.62</c:v>
                </c:pt>
              </c:numCache>
            </c:numRef>
          </c:val>
        </c:ser>
        <c:ser>
          <c:idx val="1"/>
          <c:order val="1"/>
          <c:tx>
            <c:strRef>
              <c:f>Feuil1!$C$1</c:f>
              <c:strCache>
                <c:ptCount val="1"/>
                <c:pt idx="0">
                  <c:v>Hétéro (n=800)</c:v>
                </c:pt>
              </c:strCache>
            </c:strRef>
          </c:tx>
          <c:spPr>
            <a:solidFill>
              <a:srgbClr val="7F7F7F"/>
            </a:solidFill>
          </c:spPr>
          <c:invertIfNegative val="0"/>
          <c:dLbls>
            <c:txPr>
              <a:bodyPr/>
              <a:lstStyle/>
              <a:p>
                <a:pPr algn="ctr">
                  <a:defRPr lang="fr-CA" sz="1200" b="1" i="0" u="none" strike="noStrike" kern="1200" baseline="0">
                    <a:solidFill>
                      <a:prstClr val="white">
                        <a:lumMod val="50000"/>
                      </a:prstClr>
                    </a:solidFill>
                    <a:latin typeface="Arial" panose="020B0604020202020204" pitchFamily="34" charset="0"/>
                    <a:ea typeface="+mn-ea"/>
                    <a:cs typeface="Arial" panose="020B0604020202020204" pitchFamily="34" charset="0"/>
                  </a:defRPr>
                </a:pPr>
                <a:endParaRPr lang="fr-FR"/>
              </a:p>
            </c:txPr>
            <c:dLblPos val="outEnd"/>
            <c:showLegendKey val="0"/>
            <c:showVal val="1"/>
            <c:showCatName val="0"/>
            <c:showSerName val="0"/>
            <c:showPercent val="0"/>
            <c:showBubbleSize val="0"/>
            <c:showLeaderLines val="0"/>
          </c:dLbls>
          <c:cat>
            <c:strRef>
              <c:f>Feuil1!$A$2:$A$7</c:f>
              <c:strCache>
                <c:ptCount val="6"/>
                <c:pt idx="0">
                  <c:v>exclusivement de personnes de votre groupe d’âge</c:v>
                </c:pt>
                <c:pt idx="1">
                  <c:v>exclusivement de personnes plus âgées</c:v>
                </c:pt>
                <c:pt idx="2">
                  <c:v>exclusivement de personnes plus jeunes</c:v>
                </c:pt>
                <c:pt idx="3">
                  <c:v>de personnes de votre groupe d’âge et de personnes plus âgées</c:v>
                </c:pt>
                <c:pt idx="4">
                  <c:v>de personnes de votre groupe d’âge et de personnes plus jeunes</c:v>
                </c:pt>
                <c:pt idx="5">
                  <c:v>de personnes de votre groupe d’âge, de personnes plus âgées et de personnes plus jeunes</c:v>
                </c:pt>
              </c:strCache>
            </c:strRef>
          </c:cat>
          <c:val>
            <c:numRef>
              <c:f>Feuil1!$C$2:$C$7</c:f>
              <c:numCache>
                <c:formatCode>0%</c:formatCode>
                <c:ptCount val="6"/>
                <c:pt idx="0">
                  <c:v>0.17</c:v>
                </c:pt>
                <c:pt idx="1">
                  <c:v>0.02</c:v>
                </c:pt>
                <c:pt idx="2">
                  <c:v>0.02</c:v>
                </c:pt>
                <c:pt idx="3">
                  <c:v>0.15</c:v>
                </c:pt>
                <c:pt idx="4">
                  <c:v>0.06</c:v>
                </c:pt>
                <c:pt idx="5">
                  <c:v>0.59</c:v>
                </c:pt>
              </c:numCache>
            </c:numRef>
          </c:val>
        </c:ser>
        <c:dLbls>
          <c:showLegendKey val="0"/>
          <c:showVal val="0"/>
          <c:showCatName val="0"/>
          <c:showSerName val="0"/>
          <c:showPercent val="0"/>
          <c:showBubbleSize val="0"/>
        </c:dLbls>
        <c:gapWidth val="60"/>
        <c:axId val="233282560"/>
        <c:axId val="233292544"/>
      </c:barChart>
      <c:catAx>
        <c:axId val="233282560"/>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233292544"/>
        <c:crosses val="autoZero"/>
        <c:auto val="1"/>
        <c:lblAlgn val="ctr"/>
        <c:lblOffset val="100"/>
        <c:noMultiLvlLbl val="0"/>
      </c:catAx>
      <c:valAx>
        <c:axId val="233292544"/>
        <c:scaling>
          <c:orientation val="minMax"/>
          <c:max val="0.8"/>
          <c:min val="0"/>
        </c:scaling>
        <c:delete val="1"/>
        <c:axPos val="t"/>
        <c:numFmt formatCode="0%" sourceLinked="1"/>
        <c:majorTickMark val="out"/>
        <c:minorTickMark val="none"/>
        <c:tickLblPos val="nextTo"/>
        <c:crossAx val="233282560"/>
        <c:crosses val="autoZero"/>
        <c:crossBetween val="between"/>
        <c:majorUnit val="0.2"/>
        <c:minorUnit val="0.02"/>
      </c:valAx>
    </c:plotArea>
    <c:legend>
      <c:legendPos val="r"/>
      <c:layout/>
      <c:overlay val="0"/>
      <c:txPr>
        <a:bodyPr/>
        <a:lstStyle/>
        <a:p>
          <a:pPr>
            <a:defRPr lang="fr-CA" sz="1200" b="0" i="0" u="none" strike="noStrike" kern="1200" baseline="0">
              <a:solidFill>
                <a:prstClr val="white">
                  <a:lumMod val="50000"/>
                </a:prstClr>
              </a:solidFill>
              <a:latin typeface="Arial Narrow" panose="020B0606020202030204" pitchFamily="34" charset="0"/>
              <a:ea typeface="+mn-ea"/>
              <a:cs typeface="+mn-cs"/>
            </a:defRPr>
          </a:pPr>
          <a:endParaRPr lang="fr-FR"/>
        </a:p>
      </c:txPr>
    </c:legend>
    <c:plotVisOnly val="1"/>
    <c:dispBlanksAs val="gap"/>
    <c:showDLblsOverMax val="0"/>
  </c:chart>
  <c:txPr>
    <a:bodyPr/>
    <a:lstStyle/>
    <a:p>
      <a:pPr>
        <a:defRPr sz="1800"/>
      </a:pPr>
      <a:endParaRPr lang="fr-FR"/>
    </a:p>
  </c:txPr>
  <c:externalData r:id="rId1">
    <c:autoUpdate val="0"/>
  </c:externalData>
  <c:userShapes r:id="rId2"/>
</c:chartSpace>
</file>

<file path=ppt/charts/chart7.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6945825463837354"/>
          <c:y val="5.1118889375408566E-2"/>
          <c:w val="0.53054174536162646"/>
          <c:h val="0.88922278718740222"/>
        </c:manualLayout>
      </c:layout>
      <c:barChart>
        <c:barDir val="bar"/>
        <c:grouping val="stacked"/>
        <c:varyColors val="0"/>
        <c:ser>
          <c:idx val="0"/>
          <c:order val="0"/>
          <c:tx>
            <c:strRef>
              <c:f>Feuil1!$B$1</c:f>
              <c:strCache>
                <c:ptCount val="1"/>
                <c:pt idx="0">
                  <c:v>Colonne2</c:v>
                </c:pt>
              </c:strCache>
            </c:strRef>
          </c:tx>
          <c:spPr>
            <a:solidFill>
              <a:schemeClr val="accent3">
                <a:lumMod val="75000"/>
              </a:schemeClr>
            </a:solidFill>
          </c:spPr>
          <c:invertIfNegative val="0"/>
          <c:dLbls>
            <c:dLbl>
              <c:idx val="8"/>
              <c:layout>
                <c:manualLayout>
                  <c:x val="6.3382714420619934E-2"/>
                  <c:y val="3.1437862017462564E-3"/>
                </c:manualLayout>
              </c:layout>
              <c:spPr/>
              <c:txPr>
                <a:bodyPr/>
                <a:lstStyle/>
                <a:p>
                  <a:pPr>
                    <a:defRPr sz="1200" b="1">
                      <a:solidFill>
                        <a:schemeClr val="bg1">
                          <a:lumMod val="50000"/>
                        </a:schemeClr>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dLbl>
            <c:txPr>
              <a:bodyPr/>
              <a:lstStyle/>
              <a:p>
                <a:pPr>
                  <a:defRPr sz="1200" b="1">
                    <a:solidFill>
                      <a:schemeClr val="bg1"/>
                    </a:solidFill>
                    <a:latin typeface="Arial" panose="020B060402020202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Feuil1!$A$2:$A$6</c:f>
              <c:strCache>
                <c:ptCount val="5"/>
                <c:pt idx="0">
                  <c:v>Moins de 15 ans</c:v>
                </c:pt>
                <c:pt idx="1">
                  <c:v>15-17 ans</c:v>
                </c:pt>
                <c:pt idx="2">
                  <c:v>18-24 ans</c:v>
                </c:pt>
                <c:pt idx="3">
                  <c:v>25-29 ans</c:v>
                </c:pt>
                <c:pt idx="4">
                  <c:v>30 ans ou plus</c:v>
                </c:pt>
              </c:strCache>
            </c:strRef>
          </c:cat>
          <c:val>
            <c:numRef>
              <c:f>Feuil1!$B$2:$B$6</c:f>
              <c:numCache>
                <c:formatCode>0%</c:formatCode>
                <c:ptCount val="5"/>
                <c:pt idx="0">
                  <c:v>0.11</c:v>
                </c:pt>
                <c:pt idx="1">
                  <c:v>0.14000000000000001</c:v>
                </c:pt>
                <c:pt idx="2">
                  <c:v>0.25</c:v>
                </c:pt>
                <c:pt idx="3">
                  <c:v>0.19</c:v>
                </c:pt>
                <c:pt idx="4">
                  <c:v>0.31</c:v>
                </c:pt>
              </c:numCache>
            </c:numRef>
          </c:val>
        </c:ser>
        <c:dLbls>
          <c:showLegendKey val="0"/>
          <c:showVal val="0"/>
          <c:showCatName val="0"/>
          <c:showSerName val="0"/>
          <c:showPercent val="0"/>
          <c:showBubbleSize val="0"/>
        </c:dLbls>
        <c:gapWidth val="60"/>
        <c:overlap val="100"/>
        <c:axId val="159716096"/>
        <c:axId val="159717632"/>
      </c:barChart>
      <c:catAx>
        <c:axId val="159716096"/>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59717632"/>
        <c:crosses val="autoZero"/>
        <c:auto val="1"/>
        <c:lblAlgn val="ctr"/>
        <c:lblOffset val="100"/>
        <c:noMultiLvlLbl val="0"/>
      </c:catAx>
      <c:valAx>
        <c:axId val="159717632"/>
        <c:scaling>
          <c:orientation val="minMax"/>
          <c:max val="1.1000000000000001"/>
          <c:min val="0"/>
        </c:scaling>
        <c:delete val="1"/>
        <c:axPos val="t"/>
        <c:numFmt formatCode="0%" sourceLinked="1"/>
        <c:majorTickMark val="out"/>
        <c:minorTickMark val="none"/>
        <c:tickLblPos val="nextTo"/>
        <c:crossAx val="159716096"/>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916666666666665E-2"/>
          <c:y val="3.4375000000000003E-2"/>
          <c:w val="0.95593521918034574"/>
          <c:h val="0.67513533464566933"/>
        </c:manualLayout>
      </c:layout>
      <c:barChart>
        <c:barDir val="col"/>
        <c:grouping val="clustered"/>
        <c:varyColors val="0"/>
        <c:ser>
          <c:idx val="0"/>
          <c:order val="0"/>
          <c:tx>
            <c:strRef>
              <c:f>Feuil1!$B$1</c:f>
              <c:strCache>
                <c:ptCount val="1"/>
                <c:pt idx="0">
                  <c:v>LGBT</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Feuil1!$A$2:$A$3</c:f>
              <c:strCache>
                <c:ptCount val="2"/>
                <c:pt idx="0">
                  <c:v>Oui</c:v>
                </c:pt>
                <c:pt idx="1">
                  <c:v>Non</c:v>
                </c:pt>
              </c:strCache>
            </c:strRef>
          </c:cat>
          <c:val>
            <c:numRef>
              <c:f>Feuil1!$B$2:$B$3</c:f>
              <c:numCache>
                <c:formatCode>0%</c:formatCode>
                <c:ptCount val="2"/>
                <c:pt idx="0">
                  <c:v>0.45</c:v>
                </c:pt>
                <c:pt idx="1">
                  <c:v>0.55000000000000004</c:v>
                </c:pt>
              </c:numCache>
            </c:numRef>
          </c:val>
        </c:ser>
        <c:ser>
          <c:idx val="1"/>
          <c:order val="1"/>
          <c:tx>
            <c:strRef>
              <c:f>Feuil1!$C$1</c:f>
              <c:strCache>
                <c:ptCount val="1"/>
                <c:pt idx="0">
                  <c:v>Hétéros cisgenres</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Feuil1!$A$2:$A$3</c:f>
              <c:strCache>
                <c:ptCount val="2"/>
                <c:pt idx="0">
                  <c:v>Oui</c:v>
                </c:pt>
                <c:pt idx="1">
                  <c:v>Non</c:v>
                </c:pt>
              </c:strCache>
            </c:strRef>
          </c:cat>
          <c:val>
            <c:numRef>
              <c:f>Feuil1!$C$2:$C$3</c:f>
              <c:numCache>
                <c:formatCode>0%</c:formatCode>
                <c:ptCount val="2"/>
                <c:pt idx="0">
                  <c:v>0.38</c:v>
                </c:pt>
                <c:pt idx="1">
                  <c:v>0.62</c:v>
                </c:pt>
              </c:numCache>
            </c:numRef>
          </c:val>
        </c:ser>
        <c:dLbls>
          <c:showLegendKey val="0"/>
          <c:showVal val="0"/>
          <c:showCatName val="0"/>
          <c:showSerName val="0"/>
          <c:showPercent val="0"/>
          <c:showBubbleSize val="0"/>
        </c:dLbls>
        <c:gapWidth val="150"/>
        <c:axId val="233517824"/>
        <c:axId val="233519360"/>
      </c:barChart>
      <c:catAx>
        <c:axId val="233517824"/>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33519360"/>
        <c:crosses val="autoZero"/>
        <c:auto val="1"/>
        <c:lblAlgn val="ctr"/>
        <c:lblOffset val="100"/>
        <c:noMultiLvlLbl val="0"/>
      </c:catAx>
      <c:valAx>
        <c:axId val="233519360"/>
        <c:scaling>
          <c:orientation val="minMax"/>
        </c:scaling>
        <c:delete val="1"/>
        <c:axPos val="l"/>
        <c:numFmt formatCode="0%" sourceLinked="1"/>
        <c:majorTickMark val="out"/>
        <c:minorTickMark val="none"/>
        <c:tickLblPos val="nextTo"/>
        <c:crossAx val="233517824"/>
        <c:crosses val="autoZero"/>
        <c:crossBetween val="between"/>
      </c:valAx>
      <c:spPr>
        <a:noFill/>
        <a:ln w="25400">
          <a:noFill/>
        </a:ln>
      </c:spPr>
    </c:plotArea>
    <c:legend>
      <c:legendPos val="b"/>
      <c:layout>
        <c:manualLayout>
          <c:xMode val="edge"/>
          <c:yMode val="edge"/>
          <c:x val="0.10881562614607723"/>
          <c:y val="0.91197410527370593"/>
          <c:w val="0.77597061407574286"/>
          <c:h val="6.7276566220311029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916666666666665E-2"/>
          <c:y val="3.4375000000000003E-2"/>
          <c:w val="0.95593521918034574"/>
          <c:h val="0.67513533464566933"/>
        </c:manualLayout>
      </c:layout>
      <c:barChart>
        <c:barDir val="col"/>
        <c:grouping val="clustered"/>
        <c:varyColors val="0"/>
        <c:ser>
          <c:idx val="0"/>
          <c:order val="0"/>
          <c:tx>
            <c:strRef>
              <c:f>Feuil1!$B$1</c:f>
              <c:strCache>
                <c:ptCount val="1"/>
                <c:pt idx="0">
                  <c:v>LGBT</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Feuil1!$A$2:$A$3</c:f>
              <c:strCache>
                <c:ptCount val="2"/>
                <c:pt idx="0">
                  <c:v>Oui</c:v>
                </c:pt>
                <c:pt idx="1">
                  <c:v>Non</c:v>
                </c:pt>
              </c:strCache>
            </c:strRef>
          </c:cat>
          <c:val>
            <c:numRef>
              <c:f>Feuil1!$B$2:$B$3</c:f>
              <c:numCache>
                <c:formatCode>0%</c:formatCode>
                <c:ptCount val="2"/>
                <c:pt idx="0">
                  <c:v>0.6</c:v>
                </c:pt>
                <c:pt idx="1">
                  <c:v>0.4</c:v>
                </c:pt>
              </c:numCache>
            </c:numRef>
          </c:val>
        </c:ser>
        <c:ser>
          <c:idx val="1"/>
          <c:order val="1"/>
          <c:tx>
            <c:strRef>
              <c:f>Feuil1!$C$1</c:f>
              <c:strCache>
                <c:ptCount val="1"/>
                <c:pt idx="0">
                  <c:v>Hétéros cisgenres</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Feuil1!$A$2:$A$3</c:f>
              <c:strCache>
                <c:ptCount val="2"/>
                <c:pt idx="0">
                  <c:v>Oui</c:v>
                </c:pt>
                <c:pt idx="1">
                  <c:v>Non</c:v>
                </c:pt>
              </c:strCache>
            </c:strRef>
          </c:cat>
          <c:val>
            <c:numRef>
              <c:f>Feuil1!$C$2:$C$3</c:f>
              <c:numCache>
                <c:formatCode>0%</c:formatCode>
                <c:ptCount val="2"/>
                <c:pt idx="0">
                  <c:v>0.62</c:v>
                </c:pt>
                <c:pt idx="1">
                  <c:v>0.38</c:v>
                </c:pt>
              </c:numCache>
            </c:numRef>
          </c:val>
        </c:ser>
        <c:dLbls>
          <c:showLegendKey val="0"/>
          <c:showVal val="0"/>
          <c:showCatName val="0"/>
          <c:showSerName val="0"/>
          <c:showPercent val="0"/>
          <c:showBubbleSize val="0"/>
        </c:dLbls>
        <c:gapWidth val="150"/>
        <c:axId val="233557376"/>
        <c:axId val="233567360"/>
      </c:barChart>
      <c:catAx>
        <c:axId val="233557376"/>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33567360"/>
        <c:crosses val="autoZero"/>
        <c:auto val="1"/>
        <c:lblAlgn val="ctr"/>
        <c:lblOffset val="100"/>
        <c:noMultiLvlLbl val="0"/>
      </c:catAx>
      <c:valAx>
        <c:axId val="233567360"/>
        <c:scaling>
          <c:orientation val="minMax"/>
        </c:scaling>
        <c:delete val="1"/>
        <c:axPos val="l"/>
        <c:numFmt formatCode="0%" sourceLinked="1"/>
        <c:majorTickMark val="out"/>
        <c:minorTickMark val="none"/>
        <c:tickLblPos val="nextTo"/>
        <c:crossAx val="233557376"/>
        <c:crosses val="autoZero"/>
        <c:crossBetween val="between"/>
      </c:valAx>
      <c:spPr>
        <a:noFill/>
        <a:ln w="25400">
          <a:noFill/>
        </a:ln>
      </c:spPr>
    </c:plotArea>
    <c:legend>
      <c:legendPos val="b"/>
      <c:layout>
        <c:manualLayout>
          <c:xMode val="edge"/>
          <c:yMode val="edge"/>
          <c:x val="0.14400397575454701"/>
          <c:y val="0.91197410527370593"/>
          <c:w val="0.75997590970825657"/>
          <c:h val="6.7276566220311029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6778929391995833E-2"/>
          <c:y val="3.4375000000000003E-2"/>
          <c:w val="0.96322107060800422"/>
          <c:h val="0.59501610036160857"/>
        </c:manualLayout>
      </c:layout>
      <c:barChart>
        <c:barDir val="col"/>
        <c:grouping val="clustered"/>
        <c:varyColors val="0"/>
        <c:ser>
          <c:idx val="0"/>
          <c:order val="0"/>
          <c:tx>
            <c:strRef>
              <c:f>Feuil1!$B$1</c:f>
              <c:strCache>
                <c:ptCount val="1"/>
                <c:pt idx="0">
                  <c:v>LGBT (n=855)</c:v>
                </c:pt>
              </c:strCache>
            </c:strRef>
          </c:tx>
          <c:spPr>
            <a:solidFill>
              <a:srgbClr val="C3D69B"/>
            </a:solidFill>
          </c:spPr>
          <c:invertIfNegative val="0"/>
          <c:dLbls>
            <c:dLbl>
              <c:idx val="1"/>
              <c:layout>
                <c:manualLayout>
                  <c:x val="-3.0265918264385425E-3"/>
                  <c:y val="-5.6893320097050146E-3"/>
                </c:manualLayout>
              </c:layout>
              <c:dLblPos val="outEnd"/>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Feuil1!$A$2:$A$12</c:f>
              <c:strCache>
                <c:ptCount val="11"/>
                <c:pt idx="0">
                  <c:v>Droits des LGBTQ</c:v>
                </c:pt>
                <c:pt idx="1">
                  <c:v>Organismes d’aide aux personnes en difficulté</c:v>
                </c:pt>
                <c:pt idx="2">
                  <c:v>Organismes supportant la recherche, la prévention de maladies ou l’aide aux malades</c:v>
                </c:pt>
                <c:pt idx="3">
                  <c:v>Mouvements politisés visant la justice sociale</c:v>
                </c:pt>
                <c:pt idx="4">
                  <c:v>Environnement</c:v>
                </c:pt>
                <c:pt idx="5">
                  <c:v>Protection des animaux</c:v>
                </c:pt>
                <c:pt idx="6">
                  <c:v>Organismes culturels</c:v>
                </c:pt>
                <c:pt idx="7">
                  <c:v>Droits des femmes</c:v>
                </c:pt>
                <c:pt idx="8">
                  <c:v>Associations professionnelles</c:v>
                </c:pt>
                <c:pt idx="9">
                  <c:v>Programmes nationaux pour combattre la pauvreté</c:v>
                </c:pt>
                <c:pt idx="10">
                  <c:v>Organisations religieuses</c:v>
                </c:pt>
              </c:strCache>
            </c:strRef>
          </c:cat>
          <c:val>
            <c:numRef>
              <c:f>Feuil1!$B$2:$B$12</c:f>
              <c:numCache>
                <c:formatCode>0%</c:formatCode>
                <c:ptCount val="11"/>
                <c:pt idx="0">
                  <c:v>0.38</c:v>
                </c:pt>
                <c:pt idx="1">
                  <c:v>0.35</c:v>
                </c:pt>
                <c:pt idx="2">
                  <c:v>0.25</c:v>
                </c:pt>
                <c:pt idx="3">
                  <c:v>0.23</c:v>
                </c:pt>
                <c:pt idx="4">
                  <c:v>0.24</c:v>
                </c:pt>
                <c:pt idx="5">
                  <c:v>0.18</c:v>
                </c:pt>
                <c:pt idx="6">
                  <c:v>0.22</c:v>
                </c:pt>
                <c:pt idx="7">
                  <c:v>0.18</c:v>
                </c:pt>
                <c:pt idx="8">
                  <c:v>0.13</c:v>
                </c:pt>
                <c:pt idx="9">
                  <c:v>0.12</c:v>
                </c:pt>
                <c:pt idx="10">
                  <c:v>0.11</c:v>
                </c:pt>
              </c:numCache>
            </c:numRef>
          </c:val>
        </c:ser>
        <c:ser>
          <c:idx val="1"/>
          <c:order val="1"/>
          <c:tx>
            <c:strRef>
              <c:f>Feuil1!$C$1</c:f>
              <c:strCache>
                <c:ptCount val="1"/>
                <c:pt idx="0">
                  <c:v>Hétéros cisgenres (n=330)</c:v>
                </c:pt>
              </c:strCache>
            </c:strRef>
          </c:tx>
          <c:spPr>
            <a:solidFill>
              <a:srgbClr val="7F7F7F"/>
            </a:solidFill>
          </c:spPr>
          <c:invertIfNegative val="0"/>
          <c:dLbls>
            <c:dLbl>
              <c:idx val="1"/>
              <c:layout>
                <c:manualLayout>
                  <c:x val="3.0265918264385425E-3"/>
                  <c:y val="-5.6893320097050146E-3"/>
                </c:manualLayout>
              </c:layout>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Feuil1!$A$2:$A$12</c:f>
              <c:strCache>
                <c:ptCount val="11"/>
                <c:pt idx="0">
                  <c:v>Droits des LGBTQ</c:v>
                </c:pt>
                <c:pt idx="1">
                  <c:v>Organismes d’aide aux personnes en difficulté</c:v>
                </c:pt>
                <c:pt idx="2">
                  <c:v>Organismes supportant la recherche, la prévention de maladies ou l’aide aux malades</c:v>
                </c:pt>
                <c:pt idx="3">
                  <c:v>Mouvements politisés visant la justice sociale</c:v>
                </c:pt>
                <c:pt idx="4">
                  <c:v>Environnement</c:v>
                </c:pt>
                <c:pt idx="5">
                  <c:v>Protection des animaux</c:v>
                </c:pt>
                <c:pt idx="6">
                  <c:v>Organismes culturels</c:v>
                </c:pt>
                <c:pt idx="7">
                  <c:v>Droits des femmes</c:v>
                </c:pt>
                <c:pt idx="8">
                  <c:v>Associations professionnelles</c:v>
                </c:pt>
                <c:pt idx="9">
                  <c:v>Programmes nationaux pour combattre la pauvreté</c:v>
                </c:pt>
                <c:pt idx="10">
                  <c:v>Organisations religieuses</c:v>
                </c:pt>
              </c:strCache>
            </c:strRef>
          </c:cat>
          <c:val>
            <c:numRef>
              <c:f>Feuil1!$C$2:$C$12</c:f>
              <c:numCache>
                <c:formatCode>0%</c:formatCode>
                <c:ptCount val="11"/>
                <c:pt idx="0">
                  <c:v>0.02</c:v>
                </c:pt>
                <c:pt idx="1">
                  <c:v>0.3</c:v>
                </c:pt>
                <c:pt idx="2">
                  <c:v>0.17</c:v>
                </c:pt>
                <c:pt idx="3">
                  <c:v>0.02</c:v>
                </c:pt>
                <c:pt idx="4">
                  <c:v>0.12</c:v>
                </c:pt>
                <c:pt idx="5">
                  <c:v>0.1</c:v>
                </c:pt>
                <c:pt idx="6">
                  <c:v>0.13</c:v>
                </c:pt>
                <c:pt idx="7">
                  <c:v>0.06</c:v>
                </c:pt>
                <c:pt idx="8">
                  <c:v>0.09</c:v>
                </c:pt>
                <c:pt idx="9">
                  <c:v>0.04</c:v>
                </c:pt>
                <c:pt idx="10">
                  <c:v>0.19</c:v>
                </c:pt>
              </c:numCache>
            </c:numRef>
          </c:val>
        </c:ser>
        <c:dLbls>
          <c:showLegendKey val="0"/>
          <c:showVal val="0"/>
          <c:showCatName val="0"/>
          <c:showSerName val="0"/>
          <c:showPercent val="0"/>
          <c:showBubbleSize val="0"/>
        </c:dLbls>
        <c:gapWidth val="150"/>
        <c:axId val="234341504"/>
        <c:axId val="234343040"/>
      </c:barChart>
      <c:catAx>
        <c:axId val="234341504"/>
        <c:scaling>
          <c:orientation val="minMax"/>
        </c:scaling>
        <c:delete val="0"/>
        <c:axPos val="b"/>
        <c:majorTickMark val="out"/>
        <c:minorTickMark val="none"/>
        <c:tickLblPos val="nextTo"/>
        <c:txPr>
          <a:bodyPr/>
          <a:lstStyle/>
          <a:p>
            <a:pPr>
              <a:defRPr sz="1000">
                <a:solidFill>
                  <a:schemeClr val="bg1">
                    <a:lumMod val="50000"/>
                  </a:schemeClr>
                </a:solidFill>
                <a:latin typeface="Arial Narrow" panose="020B0606020202030204" pitchFamily="34" charset="0"/>
              </a:defRPr>
            </a:pPr>
            <a:endParaRPr lang="fr-FR"/>
          </a:p>
        </c:txPr>
        <c:crossAx val="234343040"/>
        <c:crosses val="autoZero"/>
        <c:auto val="1"/>
        <c:lblAlgn val="ctr"/>
        <c:lblOffset val="100"/>
        <c:noMultiLvlLbl val="0"/>
      </c:catAx>
      <c:valAx>
        <c:axId val="234343040"/>
        <c:scaling>
          <c:orientation val="minMax"/>
        </c:scaling>
        <c:delete val="1"/>
        <c:axPos val="l"/>
        <c:numFmt formatCode="0%" sourceLinked="1"/>
        <c:majorTickMark val="out"/>
        <c:minorTickMark val="none"/>
        <c:tickLblPos val="nextTo"/>
        <c:crossAx val="234341504"/>
        <c:crosses val="autoZero"/>
        <c:crossBetween val="between"/>
      </c:valAx>
      <c:spPr>
        <a:noFill/>
        <a:ln w="25400">
          <a:noFill/>
        </a:ln>
      </c:spPr>
    </c:plotArea>
    <c:legend>
      <c:legendPos val="b"/>
      <c:layout>
        <c:manualLayout>
          <c:xMode val="edge"/>
          <c:yMode val="edge"/>
          <c:x val="0.25234125942920382"/>
          <c:y val="0.92907047160993339"/>
          <c:w val="0.73530011756045244"/>
          <c:h val="5.4210129059720287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6778929391995833E-2"/>
          <c:y val="3.4375000000000003E-2"/>
          <c:w val="0.96322107060800422"/>
          <c:h val="0.59501610036160857"/>
        </c:manualLayout>
      </c:layout>
      <c:barChart>
        <c:barDir val="col"/>
        <c:grouping val="clustered"/>
        <c:varyColors val="0"/>
        <c:ser>
          <c:idx val="0"/>
          <c:order val="0"/>
          <c:tx>
            <c:strRef>
              <c:f>Feuil1!$B$1</c:f>
              <c:strCache>
                <c:ptCount val="1"/>
                <c:pt idx="0">
                  <c:v>LGBT (n=909)</c:v>
                </c:pt>
              </c:strCache>
            </c:strRef>
          </c:tx>
          <c:spPr>
            <a:solidFill>
              <a:srgbClr val="C3D69B"/>
            </a:solidFill>
          </c:spPr>
          <c:invertIfNegative val="0"/>
          <c:dLbls>
            <c:dLbl>
              <c:idx val="1"/>
              <c:layout>
                <c:manualLayout>
                  <c:x val="-3.0265918264385425E-3"/>
                  <c:y val="-5.6893320097050146E-3"/>
                </c:manualLayout>
              </c:layout>
              <c:dLblPos val="outEnd"/>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Feuil1!$A$2:$A$12</c:f>
              <c:strCache>
                <c:ptCount val="11"/>
                <c:pt idx="0">
                  <c:v>Organismes supportant la recherche, la prévention de maladies ou l’aide aux malades</c:v>
                </c:pt>
                <c:pt idx="1">
                  <c:v>Organismes d’aide aux personnes en difficulté</c:v>
                </c:pt>
                <c:pt idx="2">
                  <c:v>Droits des LGBTQ</c:v>
                </c:pt>
                <c:pt idx="3">
                  <c:v>Protection des animaux</c:v>
                </c:pt>
                <c:pt idx="4">
                  <c:v>Environnement</c:v>
                </c:pt>
                <c:pt idx="5">
                  <c:v>Mouvements politisés visant la justice sociale</c:v>
                </c:pt>
                <c:pt idx="6">
                  <c:v>Programmes d’aide et de développement internationaux</c:v>
                </c:pt>
                <c:pt idx="7">
                  <c:v>Organismes culturels</c:v>
                </c:pt>
                <c:pt idx="8">
                  <c:v>Droits des femmes</c:v>
                </c:pt>
                <c:pt idx="9">
                  <c:v>Programmes nationaux pour combattre la pauvreté</c:v>
                </c:pt>
                <c:pt idx="10">
                  <c:v>Organisations religieuses</c:v>
                </c:pt>
              </c:strCache>
            </c:strRef>
          </c:cat>
          <c:val>
            <c:numRef>
              <c:f>Feuil1!$B$2:$B$12</c:f>
              <c:numCache>
                <c:formatCode>0%</c:formatCode>
                <c:ptCount val="11"/>
                <c:pt idx="0">
                  <c:v>0.44</c:v>
                </c:pt>
                <c:pt idx="1">
                  <c:v>0.39</c:v>
                </c:pt>
                <c:pt idx="2">
                  <c:v>0.35</c:v>
                </c:pt>
                <c:pt idx="3">
                  <c:v>0.24</c:v>
                </c:pt>
                <c:pt idx="4">
                  <c:v>0.24</c:v>
                </c:pt>
                <c:pt idx="5">
                  <c:v>0.19</c:v>
                </c:pt>
                <c:pt idx="6">
                  <c:v>0.17</c:v>
                </c:pt>
                <c:pt idx="7">
                  <c:v>0.17</c:v>
                </c:pt>
                <c:pt idx="8">
                  <c:v>0.16</c:v>
                </c:pt>
                <c:pt idx="9">
                  <c:v>0.15</c:v>
                </c:pt>
                <c:pt idx="10">
                  <c:v>0.1</c:v>
                </c:pt>
              </c:numCache>
            </c:numRef>
          </c:val>
        </c:ser>
        <c:ser>
          <c:idx val="1"/>
          <c:order val="1"/>
          <c:tx>
            <c:strRef>
              <c:f>Feuil1!$C$1</c:f>
              <c:strCache>
                <c:ptCount val="1"/>
                <c:pt idx="0">
                  <c:v>Hétéros cisgenres (n=461)</c:v>
                </c:pt>
              </c:strCache>
            </c:strRef>
          </c:tx>
          <c:spPr>
            <a:solidFill>
              <a:srgbClr val="7F7F7F"/>
            </a:solidFill>
          </c:spPr>
          <c:invertIfNegative val="0"/>
          <c:dLbls>
            <c:dLbl>
              <c:idx val="1"/>
              <c:layout>
                <c:manualLayout>
                  <c:x val="3.0265918264385425E-3"/>
                  <c:y val="-5.6893320097050146E-3"/>
                </c:manualLayout>
              </c:layout>
              <c:showLegendKey val="0"/>
              <c:showVal val="1"/>
              <c:showCatName val="0"/>
              <c:showSerName val="0"/>
              <c:showPercent val="0"/>
              <c:showBubbleSize val="0"/>
            </c:dLbl>
            <c:dLbl>
              <c:idx val="3"/>
              <c:layout>
                <c:manualLayout>
                  <c:x val="6.053183652877085E-3"/>
                  <c:y val="0"/>
                </c:manualLayout>
              </c:layout>
              <c:showLegendKey val="0"/>
              <c:showVal val="1"/>
              <c:showCatName val="0"/>
              <c:showSerName val="0"/>
              <c:showPercent val="0"/>
              <c:showBubbleSize val="0"/>
            </c:dLbl>
            <c:dLbl>
              <c:idx val="6"/>
              <c:layout>
                <c:manualLayout>
                  <c:x val="1.5132959132192713E-3"/>
                  <c:y val="0"/>
                </c:manualLayout>
              </c:layout>
              <c:showLegendKey val="0"/>
              <c:showVal val="1"/>
              <c:showCatName val="0"/>
              <c:showSerName val="0"/>
              <c:showPercent val="0"/>
              <c:showBubbleSize val="0"/>
            </c:dLbl>
            <c:dLbl>
              <c:idx val="9"/>
              <c:layout>
                <c:manualLayout>
                  <c:x val="3.0265918264385425E-3"/>
                  <c:y val="2.8446660048525598E-3"/>
                </c:manualLayout>
              </c:layout>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Feuil1!$A$2:$A$12</c:f>
              <c:strCache>
                <c:ptCount val="11"/>
                <c:pt idx="0">
                  <c:v>Organismes supportant la recherche, la prévention de maladies ou l’aide aux malades</c:v>
                </c:pt>
                <c:pt idx="1">
                  <c:v>Organismes d’aide aux personnes en difficulté</c:v>
                </c:pt>
                <c:pt idx="2">
                  <c:v>Droits des LGBTQ</c:v>
                </c:pt>
                <c:pt idx="3">
                  <c:v>Protection des animaux</c:v>
                </c:pt>
                <c:pt idx="4">
                  <c:v>Environnement</c:v>
                </c:pt>
                <c:pt idx="5">
                  <c:v>Mouvements politisés visant la justice sociale</c:v>
                </c:pt>
                <c:pt idx="6">
                  <c:v>Programmes d’aide et de développement internationaux</c:v>
                </c:pt>
                <c:pt idx="7">
                  <c:v>Organismes culturels</c:v>
                </c:pt>
                <c:pt idx="8">
                  <c:v>Droits des femmes</c:v>
                </c:pt>
                <c:pt idx="9">
                  <c:v>Programmes nationaux pour combattre la pauvreté</c:v>
                </c:pt>
                <c:pt idx="10">
                  <c:v>Organisations religieuses</c:v>
                </c:pt>
              </c:strCache>
            </c:strRef>
          </c:cat>
          <c:val>
            <c:numRef>
              <c:f>Feuil1!$C$2:$C$12</c:f>
              <c:numCache>
                <c:formatCode>0%</c:formatCode>
                <c:ptCount val="11"/>
                <c:pt idx="0">
                  <c:v>0.54</c:v>
                </c:pt>
                <c:pt idx="1">
                  <c:v>0.41</c:v>
                </c:pt>
                <c:pt idx="2">
                  <c:v>0.01</c:v>
                </c:pt>
                <c:pt idx="3">
                  <c:v>0.25</c:v>
                </c:pt>
                <c:pt idx="4">
                  <c:v>0.15</c:v>
                </c:pt>
                <c:pt idx="5">
                  <c:v>0.05</c:v>
                </c:pt>
                <c:pt idx="6">
                  <c:v>0.12</c:v>
                </c:pt>
                <c:pt idx="7">
                  <c:v>7.0000000000000007E-2</c:v>
                </c:pt>
                <c:pt idx="8">
                  <c:v>0.05</c:v>
                </c:pt>
                <c:pt idx="9">
                  <c:v>0.16</c:v>
                </c:pt>
                <c:pt idx="10">
                  <c:v>0.2</c:v>
                </c:pt>
              </c:numCache>
            </c:numRef>
          </c:val>
        </c:ser>
        <c:dLbls>
          <c:showLegendKey val="0"/>
          <c:showVal val="0"/>
          <c:showCatName val="0"/>
          <c:showSerName val="0"/>
          <c:showPercent val="0"/>
          <c:showBubbleSize val="0"/>
        </c:dLbls>
        <c:gapWidth val="150"/>
        <c:axId val="234002688"/>
        <c:axId val="234024960"/>
      </c:barChart>
      <c:catAx>
        <c:axId val="234002688"/>
        <c:scaling>
          <c:orientation val="minMax"/>
        </c:scaling>
        <c:delete val="0"/>
        <c:axPos val="b"/>
        <c:majorTickMark val="out"/>
        <c:minorTickMark val="none"/>
        <c:tickLblPos val="nextTo"/>
        <c:txPr>
          <a:bodyPr/>
          <a:lstStyle/>
          <a:p>
            <a:pPr>
              <a:defRPr sz="1000">
                <a:solidFill>
                  <a:schemeClr val="bg1">
                    <a:lumMod val="50000"/>
                  </a:schemeClr>
                </a:solidFill>
                <a:latin typeface="Arial Narrow" panose="020B0606020202030204" pitchFamily="34" charset="0"/>
              </a:defRPr>
            </a:pPr>
            <a:endParaRPr lang="fr-FR"/>
          </a:p>
        </c:txPr>
        <c:crossAx val="234024960"/>
        <c:crosses val="autoZero"/>
        <c:auto val="1"/>
        <c:lblAlgn val="ctr"/>
        <c:lblOffset val="100"/>
        <c:noMultiLvlLbl val="0"/>
      </c:catAx>
      <c:valAx>
        <c:axId val="234024960"/>
        <c:scaling>
          <c:orientation val="minMax"/>
        </c:scaling>
        <c:delete val="1"/>
        <c:axPos val="l"/>
        <c:numFmt formatCode="0%" sourceLinked="1"/>
        <c:majorTickMark val="out"/>
        <c:minorTickMark val="none"/>
        <c:tickLblPos val="nextTo"/>
        <c:crossAx val="234002688"/>
        <c:crosses val="autoZero"/>
        <c:crossBetween val="between"/>
      </c:valAx>
      <c:spPr>
        <a:noFill/>
        <a:ln w="25400">
          <a:noFill/>
        </a:ln>
      </c:spPr>
    </c:plotArea>
    <c:legend>
      <c:legendPos val="b"/>
      <c:layout>
        <c:manualLayout>
          <c:xMode val="edge"/>
          <c:yMode val="edge"/>
          <c:x val="0.25234125942920382"/>
          <c:y val="0.92907047160993339"/>
          <c:w val="0.73530011756045244"/>
          <c:h val="5.4210129059720287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916666666666665E-2"/>
          <c:y val="3.4375000000000003E-2"/>
          <c:w val="0.9718515072399363"/>
          <c:h val="0.65663533464566926"/>
        </c:manualLayout>
      </c:layout>
      <c:barChart>
        <c:barDir val="col"/>
        <c:grouping val="clustered"/>
        <c:varyColors val="0"/>
        <c:ser>
          <c:idx val="0"/>
          <c:order val="0"/>
          <c:tx>
            <c:strRef>
              <c:f>Feuil1!$B$1</c:f>
              <c:strCache>
                <c:ptCount val="1"/>
                <c:pt idx="0">
                  <c:v>LGBT (n=1441)</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Feuil1!$A$2:$A$5</c:f>
              <c:strCache>
                <c:ptCount val="4"/>
                <c:pt idx="0">
                  <c:v>Moins de 15 ans</c:v>
                </c:pt>
                <c:pt idx="1">
                  <c:v>Entre 15 et 17 ans</c:v>
                </c:pt>
                <c:pt idx="2">
                  <c:v>Entre 18 et 24 ans</c:v>
                </c:pt>
                <c:pt idx="3">
                  <c:v>25 ans ou plus</c:v>
                </c:pt>
              </c:strCache>
            </c:strRef>
          </c:cat>
          <c:val>
            <c:numRef>
              <c:f>Feuil1!$B$2:$B$5</c:f>
              <c:numCache>
                <c:formatCode>0%</c:formatCode>
                <c:ptCount val="4"/>
                <c:pt idx="0">
                  <c:v>0.28999999999999998</c:v>
                </c:pt>
                <c:pt idx="1">
                  <c:v>0.28999999999999998</c:v>
                </c:pt>
                <c:pt idx="2">
                  <c:v>0.32</c:v>
                </c:pt>
                <c:pt idx="3">
                  <c:v>0.09</c:v>
                </c:pt>
              </c:numCache>
            </c:numRef>
          </c:val>
        </c:ser>
        <c:ser>
          <c:idx val="1"/>
          <c:order val="1"/>
          <c:tx>
            <c:strRef>
              <c:f>Feuil1!$C$1</c:f>
              <c:strCache>
                <c:ptCount val="1"/>
                <c:pt idx="0">
                  <c:v>Hétéros cisgenres (n=656)</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Feuil1!$A$2:$A$5</c:f>
              <c:strCache>
                <c:ptCount val="4"/>
                <c:pt idx="0">
                  <c:v>Moins de 15 ans</c:v>
                </c:pt>
                <c:pt idx="1">
                  <c:v>Entre 15 et 17 ans</c:v>
                </c:pt>
                <c:pt idx="2">
                  <c:v>Entre 18 et 24 ans</c:v>
                </c:pt>
                <c:pt idx="3">
                  <c:v>25 ans ou plus</c:v>
                </c:pt>
              </c:strCache>
            </c:strRef>
          </c:cat>
          <c:val>
            <c:numRef>
              <c:f>Feuil1!$C$2:$C$5</c:f>
              <c:numCache>
                <c:formatCode>0%</c:formatCode>
                <c:ptCount val="4"/>
                <c:pt idx="0">
                  <c:v>0.09</c:v>
                </c:pt>
                <c:pt idx="1">
                  <c:v>0.36</c:v>
                </c:pt>
                <c:pt idx="2">
                  <c:v>0.47</c:v>
                </c:pt>
                <c:pt idx="3">
                  <c:v>0.08</c:v>
                </c:pt>
              </c:numCache>
            </c:numRef>
          </c:val>
        </c:ser>
        <c:dLbls>
          <c:showLegendKey val="0"/>
          <c:showVal val="0"/>
          <c:showCatName val="0"/>
          <c:showSerName val="0"/>
          <c:showPercent val="0"/>
          <c:showBubbleSize val="0"/>
        </c:dLbls>
        <c:gapWidth val="150"/>
        <c:axId val="163853056"/>
        <c:axId val="163854592"/>
      </c:barChart>
      <c:catAx>
        <c:axId val="163853056"/>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163854592"/>
        <c:crosses val="autoZero"/>
        <c:auto val="1"/>
        <c:lblAlgn val="ctr"/>
        <c:lblOffset val="100"/>
        <c:noMultiLvlLbl val="0"/>
      </c:catAx>
      <c:valAx>
        <c:axId val="163854592"/>
        <c:scaling>
          <c:orientation val="minMax"/>
        </c:scaling>
        <c:delete val="1"/>
        <c:axPos val="l"/>
        <c:numFmt formatCode="0%" sourceLinked="1"/>
        <c:majorTickMark val="out"/>
        <c:minorTickMark val="none"/>
        <c:tickLblPos val="nextTo"/>
        <c:crossAx val="163853056"/>
        <c:crosses val="autoZero"/>
        <c:crossBetween val="between"/>
      </c:valAx>
      <c:spPr>
        <a:noFill/>
        <a:ln w="25400">
          <a:noFill/>
        </a:ln>
      </c:spPr>
    </c:plotArea>
    <c:legend>
      <c:legendPos val="b"/>
      <c:layout>
        <c:manualLayout>
          <c:xMode val="edge"/>
          <c:yMode val="edge"/>
          <c:x val="5.5985548930777222E-2"/>
          <c:y val="0.92045595472440944"/>
          <c:w val="0.84067048105766029"/>
          <c:h val="6.0794045275590548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916666666666665E-2"/>
          <c:y val="3.4375000000000003E-2"/>
          <c:w val="0.9718515072399363"/>
          <c:h val="0.65663533464566926"/>
        </c:manualLayout>
      </c:layout>
      <c:barChart>
        <c:barDir val="col"/>
        <c:grouping val="clustered"/>
        <c:varyColors val="0"/>
        <c:ser>
          <c:idx val="0"/>
          <c:order val="0"/>
          <c:tx>
            <c:strRef>
              <c:f>Feuil1!$B$1</c:f>
              <c:strCache>
                <c:ptCount val="1"/>
                <c:pt idx="0">
                  <c:v>LGBT (n=1897)</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Feuil1!$A$2:$A$3</c:f>
              <c:strCache>
                <c:ptCount val="2"/>
                <c:pt idx="0">
                  <c:v>Oui</c:v>
                </c:pt>
                <c:pt idx="1">
                  <c:v>Non</c:v>
                </c:pt>
              </c:strCache>
            </c:strRef>
          </c:cat>
          <c:val>
            <c:numRef>
              <c:f>Feuil1!$B$2:$B$3</c:f>
              <c:numCache>
                <c:formatCode>0%</c:formatCode>
                <c:ptCount val="2"/>
                <c:pt idx="0">
                  <c:v>0.51</c:v>
                </c:pt>
                <c:pt idx="1">
                  <c:v>0.49</c:v>
                </c:pt>
              </c:numCache>
            </c:numRef>
          </c:val>
        </c:ser>
        <c:ser>
          <c:idx val="1"/>
          <c:order val="1"/>
          <c:tx>
            <c:strRef>
              <c:f>Feuil1!$C$1</c:f>
              <c:strCache>
                <c:ptCount val="1"/>
                <c:pt idx="0">
                  <c:v>Hétéros cisgenres (n=800)</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Feuil1!$A$2:$A$3</c:f>
              <c:strCache>
                <c:ptCount val="2"/>
                <c:pt idx="0">
                  <c:v>Oui</c:v>
                </c:pt>
                <c:pt idx="1">
                  <c:v>Non</c:v>
                </c:pt>
              </c:strCache>
            </c:strRef>
          </c:cat>
          <c:val>
            <c:numRef>
              <c:f>Feuil1!$C$2:$C$3</c:f>
              <c:numCache>
                <c:formatCode>0%</c:formatCode>
                <c:ptCount val="2"/>
                <c:pt idx="0">
                  <c:v>0.68</c:v>
                </c:pt>
                <c:pt idx="1">
                  <c:v>0.32</c:v>
                </c:pt>
              </c:numCache>
            </c:numRef>
          </c:val>
        </c:ser>
        <c:dLbls>
          <c:showLegendKey val="0"/>
          <c:showVal val="0"/>
          <c:showCatName val="0"/>
          <c:showSerName val="0"/>
          <c:showPercent val="0"/>
          <c:showBubbleSize val="0"/>
        </c:dLbls>
        <c:gapWidth val="150"/>
        <c:axId val="234130816"/>
        <c:axId val="234140800"/>
      </c:barChart>
      <c:catAx>
        <c:axId val="234130816"/>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34140800"/>
        <c:crosses val="autoZero"/>
        <c:auto val="1"/>
        <c:lblAlgn val="ctr"/>
        <c:lblOffset val="100"/>
        <c:noMultiLvlLbl val="0"/>
      </c:catAx>
      <c:valAx>
        <c:axId val="234140800"/>
        <c:scaling>
          <c:orientation val="minMax"/>
        </c:scaling>
        <c:delete val="1"/>
        <c:axPos val="l"/>
        <c:numFmt formatCode="0%" sourceLinked="1"/>
        <c:majorTickMark val="out"/>
        <c:minorTickMark val="none"/>
        <c:tickLblPos val="nextTo"/>
        <c:crossAx val="234130816"/>
        <c:crosses val="autoZero"/>
        <c:crossBetween val="between"/>
      </c:valAx>
      <c:spPr>
        <a:noFill/>
        <a:ln w="25400">
          <a:noFill/>
        </a:ln>
      </c:spPr>
    </c:plotArea>
    <c:legend>
      <c:legendPos val="b"/>
      <c:layout>
        <c:manualLayout>
          <c:xMode val="edge"/>
          <c:yMode val="edge"/>
          <c:x val="0.11967446003941948"/>
          <c:y val="0.92045595472440944"/>
          <c:w val="0.78677986396573218"/>
          <c:h val="6.0794045275590548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916666666666665E-2"/>
          <c:y val="3.4375000000000003E-2"/>
          <c:w val="0.9718515072399363"/>
          <c:h val="0.65663533464566926"/>
        </c:manualLayout>
      </c:layout>
      <c:barChart>
        <c:barDir val="col"/>
        <c:grouping val="clustered"/>
        <c:varyColors val="0"/>
        <c:ser>
          <c:idx val="0"/>
          <c:order val="0"/>
          <c:tx>
            <c:strRef>
              <c:f>Feuil1!$B$1</c:f>
              <c:strCache>
                <c:ptCount val="1"/>
                <c:pt idx="0">
                  <c:v>LGBT (n=927)</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Feuil1!$A$2:$A$3</c:f>
              <c:strCache>
                <c:ptCount val="2"/>
                <c:pt idx="0">
                  <c:v>Oui</c:v>
                </c:pt>
                <c:pt idx="1">
                  <c:v>Non</c:v>
                </c:pt>
              </c:strCache>
            </c:strRef>
          </c:cat>
          <c:val>
            <c:numRef>
              <c:f>Feuil1!$B$2:$B$3</c:f>
              <c:numCache>
                <c:formatCode>0%</c:formatCode>
                <c:ptCount val="2"/>
                <c:pt idx="0">
                  <c:v>0.24</c:v>
                </c:pt>
                <c:pt idx="1">
                  <c:v>0.76</c:v>
                </c:pt>
              </c:numCache>
            </c:numRef>
          </c:val>
        </c:ser>
        <c:ser>
          <c:idx val="1"/>
          <c:order val="1"/>
          <c:tx>
            <c:strRef>
              <c:f>Feuil1!$C$1</c:f>
              <c:strCache>
                <c:ptCount val="1"/>
                <c:pt idx="0">
                  <c:v>Hétéros cisgenres (n=506)</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Feuil1!$A$2:$A$3</c:f>
              <c:strCache>
                <c:ptCount val="2"/>
                <c:pt idx="0">
                  <c:v>Oui</c:v>
                </c:pt>
                <c:pt idx="1">
                  <c:v>Non</c:v>
                </c:pt>
              </c:strCache>
            </c:strRef>
          </c:cat>
          <c:val>
            <c:numRef>
              <c:f>Feuil1!$C$2:$C$3</c:f>
              <c:numCache>
                <c:formatCode>0%</c:formatCode>
                <c:ptCount val="2"/>
                <c:pt idx="0">
                  <c:v>0.04</c:v>
                </c:pt>
                <c:pt idx="1">
                  <c:v>0.96</c:v>
                </c:pt>
              </c:numCache>
            </c:numRef>
          </c:val>
        </c:ser>
        <c:dLbls>
          <c:showLegendKey val="0"/>
          <c:showVal val="0"/>
          <c:showCatName val="0"/>
          <c:showSerName val="0"/>
          <c:showPercent val="0"/>
          <c:showBubbleSize val="0"/>
        </c:dLbls>
        <c:gapWidth val="150"/>
        <c:axId val="226683520"/>
        <c:axId val="235012480"/>
      </c:barChart>
      <c:catAx>
        <c:axId val="226683520"/>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35012480"/>
        <c:crosses val="autoZero"/>
        <c:auto val="1"/>
        <c:lblAlgn val="ctr"/>
        <c:lblOffset val="100"/>
        <c:noMultiLvlLbl val="0"/>
      </c:catAx>
      <c:valAx>
        <c:axId val="235012480"/>
        <c:scaling>
          <c:orientation val="minMax"/>
        </c:scaling>
        <c:delete val="1"/>
        <c:axPos val="l"/>
        <c:numFmt formatCode="0%" sourceLinked="1"/>
        <c:majorTickMark val="out"/>
        <c:minorTickMark val="none"/>
        <c:tickLblPos val="nextTo"/>
        <c:crossAx val="226683520"/>
        <c:crosses val="autoZero"/>
        <c:crossBetween val="between"/>
      </c:valAx>
      <c:spPr>
        <a:noFill/>
        <a:ln w="25400">
          <a:noFill/>
        </a:ln>
      </c:spPr>
    </c:plotArea>
    <c:legend>
      <c:legendPos val="b"/>
      <c:layout>
        <c:manualLayout>
          <c:xMode val="edge"/>
          <c:yMode val="edge"/>
          <c:x val="0.36019814670797895"/>
          <c:y val="0.7985809547244096"/>
          <c:w val="0.53272630201582538"/>
          <c:h val="6.0794045275590548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916666666666665E-2"/>
          <c:y val="3.4375000000000003E-2"/>
          <c:w val="0.9718515072399363"/>
          <c:h val="0.65663533464566926"/>
        </c:manualLayout>
      </c:layout>
      <c:barChart>
        <c:barDir val="col"/>
        <c:grouping val="clustered"/>
        <c:varyColors val="0"/>
        <c:ser>
          <c:idx val="0"/>
          <c:order val="0"/>
          <c:tx>
            <c:strRef>
              <c:f>Feuil1!$B$1</c:f>
              <c:strCache>
                <c:ptCount val="1"/>
                <c:pt idx="0">
                  <c:v>LGBT (n=880)</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Feuil1!$A$2:$A$5</c:f>
              <c:strCache>
                <c:ptCount val="4"/>
                <c:pt idx="0">
                  <c:v>... d’une relation affective à long terme</c:v>
                </c:pt>
                <c:pt idx="1">
                  <c:v>... d’une vie amoureuse agréable/épanouie sans penser au long terme</c:v>
                </c:pt>
                <c:pt idx="2">
                  <c:v>... d’aventures/d’expériences sexuelles</c:v>
                </c:pt>
                <c:pt idx="3">
                  <c:v>Aucun de ces choix</c:v>
                </c:pt>
              </c:strCache>
            </c:strRef>
          </c:cat>
          <c:val>
            <c:numRef>
              <c:f>Feuil1!$B$2:$B$5</c:f>
              <c:numCache>
                <c:formatCode>0%</c:formatCode>
                <c:ptCount val="4"/>
                <c:pt idx="0">
                  <c:v>0.34</c:v>
                </c:pt>
                <c:pt idx="1">
                  <c:v>0.27</c:v>
                </c:pt>
                <c:pt idx="2">
                  <c:v>0.14000000000000001</c:v>
                </c:pt>
                <c:pt idx="3">
                  <c:v>0.25</c:v>
                </c:pt>
              </c:numCache>
            </c:numRef>
          </c:val>
        </c:ser>
        <c:ser>
          <c:idx val="1"/>
          <c:order val="1"/>
          <c:tx>
            <c:strRef>
              <c:f>Feuil1!$C$1</c:f>
              <c:strCache>
                <c:ptCount val="1"/>
                <c:pt idx="0">
                  <c:v>Hétéros cisgenres (n=294)</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Feuil1!$A$2:$A$5</c:f>
              <c:strCache>
                <c:ptCount val="4"/>
                <c:pt idx="0">
                  <c:v>... d’une relation affective à long terme</c:v>
                </c:pt>
                <c:pt idx="1">
                  <c:v>... d’une vie amoureuse agréable/épanouie sans penser au long terme</c:v>
                </c:pt>
                <c:pt idx="2">
                  <c:v>... d’aventures/d’expériences sexuelles</c:v>
                </c:pt>
                <c:pt idx="3">
                  <c:v>Aucun de ces choix</c:v>
                </c:pt>
              </c:strCache>
            </c:strRef>
          </c:cat>
          <c:val>
            <c:numRef>
              <c:f>Feuil1!$C$2:$C$5</c:f>
              <c:numCache>
                <c:formatCode>0%</c:formatCode>
                <c:ptCount val="4"/>
                <c:pt idx="0">
                  <c:v>0.33</c:v>
                </c:pt>
                <c:pt idx="1">
                  <c:v>0.15</c:v>
                </c:pt>
                <c:pt idx="2">
                  <c:v>0.05</c:v>
                </c:pt>
                <c:pt idx="3">
                  <c:v>0.47</c:v>
                </c:pt>
              </c:numCache>
            </c:numRef>
          </c:val>
        </c:ser>
        <c:dLbls>
          <c:showLegendKey val="0"/>
          <c:showVal val="0"/>
          <c:showCatName val="0"/>
          <c:showSerName val="0"/>
          <c:showPercent val="0"/>
          <c:showBubbleSize val="0"/>
        </c:dLbls>
        <c:gapWidth val="150"/>
        <c:axId val="227122176"/>
        <c:axId val="227128064"/>
      </c:barChart>
      <c:catAx>
        <c:axId val="227122176"/>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27128064"/>
        <c:crosses val="autoZero"/>
        <c:auto val="1"/>
        <c:lblAlgn val="ctr"/>
        <c:lblOffset val="100"/>
        <c:noMultiLvlLbl val="0"/>
      </c:catAx>
      <c:valAx>
        <c:axId val="227128064"/>
        <c:scaling>
          <c:orientation val="minMax"/>
        </c:scaling>
        <c:delete val="1"/>
        <c:axPos val="l"/>
        <c:numFmt formatCode="0%" sourceLinked="1"/>
        <c:majorTickMark val="out"/>
        <c:minorTickMark val="none"/>
        <c:tickLblPos val="nextTo"/>
        <c:crossAx val="227122176"/>
        <c:crosses val="autoZero"/>
        <c:crossBetween val="between"/>
      </c:valAx>
      <c:spPr>
        <a:noFill/>
        <a:ln w="25400">
          <a:noFill/>
        </a:ln>
      </c:spPr>
    </c:plotArea>
    <c:legend>
      <c:legendPos val="b"/>
      <c:layout>
        <c:manualLayout>
          <c:xMode val="edge"/>
          <c:yMode val="edge"/>
          <c:x val="8.2579816234410172E-2"/>
          <c:y val="0.92045595472440944"/>
          <c:w val="0.8691343965896795"/>
          <c:h val="6.0794045275590548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916666666666665E-2"/>
          <c:y val="3.4375000000000003E-2"/>
          <c:w val="0.95593521918034574"/>
          <c:h val="0.67513533464566933"/>
        </c:manualLayout>
      </c:layout>
      <c:barChart>
        <c:barDir val="col"/>
        <c:grouping val="clustered"/>
        <c:varyColors val="0"/>
        <c:ser>
          <c:idx val="0"/>
          <c:order val="0"/>
          <c:tx>
            <c:strRef>
              <c:f>Feuil1!$B$1</c:f>
              <c:strCache>
                <c:ptCount val="1"/>
                <c:pt idx="0">
                  <c:v>LGBT (n=927)</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Feuil1!$A$2:$A$3</c:f>
              <c:strCache>
                <c:ptCount val="2"/>
                <c:pt idx="0">
                  <c:v>Oui</c:v>
                </c:pt>
                <c:pt idx="1">
                  <c:v>Non</c:v>
                </c:pt>
              </c:strCache>
            </c:strRef>
          </c:cat>
          <c:val>
            <c:numRef>
              <c:f>Feuil1!$B$2:$B$3</c:f>
              <c:numCache>
                <c:formatCode>0%</c:formatCode>
                <c:ptCount val="2"/>
                <c:pt idx="0">
                  <c:v>0.35</c:v>
                </c:pt>
                <c:pt idx="1">
                  <c:v>0.65</c:v>
                </c:pt>
              </c:numCache>
            </c:numRef>
          </c:val>
        </c:ser>
        <c:ser>
          <c:idx val="1"/>
          <c:order val="1"/>
          <c:tx>
            <c:strRef>
              <c:f>Feuil1!$C$1</c:f>
              <c:strCache>
                <c:ptCount val="1"/>
                <c:pt idx="0">
                  <c:v>Hétéros cisgenres (n=506)</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Feuil1!$A$2:$A$3</c:f>
              <c:strCache>
                <c:ptCount val="2"/>
                <c:pt idx="0">
                  <c:v>Oui</c:v>
                </c:pt>
                <c:pt idx="1">
                  <c:v>Non</c:v>
                </c:pt>
              </c:strCache>
            </c:strRef>
          </c:cat>
          <c:val>
            <c:numRef>
              <c:f>Feuil1!$C$2:$C$3</c:f>
              <c:numCache>
                <c:formatCode>0%</c:formatCode>
                <c:ptCount val="2"/>
                <c:pt idx="0">
                  <c:v>0.63</c:v>
                </c:pt>
                <c:pt idx="1">
                  <c:v>0.37</c:v>
                </c:pt>
              </c:numCache>
            </c:numRef>
          </c:val>
        </c:ser>
        <c:dLbls>
          <c:showLegendKey val="0"/>
          <c:showVal val="0"/>
          <c:showCatName val="0"/>
          <c:showSerName val="0"/>
          <c:showPercent val="0"/>
          <c:showBubbleSize val="0"/>
        </c:dLbls>
        <c:gapWidth val="150"/>
        <c:axId val="228109696"/>
        <c:axId val="228111488"/>
      </c:barChart>
      <c:catAx>
        <c:axId val="228109696"/>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28111488"/>
        <c:crosses val="autoZero"/>
        <c:auto val="1"/>
        <c:lblAlgn val="ctr"/>
        <c:lblOffset val="100"/>
        <c:noMultiLvlLbl val="0"/>
      </c:catAx>
      <c:valAx>
        <c:axId val="228111488"/>
        <c:scaling>
          <c:orientation val="minMax"/>
        </c:scaling>
        <c:delete val="1"/>
        <c:axPos val="l"/>
        <c:numFmt formatCode="0%" sourceLinked="1"/>
        <c:majorTickMark val="out"/>
        <c:minorTickMark val="none"/>
        <c:tickLblPos val="nextTo"/>
        <c:crossAx val="228109696"/>
        <c:crosses val="autoZero"/>
        <c:crossBetween val="between"/>
      </c:valAx>
      <c:spPr>
        <a:noFill/>
        <a:ln w="25400">
          <a:noFill/>
        </a:ln>
      </c:spPr>
    </c:plotArea>
    <c:legend>
      <c:legendPos val="b"/>
      <c:layout>
        <c:manualLayout>
          <c:xMode val="edge"/>
          <c:yMode val="edge"/>
          <c:x val="0.10881562614607725"/>
          <c:y val="0.81978107230509745"/>
          <c:w val="0.77597061407574286"/>
          <c:h val="6.7276566220311029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916666666666665E-2"/>
          <c:y val="3.4375000000000003E-2"/>
          <c:w val="0.95593521918034574"/>
          <c:h val="0.67513533464566933"/>
        </c:manualLayout>
      </c:layout>
      <c:barChart>
        <c:barDir val="col"/>
        <c:grouping val="clustered"/>
        <c:varyColors val="0"/>
        <c:ser>
          <c:idx val="0"/>
          <c:order val="0"/>
          <c:tx>
            <c:strRef>
              <c:f>Feuil1!$B$1</c:f>
              <c:strCache>
                <c:ptCount val="1"/>
                <c:pt idx="0">
                  <c:v>LGBT (n=1475)</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Feuil1!$A$2:$A$4</c:f>
              <c:strCache>
                <c:ptCount val="3"/>
                <c:pt idx="0">
                  <c:v>Oui</c:v>
                </c:pt>
                <c:pt idx="1">
                  <c:v>Non</c:v>
                </c:pt>
                <c:pt idx="2">
                  <c:v>Peut-être</c:v>
                </c:pt>
              </c:strCache>
            </c:strRef>
          </c:cat>
          <c:val>
            <c:numRef>
              <c:f>Feuil1!$B$2:$B$4</c:f>
              <c:numCache>
                <c:formatCode>0%</c:formatCode>
                <c:ptCount val="3"/>
                <c:pt idx="0">
                  <c:v>0.38</c:v>
                </c:pt>
                <c:pt idx="1">
                  <c:v>0.23</c:v>
                </c:pt>
                <c:pt idx="2">
                  <c:v>0.39</c:v>
                </c:pt>
              </c:numCache>
            </c:numRef>
          </c:val>
        </c:ser>
        <c:ser>
          <c:idx val="1"/>
          <c:order val="1"/>
          <c:tx>
            <c:strRef>
              <c:f>Feuil1!$C$1</c:f>
              <c:strCache>
                <c:ptCount val="1"/>
                <c:pt idx="0">
                  <c:v>Hétéros cisgenres (n=433)</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Feuil1!$A$2:$A$4</c:f>
              <c:strCache>
                <c:ptCount val="3"/>
                <c:pt idx="0">
                  <c:v>Oui</c:v>
                </c:pt>
                <c:pt idx="1">
                  <c:v>Non</c:v>
                </c:pt>
                <c:pt idx="2">
                  <c:v>Peut-être</c:v>
                </c:pt>
              </c:strCache>
            </c:strRef>
          </c:cat>
          <c:val>
            <c:numRef>
              <c:f>Feuil1!$C$2:$C$4</c:f>
              <c:numCache>
                <c:formatCode>0%</c:formatCode>
                <c:ptCount val="3"/>
                <c:pt idx="0">
                  <c:v>0.53</c:v>
                </c:pt>
                <c:pt idx="1">
                  <c:v>0.14000000000000001</c:v>
                </c:pt>
                <c:pt idx="2">
                  <c:v>0.32</c:v>
                </c:pt>
              </c:numCache>
            </c:numRef>
          </c:val>
        </c:ser>
        <c:dLbls>
          <c:showLegendKey val="0"/>
          <c:showVal val="0"/>
          <c:showCatName val="0"/>
          <c:showSerName val="0"/>
          <c:showPercent val="0"/>
          <c:showBubbleSize val="0"/>
        </c:dLbls>
        <c:gapWidth val="150"/>
        <c:axId val="227764480"/>
        <c:axId val="227774464"/>
      </c:barChart>
      <c:catAx>
        <c:axId val="227764480"/>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27774464"/>
        <c:crosses val="autoZero"/>
        <c:auto val="1"/>
        <c:lblAlgn val="ctr"/>
        <c:lblOffset val="100"/>
        <c:noMultiLvlLbl val="0"/>
      </c:catAx>
      <c:valAx>
        <c:axId val="227774464"/>
        <c:scaling>
          <c:orientation val="minMax"/>
        </c:scaling>
        <c:delete val="1"/>
        <c:axPos val="l"/>
        <c:numFmt formatCode="0%" sourceLinked="1"/>
        <c:majorTickMark val="out"/>
        <c:minorTickMark val="none"/>
        <c:tickLblPos val="nextTo"/>
        <c:crossAx val="227764480"/>
        <c:crosses val="autoZero"/>
        <c:crossBetween val="between"/>
      </c:valAx>
      <c:spPr>
        <a:noFill/>
        <a:ln w="25400">
          <a:noFill/>
        </a:ln>
      </c:spPr>
    </c:plotArea>
    <c:legend>
      <c:legendPos val="b"/>
      <c:layout>
        <c:manualLayout>
          <c:xMode val="edge"/>
          <c:yMode val="edge"/>
          <c:x val="0.14400397575454704"/>
          <c:y val="0.81978107230509745"/>
          <c:w val="0.75997590970825657"/>
          <c:h val="6.7276566220311029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7834748691886447"/>
          <c:y val="2.3115015855905204E-2"/>
          <c:w val="0.52165251308113558"/>
          <c:h val="0.88301573178324799"/>
        </c:manualLayout>
      </c:layout>
      <c:barChart>
        <c:barDir val="bar"/>
        <c:grouping val="stacked"/>
        <c:varyColors val="0"/>
        <c:ser>
          <c:idx val="0"/>
          <c:order val="0"/>
          <c:tx>
            <c:strRef>
              <c:f>Feuil1!$B$1</c:f>
              <c:strCache>
                <c:ptCount val="1"/>
                <c:pt idx="0">
                  <c:v>Oui, totalement</c:v>
                </c:pt>
              </c:strCache>
            </c:strRef>
          </c:tx>
          <c:spPr>
            <a:solidFill>
              <a:schemeClr val="accent3">
                <a:lumMod val="75000"/>
              </a:schemeClr>
            </a:solidFill>
          </c:spPr>
          <c:invertIfNegative val="0"/>
          <c:dLbls>
            <c:dLbl>
              <c:idx val="3"/>
              <c:layout>
                <c:manualLayout>
                  <c:x val="7.1068412860472198E-3"/>
                  <c:y val="-5.0096380594138499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15"/>
              <c:layout>
                <c:manualLayout>
                  <c:x val="7.7160503203132415E-3"/>
                  <c:y val="0"/>
                </c:manualLayout>
              </c:layout>
              <c:dLblPos val="ctr"/>
              <c:showLegendKey val="0"/>
              <c:showVal val="1"/>
              <c:showCatName val="0"/>
              <c:showSerName val="0"/>
              <c:showPercent val="0"/>
              <c:showBubbleSize val="0"/>
            </c:dLbl>
            <c:dLbl>
              <c:idx val="16"/>
              <c:layout>
                <c:manualLayout>
                  <c:x val="7.7160503203132415E-3"/>
                  <c:y val="0"/>
                </c:manualLayout>
              </c:layout>
              <c:dLblPos val="ctr"/>
              <c:showLegendKey val="0"/>
              <c:showVal val="1"/>
              <c:showCatName val="0"/>
              <c:showSerName val="0"/>
              <c:showPercent val="0"/>
              <c:showBubbleSize val="0"/>
            </c:dLbl>
            <c:dLbl>
              <c:idx val="17"/>
              <c:layout>
                <c:manualLayout>
                  <c:x val="6.1728402562505821E-3"/>
                  <c:y val="9.5062074613445566E-17"/>
                </c:manualLayout>
              </c:layout>
              <c:dLblPos val="ctr"/>
              <c:showLegendKey val="0"/>
              <c:showVal val="1"/>
              <c:showCatName val="0"/>
              <c:showSerName val="0"/>
              <c:showPercent val="0"/>
              <c:showBubbleSize val="0"/>
            </c:dLbl>
            <c:dLbl>
              <c:idx val="18"/>
              <c:layout>
                <c:manualLayout>
                  <c:x val="7.7160503203133552E-3"/>
                  <c:y val="0"/>
                </c:manualLayout>
              </c:layout>
              <c:dLblPos val="ctr"/>
              <c:showLegendKey val="0"/>
              <c:showVal val="1"/>
              <c:showCatName val="0"/>
              <c:showSerName val="0"/>
              <c:showPercent val="0"/>
              <c:showBubbleSize val="0"/>
            </c:dLbl>
            <c:dLbl>
              <c:idx val="19"/>
              <c:layout>
                <c:manualLayout>
                  <c:x val="1.6975310704689314E-2"/>
                  <c:y val="2.0414425077733027E-7"/>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Feuil1!$A$2:$A$9</c:f>
              <c:strCache>
                <c:ptCount val="8"/>
                <c:pt idx="0">
                  <c:v>Votre cercle d’amis (n=1881)</c:v>
                </c:pt>
                <c:pt idx="1">
                  <c:v>Votre cercle familial immédiat (parents, frère, sœur) (n=1876)</c:v>
                </c:pt>
                <c:pt idx="2">
                  <c:v>Votre conjoint(e), vos enfants (n=917)</c:v>
                </c:pt>
                <c:pt idx="3">
                  <c:v>Votre cercle familial élargi (oncles, tantes, cousins, grands-parents, etc.) (n=1856)</c:v>
                </c:pt>
                <c:pt idx="4">
                  <c:v>La direction de l’entreprise dans laquelle vous travaillez (n=1811)</c:v>
                </c:pt>
                <c:pt idx="5">
                  <c:v>Vos collègues de travail (n=1834)</c:v>
                </c:pt>
                <c:pt idx="6">
                  <c:v>Vos collègues de classe (n=1442)</c:v>
                </c:pt>
                <c:pt idx="7">
                  <c:v>Le personnel de votre établissement scolaire (n=1411)</c:v>
                </c:pt>
              </c:strCache>
            </c:strRef>
          </c:cat>
          <c:val>
            <c:numRef>
              <c:f>Feuil1!$B$2:$B$9</c:f>
              <c:numCache>
                <c:formatCode>0%</c:formatCode>
                <c:ptCount val="8"/>
                <c:pt idx="0">
                  <c:v>0.64</c:v>
                </c:pt>
                <c:pt idx="1">
                  <c:v>0.59</c:v>
                </c:pt>
                <c:pt idx="2">
                  <c:v>0.55000000000000004</c:v>
                </c:pt>
                <c:pt idx="3">
                  <c:v>0.39</c:v>
                </c:pt>
                <c:pt idx="4">
                  <c:v>0.32</c:v>
                </c:pt>
                <c:pt idx="5">
                  <c:v>0.3</c:v>
                </c:pt>
                <c:pt idx="6">
                  <c:v>0.28000000000000003</c:v>
                </c:pt>
                <c:pt idx="7">
                  <c:v>0.25</c:v>
                </c:pt>
              </c:numCache>
            </c:numRef>
          </c:val>
        </c:ser>
        <c:ser>
          <c:idx val="1"/>
          <c:order val="1"/>
          <c:tx>
            <c:strRef>
              <c:f>Feuil1!$C$1</c:f>
              <c:strCache>
                <c:ptCount val="1"/>
                <c:pt idx="0">
                  <c:v>Oui, partiellement </c:v>
                </c:pt>
              </c:strCache>
            </c:strRef>
          </c:tx>
          <c:spPr>
            <a:solidFill>
              <a:srgbClr val="C3D69B"/>
            </a:solidFill>
          </c:spPr>
          <c:invertIfNegative val="0"/>
          <c:dLbls>
            <c:dLbl>
              <c:idx val="19"/>
              <c:layout>
                <c:manualLayout>
                  <c:x val="1.5432100640626598E-2"/>
                  <c:y val="0"/>
                </c:manualLayout>
              </c:layout>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Feuil1!$A$2:$A$9</c:f>
              <c:strCache>
                <c:ptCount val="8"/>
                <c:pt idx="0">
                  <c:v>Votre cercle d’amis (n=1881)</c:v>
                </c:pt>
                <c:pt idx="1">
                  <c:v>Votre cercle familial immédiat (parents, frère, sœur) (n=1876)</c:v>
                </c:pt>
                <c:pt idx="2">
                  <c:v>Votre conjoint(e), vos enfants (n=917)</c:v>
                </c:pt>
                <c:pt idx="3">
                  <c:v>Votre cercle familial élargi (oncles, tantes, cousins, grands-parents, etc.) (n=1856)</c:v>
                </c:pt>
                <c:pt idx="4">
                  <c:v>La direction de l’entreprise dans laquelle vous travaillez (n=1811)</c:v>
                </c:pt>
                <c:pt idx="5">
                  <c:v>Vos collègues de travail (n=1834)</c:v>
                </c:pt>
                <c:pt idx="6">
                  <c:v>Vos collègues de classe (n=1442)</c:v>
                </c:pt>
                <c:pt idx="7">
                  <c:v>Le personnel de votre établissement scolaire (n=1411)</c:v>
                </c:pt>
              </c:strCache>
            </c:strRef>
          </c:cat>
          <c:val>
            <c:numRef>
              <c:f>Feuil1!$C$2:$C$9</c:f>
              <c:numCache>
                <c:formatCode>0%</c:formatCode>
                <c:ptCount val="8"/>
                <c:pt idx="0">
                  <c:v>0.17</c:v>
                </c:pt>
                <c:pt idx="1">
                  <c:v>0.17</c:v>
                </c:pt>
                <c:pt idx="2">
                  <c:v>7.0000000000000007E-2</c:v>
                </c:pt>
                <c:pt idx="3">
                  <c:v>0.26</c:v>
                </c:pt>
                <c:pt idx="4">
                  <c:v>0.08</c:v>
                </c:pt>
                <c:pt idx="5">
                  <c:v>0.16</c:v>
                </c:pt>
                <c:pt idx="6">
                  <c:v>0.27</c:v>
                </c:pt>
                <c:pt idx="7">
                  <c:v>0.19</c:v>
                </c:pt>
              </c:numCache>
            </c:numRef>
          </c:val>
        </c:ser>
        <c:dLbls>
          <c:showLegendKey val="0"/>
          <c:showVal val="0"/>
          <c:showCatName val="0"/>
          <c:showSerName val="0"/>
          <c:showPercent val="0"/>
          <c:showBubbleSize val="0"/>
        </c:dLbls>
        <c:gapWidth val="60"/>
        <c:overlap val="100"/>
        <c:axId val="160460800"/>
        <c:axId val="160462336"/>
      </c:barChart>
      <c:catAx>
        <c:axId val="160460800"/>
        <c:scaling>
          <c:orientation val="maxMin"/>
        </c:scaling>
        <c:delete val="0"/>
        <c:axPos val="l"/>
        <c:numFmt formatCode="General" sourceLinked="1"/>
        <c:majorTickMark val="out"/>
        <c:minorTickMark val="none"/>
        <c:tickLblPos val="nextTo"/>
        <c:txPr>
          <a:bodyPr/>
          <a:lstStyle/>
          <a:p>
            <a:pPr>
              <a:defRPr sz="11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60462336"/>
        <c:crosses val="autoZero"/>
        <c:auto val="1"/>
        <c:lblAlgn val="ctr"/>
        <c:lblOffset val="100"/>
        <c:noMultiLvlLbl val="0"/>
      </c:catAx>
      <c:valAx>
        <c:axId val="160462336"/>
        <c:scaling>
          <c:orientation val="minMax"/>
          <c:max val="1.1000000000000001"/>
          <c:min val="0"/>
        </c:scaling>
        <c:delete val="1"/>
        <c:axPos val="t"/>
        <c:numFmt formatCode="0%" sourceLinked="1"/>
        <c:majorTickMark val="out"/>
        <c:minorTickMark val="none"/>
        <c:tickLblPos val="nextTo"/>
        <c:crossAx val="160460800"/>
        <c:crosses val="autoZero"/>
        <c:crossBetween val="between"/>
        <c:majorUnit val="0.2"/>
        <c:minorUnit val="0.02"/>
      </c:valAx>
    </c:plotArea>
    <c:legend>
      <c:legendPos val="b"/>
      <c:layout>
        <c:manualLayout>
          <c:xMode val="edge"/>
          <c:yMode val="edge"/>
          <c:x val="0.38480190395403008"/>
          <c:y val="0.93371415388289225"/>
          <c:w val="0.60498097032328613"/>
          <c:h val="4.9151619690329211E-2"/>
        </c:manualLayout>
      </c:layout>
      <c:overlay val="0"/>
      <c:txPr>
        <a:bodyPr/>
        <a:lstStyle/>
        <a:p>
          <a:pPr>
            <a:defRPr sz="1000">
              <a:solidFill>
                <a:srgbClr val="595959"/>
              </a:solidFill>
              <a:latin typeface="Arial Narrow" panose="020B0606020202030204" pitchFamily="34" charset="0"/>
              <a:cs typeface="Arial" panose="020B0604020202020204" pitchFamily="34" charset="0"/>
            </a:defRPr>
          </a:pPr>
          <a:endParaRPr lang="fr-FR"/>
        </a:p>
      </c:txPr>
    </c:legend>
    <c:plotVisOnly val="1"/>
    <c:dispBlanksAs val="gap"/>
    <c:showDLblsOverMax val="0"/>
  </c:chart>
  <c:spPr>
    <a:noFill/>
  </c:spPr>
  <c:txPr>
    <a:bodyPr/>
    <a:lstStyle/>
    <a:p>
      <a:pPr>
        <a:defRPr sz="1800"/>
      </a:pPr>
      <a:endParaRPr lang="fr-FR"/>
    </a:p>
  </c:txPr>
  <c:externalData r:id="rId1">
    <c:autoUpdate val="0"/>
  </c:externalData>
  <c:userShapes r:id="rId2"/>
</c:chartSpace>
</file>

<file path=ppt/charts/chart80.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916666666666665E-2"/>
          <c:y val="3.4375000000000003E-2"/>
          <c:w val="0.95593521918034574"/>
          <c:h val="0.67513533464566933"/>
        </c:manualLayout>
      </c:layout>
      <c:barChart>
        <c:barDir val="col"/>
        <c:grouping val="clustered"/>
        <c:varyColors val="0"/>
        <c:ser>
          <c:idx val="0"/>
          <c:order val="0"/>
          <c:tx>
            <c:strRef>
              <c:f>Feuil1!$B$1</c:f>
              <c:strCache>
                <c:ptCount val="1"/>
                <c:pt idx="0">
                  <c:v>LGBT (n=1897)</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Feuil1!$A$2:$A$3</c:f>
              <c:strCache>
                <c:ptCount val="2"/>
                <c:pt idx="0">
                  <c:v>Oui</c:v>
                </c:pt>
                <c:pt idx="1">
                  <c:v>Non</c:v>
                </c:pt>
              </c:strCache>
            </c:strRef>
          </c:cat>
          <c:val>
            <c:numRef>
              <c:f>Feuil1!$B$2:$B$3</c:f>
              <c:numCache>
                <c:formatCode>0%</c:formatCode>
                <c:ptCount val="2"/>
                <c:pt idx="0">
                  <c:v>0.21</c:v>
                </c:pt>
                <c:pt idx="1">
                  <c:v>0.79</c:v>
                </c:pt>
              </c:numCache>
            </c:numRef>
          </c:val>
        </c:ser>
        <c:ser>
          <c:idx val="1"/>
          <c:order val="1"/>
          <c:tx>
            <c:strRef>
              <c:f>Feuil1!$C$1</c:f>
              <c:strCache>
                <c:ptCount val="1"/>
                <c:pt idx="0">
                  <c:v>Hétéros cisgenres (n=800)</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Feuil1!$A$2:$A$3</c:f>
              <c:strCache>
                <c:ptCount val="2"/>
                <c:pt idx="0">
                  <c:v>Oui</c:v>
                </c:pt>
                <c:pt idx="1">
                  <c:v>Non</c:v>
                </c:pt>
              </c:strCache>
            </c:strRef>
          </c:cat>
          <c:val>
            <c:numRef>
              <c:f>Feuil1!$C$2:$C$3</c:f>
              <c:numCache>
                <c:formatCode>0%</c:formatCode>
                <c:ptCount val="2"/>
                <c:pt idx="0">
                  <c:v>0.54</c:v>
                </c:pt>
                <c:pt idx="1">
                  <c:v>0.46</c:v>
                </c:pt>
              </c:numCache>
            </c:numRef>
          </c:val>
        </c:ser>
        <c:dLbls>
          <c:showLegendKey val="0"/>
          <c:showVal val="0"/>
          <c:showCatName val="0"/>
          <c:showSerName val="0"/>
          <c:showPercent val="0"/>
          <c:showBubbleSize val="0"/>
        </c:dLbls>
        <c:gapWidth val="150"/>
        <c:axId val="228448512"/>
        <c:axId val="228261888"/>
      </c:barChart>
      <c:catAx>
        <c:axId val="228448512"/>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28261888"/>
        <c:crosses val="autoZero"/>
        <c:auto val="1"/>
        <c:lblAlgn val="ctr"/>
        <c:lblOffset val="100"/>
        <c:noMultiLvlLbl val="0"/>
      </c:catAx>
      <c:valAx>
        <c:axId val="228261888"/>
        <c:scaling>
          <c:orientation val="minMax"/>
        </c:scaling>
        <c:delete val="1"/>
        <c:axPos val="l"/>
        <c:numFmt formatCode="0%" sourceLinked="1"/>
        <c:majorTickMark val="out"/>
        <c:minorTickMark val="none"/>
        <c:tickLblPos val="nextTo"/>
        <c:crossAx val="228448512"/>
        <c:crosses val="autoZero"/>
        <c:crossBetween val="between"/>
      </c:valAx>
      <c:spPr>
        <a:noFill/>
        <a:ln w="25400">
          <a:noFill/>
        </a:ln>
      </c:spPr>
    </c:plotArea>
    <c:legend>
      <c:legendPos val="b"/>
      <c:layout>
        <c:manualLayout>
          <c:xMode val="edge"/>
          <c:yMode val="edge"/>
          <c:x val="0.10881562614607725"/>
          <c:y val="0.79213353505955852"/>
          <c:w val="0.77597061407574286"/>
          <c:h val="6.7276566220311029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916666666666665E-2"/>
          <c:y val="3.4375000000000003E-2"/>
          <c:w val="0.95593521918034574"/>
          <c:h val="0.67513533464566933"/>
        </c:manualLayout>
      </c:layout>
      <c:barChart>
        <c:barDir val="col"/>
        <c:grouping val="clustered"/>
        <c:varyColors val="0"/>
        <c:ser>
          <c:idx val="0"/>
          <c:order val="0"/>
          <c:tx>
            <c:strRef>
              <c:f>Feuil1!$B$1</c:f>
              <c:strCache>
                <c:ptCount val="1"/>
                <c:pt idx="0">
                  <c:v>LGBT (n=1661)</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Feuil1!$A$2:$A$4</c:f>
              <c:strCache>
                <c:ptCount val="3"/>
                <c:pt idx="0">
                  <c:v>Oui</c:v>
                </c:pt>
                <c:pt idx="1">
                  <c:v>Non</c:v>
                </c:pt>
                <c:pt idx="2">
                  <c:v>Peut-être</c:v>
                </c:pt>
              </c:strCache>
            </c:strRef>
          </c:cat>
          <c:val>
            <c:numRef>
              <c:f>Feuil1!$B$2:$B$4</c:f>
              <c:numCache>
                <c:formatCode>0%</c:formatCode>
                <c:ptCount val="3"/>
                <c:pt idx="0">
                  <c:v>0.19</c:v>
                </c:pt>
                <c:pt idx="1">
                  <c:v>0.52</c:v>
                </c:pt>
                <c:pt idx="2">
                  <c:v>0.28999999999999998</c:v>
                </c:pt>
              </c:numCache>
            </c:numRef>
          </c:val>
        </c:ser>
        <c:ser>
          <c:idx val="1"/>
          <c:order val="1"/>
          <c:tx>
            <c:strRef>
              <c:f>Feuil1!$C$1</c:f>
              <c:strCache>
                <c:ptCount val="1"/>
                <c:pt idx="0">
                  <c:v>Hétéros cisgenres (n=470)</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Feuil1!$A$2:$A$4</c:f>
              <c:strCache>
                <c:ptCount val="3"/>
                <c:pt idx="0">
                  <c:v>Oui</c:v>
                </c:pt>
                <c:pt idx="1">
                  <c:v>Non</c:v>
                </c:pt>
                <c:pt idx="2">
                  <c:v>Peut-être</c:v>
                </c:pt>
              </c:strCache>
            </c:strRef>
          </c:cat>
          <c:val>
            <c:numRef>
              <c:f>Feuil1!$C$2:$C$4</c:f>
              <c:numCache>
                <c:formatCode>0%</c:formatCode>
                <c:ptCount val="3"/>
                <c:pt idx="0">
                  <c:v>0.38</c:v>
                </c:pt>
                <c:pt idx="1">
                  <c:v>0.36</c:v>
                </c:pt>
                <c:pt idx="2">
                  <c:v>0.26</c:v>
                </c:pt>
              </c:numCache>
            </c:numRef>
          </c:val>
        </c:ser>
        <c:dLbls>
          <c:showLegendKey val="0"/>
          <c:showVal val="0"/>
          <c:showCatName val="0"/>
          <c:showSerName val="0"/>
          <c:showPercent val="0"/>
          <c:showBubbleSize val="0"/>
        </c:dLbls>
        <c:gapWidth val="150"/>
        <c:axId val="228312192"/>
        <c:axId val="228313728"/>
      </c:barChart>
      <c:catAx>
        <c:axId val="228312192"/>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28313728"/>
        <c:crosses val="autoZero"/>
        <c:auto val="1"/>
        <c:lblAlgn val="ctr"/>
        <c:lblOffset val="100"/>
        <c:noMultiLvlLbl val="0"/>
      </c:catAx>
      <c:valAx>
        <c:axId val="228313728"/>
        <c:scaling>
          <c:orientation val="minMax"/>
        </c:scaling>
        <c:delete val="1"/>
        <c:axPos val="l"/>
        <c:numFmt formatCode="0%" sourceLinked="1"/>
        <c:majorTickMark val="out"/>
        <c:minorTickMark val="none"/>
        <c:tickLblPos val="nextTo"/>
        <c:crossAx val="228312192"/>
        <c:crosses val="autoZero"/>
        <c:crossBetween val="between"/>
      </c:valAx>
      <c:spPr>
        <a:noFill/>
        <a:ln w="25400">
          <a:noFill/>
        </a:ln>
      </c:spPr>
    </c:plotArea>
    <c:legend>
      <c:legendPos val="b"/>
      <c:layout>
        <c:manualLayout>
          <c:xMode val="edge"/>
          <c:yMode val="edge"/>
          <c:x val="0.13760609400755253"/>
          <c:y val="0.79939659419715892"/>
          <c:w val="0.75997590970825657"/>
          <c:h val="6.7276566220311029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916666666666665E-2"/>
          <c:y val="3.4375000000000003E-2"/>
          <c:w val="0.9718515072399363"/>
          <c:h val="0.65663533464566926"/>
        </c:manualLayout>
      </c:layout>
      <c:barChart>
        <c:barDir val="col"/>
        <c:grouping val="clustered"/>
        <c:varyColors val="0"/>
        <c:ser>
          <c:idx val="0"/>
          <c:order val="0"/>
          <c:tx>
            <c:strRef>
              <c:f>Feuil1!$B$1</c:f>
              <c:strCache>
                <c:ptCount val="1"/>
                <c:pt idx="0">
                  <c:v>LGBT (n=927)</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Feuil1!$A$2:$A$5</c:f>
              <c:strCache>
                <c:ptCount val="4"/>
                <c:pt idx="0">
                  <c:v>Très facile</c:v>
                </c:pt>
                <c:pt idx="1">
                  <c:v>Plutôt facile</c:v>
                </c:pt>
                <c:pt idx="2">
                  <c:v>Plutôt difficile</c:v>
                </c:pt>
                <c:pt idx="3">
                  <c:v>Très difficile</c:v>
                </c:pt>
              </c:strCache>
            </c:strRef>
          </c:cat>
          <c:val>
            <c:numRef>
              <c:f>Feuil1!$B$2:$B$5</c:f>
              <c:numCache>
                <c:formatCode>0%</c:formatCode>
                <c:ptCount val="4"/>
                <c:pt idx="0">
                  <c:v>0.38</c:v>
                </c:pt>
                <c:pt idx="1">
                  <c:v>0.46</c:v>
                </c:pt>
                <c:pt idx="2">
                  <c:v>0.14000000000000001</c:v>
                </c:pt>
                <c:pt idx="3">
                  <c:v>0.02</c:v>
                </c:pt>
              </c:numCache>
            </c:numRef>
          </c:val>
        </c:ser>
        <c:ser>
          <c:idx val="1"/>
          <c:order val="1"/>
          <c:tx>
            <c:strRef>
              <c:f>Feuil1!$C$1</c:f>
              <c:strCache>
                <c:ptCount val="1"/>
                <c:pt idx="0">
                  <c:v>Hétéros cisgenres (n=506)</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Feuil1!$A$2:$A$5</c:f>
              <c:strCache>
                <c:ptCount val="4"/>
                <c:pt idx="0">
                  <c:v>Très facile</c:v>
                </c:pt>
                <c:pt idx="1">
                  <c:v>Plutôt facile</c:v>
                </c:pt>
                <c:pt idx="2">
                  <c:v>Plutôt difficile</c:v>
                </c:pt>
                <c:pt idx="3">
                  <c:v>Très difficile</c:v>
                </c:pt>
              </c:strCache>
            </c:strRef>
          </c:cat>
          <c:val>
            <c:numRef>
              <c:f>Feuil1!$C$2:$C$5</c:f>
              <c:numCache>
                <c:formatCode>0%</c:formatCode>
                <c:ptCount val="4"/>
                <c:pt idx="0">
                  <c:v>0.27</c:v>
                </c:pt>
                <c:pt idx="1">
                  <c:v>0.55000000000000004</c:v>
                </c:pt>
                <c:pt idx="2">
                  <c:v>0.15</c:v>
                </c:pt>
                <c:pt idx="3">
                  <c:v>0.02</c:v>
                </c:pt>
              </c:numCache>
            </c:numRef>
          </c:val>
        </c:ser>
        <c:dLbls>
          <c:showLegendKey val="0"/>
          <c:showVal val="0"/>
          <c:showCatName val="0"/>
          <c:showSerName val="0"/>
          <c:showPercent val="0"/>
          <c:showBubbleSize val="0"/>
        </c:dLbls>
        <c:gapWidth val="150"/>
        <c:axId val="229106816"/>
        <c:axId val="229108352"/>
      </c:barChart>
      <c:catAx>
        <c:axId val="229106816"/>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29108352"/>
        <c:crosses val="autoZero"/>
        <c:auto val="1"/>
        <c:lblAlgn val="ctr"/>
        <c:lblOffset val="100"/>
        <c:noMultiLvlLbl val="0"/>
      </c:catAx>
      <c:valAx>
        <c:axId val="229108352"/>
        <c:scaling>
          <c:orientation val="minMax"/>
        </c:scaling>
        <c:delete val="1"/>
        <c:axPos val="l"/>
        <c:numFmt formatCode="0%" sourceLinked="1"/>
        <c:majorTickMark val="out"/>
        <c:minorTickMark val="none"/>
        <c:tickLblPos val="nextTo"/>
        <c:crossAx val="229106816"/>
        <c:crosses val="autoZero"/>
        <c:crossBetween val="between"/>
      </c:valAx>
      <c:spPr>
        <a:noFill/>
        <a:ln w="25400">
          <a:noFill/>
        </a:ln>
      </c:spPr>
    </c:plotArea>
    <c:legend>
      <c:legendPos val="b"/>
      <c:layout>
        <c:manualLayout>
          <c:xMode val="edge"/>
          <c:yMode val="edge"/>
          <c:x val="8.2579816234410172E-2"/>
          <c:y val="0.92045595472440944"/>
          <c:w val="0.86096915157575094"/>
          <c:h val="6.0794045275590548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916666666666665E-2"/>
          <c:y val="3.4375000000000003E-2"/>
          <c:w val="0.9718515072399363"/>
          <c:h val="0.65663533464566926"/>
        </c:manualLayout>
      </c:layout>
      <c:barChart>
        <c:barDir val="col"/>
        <c:grouping val="clustered"/>
        <c:varyColors val="0"/>
        <c:ser>
          <c:idx val="0"/>
          <c:order val="0"/>
          <c:tx>
            <c:strRef>
              <c:f>Feuil1!$B$1</c:f>
              <c:strCache>
                <c:ptCount val="1"/>
                <c:pt idx="0">
                  <c:v>LGBT (n=1897)</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Feuil1!$A$2:$A$4</c:f>
              <c:strCache>
                <c:ptCount val="3"/>
                <c:pt idx="0">
                  <c:v>Oui</c:v>
                </c:pt>
                <c:pt idx="1">
                  <c:v>Non</c:v>
                </c:pt>
                <c:pt idx="2">
                  <c:v>Je n’ai jamais eu de partenaire amoureux(se)</c:v>
                </c:pt>
              </c:strCache>
            </c:strRef>
          </c:cat>
          <c:val>
            <c:numRef>
              <c:f>Feuil1!$B$2:$B$4</c:f>
              <c:numCache>
                <c:formatCode>0%</c:formatCode>
                <c:ptCount val="3"/>
                <c:pt idx="0">
                  <c:v>0.34</c:v>
                </c:pt>
                <c:pt idx="1">
                  <c:v>0.57999999999999996</c:v>
                </c:pt>
                <c:pt idx="2">
                  <c:v>0.08</c:v>
                </c:pt>
              </c:numCache>
            </c:numRef>
          </c:val>
        </c:ser>
        <c:ser>
          <c:idx val="1"/>
          <c:order val="1"/>
          <c:tx>
            <c:strRef>
              <c:f>Feuil1!$C$1</c:f>
              <c:strCache>
                <c:ptCount val="1"/>
                <c:pt idx="0">
                  <c:v>Hétéros cisgenres (n=800)</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Feuil1!$A$2:$A$4</c:f>
              <c:strCache>
                <c:ptCount val="3"/>
                <c:pt idx="0">
                  <c:v>Oui</c:v>
                </c:pt>
                <c:pt idx="1">
                  <c:v>Non</c:v>
                </c:pt>
                <c:pt idx="2">
                  <c:v>Je n’ai jamais eu de partenaire amoureux(se)</c:v>
                </c:pt>
              </c:strCache>
            </c:strRef>
          </c:cat>
          <c:val>
            <c:numRef>
              <c:f>Feuil1!$C$2:$C$4</c:f>
              <c:numCache>
                <c:formatCode>0%</c:formatCode>
                <c:ptCount val="3"/>
                <c:pt idx="0">
                  <c:v>0.26</c:v>
                </c:pt>
                <c:pt idx="1">
                  <c:v>0.68</c:v>
                </c:pt>
                <c:pt idx="2">
                  <c:v>0.06</c:v>
                </c:pt>
              </c:numCache>
            </c:numRef>
          </c:val>
        </c:ser>
        <c:dLbls>
          <c:showLegendKey val="0"/>
          <c:showVal val="0"/>
          <c:showCatName val="0"/>
          <c:showSerName val="0"/>
          <c:showPercent val="0"/>
          <c:showBubbleSize val="0"/>
        </c:dLbls>
        <c:gapWidth val="150"/>
        <c:axId val="226397568"/>
        <c:axId val="226399360"/>
      </c:barChart>
      <c:catAx>
        <c:axId val="226397568"/>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26399360"/>
        <c:crosses val="autoZero"/>
        <c:auto val="1"/>
        <c:lblAlgn val="ctr"/>
        <c:lblOffset val="100"/>
        <c:noMultiLvlLbl val="0"/>
      </c:catAx>
      <c:valAx>
        <c:axId val="226399360"/>
        <c:scaling>
          <c:orientation val="minMax"/>
        </c:scaling>
        <c:delete val="1"/>
        <c:axPos val="l"/>
        <c:numFmt formatCode="0%" sourceLinked="1"/>
        <c:majorTickMark val="out"/>
        <c:minorTickMark val="none"/>
        <c:tickLblPos val="nextTo"/>
        <c:crossAx val="226397568"/>
        <c:crosses val="autoZero"/>
        <c:crossBetween val="between"/>
      </c:valAx>
      <c:spPr>
        <a:noFill/>
        <a:ln w="25400">
          <a:noFill/>
        </a:ln>
      </c:spPr>
    </c:plotArea>
    <c:legend>
      <c:legendPos val="b"/>
      <c:layout>
        <c:manualLayout>
          <c:xMode val="edge"/>
          <c:yMode val="edge"/>
          <c:x val="9.6811774000419695E-2"/>
          <c:y val="0.92045595472440944"/>
          <c:w val="0.82923913803816041"/>
          <c:h val="6.0794045275590548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916666666666665E-2"/>
          <c:y val="3.4375000000000003E-2"/>
          <c:w val="0.9718515072399363"/>
          <c:h val="0.65663533464566926"/>
        </c:manualLayout>
      </c:layout>
      <c:barChart>
        <c:barDir val="col"/>
        <c:grouping val="clustered"/>
        <c:varyColors val="0"/>
        <c:ser>
          <c:idx val="0"/>
          <c:order val="0"/>
          <c:tx>
            <c:strRef>
              <c:f>Feuil1!$B$1</c:f>
              <c:strCache>
                <c:ptCount val="1"/>
                <c:pt idx="0">
                  <c:v>LGBT (n=1250)</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Feuil1!$A$2:$A$3</c:f>
              <c:strCache>
                <c:ptCount val="2"/>
                <c:pt idx="0">
                  <c:v>Salarié</c:v>
                </c:pt>
                <c:pt idx="1">
                  <c:v>Autonome/à son compte</c:v>
                </c:pt>
              </c:strCache>
            </c:strRef>
          </c:cat>
          <c:val>
            <c:numRef>
              <c:f>Feuil1!$B$2:$B$3</c:f>
              <c:numCache>
                <c:formatCode>0%</c:formatCode>
                <c:ptCount val="2"/>
                <c:pt idx="0">
                  <c:v>0.83</c:v>
                </c:pt>
                <c:pt idx="1">
                  <c:v>0.17</c:v>
                </c:pt>
              </c:numCache>
            </c:numRef>
          </c:val>
        </c:ser>
        <c:ser>
          <c:idx val="1"/>
          <c:order val="1"/>
          <c:tx>
            <c:strRef>
              <c:f>Feuil1!$C$1</c:f>
              <c:strCache>
                <c:ptCount val="1"/>
                <c:pt idx="0">
                  <c:v>Hétéros cisgenres (n=523)</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Feuil1!$A$2:$A$3</c:f>
              <c:strCache>
                <c:ptCount val="2"/>
                <c:pt idx="0">
                  <c:v>Salarié</c:v>
                </c:pt>
                <c:pt idx="1">
                  <c:v>Autonome/à son compte</c:v>
                </c:pt>
              </c:strCache>
            </c:strRef>
          </c:cat>
          <c:val>
            <c:numRef>
              <c:f>Feuil1!$C$2:$C$3</c:f>
              <c:numCache>
                <c:formatCode>0%</c:formatCode>
                <c:ptCount val="2"/>
                <c:pt idx="0">
                  <c:v>0.87</c:v>
                </c:pt>
                <c:pt idx="1">
                  <c:v>0.13</c:v>
                </c:pt>
              </c:numCache>
            </c:numRef>
          </c:val>
        </c:ser>
        <c:dLbls>
          <c:showLegendKey val="0"/>
          <c:showVal val="0"/>
          <c:showCatName val="0"/>
          <c:showSerName val="0"/>
          <c:showPercent val="0"/>
          <c:showBubbleSize val="0"/>
        </c:dLbls>
        <c:gapWidth val="150"/>
        <c:axId val="230219776"/>
        <c:axId val="230221312"/>
      </c:barChart>
      <c:catAx>
        <c:axId val="230219776"/>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30221312"/>
        <c:crosses val="autoZero"/>
        <c:auto val="1"/>
        <c:lblAlgn val="ctr"/>
        <c:lblOffset val="100"/>
        <c:noMultiLvlLbl val="0"/>
      </c:catAx>
      <c:valAx>
        <c:axId val="230221312"/>
        <c:scaling>
          <c:orientation val="minMax"/>
        </c:scaling>
        <c:delete val="1"/>
        <c:axPos val="l"/>
        <c:numFmt formatCode="0%" sourceLinked="1"/>
        <c:majorTickMark val="out"/>
        <c:minorTickMark val="none"/>
        <c:tickLblPos val="nextTo"/>
        <c:crossAx val="230219776"/>
        <c:crosses val="autoZero"/>
        <c:crossBetween val="between"/>
      </c:valAx>
      <c:spPr>
        <a:noFill/>
        <a:ln w="25400">
          <a:noFill/>
        </a:ln>
      </c:spPr>
    </c:plotArea>
    <c:legend>
      <c:legendPos val="b"/>
      <c:layout>
        <c:manualLayout>
          <c:xMode val="edge"/>
          <c:yMode val="edge"/>
          <c:x val="0.12947275405613368"/>
          <c:y val="0.92045595472440944"/>
          <c:w val="0.75738498191558967"/>
          <c:h val="6.0794045275590548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916666666666665E-2"/>
          <c:y val="3.4375000000000003E-2"/>
          <c:w val="0.9718515072399363"/>
          <c:h val="0.65663533464566926"/>
        </c:manualLayout>
      </c:layout>
      <c:barChart>
        <c:barDir val="col"/>
        <c:grouping val="clustered"/>
        <c:varyColors val="0"/>
        <c:ser>
          <c:idx val="0"/>
          <c:order val="0"/>
          <c:tx>
            <c:strRef>
              <c:f>Feuil1!$B$1</c:f>
              <c:strCache>
                <c:ptCount val="1"/>
                <c:pt idx="0">
                  <c:v>LGBT (n=1050)</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Feuil1!$A$2:$A$3</c:f>
              <c:strCache>
                <c:ptCount val="2"/>
                <c:pt idx="0">
                  <c:v>Secteur public</c:v>
                </c:pt>
                <c:pt idx="1">
                  <c:v>Secteur privé</c:v>
                </c:pt>
              </c:strCache>
            </c:strRef>
          </c:cat>
          <c:val>
            <c:numRef>
              <c:f>Feuil1!$B$2:$B$3</c:f>
              <c:numCache>
                <c:formatCode>0%</c:formatCode>
                <c:ptCount val="2"/>
                <c:pt idx="0">
                  <c:v>0.51</c:v>
                </c:pt>
                <c:pt idx="1">
                  <c:v>0.49</c:v>
                </c:pt>
              </c:numCache>
            </c:numRef>
          </c:val>
        </c:ser>
        <c:ser>
          <c:idx val="1"/>
          <c:order val="1"/>
          <c:tx>
            <c:strRef>
              <c:f>Feuil1!$C$1</c:f>
              <c:strCache>
                <c:ptCount val="1"/>
                <c:pt idx="0">
                  <c:v>Hétéros cisgenres (n=458)</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Feuil1!$A$2:$A$3</c:f>
              <c:strCache>
                <c:ptCount val="2"/>
                <c:pt idx="0">
                  <c:v>Secteur public</c:v>
                </c:pt>
                <c:pt idx="1">
                  <c:v>Secteur privé</c:v>
                </c:pt>
              </c:strCache>
            </c:strRef>
          </c:cat>
          <c:val>
            <c:numRef>
              <c:f>Feuil1!$C$2:$C$3</c:f>
              <c:numCache>
                <c:formatCode>0%</c:formatCode>
                <c:ptCount val="2"/>
                <c:pt idx="0">
                  <c:v>0.49</c:v>
                </c:pt>
                <c:pt idx="1">
                  <c:v>0.51</c:v>
                </c:pt>
              </c:numCache>
            </c:numRef>
          </c:val>
        </c:ser>
        <c:dLbls>
          <c:showLegendKey val="0"/>
          <c:showVal val="0"/>
          <c:showCatName val="0"/>
          <c:showSerName val="0"/>
          <c:showPercent val="0"/>
          <c:showBubbleSize val="0"/>
        </c:dLbls>
        <c:gapWidth val="150"/>
        <c:axId val="234411136"/>
        <c:axId val="234412672"/>
      </c:barChart>
      <c:catAx>
        <c:axId val="234411136"/>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34412672"/>
        <c:crosses val="autoZero"/>
        <c:auto val="1"/>
        <c:lblAlgn val="ctr"/>
        <c:lblOffset val="100"/>
        <c:noMultiLvlLbl val="0"/>
      </c:catAx>
      <c:valAx>
        <c:axId val="234412672"/>
        <c:scaling>
          <c:orientation val="minMax"/>
          <c:max val="1"/>
          <c:min val="0"/>
        </c:scaling>
        <c:delete val="1"/>
        <c:axPos val="l"/>
        <c:numFmt formatCode="0%" sourceLinked="1"/>
        <c:majorTickMark val="out"/>
        <c:minorTickMark val="none"/>
        <c:tickLblPos val="nextTo"/>
        <c:crossAx val="234411136"/>
        <c:crosses val="autoZero"/>
        <c:crossBetween val="between"/>
      </c:valAx>
      <c:spPr>
        <a:noFill/>
        <a:ln w="25400">
          <a:noFill/>
        </a:ln>
      </c:spPr>
    </c:plotArea>
    <c:legend>
      <c:legendPos val="b"/>
      <c:layout>
        <c:manualLayout>
          <c:xMode val="edge"/>
          <c:yMode val="edge"/>
          <c:x val="0.12947275405613368"/>
          <c:y val="0.92045595472440944"/>
          <c:w val="0.75738498191558967"/>
          <c:h val="6.0794045275590548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6778929391995833E-2"/>
          <c:y val="3.4375000000000003E-2"/>
          <c:w val="0.93749504008327655"/>
          <c:h val="0.59501610036160857"/>
        </c:manualLayout>
      </c:layout>
      <c:barChart>
        <c:barDir val="col"/>
        <c:grouping val="clustered"/>
        <c:varyColors val="0"/>
        <c:ser>
          <c:idx val="0"/>
          <c:order val="0"/>
          <c:tx>
            <c:strRef>
              <c:f>Feuil1!$B$1</c:f>
              <c:strCache>
                <c:ptCount val="1"/>
                <c:pt idx="0">
                  <c:v>LGBT (n=1250)</c:v>
                </c:pt>
              </c:strCache>
            </c:strRef>
          </c:tx>
          <c:spPr>
            <a:solidFill>
              <a:srgbClr val="C3D69B"/>
            </a:solidFill>
          </c:spPr>
          <c:invertIfNegative val="0"/>
          <c:dLbls>
            <c:dLbl>
              <c:idx val="1"/>
              <c:layout>
                <c:manualLayout>
                  <c:x val="-3.0265918264385425E-3"/>
                  <c:y val="-5.6893320097050146E-3"/>
                </c:manualLayout>
              </c:layout>
              <c:dLblPos val="outEnd"/>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Feuil1!$A$2:$A$11</c:f>
              <c:strCache>
                <c:ptCount val="10"/>
                <c:pt idx="0">
                  <c:v>Finance et assurance</c:v>
                </c:pt>
                <c:pt idx="1">
                  <c:v>Santé et services sociaux</c:v>
                </c:pt>
                <c:pt idx="2">
                  <c:v>Éducation</c:v>
                </c:pt>
                <c:pt idx="3">
                  <c:v>Technologie de l’information</c:v>
                </c:pt>
                <c:pt idx="4">
                  <c:v>Commerce de détail</c:v>
                </c:pt>
                <c:pt idx="5">
                  <c:v>Secteur de la culture et du divertissement</c:v>
                </c:pt>
                <c:pt idx="6">
                  <c:v>Véhicules et transports</c:v>
                </c:pt>
                <c:pt idx="7">
                  <c:v>Ventes et marketing</c:v>
                </c:pt>
                <c:pt idx="8">
                  <c:v>Gestion et administration</c:v>
                </c:pt>
                <c:pt idx="9">
                  <c:v>Secteur de l’hébergement et de la restauration</c:v>
                </c:pt>
              </c:strCache>
            </c:strRef>
          </c:cat>
          <c:val>
            <c:numRef>
              <c:f>Feuil1!$B$2:$B$11</c:f>
              <c:numCache>
                <c:formatCode>0%</c:formatCode>
                <c:ptCount val="10"/>
                <c:pt idx="0">
                  <c:v>0.2</c:v>
                </c:pt>
                <c:pt idx="1">
                  <c:v>0.11</c:v>
                </c:pt>
                <c:pt idx="2">
                  <c:v>0.06</c:v>
                </c:pt>
                <c:pt idx="3">
                  <c:v>7.0000000000000007E-2</c:v>
                </c:pt>
                <c:pt idx="4">
                  <c:v>7.0000000000000007E-2</c:v>
                </c:pt>
                <c:pt idx="5">
                  <c:v>0.06</c:v>
                </c:pt>
                <c:pt idx="6">
                  <c:v>0.05</c:v>
                </c:pt>
                <c:pt idx="7">
                  <c:v>0.05</c:v>
                </c:pt>
                <c:pt idx="8">
                  <c:v>0.05</c:v>
                </c:pt>
                <c:pt idx="9">
                  <c:v>0.05</c:v>
                </c:pt>
              </c:numCache>
            </c:numRef>
          </c:val>
        </c:ser>
        <c:ser>
          <c:idx val="1"/>
          <c:order val="1"/>
          <c:tx>
            <c:strRef>
              <c:f>Feuil1!$C$1</c:f>
              <c:strCache>
                <c:ptCount val="1"/>
                <c:pt idx="0">
                  <c:v>Hétéros cisgenres (n=523)</c:v>
                </c:pt>
              </c:strCache>
            </c:strRef>
          </c:tx>
          <c:spPr>
            <a:solidFill>
              <a:srgbClr val="7F7F7F"/>
            </a:solidFill>
          </c:spPr>
          <c:invertIfNegative val="0"/>
          <c:dLbls>
            <c:dLbl>
              <c:idx val="1"/>
              <c:layout>
                <c:manualLayout>
                  <c:x val="3.0265918264385425E-3"/>
                  <c:y val="-5.6893320097050146E-3"/>
                </c:manualLayout>
              </c:layout>
              <c:showLegendKey val="0"/>
              <c:showVal val="1"/>
              <c:showCatName val="0"/>
              <c:showSerName val="0"/>
              <c:showPercent val="0"/>
              <c:showBubbleSize val="0"/>
            </c:dLbl>
            <c:dLbl>
              <c:idx val="3"/>
              <c:layout>
                <c:manualLayout>
                  <c:x val="6.053183652877085E-3"/>
                  <c:y val="0"/>
                </c:manualLayout>
              </c:layout>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Feuil1!$A$2:$A$11</c:f>
              <c:strCache>
                <c:ptCount val="10"/>
                <c:pt idx="0">
                  <c:v>Finance et assurance</c:v>
                </c:pt>
                <c:pt idx="1">
                  <c:v>Santé et services sociaux</c:v>
                </c:pt>
                <c:pt idx="2">
                  <c:v>Éducation</c:v>
                </c:pt>
                <c:pt idx="3">
                  <c:v>Technologie de l’information</c:v>
                </c:pt>
                <c:pt idx="4">
                  <c:v>Commerce de détail</c:v>
                </c:pt>
                <c:pt idx="5">
                  <c:v>Secteur de la culture et du divertissement</c:v>
                </c:pt>
                <c:pt idx="6">
                  <c:v>Véhicules et transports</c:v>
                </c:pt>
                <c:pt idx="7">
                  <c:v>Ventes et marketing</c:v>
                </c:pt>
                <c:pt idx="8">
                  <c:v>Gestion et administration</c:v>
                </c:pt>
                <c:pt idx="9">
                  <c:v>Secteur de l’hébergement et de la restauration</c:v>
                </c:pt>
              </c:strCache>
            </c:strRef>
          </c:cat>
          <c:val>
            <c:numRef>
              <c:f>Feuil1!$C$2:$C$11</c:f>
              <c:numCache>
                <c:formatCode>0%</c:formatCode>
                <c:ptCount val="10"/>
                <c:pt idx="0">
                  <c:v>0.05</c:v>
                </c:pt>
                <c:pt idx="1">
                  <c:v>0.09</c:v>
                </c:pt>
                <c:pt idx="2">
                  <c:v>0.1</c:v>
                </c:pt>
                <c:pt idx="3">
                  <c:v>7.0000000000000007E-2</c:v>
                </c:pt>
                <c:pt idx="4">
                  <c:v>0.13</c:v>
                </c:pt>
                <c:pt idx="5">
                  <c:v>0.03</c:v>
                </c:pt>
                <c:pt idx="6">
                  <c:v>0.06</c:v>
                </c:pt>
                <c:pt idx="7">
                  <c:v>7.0000000000000007E-2</c:v>
                </c:pt>
                <c:pt idx="8">
                  <c:v>7.0000000000000007E-2</c:v>
                </c:pt>
                <c:pt idx="9">
                  <c:v>0.04</c:v>
                </c:pt>
              </c:numCache>
            </c:numRef>
          </c:val>
        </c:ser>
        <c:dLbls>
          <c:showLegendKey val="0"/>
          <c:showVal val="0"/>
          <c:showCatName val="0"/>
          <c:showSerName val="0"/>
          <c:showPercent val="0"/>
          <c:showBubbleSize val="0"/>
        </c:dLbls>
        <c:gapWidth val="150"/>
        <c:axId val="234456192"/>
        <c:axId val="234457728"/>
      </c:barChart>
      <c:catAx>
        <c:axId val="234456192"/>
        <c:scaling>
          <c:orientation val="minMax"/>
        </c:scaling>
        <c:delete val="0"/>
        <c:axPos val="b"/>
        <c:majorTickMark val="out"/>
        <c:minorTickMark val="none"/>
        <c:tickLblPos val="nextTo"/>
        <c:txPr>
          <a:bodyPr/>
          <a:lstStyle/>
          <a:p>
            <a:pPr>
              <a:defRPr sz="1000">
                <a:solidFill>
                  <a:schemeClr val="bg1">
                    <a:lumMod val="50000"/>
                  </a:schemeClr>
                </a:solidFill>
                <a:latin typeface="Arial Narrow" panose="020B0606020202030204" pitchFamily="34" charset="0"/>
              </a:defRPr>
            </a:pPr>
            <a:endParaRPr lang="fr-FR"/>
          </a:p>
        </c:txPr>
        <c:crossAx val="234457728"/>
        <c:crosses val="autoZero"/>
        <c:auto val="1"/>
        <c:lblAlgn val="ctr"/>
        <c:lblOffset val="100"/>
        <c:noMultiLvlLbl val="0"/>
      </c:catAx>
      <c:valAx>
        <c:axId val="234457728"/>
        <c:scaling>
          <c:orientation val="minMax"/>
        </c:scaling>
        <c:delete val="1"/>
        <c:axPos val="l"/>
        <c:numFmt formatCode="0%" sourceLinked="1"/>
        <c:majorTickMark val="out"/>
        <c:minorTickMark val="none"/>
        <c:tickLblPos val="nextTo"/>
        <c:crossAx val="234456192"/>
        <c:crosses val="autoZero"/>
        <c:crossBetween val="between"/>
      </c:valAx>
      <c:spPr>
        <a:noFill/>
        <a:ln w="25400">
          <a:noFill/>
        </a:ln>
      </c:spPr>
    </c:plotArea>
    <c:legend>
      <c:legendPos val="b"/>
      <c:layout>
        <c:manualLayout>
          <c:xMode val="edge"/>
          <c:yMode val="edge"/>
          <c:x val="5.5612790710698565E-2"/>
          <c:y val="0.92907047160993339"/>
          <c:w val="0.85787708653121342"/>
          <c:h val="5.4210129059720287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3.6778929391995833E-2"/>
          <c:y val="3.4375000000000003E-2"/>
          <c:w val="0.93749504008327655"/>
          <c:h val="0.59501610036160857"/>
        </c:manualLayout>
      </c:layout>
      <c:barChart>
        <c:barDir val="col"/>
        <c:grouping val="clustered"/>
        <c:varyColors val="0"/>
        <c:ser>
          <c:idx val="0"/>
          <c:order val="0"/>
          <c:tx>
            <c:strRef>
              <c:f>Feuil1!$B$1</c:f>
              <c:strCache>
                <c:ptCount val="1"/>
                <c:pt idx="0">
                  <c:v>LGBT (n=954)</c:v>
                </c:pt>
              </c:strCache>
            </c:strRef>
          </c:tx>
          <c:spPr>
            <a:solidFill>
              <a:srgbClr val="C3D69B"/>
            </a:solidFill>
          </c:spPr>
          <c:invertIfNegative val="0"/>
          <c:dLbls>
            <c:dLbl>
              <c:idx val="0"/>
              <c:layout>
                <c:manualLayout>
                  <c:x val="-3.0265918264385495E-3"/>
                  <c:y val="5.6893320097050146E-3"/>
                </c:manualLayout>
              </c:layout>
              <c:dLblPos val="outEnd"/>
              <c:showLegendKey val="0"/>
              <c:showVal val="1"/>
              <c:showCatName val="0"/>
              <c:showSerName val="0"/>
              <c:showPercent val="0"/>
              <c:showBubbleSize val="0"/>
            </c:dLbl>
            <c:dLbl>
              <c:idx val="1"/>
              <c:layout>
                <c:manualLayout>
                  <c:x val="-3.0265918264385425E-3"/>
                  <c:y val="-5.6893320097050146E-3"/>
                </c:manualLayout>
              </c:layout>
              <c:dLblPos val="outEnd"/>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Feuil1!$A$2:$A$11</c:f>
              <c:strCache>
                <c:ptCount val="10"/>
                <c:pt idx="0">
                  <c:v>Santé et services sociaux</c:v>
                </c:pt>
                <c:pt idx="1">
                  <c:v>Éducation</c:v>
                </c:pt>
                <c:pt idx="2">
                  <c:v>Gestion et administration</c:v>
                </c:pt>
                <c:pt idx="3">
                  <c:v>Secteur de la culture et du divertissement</c:v>
                </c:pt>
                <c:pt idx="4">
                  <c:v>Services juridiques</c:v>
                </c:pt>
                <c:pt idx="5">
                  <c:v>Sciences, ingénierie</c:v>
                </c:pt>
                <c:pt idx="6">
                  <c:v>Technologie de l’information</c:v>
                </c:pt>
                <c:pt idx="7">
                  <c:v>Finance et assurance</c:v>
                </c:pt>
                <c:pt idx="8">
                  <c:v>Coiffure, esthétique, soins du corps</c:v>
                </c:pt>
                <c:pt idx="9">
                  <c:v>Véhicules et transports</c:v>
                </c:pt>
              </c:strCache>
            </c:strRef>
          </c:cat>
          <c:val>
            <c:numRef>
              <c:f>Feuil1!$B$2:$B$11</c:f>
              <c:numCache>
                <c:formatCode>0%</c:formatCode>
                <c:ptCount val="10"/>
                <c:pt idx="0">
                  <c:v>0.23</c:v>
                </c:pt>
                <c:pt idx="1">
                  <c:v>0.13</c:v>
                </c:pt>
                <c:pt idx="2">
                  <c:v>0.05</c:v>
                </c:pt>
                <c:pt idx="3">
                  <c:v>0.13</c:v>
                </c:pt>
                <c:pt idx="4">
                  <c:v>0.05</c:v>
                </c:pt>
                <c:pt idx="5">
                  <c:v>0.05</c:v>
                </c:pt>
                <c:pt idx="6">
                  <c:v>0.04</c:v>
                </c:pt>
                <c:pt idx="7">
                  <c:v>0.04</c:v>
                </c:pt>
                <c:pt idx="8">
                  <c:v>0.04</c:v>
                </c:pt>
                <c:pt idx="9">
                  <c:v>0.01</c:v>
                </c:pt>
              </c:numCache>
            </c:numRef>
          </c:val>
        </c:ser>
        <c:ser>
          <c:idx val="1"/>
          <c:order val="1"/>
          <c:tx>
            <c:strRef>
              <c:f>Feuil1!$C$1</c:f>
              <c:strCache>
                <c:ptCount val="1"/>
                <c:pt idx="0">
                  <c:v>Hétéros cisgenres (n=260)</c:v>
                </c:pt>
              </c:strCache>
            </c:strRef>
          </c:tx>
          <c:spPr>
            <a:solidFill>
              <a:srgbClr val="7F7F7F"/>
            </a:solidFill>
          </c:spPr>
          <c:invertIfNegative val="0"/>
          <c:dLbls>
            <c:dLbl>
              <c:idx val="0"/>
              <c:layout>
                <c:manualLayout>
                  <c:x val="3.0265918264385425E-3"/>
                  <c:y val="5.6893320097050146E-3"/>
                </c:manualLayout>
              </c:layout>
              <c:showLegendKey val="0"/>
              <c:showVal val="1"/>
              <c:showCatName val="0"/>
              <c:showSerName val="0"/>
              <c:showPercent val="0"/>
              <c:showBubbleSize val="0"/>
            </c:dLbl>
            <c:dLbl>
              <c:idx val="1"/>
              <c:layout>
                <c:manualLayout>
                  <c:x val="3.0265918264385425E-3"/>
                  <c:y val="-5.6893320097050146E-3"/>
                </c:manualLayout>
              </c:layout>
              <c:showLegendKey val="0"/>
              <c:showVal val="1"/>
              <c:showCatName val="0"/>
              <c:showSerName val="0"/>
              <c:showPercent val="0"/>
              <c:showBubbleSize val="0"/>
            </c:dLbl>
            <c:dLbl>
              <c:idx val="3"/>
              <c:layout>
                <c:manualLayout>
                  <c:x val="6.053183652877085E-3"/>
                  <c:y val="0"/>
                </c:manualLayout>
              </c:layout>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Feuil1!$A$2:$A$11</c:f>
              <c:strCache>
                <c:ptCount val="10"/>
                <c:pt idx="0">
                  <c:v>Santé et services sociaux</c:v>
                </c:pt>
                <c:pt idx="1">
                  <c:v>Éducation</c:v>
                </c:pt>
                <c:pt idx="2">
                  <c:v>Gestion et administration</c:v>
                </c:pt>
                <c:pt idx="3">
                  <c:v>Secteur de la culture et du divertissement</c:v>
                </c:pt>
                <c:pt idx="4">
                  <c:v>Services juridiques</c:v>
                </c:pt>
                <c:pt idx="5">
                  <c:v>Sciences, ingénierie</c:v>
                </c:pt>
                <c:pt idx="6">
                  <c:v>Technologie de l’information</c:v>
                </c:pt>
                <c:pt idx="7">
                  <c:v>Finance et assurance</c:v>
                </c:pt>
                <c:pt idx="8">
                  <c:v>Coiffure, esthétique, soins du corps</c:v>
                </c:pt>
                <c:pt idx="9">
                  <c:v>Véhicules et transports</c:v>
                </c:pt>
              </c:strCache>
            </c:strRef>
          </c:cat>
          <c:val>
            <c:numRef>
              <c:f>Feuil1!$C$2:$C$11</c:f>
              <c:numCache>
                <c:formatCode>0%</c:formatCode>
                <c:ptCount val="10"/>
                <c:pt idx="0">
                  <c:v>0.21</c:v>
                </c:pt>
                <c:pt idx="1">
                  <c:v>7.0000000000000007E-2</c:v>
                </c:pt>
                <c:pt idx="2">
                  <c:v>0.06</c:v>
                </c:pt>
                <c:pt idx="3">
                  <c:v>0.04</c:v>
                </c:pt>
                <c:pt idx="4">
                  <c:v>0.04</c:v>
                </c:pt>
                <c:pt idx="5">
                  <c:v>0.12</c:v>
                </c:pt>
                <c:pt idx="6">
                  <c:v>0.06</c:v>
                </c:pt>
                <c:pt idx="7">
                  <c:v>0.11</c:v>
                </c:pt>
                <c:pt idx="8">
                  <c:v>0</c:v>
                </c:pt>
                <c:pt idx="9">
                  <c:v>0.05</c:v>
                </c:pt>
              </c:numCache>
            </c:numRef>
          </c:val>
        </c:ser>
        <c:dLbls>
          <c:showLegendKey val="0"/>
          <c:showVal val="0"/>
          <c:showCatName val="0"/>
          <c:showSerName val="0"/>
          <c:showPercent val="0"/>
          <c:showBubbleSize val="0"/>
        </c:dLbls>
        <c:gapWidth val="150"/>
        <c:axId val="230455552"/>
        <c:axId val="230469632"/>
      </c:barChart>
      <c:catAx>
        <c:axId val="230455552"/>
        <c:scaling>
          <c:orientation val="minMax"/>
        </c:scaling>
        <c:delete val="0"/>
        <c:axPos val="b"/>
        <c:majorTickMark val="out"/>
        <c:minorTickMark val="none"/>
        <c:tickLblPos val="nextTo"/>
        <c:txPr>
          <a:bodyPr/>
          <a:lstStyle/>
          <a:p>
            <a:pPr>
              <a:defRPr sz="1000">
                <a:solidFill>
                  <a:schemeClr val="bg1">
                    <a:lumMod val="50000"/>
                  </a:schemeClr>
                </a:solidFill>
                <a:latin typeface="Arial Narrow" panose="020B0606020202030204" pitchFamily="34" charset="0"/>
              </a:defRPr>
            </a:pPr>
            <a:endParaRPr lang="fr-FR"/>
          </a:p>
        </c:txPr>
        <c:crossAx val="230469632"/>
        <c:crosses val="autoZero"/>
        <c:auto val="1"/>
        <c:lblAlgn val="ctr"/>
        <c:lblOffset val="100"/>
        <c:noMultiLvlLbl val="0"/>
      </c:catAx>
      <c:valAx>
        <c:axId val="230469632"/>
        <c:scaling>
          <c:orientation val="minMax"/>
        </c:scaling>
        <c:delete val="1"/>
        <c:axPos val="l"/>
        <c:numFmt formatCode="0%" sourceLinked="1"/>
        <c:majorTickMark val="out"/>
        <c:minorTickMark val="none"/>
        <c:tickLblPos val="nextTo"/>
        <c:crossAx val="230455552"/>
        <c:crosses val="autoZero"/>
        <c:crossBetween val="between"/>
      </c:valAx>
      <c:spPr>
        <a:noFill/>
        <a:ln w="25400">
          <a:noFill/>
        </a:ln>
      </c:spPr>
    </c:plotArea>
    <c:legend>
      <c:legendPos val="b"/>
      <c:layout>
        <c:manualLayout>
          <c:xMode val="edge"/>
          <c:yMode val="edge"/>
          <c:x val="5.5612790710698565E-2"/>
          <c:y val="0.92907047160993339"/>
          <c:w val="0.82307128052717027"/>
          <c:h val="5.4210129059720287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6778929391995833E-2"/>
          <c:y val="3.4375000000000003E-2"/>
          <c:w val="0.8540297202467767"/>
          <c:h val="0.59501610036160857"/>
        </c:manualLayout>
      </c:layout>
      <c:barChart>
        <c:barDir val="col"/>
        <c:grouping val="clustered"/>
        <c:varyColors val="0"/>
        <c:ser>
          <c:idx val="0"/>
          <c:order val="0"/>
          <c:tx>
            <c:strRef>
              <c:f>Feuil1!$B$1</c:f>
              <c:strCache>
                <c:ptCount val="1"/>
                <c:pt idx="0">
                  <c:v>LGBTQ (n=1897)</c:v>
                </c:pt>
              </c:strCache>
            </c:strRef>
          </c:tx>
          <c:spPr>
            <a:solidFill>
              <a:srgbClr val="C3D69B"/>
            </a:solidFill>
          </c:spPr>
          <c:invertIfNegative val="0"/>
          <c:dLbls>
            <c:dLbl>
              <c:idx val="0"/>
              <c:layout>
                <c:manualLayout>
                  <c:x val="-3.0265918264385495E-3"/>
                  <c:y val="5.6893320097050146E-3"/>
                </c:manualLayout>
              </c:layout>
              <c:dLblPos val="outEnd"/>
              <c:showLegendKey val="0"/>
              <c:showVal val="1"/>
              <c:showCatName val="0"/>
              <c:showSerName val="0"/>
              <c:showPercent val="0"/>
              <c:showBubbleSize val="0"/>
            </c:dLbl>
            <c:dLbl>
              <c:idx val="1"/>
              <c:layout>
                <c:manualLayout>
                  <c:x val="-3.0265918264385425E-3"/>
                  <c:y val="-5.6893320097050146E-3"/>
                </c:manualLayout>
              </c:layout>
              <c:dLblPos val="outEnd"/>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Feuil1!$A$2:$A$11</c:f>
              <c:strCache>
                <c:ptCount val="10"/>
                <c:pt idx="0">
                  <c:v>L’alimentation</c:v>
                </c:pt>
                <c:pt idx="1">
                  <c:v>Les sorties au restaurant</c:v>
                </c:pt>
                <c:pt idx="2">
                  <c:v>Les voyages (vacances ou fins de semaine)</c:v>
                </c:pt>
                <c:pt idx="3">
                  <c:v>L’achat de vêtements, chaussures et accessoires reliés à l’habillement</c:v>
                </c:pt>
                <c:pt idx="4">
                  <c:v>Les produits culturels (livres, musique, films)</c:v>
                </c:pt>
                <c:pt idx="5">
                  <c:v>L’achat d’alcool (bière, vin, spiritueux)</c:v>
                </c:pt>
                <c:pt idx="6">
                  <c:v>Recevoir des amis ou de la famille à dîner/souper à la maison</c:v>
                </c:pt>
                <c:pt idx="7">
                  <c:v>Les sorties culturelles (musées, théâtre, spectacles)</c:v>
                </c:pt>
                <c:pt idx="8">
                  <c:v>Les soins ou produits de soins esthétiques (coiffure, soins corporels)</c:v>
                </c:pt>
                <c:pt idx="9">
                  <c:v>Le bricolage/la rénovation</c:v>
                </c:pt>
              </c:strCache>
            </c:strRef>
          </c:cat>
          <c:val>
            <c:numRef>
              <c:f>Feuil1!$B$2:$B$11</c:f>
              <c:numCache>
                <c:formatCode>0%</c:formatCode>
                <c:ptCount val="10"/>
                <c:pt idx="0">
                  <c:v>0.76</c:v>
                </c:pt>
                <c:pt idx="1">
                  <c:v>0.45</c:v>
                </c:pt>
                <c:pt idx="2">
                  <c:v>0.38</c:v>
                </c:pt>
                <c:pt idx="3">
                  <c:v>0.35</c:v>
                </c:pt>
                <c:pt idx="4">
                  <c:v>0.31</c:v>
                </c:pt>
                <c:pt idx="5">
                  <c:v>0.27</c:v>
                </c:pt>
                <c:pt idx="6">
                  <c:v>0.24</c:v>
                </c:pt>
                <c:pt idx="7">
                  <c:v>0.2</c:v>
                </c:pt>
                <c:pt idx="8">
                  <c:v>0.18</c:v>
                </c:pt>
                <c:pt idx="9">
                  <c:v>0.17</c:v>
                </c:pt>
              </c:numCache>
            </c:numRef>
          </c:val>
        </c:ser>
        <c:dLbls>
          <c:showLegendKey val="0"/>
          <c:showVal val="0"/>
          <c:showCatName val="0"/>
          <c:showSerName val="0"/>
          <c:showPercent val="0"/>
          <c:showBubbleSize val="0"/>
        </c:dLbls>
        <c:gapWidth val="150"/>
        <c:axId val="234543360"/>
        <c:axId val="234549248"/>
      </c:barChart>
      <c:catAx>
        <c:axId val="234543360"/>
        <c:scaling>
          <c:orientation val="minMax"/>
        </c:scaling>
        <c:delete val="0"/>
        <c:axPos val="b"/>
        <c:majorTickMark val="out"/>
        <c:minorTickMark val="none"/>
        <c:tickLblPos val="nextTo"/>
        <c:txPr>
          <a:bodyPr/>
          <a:lstStyle/>
          <a:p>
            <a:pPr>
              <a:defRPr sz="1000">
                <a:solidFill>
                  <a:schemeClr val="bg1">
                    <a:lumMod val="50000"/>
                  </a:schemeClr>
                </a:solidFill>
                <a:latin typeface="Arial Narrow" panose="020B0606020202030204" pitchFamily="34" charset="0"/>
              </a:defRPr>
            </a:pPr>
            <a:endParaRPr lang="fr-FR"/>
          </a:p>
        </c:txPr>
        <c:crossAx val="234549248"/>
        <c:crosses val="autoZero"/>
        <c:auto val="1"/>
        <c:lblAlgn val="ctr"/>
        <c:lblOffset val="100"/>
        <c:noMultiLvlLbl val="0"/>
      </c:catAx>
      <c:valAx>
        <c:axId val="234549248"/>
        <c:scaling>
          <c:orientation val="minMax"/>
        </c:scaling>
        <c:delete val="1"/>
        <c:axPos val="l"/>
        <c:numFmt formatCode="0%" sourceLinked="1"/>
        <c:majorTickMark val="out"/>
        <c:minorTickMark val="none"/>
        <c:tickLblPos val="nextTo"/>
        <c:crossAx val="234543360"/>
        <c:crosses val="autoZero"/>
        <c:crossBetween val="between"/>
      </c:valAx>
      <c:spPr>
        <a:noFill/>
        <a:ln w="25400">
          <a:noFill/>
        </a:ln>
      </c:spPr>
    </c:plotArea>
    <c:plotVisOnly val="1"/>
    <c:dispBlanksAs val="gap"/>
    <c:showDLblsOverMax val="0"/>
  </c:chart>
  <c:txPr>
    <a:bodyPr/>
    <a:lstStyle/>
    <a:p>
      <a:pPr>
        <a:defRPr sz="1800"/>
      </a:pPr>
      <a:endParaRPr lang="fr-FR"/>
    </a:p>
  </c:txPr>
  <c:externalData r:id="rId1">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916666666666665E-2"/>
          <c:y val="3.4375000000000003E-2"/>
          <c:w val="0.9718515072399363"/>
          <c:h val="0.65663533464566926"/>
        </c:manualLayout>
      </c:layout>
      <c:barChart>
        <c:barDir val="col"/>
        <c:grouping val="clustered"/>
        <c:varyColors val="0"/>
        <c:ser>
          <c:idx val="0"/>
          <c:order val="0"/>
          <c:tx>
            <c:strRef>
              <c:f>Feuil1!$B$1</c:f>
              <c:strCache>
                <c:ptCount val="1"/>
                <c:pt idx="0">
                  <c:v>LGBT (n=1897)</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Feuil1!$A$2:$A$6</c:f>
              <c:strCache>
                <c:ptCount val="5"/>
                <c:pt idx="0">
                  <c:v>Mon style vestimentaire s’inspire beaucoup des tendances de la mode</c:v>
                </c:pt>
                <c:pt idx="1">
                  <c:v>Mon style vestimentaire s’inspire un peu des tendances de la mode</c:v>
                </c:pt>
                <c:pt idx="2">
                  <c:v>J’ai un style vestimentaire plutôt classique</c:v>
                </c:pt>
                <c:pt idx="3">
                  <c:v>J’ai un style vestimentaire plutôt personnel en marge des tendances de la mode</c:v>
                </c:pt>
                <c:pt idx="4">
                  <c:v>Autre</c:v>
                </c:pt>
              </c:strCache>
            </c:strRef>
          </c:cat>
          <c:val>
            <c:numRef>
              <c:f>Feuil1!$B$2:$B$6</c:f>
              <c:numCache>
                <c:formatCode>0%</c:formatCode>
                <c:ptCount val="5"/>
                <c:pt idx="0">
                  <c:v>0.06</c:v>
                </c:pt>
                <c:pt idx="1">
                  <c:v>0.17</c:v>
                </c:pt>
                <c:pt idx="2">
                  <c:v>0.27</c:v>
                </c:pt>
                <c:pt idx="3">
                  <c:v>0.47</c:v>
                </c:pt>
                <c:pt idx="4">
                  <c:v>0.03</c:v>
                </c:pt>
              </c:numCache>
            </c:numRef>
          </c:val>
        </c:ser>
        <c:ser>
          <c:idx val="1"/>
          <c:order val="1"/>
          <c:tx>
            <c:strRef>
              <c:f>Feuil1!$C$1</c:f>
              <c:strCache>
                <c:ptCount val="1"/>
                <c:pt idx="0">
                  <c:v>Hétéros cisgenres (n=800)</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Feuil1!$A$2:$A$6</c:f>
              <c:strCache>
                <c:ptCount val="5"/>
                <c:pt idx="0">
                  <c:v>Mon style vestimentaire s’inspire beaucoup des tendances de la mode</c:v>
                </c:pt>
                <c:pt idx="1">
                  <c:v>Mon style vestimentaire s’inspire un peu des tendances de la mode</c:v>
                </c:pt>
                <c:pt idx="2">
                  <c:v>J’ai un style vestimentaire plutôt classique</c:v>
                </c:pt>
                <c:pt idx="3">
                  <c:v>J’ai un style vestimentaire plutôt personnel en marge des tendances de la mode</c:v>
                </c:pt>
                <c:pt idx="4">
                  <c:v>Autre</c:v>
                </c:pt>
              </c:strCache>
            </c:strRef>
          </c:cat>
          <c:val>
            <c:numRef>
              <c:f>Feuil1!$C$2:$C$6</c:f>
              <c:numCache>
                <c:formatCode>0%</c:formatCode>
                <c:ptCount val="5"/>
                <c:pt idx="0">
                  <c:v>0.05</c:v>
                </c:pt>
                <c:pt idx="1">
                  <c:v>0.21</c:v>
                </c:pt>
                <c:pt idx="2">
                  <c:v>0.35</c:v>
                </c:pt>
                <c:pt idx="3">
                  <c:v>0.39</c:v>
                </c:pt>
                <c:pt idx="4">
                  <c:v>0.01</c:v>
                </c:pt>
              </c:numCache>
            </c:numRef>
          </c:val>
        </c:ser>
        <c:dLbls>
          <c:showLegendKey val="0"/>
          <c:showVal val="0"/>
          <c:showCatName val="0"/>
          <c:showSerName val="0"/>
          <c:showPercent val="0"/>
          <c:showBubbleSize val="0"/>
        </c:dLbls>
        <c:gapWidth val="150"/>
        <c:axId val="229567872"/>
        <c:axId val="229573760"/>
      </c:barChart>
      <c:catAx>
        <c:axId val="229567872"/>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29573760"/>
        <c:crosses val="autoZero"/>
        <c:auto val="1"/>
        <c:lblAlgn val="ctr"/>
        <c:lblOffset val="100"/>
        <c:noMultiLvlLbl val="0"/>
      </c:catAx>
      <c:valAx>
        <c:axId val="229573760"/>
        <c:scaling>
          <c:orientation val="minMax"/>
        </c:scaling>
        <c:delete val="1"/>
        <c:axPos val="l"/>
        <c:numFmt formatCode="0%" sourceLinked="1"/>
        <c:majorTickMark val="out"/>
        <c:minorTickMark val="none"/>
        <c:tickLblPos val="nextTo"/>
        <c:crossAx val="229567872"/>
        <c:crosses val="autoZero"/>
        <c:crossBetween val="between"/>
      </c:valAx>
      <c:spPr>
        <a:noFill/>
        <a:ln w="25400">
          <a:noFill/>
        </a:ln>
      </c:spPr>
    </c:plotArea>
    <c:legend>
      <c:legendPos val="b"/>
      <c:layout>
        <c:manualLayout>
          <c:xMode val="edge"/>
          <c:yMode val="edge"/>
          <c:x val="8.3747381978134097E-2"/>
          <c:y val="0.92045595472440944"/>
          <c:w val="0.83250523604373172"/>
          <c:h val="6.0794045275590548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7772550860781199"/>
          <c:y val="2.5970614806022502E-2"/>
          <c:w val="0.52227449139218796"/>
          <c:h val="0.880159968878923"/>
        </c:manualLayout>
      </c:layout>
      <c:barChart>
        <c:barDir val="bar"/>
        <c:grouping val="stacked"/>
        <c:varyColors val="0"/>
        <c:ser>
          <c:idx val="0"/>
          <c:order val="0"/>
          <c:tx>
            <c:strRef>
              <c:f>Feuil1!$B$1</c:f>
              <c:strCache>
                <c:ptCount val="1"/>
                <c:pt idx="0">
                  <c:v>Fréquentation totale</c:v>
                </c:pt>
              </c:strCache>
            </c:strRef>
          </c:tx>
          <c:spPr>
            <a:solidFill>
              <a:schemeClr val="accent3">
                <a:lumMod val="75000"/>
              </a:schemeClr>
            </a:solidFill>
          </c:spPr>
          <c:invertIfNegative val="0"/>
          <c:dLbls>
            <c:dLbl>
              <c:idx val="1"/>
              <c:layout>
                <c:manualLayout>
                  <c:x val="1.0122842994038197E-2"/>
                  <c:y val="-9.1511302328757763E-3"/>
                </c:manualLayout>
              </c:layout>
              <c:dLblPos val="ctr"/>
              <c:showLegendKey val="0"/>
              <c:showVal val="1"/>
              <c:showCatName val="0"/>
              <c:showSerName val="0"/>
              <c:showPercent val="0"/>
              <c:showBubbleSize val="0"/>
            </c:dLbl>
            <c:dLbl>
              <c:idx val="2"/>
              <c:layout>
                <c:manualLayout>
                  <c:x val="4.8150128093194244E-2"/>
                  <c:y val="-9.7791436181110421E-3"/>
                </c:manualLayout>
              </c:layout>
              <c:spPr>
                <a:noFill/>
                <a:ln>
                  <a:noFill/>
                </a:ln>
                <a:effectLs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3"/>
              <c:layout>
                <c:manualLayout>
                  <c:x val="7.1068412860472198E-3"/>
                  <c:y val="-5.0096380594138499E-1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4"/>
              <c:layout>
                <c:manualLayout>
                  <c:x val="5.3299910660849501E-3"/>
                  <c:y val="2.15162316299793E-7"/>
                </c:manualLayout>
              </c:layout>
              <c:dLblPos val="ctr"/>
              <c:showLegendKey val="0"/>
              <c:showVal val="1"/>
              <c:showCatName val="0"/>
              <c:showSerName val="0"/>
              <c:showPercent val="0"/>
              <c:showBubbleSize val="0"/>
              <c:extLst>
                <c:ext xmlns:c15="http://schemas.microsoft.com/office/drawing/2012/chart" uri="{CE6537A1-D6FC-4f65-9D91-7224C49458BB}"/>
              </c:extLst>
            </c:dLbl>
            <c:dLbl>
              <c:idx val="5"/>
              <c:layout>
                <c:manualLayout>
                  <c:x val="5.3301309645354001E-3"/>
                  <c:y val="0"/>
                </c:manualLayout>
              </c:layout>
              <c:dLblPos val="ctr"/>
              <c:showLegendKey val="0"/>
              <c:showVal val="1"/>
              <c:showCatName val="0"/>
              <c:showSerName val="0"/>
              <c:showPercent val="0"/>
              <c:showBubbleSize val="0"/>
              <c:extLst>
                <c:ext xmlns:c15="http://schemas.microsoft.com/office/drawing/2012/chart" uri="{CE6537A1-D6FC-4f65-9D91-7224C49458BB}"/>
              </c:extLst>
            </c:dLbl>
            <c:dLbl>
              <c:idx val="6"/>
              <c:layout>
                <c:manualLayout>
                  <c:x val="5.4347543060409717E-2"/>
                  <c:y val="-2.8406747251246331E-3"/>
                </c:manualLayout>
              </c:layout>
              <c:spPr>
                <a:noFill/>
                <a:ln>
                  <a:noFill/>
                </a:ln>
                <a:effectLs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dLbl>
              <c:idx val="7"/>
              <c:layout>
                <c:manualLayout>
                  <c:x val="4.7599335328905382E-2"/>
                  <c:y val="-4.7247148808304308E-3"/>
                </c:manualLayout>
              </c:layout>
              <c:spPr>
                <a:noFill/>
                <a:ln>
                  <a:noFill/>
                </a:ln>
                <a:effectLst/>
              </c:spPr>
              <c:txPr>
                <a:bodyPr/>
                <a:lstStyle/>
                <a:p>
                  <a:pPr>
                    <a:defRPr sz="1200" b="1">
                      <a:solidFill>
                        <a:srgbClr val="7F7F7F"/>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dLbl>
            <c:spPr>
              <a:noFill/>
              <a:ln>
                <a:noFill/>
              </a:ln>
              <a:effectLst/>
            </c:spPr>
            <c:txPr>
              <a:bodyPr/>
              <a:lstStyle/>
              <a:p>
                <a:pPr>
                  <a:defRPr sz="1200" b="1">
                    <a:solidFill>
                      <a:schemeClr val="bg1"/>
                    </a:solidFill>
                    <a:latin typeface="Arial" panose="020B0604020202020204" pitchFamily="34" charset="0"/>
                    <a:cs typeface="Arial" panose="020B0604020202020204" pitchFamily="34" charset="0"/>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Feuil1!$A$2:$A$9</c:f>
              <c:strCache>
                <c:ptCount val="8"/>
                <c:pt idx="0">
                  <c:v>Votre cercle familial immédiat (parents, frère, sœur)</c:v>
                </c:pt>
                <c:pt idx="1">
                  <c:v>Votre cercle familial élargi (oncles, tantes, cousins, grands-parents, etc.)</c:v>
                </c:pt>
                <c:pt idx="2">
                  <c:v>Votre conjoint(e), vos enfants</c:v>
                </c:pt>
                <c:pt idx="3">
                  <c:v>Votre cercle d’amis</c:v>
                </c:pt>
                <c:pt idx="4">
                  <c:v>La direction de l’entreprise dans laquelle vous travaillez</c:v>
                </c:pt>
                <c:pt idx="5">
                  <c:v>Vos collègues de travail</c:v>
                </c:pt>
                <c:pt idx="6">
                  <c:v>La direction/le personnel de votre établissement scolaire</c:v>
                </c:pt>
                <c:pt idx="7">
                  <c:v>Vos collègues de classe</c:v>
                </c:pt>
              </c:strCache>
            </c:strRef>
          </c:cat>
          <c:val>
            <c:numRef>
              <c:f>Feuil1!$B$2:$B$9</c:f>
              <c:numCache>
                <c:formatCode>0%</c:formatCode>
                <c:ptCount val="8"/>
                <c:pt idx="0">
                  <c:v>0.27</c:v>
                </c:pt>
                <c:pt idx="1">
                  <c:v>0.4</c:v>
                </c:pt>
                <c:pt idx="2">
                  <c:v>0.02</c:v>
                </c:pt>
                <c:pt idx="3">
                  <c:v>0.12</c:v>
                </c:pt>
                <c:pt idx="4">
                  <c:v>0.19</c:v>
                </c:pt>
                <c:pt idx="5">
                  <c:v>0.22</c:v>
                </c:pt>
                <c:pt idx="6">
                  <c:v>0.09</c:v>
                </c:pt>
                <c:pt idx="7">
                  <c:v>0.08</c:v>
                </c:pt>
              </c:numCache>
            </c:numRef>
          </c:val>
        </c:ser>
        <c:dLbls>
          <c:showLegendKey val="0"/>
          <c:showVal val="0"/>
          <c:showCatName val="0"/>
          <c:showSerName val="0"/>
          <c:showPercent val="0"/>
          <c:showBubbleSize val="0"/>
        </c:dLbls>
        <c:gapWidth val="60"/>
        <c:overlap val="100"/>
        <c:axId val="161798400"/>
        <c:axId val="161816576"/>
      </c:barChart>
      <c:catAx>
        <c:axId val="161798400"/>
        <c:scaling>
          <c:orientation val="maxMin"/>
        </c:scaling>
        <c:delete val="0"/>
        <c:axPos val="l"/>
        <c:numFmt formatCode="General" sourceLinked="1"/>
        <c:majorTickMark val="out"/>
        <c:minorTickMark val="none"/>
        <c:tickLblPos val="nextTo"/>
        <c:txPr>
          <a:bodyPr/>
          <a:lstStyle/>
          <a:p>
            <a:pPr>
              <a:defRPr sz="1200">
                <a:solidFill>
                  <a:schemeClr val="tx1">
                    <a:lumMod val="65000"/>
                    <a:lumOff val="35000"/>
                  </a:schemeClr>
                </a:solidFill>
                <a:latin typeface="Arial Narrow" panose="020B0606020202030204" pitchFamily="34" charset="0"/>
                <a:cs typeface="Arial" panose="020B0604020202020204" pitchFamily="34" charset="0"/>
              </a:defRPr>
            </a:pPr>
            <a:endParaRPr lang="fr-FR"/>
          </a:p>
        </c:txPr>
        <c:crossAx val="161816576"/>
        <c:crosses val="autoZero"/>
        <c:auto val="1"/>
        <c:lblAlgn val="ctr"/>
        <c:lblOffset val="100"/>
        <c:noMultiLvlLbl val="0"/>
      </c:catAx>
      <c:valAx>
        <c:axId val="161816576"/>
        <c:scaling>
          <c:orientation val="minMax"/>
          <c:max val="1.1000000000000001"/>
          <c:min val="0"/>
        </c:scaling>
        <c:delete val="1"/>
        <c:axPos val="t"/>
        <c:numFmt formatCode="0%" sourceLinked="1"/>
        <c:majorTickMark val="out"/>
        <c:minorTickMark val="none"/>
        <c:tickLblPos val="nextTo"/>
        <c:crossAx val="161798400"/>
        <c:crosses val="autoZero"/>
        <c:crossBetween val="between"/>
        <c:majorUnit val="0.2"/>
        <c:minorUnit val="0.02"/>
      </c:valAx>
    </c:plotArea>
    <c:plotVisOnly val="1"/>
    <c:dispBlanksAs val="gap"/>
    <c:showDLblsOverMax val="0"/>
  </c:chart>
  <c:txPr>
    <a:bodyPr/>
    <a:lstStyle/>
    <a:p>
      <a:pPr>
        <a:defRPr sz="1800"/>
      </a:pPr>
      <a:endParaRPr lang="fr-FR"/>
    </a:p>
  </c:txPr>
  <c:externalData r:id="rId1">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5375966456401965E-2"/>
          <c:y val="4.6875E-2"/>
          <c:w val="0.92939223316750819"/>
          <c:h val="0.66288533464566934"/>
        </c:manualLayout>
      </c:layout>
      <c:barChart>
        <c:barDir val="col"/>
        <c:grouping val="clustered"/>
        <c:varyColors val="0"/>
        <c:ser>
          <c:idx val="0"/>
          <c:order val="0"/>
          <c:tx>
            <c:strRef>
              <c:f>Feuil1!$B$1</c:f>
              <c:strCache>
                <c:ptCount val="1"/>
                <c:pt idx="0">
                  <c:v>LGBT (n=1897)</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Feuil1!$A$2:$A$6</c:f>
              <c:strCache>
                <c:ptCount val="5"/>
                <c:pt idx="0">
                  <c:v>Oui, en lien avec mon orientation sexuelle/identité de genre</c:v>
                </c:pt>
                <c:pt idx="1">
                  <c:v>Oui, en lien avec mon apparence</c:v>
                </c:pt>
                <c:pt idx="2">
                  <c:v>Oui, en lien avec ma façon de me comporter ou de m’exprimer</c:v>
                </c:pt>
                <c:pt idx="3">
                  <c:v>Oui, en lien avec autre chose</c:v>
                </c:pt>
                <c:pt idx="4">
                  <c:v>Non, jamais</c:v>
                </c:pt>
              </c:strCache>
            </c:strRef>
          </c:cat>
          <c:val>
            <c:numRef>
              <c:f>Feuil1!$B$2:$B$6</c:f>
              <c:numCache>
                <c:formatCode>0%</c:formatCode>
                <c:ptCount val="5"/>
                <c:pt idx="0">
                  <c:v>0.46</c:v>
                </c:pt>
                <c:pt idx="1">
                  <c:v>0.42</c:v>
                </c:pt>
                <c:pt idx="2">
                  <c:v>0.38</c:v>
                </c:pt>
                <c:pt idx="3">
                  <c:v>0.31</c:v>
                </c:pt>
                <c:pt idx="4">
                  <c:v>0.25</c:v>
                </c:pt>
              </c:numCache>
            </c:numRef>
          </c:val>
        </c:ser>
        <c:ser>
          <c:idx val="1"/>
          <c:order val="1"/>
          <c:tx>
            <c:strRef>
              <c:f>Feuil1!$C$1</c:f>
              <c:strCache>
                <c:ptCount val="1"/>
                <c:pt idx="0">
                  <c:v>Hétéros cisgenres (n=800)</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Feuil1!$A$2:$A$6</c:f>
              <c:strCache>
                <c:ptCount val="5"/>
                <c:pt idx="0">
                  <c:v>Oui, en lien avec mon orientation sexuelle/identité de genre</c:v>
                </c:pt>
                <c:pt idx="1">
                  <c:v>Oui, en lien avec mon apparence</c:v>
                </c:pt>
                <c:pt idx="2">
                  <c:v>Oui, en lien avec ma façon de me comporter ou de m’exprimer</c:v>
                </c:pt>
                <c:pt idx="3">
                  <c:v>Oui, en lien avec autre chose</c:v>
                </c:pt>
                <c:pt idx="4">
                  <c:v>Non, jamais</c:v>
                </c:pt>
              </c:strCache>
            </c:strRef>
          </c:cat>
          <c:val>
            <c:numRef>
              <c:f>Feuil1!$C$2:$C$6</c:f>
              <c:numCache>
                <c:formatCode>0%</c:formatCode>
                <c:ptCount val="5"/>
                <c:pt idx="1">
                  <c:v>0.31</c:v>
                </c:pt>
                <c:pt idx="2">
                  <c:v>0.28999999999999998</c:v>
                </c:pt>
                <c:pt idx="3">
                  <c:v>0.1</c:v>
                </c:pt>
                <c:pt idx="4">
                  <c:v>0.45</c:v>
                </c:pt>
              </c:numCache>
            </c:numRef>
          </c:val>
        </c:ser>
        <c:dLbls>
          <c:showLegendKey val="0"/>
          <c:showVal val="0"/>
          <c:showCatName val="0"/>
          <c:showSerName val="0"/>
          <c:showPercent val="0"/>
          <c:showBubbleSize val="0"/>
        </c:dLbls>
        <c:gapWidth val="150"/>
        <c:axId val="230331520"/>
        <c:axId val="230333056"/>
      </c:barChart>
      <c:catAx>
        <c:axId val="230331520"/>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30333056"/>
        <c:crosses val="autoZero"/>
        <c:auto val="1"/>
        <c:lblAlgn val="ctr"/>
        <c:lblOffset val="100"/>
        <c:noMultiLvlLbl val="0"/>
      </c:catAx>
      <c:valAx>
        <c:axId val="230333056"/>
        <c:scaling>
          <c:orientation val="minMax"/>
        </c:scaling>
        <c:delete val="1"/>
        <c:axPos val="l"/>
        <c:numFmt formatCode="0%" sourceLinked="1"/>
        <c:majorTickMark val="out"/>
        <c:minorTickMark val="none"/>
        <c:tickLblPos val="nextTo"/>
        <c:crossAx val="230331520"/>
        <c:crosses val="autoZero"/>
        <c:crossBetween val="between"/>
      </c:valAx>
      <c:spPr>
        <a:noFill/>
        <a:ln w="25400">
          <a:noFill/>
        </a:ln>
      </c:spPr>
    </c:plotArea>
    <c:legend>
      <c:legendPos val="b"/>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164597025980312E-2"/>
          <c:y val="3.1530322795675032E-2"/>
          <c:w val="0.97835402974019692"/>
          <c:h val="0.71164740656056136"/>
        </c:manualLayout>
      </c:layout>
      <c:barChart>
        <c:barDir val="col"/>
        <c:grouping val="clustered"/>
        <c:varyColors val="0"/>
        <c:ser>
          <c:idx val="0"/>
          <c:order val="0"/>
          <c:tx>
            <c:strRef>
              <c:f>Feuil1!$B$1</c:f>
              <c:strCache>
                <c:ptCount val="1"/>
                <c:pt idx="0">
                  <c:v>LGBTQ (n=1300)</c:v>
                </c:pt>
              </c:strCache>
            </c:strRef>
          </c:tx>
          <c:spPr>
            <a:solidFill>
              <a:srgbClr val="C3D69B"/>
            </a:solidFill>
          </c:spPr>
          <c:invertIfNegative val="0"/>
          <c:dLbls>
            <c:txPr>
              <a:bodyPr/>
              <a:lstStyle/>
              <a:p>
                <a:pPr>
                  <a:defRPr sz="1200" b="1">
                    <a:solidFill>
                      <a:srgbClr val="7F7F7F"/>
                    </a:solidFill>
                    <a:latin typeface="Arial Narrow" panose="020B0606020202030204" pitchFamily="34" charset="0"/>
                    <a:cs typeface="Arial" panose="020B0604020202020204" pitchFamily="34" charset="0"/>
                  </a:defRPr>
                </a:pPr>
                <a:endParaRPr lang="fr-FR"/>
              </a:p>
            </c:txPr>
            <c:showLegendKey val="0"/>
            <c:showVal val="1"/>
            <c:showCatName val="0"/>
            <c:showSerName val="0"/>
            <c:showPercent val="0"/>
            <c:showBubbleSize val="0"/>
            <c:showLeaderLines val="0"/>
          </c:dLbls>
          <c:cat>
            <c:strRef>
              <c:f>Feuil1!$A$2:$A$12</c:f>
              <c:strCache>
                <c:ptCount val="11"/>
                <c:pt idx="0">
                  <c:v>Lieux publics</c:v>
                </c:pt>
                <c:pt idx="1">
                  <c:v>Milieu scolaire</c:v>
                </c:pt>
                <c:pt idx="2">
                  <c:v>Milieu de travail</c:v>
                </c:pt>
                <c:pt idx="3">
                  <c:v>Au sein de ma famille</c:v>
                </c:pt>
                <c:pt idx="4">
                  <c:v>Dans le milieu LGBTQ</c:v>
                </c:pt>
                <c:pt idx="5">
                  <c:v>Dans mon cercle d’amis</c:v>
                </c:pt>
                <c:pt idx="6">
                  <c:v>Dans des établissements de santé</c:v>
                </c:pt>
                <c:pt idx="7">
                  <c:v>Milieu associatif</c:v>
                </c:pt>
                <c:pt idx="8">
                  <c:v>Lors de démarches administratives</c:v>
                </c:pt>
                <c:pt idx="9">
                  <c:v>Sur internet/les réseaux sociaux</c:v>
                </c:pt>
                <c:pt idx="10">
                  <c:v>Autre</c:v>
                </c:pt>
              </c:strCache>
            </c:strRef>
          </c:cat>
          <c:val>
            <c:numRef>
              <c:f>Feuil1!$B$2:$B$12</c:f>
              <c:numCache>
                <c:formatCode>0%</c:formatCode>
                <c:ptCount val="11"/>
                <c:pt idx="0">
                  <c:v>0.62</c:v>
                </c:pt>
                <c:pt idx="1">
                  <c:v>0.6</c:v>
                </c:pt>
                <c:pt idx="2">
                  <c:v>0.33</c:v>
                </c:pt>
                <c:pt idx="3">
                  <c:v>0.31</c:v>
                </c:pt>
                <c:pt idx="4">
                  <c:v>0.2</c:v>
                </c:pt>
                <c:pt idx="5">
                  <c:v>0.17</c:v>
                </c:pt>
                <c:pt idx="6">
                  <c:v>0.14000000000000001</c:v>
                </c:pt>
                <c:pt idx="7">
                  <c:v>0.11</c:v>
                </c:pt>
                <c:pt idx="8">
                  <c:v>0.09</c:v>
                </c:pt>
                <c:pt idx="9">
                  <c:v>0.01</c:v>
                </c:pt>
                <c:pt idx="10">
                  <c:v>0.02</c:v>
                </c:pt>
              </c:numCache>
            </c:numRef>
          </c:val>
        </c:ser>
        <c:dLbls>
          <c:showLegendKey val="0"/>
          <c:showVal val="0"/>
          <c:showCatName val="0"/>
          <c:showSerName val="0"/>
          <c:showPercent val="0"/>
          <c:showBubbleSize val="0"/>
        </c:dLbls>
        <c:gapWidth val="150"/>
        <c:axId val="180261632"/>
        <c:axId val="180263168"/>
      </c:barChart>
      <c:catAx>
        <c:axId val="180261632"/>
        <c:scaling>
          <c:orientation val="minMax"/>
        </c:scaling>
        <c:delete val="0"/>
        <c:axPos val="b"/>
        <c:majorTickMark val="out"/>
        <c:minorTickMark val="none"/>
        <c:tickLblPos val="nextTo"/>
        <c:txPr>
          <a:bodyPr/>
          <a:lstStyle/>
          <a:p>
            <a:pPr>
              <a:defRPr sz="1000">
                <a:solidFill>
                  <a:schemeClr val="bg1">
                    <a:lumMod val="50000"/>
                  </a:schemeClr>
                </a:solidFill>
                <a:latin typeface="Arial Narrow" panose="020B0606020202030204" pitchFamily="34" charset="0"/>
              </a:defRPr>
            </a:pPr>
            <a:endParaRPr lang="fr-FR"/>
          </a:p>
        </c:txPr>
        <c:crossAx val="180263168"/>
        <c:crosses val="autoZero"/>
        <c:auto val="1"/>
        <c:lblAlgn val="ctr"/>
        <c:lblOffset val="80"/>
        <c:noMultiLvlLbl val="0"/>
      </c:catAx>
      <c:valAx>
        <c:axId val="180263168"/>
        <c:scaling>
          <c:orientation val="minMax"/>
        </c:scaling>
        <c:delete val="1"/>
        <c:axPos val="l"/>
        <c:numFmt formatCode="0%" sourceLinked="1"/>
        <c:majorTickMark val="out"/>
        <c:minorTickMark val="none"/>
        <c:tickLblPos val="nextTo"/>
        <c:crossAx val="180261632"/>
        <c:crosses val="autoZero"/>
        <c:crossBetween val="between"/>
      </c:valAx>
      <c:spPr>
        <a:noFill/>
        <a:ln w="25400">
          <a:noFill/>
        </a:ln>
      </c:spPr>
    </c:plotArea>
    <c:plotVisOnly val="1"/>
    <c:dispBlanksAs val="gap"/>
    <c:showDLblsOverMax val="0"/>
  </c:chart>
  <c:txPr>
    <a:bodyPr/>
    <a:lstStyle/>
    <a:p>
      <a:pPr>
        <a:defRPr sz="1800"/>
      </a:pPr>
      <a:endParaRPr lang="fr-FR"/>
    </a:p>
  </c:txPr>
  <c:externalData r:id="rId1">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164597025980312E-2"/>
          <c:y val="3.1530322795675032E-2"/>
          <c:w val="0.97835402974019692"/>
          <c:h val="0.71164740656056136"/>
        </c:manualLayout>
      </c:layout>
      <c:barChart>
        <c:barDir val="col"/>
        <c:grouping val="clustered"/>
        <c:varyColors val="0"/>
        <c:ser>
          <c:idx val="0"/>
          <c:order val="0"/>
          <c:tx>
            <c:strRef>
              <c:f>Feuil1!$B$1</c:f>
              <c:strCache>
                <c:ptCount val="1"/>
                <c:pt idx="0">
                  <c:v>LGBT (n=1300)</c:v>
                </c:pt>
              </c:strCache>
            </c:strRef>
          </c:tx>
          <c:spPr>
            <a:solidFill>
              <a:srgbClr val="C3D69B"/>
            </a:solidFill>
          </c:spPr>
          <c:invertIfNegative val="0"/>
          <c:dLbls>
            <c:dLbl>
              <c:idx val="0"/>
              <c:layout/>
              <c:tx>
                <c:rich>
                  <a:bodyPr/>
                  <a:lstStyle/>
                  <a:p>
                    <a:r>
                      <a:rPr lang="en-US" dirty="0">
                        <a:solidFill>
                          <a:srgbClr val="7F7F7F"/>
                        </a:solidFill>
                      </a:rPr>
                      <a:t>70</a:t>
                    </a:r>
                    <a:r>
                      <a:rPr lang="en-US" dirty="0"/>
                      <a:t>%</a:t>
                    </a:r>
                  </a:p>
                </c:rich>
              </c:tx>
              <c:dLblPos val="outEnd"/>
              <c:showLegendKey val="0"/>
              <c:showVal val="1"/>
              <c:showCatName val="0"/>
              <c:showSerName val="0"/>
              <c:showPercent val="0"/>
              <c:showBubbleSize val="0"/>
            </c:dLbl>
            <c:dLbl>
              <c:idx val="1"/>
              <c:layout>
                <c:manualLayout>
                  <c:x val="-3.0265918264385425E-3"/>
                  <c:y val="-5.6893320097050146E-3"/>
                </c:manualLayout>
              </c:layout>
              <c:dLblPos val="outEnd"/>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Feuil1!$A$2:$A$11</c:f>
              <c:strCache>
                <c:ptCount val="10"/>
                <c:pt idx="0">
                  <c:v>Milieu scolaire</c:v>
                </c:pt>
                <c:pt idx="1">
                  <c:v>Lieux publics</c:v>
                </c:pt>
                <c:pt idx="2">
                  <c:v>Au sein de ma famille</c:v>
                </c:pt>
                <c:pt idx="3">
                  <c:v>Milieu de travail</c:v>
                </c:pt>
                <c:pt idx="4">
                  <c:v>Dans mon cercle d’amis</c:v>
                </c:pt>
                <c:pt idx="5">
                  <c:v>Dans le milieu LGBTQ</c:v>
                </c:pt>
                <c:pt idx="6">
                  <c:v>Dans des établissements de santé</c:v>
                </c:pt>
                <c:pt idx="7">
                  <c:v>Milieu associatif</c:v>
                </c:pt>
                <c:pt idx="8">
                  <c:v>Lors de démarches administratives</c:v>
                </c:pt>
                <c:pt idx="9">
                  <c:v>Autre</c:v>
                </c:pt>
              </c:strCache>
            </c:strRef>
          </c:cat>
          <c:val>
            <c:numRef>
              <c:f>Feuil1!$B$2:$B$11</c:f>
              <c:numCache>
                <c:formatCode>0%</c:formatCode>
                <c:ptCount val="10"/>
                <c:pt idx="0">
                  <c:v>0.7</c:v>
                </c:pt>
                <c:pt idx="1">
                  <c:v>0.42</c:v>
                </c:pt>
                <c:pt idx="2">
                  <c:v>0.28000000000000003</c:v>
                </c:pt>
                <c:pt idx="3">
                  <c:v>0.26</c:v>
                </c:pt>
                <c:pt idx="4">
                  <c:v>0.21</c:v>
                </c:pt>
                <c:pt idx="5">
                  <c:v>0.16</c:v>
                </c:pt>
                <c:pt idx="6">
                  <c:v>0.1</c:v>
                </c:pt>
                <c:pt idx="7">
                  <c:v>7.0000000000000007E-2</c:v>
                </c:pt>
                <c:pt idx="8">
                  <c:v>0.06</c:v>
                </c:pt>
                <c:pt idx="9">
                  <c:v>0.05</c:v>
                </c:pt>
              </c:numCache>
            </c:numRef>
          </c:val>
        </c:ser>
        <c:ser>
          <c:idx val="1"/>
          <c:order val="1"/>
          <c:tx>
            <c:strRef>
              <c:f>Feuil1!$C$1</c:f>
              <c:strCache>
                <c:ptCount val="1"/>
                <c:pt idx="0">
                  <c:v>Hétéros cisgenres (n=417)</c:v>
                </c:pt>
              </c:strCache>
            </c:strRef>
          </c:tx>
          <c:spPr>
            <a:solidFill>
              <a:srgbClr val="7F7F7F"/>
            </a:solidFill>
          </c:spPr>
          <c:invertIfNegative val="0"/>
          <c:dLbls>
            <c:dLbl>
              <c:idx val="5"/>
              <c:layout/>
              <c:tx>
                <c:rich>
                  <a:bodyPr/>
                  <a:lstStyle/>
                  <a:p>
                    <a:r>
                      <a:rPr lang="en-US" smtClean="0"/>
                      <a:t>nd</a:t>
                    </a:r>
                    <a:endParaRPr lang="en-US" dirty="0"/>
                  </a:p>
                </c:rich>
              </c:tx>
              <c:showLegendKey val="0"/>
              <c:showVal val="1"/>
              <c:showCatName val="0"/>
              <c:showSerName val="0"/>
              <c:showPercent val="0"/>
              <c:showBubbleSize val="0"/>
            </c:dLbl>
            <c:txPr>
              <a:bodyPr/>
              <a:lstStyle/>
              <a:p>
                <a:pPr>
                  <a:defRPr sz="1200" b="1">
                    <a:solidFill>
                      <a:srgbClr val="7F7F7F"/>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Feuil1!$A$2:$A$11</c:f>
              <c:strCache>
                <c:ptCount val="10"/>
                <c:pt idx="0">
                  <c:v>Milieu scolaire</c:v>
                </c:pt>
                <c:pt idx="1">
                  <c:v>Lieux publics</c:v>
                </c:pt>
                <c:pt idx="2">
                  <c:v>Au sein de ma famille</c:v>
                </c:pt>
                <c:pt idx="3">
                  <c:v>Milieu de travail</c:v>
                </c:pt>
                <c:pt idx="4">
                  <c:v>Dans mon cercle d’amis</c:v>
                </c:pt>
                <c:pt idx="5">
                  <c:v>Dans le milieu LGBTQ</c:v>
                </c:pt>
                <c:pt idx="6">
                  <c:v>Dans des établissements de santé</c:v>
                </c:pt>
                <c:pt idx="7">
                  <c:v>Milieu associatif</c:v>
                </c:pt>
                <c:pt idx="8">
                  <c:v>Lors de démarches administratives</c:v>
                </c:pt>
                <c:pt idx="9">
                  <c:v>Autre</c:v>
                </c:pt>
              </c:strCache>
            </c:strRef>
          </c:cat>
          <c:val>
            <c:numRef>
              <c:f>Feuil1!$C$2:$C$11</c:f>
              <c:numCache>
                <c:formatCode>0%</c:formatCode>
                <c:ptCount val="10"/>
                <c:pt idx="0">
                  <c:v>0.64</c:v>
                </c:pt>
                <c:pt idx="1">
                  <c:v>0.28000000000000003</c:v>
                </c:pt>
                <c:pt idx="2">
                  <c:v>0.26</c:v>
                </c:pt>
                <c:pt idx="3">
                  <c:v>0.24</c:v>
                </c:pt>
                <c:pt idx="4">
                  <c:v>0.2</c:v>
                </c:pt>
                <c:pt idx="5">
                  <c:v>0</c:v>
                </c:pt>
                <c:pt idx="6">
                  <c:v>7.0000000000000007E-2</c:v>
                </c:pt>
                <c:pt idx="7">
                  <c:v>0.06</c:v>
                </c:pt>
                <c:pt idx="8">
                  <c:v>0.06</c:v>
                </c:pt>
                <c:pt idx="9">
                  <c:v>0.06</c:v>
                </c:pt>
              </c:numCache>
            </c:numRef>
          </c:val>
        </c:ser>
        <c:dLbls>
          <c:showLegendKey val="0"/>
          <c:showVal val="0"/>
          <c:showCatName val="0"/>
          <c:showSerName val="0"/>
          <c:showPercent val="0"/>
          <c:showBubbleSize val="0"/>
        </c:dLbls>
        <c:gapWidth val="150"/>
        <c:axId val="238036480"/>
        <c:axId val="238038016"/>
      </c:barChart>
      <c:catAx>
        <c:axId val="238036480"/>
        <c:scaling>
          <c:orientation val="minMax"/>
        </c:scaling>
        <c:delete val="0"/>
        <c:axPos val="b"/>
        <c:majorTickMark val="out"/>
        <c:minorTickMark val="none"/>
        <c:tickLblPos val="nextTo"/>
        <c:txPr>
          <a:bodyPr/>
          <a:lstStyle/>
          <a:p>
            <a:pPr>
              <a:defRPr sz="1000">
                <a:solidFill>
                  <a:schemeClr val="bg1">
                    <a:lumMod val="50000"/>
                  </a:schemeClr>
                </a:solidFill>
                <a:latin typeface="Arial Narrow" panose="020B0606020202030204" pitchFamily="34" charset="0"/>
              </a:defRPr>
            </a:pPr>
            <a:endParaRPr lang="fr-FR"/>
          </a:p>
        </c:txPr>
        <c:crossAx val="238038016"/>
        <c:crosses val="autoZero"/>
        <c:auto val="1"/>
        <c:lblAlgn val="ctr"/>
        <c:lblOffset val="80"/>
        <c:noMultiLvlLbl val="0"/>
      </c:catAx>
      <c:valAx>
        <c:axId val="238038016"/>
        <c:scaling>
          <c:orientation val="minMax"/>
        </c:scaling>
        <c:delete val="1"/>
        <c:axPos val="l"/>
        <c:numFmt formatCode="0%" sourceLinked="1"/>
        <c:majorTickMark val="out"/>
        <c:minorTickMark val="none"/>
        <c:tickLblPos val="nextTo"/>
        <c:crossAx val="238036480"/>
        <c:crosses val="autoZero"/>
        <c:crossBetween val="between"/>
      </c:valAx>
      <c:spPr>
        <a:noFill/>
        <a:ln w="25400">
          <a:noFill/>
        </a:ln>
      </c:spPr>
    </c:plotArea>
    <c:legend>
      <c:legendPos val="b"/>
      <c:layout>
        <c:manualLayout>
          <c:xMode val="edge"/>
          <c:yMode val="edge"/>
          <c:x val="3.745323975206731E-2"/>
          <c:y val="0.92907047160993339"/>
          <c:w val="0.95018813723758899"/>
          <c:h val="5.4210129059720287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916666666666665E-2"/>
          <c:y val="3.4375000000000003E-2"/>
          <c:w val="0.95593521918034574"/>
          <c:h val="0.67513533464566933"/>
        </c:manualLayout>
      </c:layout>
      <c:barChart>
        <c:barDir val="col"/>
        <c:grouping val="clustered"/>
        <c:varyColors val="0"/>
        <c:ser>
          <c:idx val="0"/>
          <c:order val="0"/>
          <c:tx>
            <c:strRef>
              <c:f>Feuil1!$B$1</c:f>
              <c:strCache>
                <c:ptCount val="1"/>
                <c:pt idx="0">
                  <c:v>LGBT*</c:v>
                </c:pt>
              </c:strCache>
            </c:strRef>
          </c:tx>
          <c:spPr>
            <a:solidFill>
              <a:srgbClr val="C3D69B"/>
            </a:solidFill>
          </c:spPr>
          <c:invertIfNegative val="0"/>
          <c:dLbls>
            <c:dLbl>
              <c:idx val="0"/>
              <c:layout/>
              <c:tx>
                <c:rich>
                  <a:bodyPr/>
                  <a:lstStyle/>
                  <a:p>
                    <a:r>
                      <a:rPr lang="en-US" dirty="0">
                        <a:solidFill>
                          <a:srgbClr val="7F7F7F"/>
                        </a:solidFill>
                      </a:rPr>
                      <a:t>49%</a:t>
                    </a:r>
                  </a:p>
                </c:rich>
              </c:tx>
              <c:dLblPos val="outEnd"/>
              <c:showLegendKey val="0"/>
              <c:showVal val="1"/>
              <c:showCatName val="0"/>
              <c:showSerName val="0"/>
              <c:showPercent val="0"/>
              <c:showBubbleSize val="0"/>
            </c:dLbl>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Feuil1!$A$2:$A$5</c:f>
              <c:strCache>
                <c:ptCount val="4"/>
                <c:pt idx="0">
                  <c:v>Oui, cela m’est arrivé dans le passé</c:v>
                </c:pt>
                <c:pt idx="1">
                  <c:v>Oui, cela m’arrive régulièrement</c:v>
                </c:pt>
                <c:pt idx="2">
                  <c:v>Oui, cela m’arrive à l’occasion</c:v>
                </c:pt>
                <c:pt idx="3">
                  <c:v>Non, jamais</c:v>
                </c:pt>
              </c:strCache>
            </c:strRef>
          </c:cat>
          <c:val>
            <c:numRef>
              <c:f>Feuil1!$B$2:$B$5</c:f>
              <c:numCache>
                <c:formatCode>0%</c:formatCode>
                <c:ptCount val="4"/>
                <c:pt idx="0">
                  <c:v>0.49</c:v>
                </c:pt>
                <c:pt idx="1">
                  <c:v>0.03</c:v>
                </c:pt>
                <c:pt idx="2">
                  <c:v>0.09</c:v>
                </c:pt>
                <c:pt idx="3">
                  <c:v>0.41</c:v>
                </c:pt>
              </c:numCache>
            </c:numRef>
          </c:val>
        </c:ser>
        <c:ser>
          <c:idx val="1"/>
          <c:order val="1"/>
          <c:tx>
            <c:strRef>
              <c:f>Feuil1!$C$1</c:f>
              <c:strCache>
                <c:ptCount val="1"/>
                <c:pt idx="0">
                  <c:v>Hétéros cisgenres</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Feuil1!$A$2:$A$5</c:f>
              <c:strCache>
                <c:ptCount val="4"/>
                <c:pt idx="0">
                  <c:v>Oui, cela m’est arrivé dans le passé</c:v>
                </c:pt>
                <c:pt idx="1">
                  <c:v>Oui, cela m’arrive régulièrement</c:v>
                </c:pt>
                <c:pt idx="2">
                  <c:v>Oui, cela m’arrive à l’occasion</c:v>
                </c:pt>
                <c:pt idx="3">
                  <c:v>Non, jamais</c:v>
                </c:pt>
              </c:strCache>
            </c:strRef>
          </c:cat>
          <c:val>
            <c:numRef>
              <c:f>Feuil1!$C$2:$C$5</c:f>
              <c:numCache>
                <c:formatCode>0%</c:formatCode>
                <c:ptCount val="4"/>
                <c:pt idx="0">
                  <c:v>0.38</c:v>
                </c:pt>
                <c:pt idx="1">
                  <c:v>0.03</c:v>
                </c:pt>
                <c:pt idx="2">
                  <c:v>0.01</c:v>
                </c:pt>
                <c:pt idx="3">
                  <c:v>0.57999999999999996</c:v>
                </c:pt>
              </c:numCache>
            </c:numRef>
          </c:val>
        </c:ser>
        <c:dLbls>
          <c:showLegendKey val="0"/>
          <c:showVal val="0"/>
          <c:showCatName val="0"/>
          <c:showSerName val="0"/>
          <c:showPercent val="0"/>
          <c:showBubbleSize val="0"/>
        </c:dLbls>
        <c:gapWidth val="150"/>
        <c:axId val="238119552"/>
        <c:axId val="238125440"/>
      </c:barChart>
      <c:catAx>
        <c:axId val="238119552"/>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38125440"/>
        <c:crosses val="autoZero"/>
        <c:auto val="1"/>
        <c:lblAlgn val="ctr"/>
        <c:lblOffset val="100"/>
        <c:noMultiLvlLbl val="0"/>
      </c:catAx>
      <c:valAx>
        <c:axId val="238125440"/>
        <c:scaling>
          <c:orientation val="minMax"/>
        </c:scaling>
        <c:delete val="1"/>
        <c:axPos val="l"/>
        <c:numFmt formatCode="0%" sourceLinked="1"/>
        <c:majorTickMark val="out"/>
        <c:minorTickMark val="none"/>
        <c:tickLblPos val="nextTo"/>
        <c:crossAx val="238119552"/>
        <c:crosses val="autoZero"/>
        <c:crossBetween val="between"/>
      </c:valAx>
      <c:spPr>
        <a:noFill/>
        <a:ln w="25400">
          <a:noFill/>
        </a:ln>
      </c:spPr>
    </c:plotArea>
    <c:legend>
      <c:legendPos val="b"/>
      <c:layout>
        <c:manualLayout>
          <c:xMode val="edge"/>
          <c:yMode val="edge"/>
          <c:x val="0.10881562614607723"/>
          <c:y val="0.91197410527370593"/>
          <c:w val="0.77597061407574286"/>
          <c:h val="6.7276566220311029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916666666666665E-2"/>
          <c:y val="3.4375000000000003E-2"/>
          <c:w val="0.95593521918034574"/>
          <c:h val="0.67513533464566933"/>
        </c:manualLayout>
      </c:layout>
      <c:barChart>
        <c:barDir val="col"/>
        <c:grouping val="clustered"/>
        <c:varyColors val="0"/>
        <c:ser>
          <c:idx val="0"/>
          <c:order val="0"/>
          <c:tx>
            <c:strRef>
              <c:f>Feuil1!$B$1</c:f>
              <c:strCache>
                <c:ptCount val="1"/>
                <c:pt idx="0">
                  <c:v>LGBT</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Feuil1!$A$2:$A$5</c:f>
              <c:strCache>
                <c:ptCount val="4"/>
                <c:pt idx="0">
                  <c:v>Oui, cela m’est arrivé dans le passé</c:v>
                </c:pt>
                <c:pt idx="1">
                  <c:v>Oui, cela m’arrive régulièrement</c:v>
                </c:pt>
                <c:pt idx="2">
                  <c:v>Oui, cela m’arrive à l’occasion</c:v>
                </c:pt>
                <c:pt idx="3">
                  <c:v>Non, jamais</c:v>
                </c:pt>
              </c:strCache>
            </c:strRef>
          </c:cat>
          <c:val>
            <c:numRef>
              <c:f>Feuil1!$B$2:$B$5</c:f>
              <c:numCache>
                <c:formatCode>0%</c:formatCode>
                <c:ptCount val="4"/>
                <c:pt idx="0">
                  <c:v>0.32</c:v>
                </c:pt>
                <c:pt idx="1">
                  <c:v>7.0000000000000007E-2</c:v>
                </c:pt>
                <c:pt idx="2">
                  <c:v>0.27</c:v>
                </c:pt>
                <c:pt idx="3">
                  <c:v>0.39</c:v>
                </c:pt>
              </c:numCache>
            </c:numRef>
          </c:val>
        </c:ser>
        <c:ser>
          <c:idx val="1"/>
          <c:order val="1"/>
          <c:tx>
            <c:strRef>
              <c:f>Feuil1!$C$1</c:f>
              <c:strCache>
                <c:ptCount val="1"/>
                <c:pt idx="0">
                  <c:v>Hétéros cisgenres</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Feuil1!$A$2:$A$5</c:f>
              <c:strCache>
                <c:ptCount val="4"/>
                <c:pt idx="0">
                  <c:v>Oui, cela m’est arrivé dans le passé</c:v>
                </c:pt>
                <c:pt idx="1">
                  <c:v>Oui, cela m’arrive régulièrement</c:v>
                </c:pt>
                <c:pt idx="2">
                  <c:v>Oui, cela m’arrive à l’occasion</c:v>
                </c:pt>
                <c:pt idx="3">
                  <c:v>Non, jamais</c:v>
                </c:pt>
              </c:strCache>
            </c:strRef>
          </c:cat>
          <c:val>
            <c:numRef>
              <c:f>Feuil1!$C$2:$C$5</c:f>
              <c:numCache>
                <c:formatCode>0%</c:formatCode>
                <c:ptCount val="4"/>
                <c:pt idx="0">
                  <c:v>0.32</c:v>
                </c:pt>
                <c:pt idx="1">
                  <c:v>0.11</c:v>
                </c:pt>
                <c:pt idx="2">
                  <c:v>0.06</c:v>
                </c:pt>
                <c:pt idx="3">
                  <c:v>0.52</c:v>
                </c:pt>
              </c:numCache>
            </c:numRef>
          </c:val>
        </c:ser>
        <c:dLbls>
          <c:showLegendKey val="0"/>
          <c:showVal val="0"/>
          <c:showCatName val="0"/>
          <c:showSerName val="0"/>
          <c:showPercent val="0"/>
          <c:showBubbleSize val="0"/>
        </c:dLbls>
        <c:gapWidth val="150"/>
        <c:axId val="238331392"/>
        <c:axId val="238332928"/>
      </c:barChart>
      <c:catAx>
        <c:axId val="238331392"/>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38332928"/>
        <c:crosses val="autoZero"/>
        <c:auto val="1"/>
        <c:lblAlgn val="ctr"/>
        <c:lblOffset val="100"/>
        <c:noMultiLvlLbl val="0"/>
      </c:catAx>
      <c:valAx>
        <c:axId val="238332928"/>
        <c:scaling>
          <c:orientation val="minMax"/>
        </c:scaling>
        <c:delete val="1"/>
        <c:axPos val="l"/>
        <c:numFmt formatCode="0%" sourceLinked="1"/>
        <c:majorTickMark val="out"/>
        <c:minorTickMark val="none"/>
        <c:tickLblPos val="nextTo"/>
        <c:crossAx val="238331392"/>
        <c:crosses val="autoZero"/>
        <c:crossBetween val="between"/>
      </c:valAx>
      <c:spPr>
        <a:noFill/>
        <a:ln w="25400">
          <a:noFill/>
        </a:ln>
      </c:spPr>
    </c:plotArea>
    <c:legend>
      <c:legendPos val="b"/>
      <c:layout>
        <c:manualLayout>
          <c:xMode val="edge"/>
          <c:yMode val="edge"/>
          <c:x val="0.14400397575454701"/>
          <c:y val="0.91197410527370593"/>
          <c:w val="0.75997590970825657"/>
          <c:h val="6.7276566220311029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916666666666665E-2"/>
          <c:y val="3.4375000000000003E-2"/>
          <c:w val="0.95593521918034574"/>
          <c:h val="0.67513533464566933"/>
        </c:manualLayout>
      </c:layout>
      <c:barChart>
        <c:barDir val="col"/>
        <c:grouping val="clustered"/>
        <c:varyColors val="0"/>
        <c:ser>
          <c:idx val="0"/>
          <c:order val="0"/>
          <c:tx>
            <c:strRef>
              <c:f>Feuil1!$B$1</c:f>
              <c:strCache>
                <c:ptCount val="1"/>
                <c:pt idx="0">
                  <c:v>LGBT</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Feuil1!$A$2:$A$5</c:f>
              <c:strCache>
                <c:ptCount val="4"/>
                <c:pt idx="0">
                  <c:v>Oui, cela m’est arrivé dans le passé</c:v>
                </c:pt>
                <c:pt idx="1">
                  <c:v>Oui, cela m’arrive régulièrement</c:v>
                </c:pt>
                <c:pt idx="2">
                  <c:v>Oui, cela m’arrive à l’occasion</c:v>
                </c:pt>
                <c:pt idx="3">
                  <c:v>Non, jamais</c:v>
                </c:pt>
              </c:strCache>
            </c:strRef>
          </c:cat>
          <c:val>
            <c:numRef>
              <c:f>Feuil1!$B$2:$B$5</c:f>
              <c:numCache>
                <c:formatCode>0%</c:formatCode>
                <c:ptCount val="4"/>
                <c:pt idx="0">
                  <c:v>0.31</c:v>
                </c:pt>
                <c:pt idx="1">
                  <c:v>0.11</c:v>
                </c:pt>
                <c:pt idx="2">
                  <c:v>0.2</c:v>
                </c:pt>
                <c:pt idx="3">
                  <c:v>0.41</c:v>
                </c:pt>
              </c:numCache>
            </c:numRef>
          </c:val>
        </c:ser>
        <c:ser>
          <c:idx val="1"/>
          <c:order val="1"/>
          <c:tx>
            <c:strRef>
              <c:f>Feuil1!$C$1</c:f>
              <c:strCache>
                <c:ptCount val="1"/>
                <c:pt idx="0">
                  <c:v>Hétéros cisgenres</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Feuil1!$A$2:$A$5</c:f>
              <c:strCache>
                <c:ptCount val="4"/>
                <c:pt idx="0">
                  <c:v>Oui, cela m’est arrivé dans le passé</c:v>
                </c:pt>
                <c:pt idx="1">
                  <c:v>Oui, cela m’arrive régulièrement</c:v>
                </c:pt>
                <c:pt idx="2">
                  <c:v>Oui, cela m’arrive à l’occasion</c:v>
                </c:pt>
                <c:pt idx="3">
                  <c:v>Non, jamais</c:v>
                </c:pt>
              </c:strCache>
            </c:strRef>
          </c:cat>
          <c:val>
            <c:numRef>
              <c:f>Feuil1!$C$2:$C$5</c:f>
              <c:numCache>
                <c:formatCode>0%</c:formatCode>
                <c:ptCount val="4"/>
                <c:pt idx="0">
                  <c:v>0.27</c:v>
                </c:pt>
                <c:pt idx="1">
                  <c:v>0.04</c:v>
                </c:pt>
                <c:pt idx="2">
                  <c:v>0.03</c:v>
                </c:pt>
                <c:pt idx="3">
                  <c:v>0.66</c:v>
                </c:pt>
              </c:numCache>
            </c:numRef>
          </c:val>
        </c:ser>
        <c:dLbls>
          <c:showLegendKey val="0"/>
          <c:showVal val="0"/>
          <c:showCatName val="0"/>
          <c:showSerName val="0"/>
          <c:showPercent val="0"/>
          <c:showBubbleSize val="0"/>
        </c:dLbls>
        <c:gapWidth val="150"/>
        <c:axId val="247028352"/>
        <c:axId val="247034240"/>
      </c:barChart>
      <c:catAx>
        <c:axId val="247028352"/>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47034240"/>
        <c:crosses val="autoZero"/>
        <c:auto val="1"/>
        <c:lblAlgn val="ctr"/>
        <c:lblOffset val="100"/>
        <c:noMultiLvlLbl val="0"/>
      </c:catAx>
      <c:valAx>
        <c:axId val="247034240"/>
        <c:scaling>
          <c:orientation val="minMax"/>
        </c:scaling>
        <c:delete val="1"/>
        <c:axPos val="l"/>
        <c:numFmt formatCode="0%" sourceLinked="1"/>
        <c:majorTickMark val="out"/>
        <c:minorTickMark val="none"/>
        <c:tickLblPos val="nextTo"/>
        <c:crossAx val="247028352"/>
        <c:crosses val="autoZero"/>
        <c:crossBetween val="between"/>
      </c:valAx>
      <c:spPr>
        <a:noFill/>
        <a:ln w="25400">
          <a:noFill/>
        </a:ln>
      </c:spPr>
    </c:plotArea>
    <c:legend>
      <c:legendPos val="b"/>
      <c:layout>
        <c:manualLayout>
          <c:xMode val="edge"/>
          <c:yMode val="edge"/>
          <c:x val="0.10881562614607723"/>
          <c:y val="0.91197410527370593"/>
          <c:w val="0.77597061407574286"/>
          <c:h val="6.7276566220311029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c:date1904 val="0"/>
  <c:lang val="fr-CA"/>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2.2916666666666665E-2"/>
          <c:y val="3.4375000000000003E-2"/>
          <c:w val="0.95593521918034574"/>
          <c:h val="0.67513533464566933"/>
        </c:manualLayout>
      </c:layout>
      <c:barChart>
        <c:barDir val="col"/>
        <c:grouping val="clustered"/>
        <c:varyColors val="0"/>
        <c:ser>
          <c:idx val="0"/>
          <c:order val="0"/>
          <c:tx>
            <c:strRef>
              <c:f>Feuil1!$B$1</c:f>
              <c:strCache>
                <c:ptCount val="1"/>
                <c:pt idx="0">
                  <c:v>LGBT</c:v>
                </c:pt>
              </c:strCache>
            </c:strRef>
          </c:tx>
          <c:spPr>
            <a:solidFill>
              <a:srgbClr val="C3D69B"/>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dLblPos val="outEnd"/>
            <c:showLegendKey val="0"/>
            <c:showVal val="1"/>
            <c:showCatName val="0"/>
            <c:showSerName val="0"/>
            <c:showPercent val="0"/>
            <c:showBubbleSize val="0"/>
            <c:showLeaderLines val="0"/>
          </c:dLbls>
          <c:cat>
            <c:strRef>
              <c:f>Feuil1!$A$2:$A$5</c:f>
              <c:strCache>
                <c:ptCount val="4"/>
                <c:pt idx="0">
                  <c:v>Oui, cela m’est arrivé dans le passé</c:v>
                </c:pt>
                <c:pt idx="1">
                  <c:v>Oui, cela m’arrive régulièrement</c:v>
                </c:pt>
                <c:pt idx="2">
                  <c:v>Oui, cela m’arrive à l’occasion</c:v>
                </c:pt>
                <c:pt idx="3">
                  <c:v>Non, jamais</c:v>
                </c:pt>
              </c:strCache>
            </c:strRef>
          </c:cat>
          <c:val>
            <c:numRef>
              <c:f>Feuil1!$B$2:$B$5</c:f>
              <c:numCache>
                <c:formatCode>0%</c:formatCode>
                <c:ptCount val="4"/>
                <c:pt idx="0">
                  <c:v>0.2</c:v>
                </c:pt>
                <c:pt idx="1">
                  <c:v>0.01</c:v>
                </c:pt>
                <c:pt idx="2">
                  <c:v>0.06</c:v>
                </c:pt>
                <c:pt idx="3">
                  <c:v>0.74</c:v>
                </c:pt>
              </c:numCache>
            </c:numRef>
          </c:val>
        </c:ser>
        <c:ser>
          <c:idx val="1"/>
          <c:order val="1"/>
          <c:tx>
            <c:strRef>
              <c:f>Feuil1!$C$1</c:f>
              <c:strCache>
                <c:ptCount val="1"/>
                <c:pt idx="0">
                  <c:v>Hétéros cisgenres</c:v>
                </c:pt>
              </c:strCache>
            </c:strRef>
          </c:tx>
          <c:spPr>
            <a:solidFill>
              <a:srgbClr val="7F7F7F"/>
            </a:solidFill>
          </c:spPr>
          <c:invertIfNegative val="0"/>
          <c:dLbls>
            <c:txPr>
              <a:bodyPr/>
              <a:lstStyle/>
              <a:p>
                <a:pPr>
                  <a:defRPr sz="1200" b="1">
                    <a:solidFill>
                      <a:schemeClr val="bg1">
                        <a:lumMod val="50000"/>
                      </a:schemeClr>
                    </a:solidFill>
                    <a:latin typeface="Arial Narrow" panose="020B0606020202030204" pitchFamily="34" charset="0"/>
                  </a:defRPr>
                </a:pPr>
                <a:endParaRPr lang="fr-FR"/>
              </a:p>
            </c:txPr>
            <c:showLegendKey val="0"/>
            <c:showVal val="1"/>
            <c:showCatName val="0"/>
            <c:showSerName val="0"/>
            <c:showPercent val="0"/>
            <c:showBubbleSize val="0"/>
            <c:showLeaderLines val="0"/>
          </c:dLbls>
          <c:cat>
            <c:strRef>
              <c:f>Feuil1!$A$2:$A$5</c:f>
              <c:strCache>
                <c:ptCount val="4"/>
                <c:pt idx="0">
                  <c:v>Oui, cela m’est arrivé dans le passé</c:v>
                </c:pt>
                <c:pt idx="1">
                  <c:v>Oui, cela m’arrive régulièrement</c:v>
                </c:pt>
                <c:pt idx="2">
                  <c:v>Oui, cela m’arrive à l’occasion</c:v>
                </c:pt>
                <c:pt idx="3">
                  <c:v>Non, jamais</c:v>
                </c:pt>
              </c:strCache>
            </c:strRef>
          </c:cat>
          <c:val>
            <c:numRef>
              <c:f>Feuil1!$C$2:$C$5</c:f>
              <c:numCache>
                <c:formatCode>0%</c:formatCode>
                <c:ptCount val="4"/>
                <c:pt idx="0">
                  <c:v>0.09</c:v>
                </c:pt>
                <c:pt idx="1">
                  <c:v>0.01</c:v>
                </c:pt>
                <c:pt idx="2">
                  <c:v>0.01</c:v>
                </c:pt>
                <c:pt idx="3">
                  <c:v>0.89</c:v>
                </c:pt>
              </c:numCache>
            </c:numRef>
          </c:val>
        </c:ser>
        <c:dLbls>
          <c:showLegendKey val="0"/>
          <c:showVal val="0"/>
          <c:showCatName val="0"/>
          <c:showSerName val="0"/>
          <c:showPercent val="0"/>
          <c:showBubbleSize val="0"/>
        </c:dLbls>
        <c:gapWidth val="150"/>
        <c:axId val="246990336"/>
        <c:axId val="246991872"/>
      </c:barChart>
      <c:catAx>
        <c:axId val="246990336"/>
        <c:scaling>
          <c:orientation val="minMax"/>
        </c:scaling>
        <c:delete val="0"/>
        <c:axPos val="b"/>
        <c:majorTickMark val="out"/>
        <c:minorTickMark val="none"/>
        <c:tickLblPos val="nextTo"/>
        <c:txPr>
          <a:bodyPr/>
          <a:lstStyle/>
          <a:p>
            <a:pPr>
              <a:defRPr sz="1200">
                <a:solidFill>
                  <a:schemeClr val="bg1">
                    <a:lumMod val="50000"/>
                  </a:schemeClr>
                </a:solidFill>
                <a:latin typeface="Arial Narrow" panose="020B0606020202030204" pitchFamily="34" charset="0"/>
              </a:defRPr>
            </a:pPr>
            <a:endParaRPr lang="fr-FR"/>
          </a:p>
        </c:txPr>
        <c:crossAx val="246991872"/>
        <c:crosses val="autoZero"/>
        <c:auto val="1"/>
        <c:lblAlgn val="ctr"/>
        <c:lblOffset val="100"/>
        <c:noMultiLvlLbl val="0"/>
      </c:catAx>
      <c:valAx>
        <c:axId val="246991872"/>
        <c:scaling>
          <c:orientation val="minMax"/>
        </c:scaling>
        <c:delete val="1"/>
        <c:axPos val="l"/>
        <c:numFmt formatCode="0%" sourceLinked="1"/>
        <c:majorTickMark val="out"/>
        <c:minorTickMark val="none"/>
        <c:tickLblPos val="nextTo"/>
        <c:crossAx val="246990336"/>
        <c:crosses val="autoZero"/>
        <c:crossBetween val="between"/>
      </c:valAx>
      <c:spPr>
        <a:noFill/>
        <a:ln w="25400">
          <a:noFill/>
        </a:ln>
      </c:spPr>
    </c:plotArea>
    <c:legend>
      <c:legendPos val="b"/>
      <c:layout>
        <c:manualLayout>
          <c:xMode val="edge"/>
          <c:yMode val="edge"/>
          <c:x val="0.14400397575454701"/>
          <c:y val="0.91197410527370593"/>
          <c:w val="0.75997590970825657"/>
          <c:h val="6.7276566220311029E-2"/>
        </c:manualLayout>
      </c:layout>
      <c:overlay val="0"/>
      <c:txPr>
        <a:bodyPr/>
        <a:lstStyle/>
        <a:p>
          <a:pPr>
            <a:defRPr sz="1200">
              <a:solidFill>
                <a:schemeClr val="bg1">
                  <a:lumMod val="50000"/>
                </a:schemeClr>
              </a:solidFill>
              <a:latin typeface="Arial Narrow" panose="020B0606020202030204" pitchFamily="34" charset="0"/>
            </a:defRPr>
          </a:pPr>
          <a:endParaRPr lang="fr-FR"/>
        </a:p>
      </c:txPr>
    </c:legend>
    <c:plotVisOnly val="1"/>
    <c:dispBlanksAs val="gap"/>
    <c:showDLblsOverMax val="0"/>
  </c:chart>
  <c:txPr>
    <a:bodyPr/>
    <a:lstStyle/>
    <a:p>
      <a:pPr>
        <a:defRPr sz="1800"/>
      </a:pPr>
      <a:endParaRPr lang="fr-FR"/>
    </a:p>
  </c:txPr>
  <c:externalData r:id="rId1">
    <c:autoUpdate val="0"/>
  </c:externalData>
</c:chartSpace>
</file>

<file path=ppt/drawings/drawing1.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10.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11.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12.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13.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14.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15.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16.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17.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18.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19.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2.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20.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21.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22.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23.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24.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25.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26.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27.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28.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29.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3.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30.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31.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32.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33.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34.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35.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36.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37.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38.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39.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4.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40.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41.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5.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6.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7.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8.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drawings/drawing9.xml><?xml version="1.0" encoding="utf-8"?>
<c:userShapes xmlns:c="http://schemas.openxmlformats.org/drawingml/2006/chart">
  <cdr:relSizeAnchor xmlns:cdr="http://schemas.openxmlformats.org/drawingml/2006/chartDrawing">
    <cdr:from>
      <cdr:x>0.61674</cdr:x>
      <cdr:y>0.07752</cdr:y>
    </cdr:from>
    <cdr:to>
      <cdr:x>0.74699</cdr:x>
      <cdr:y>0.28529</cdr:y>
    </cdr:to>
    <cdr:sp macro="" textlink="">
      <cdr:nvSpPr>
        <cdr:cNvPr id="2" name="ZoneTexte 1"/>
        <cdr:cNvSpPr txBox="1"/>
      </cdr:nvSpPr>
      <cdr:spPr>
        <a:xfrm xmlns:a="http://schemas.openxmlformats.org/drawingml/2006/main">
          <a:off x="4329490" y="341187"/>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fr-CA" sz="1100" dirty="0"/>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10.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3038475" cy="465138"/>
          </a:xfrm>
          <a:prstGeom prst="rect">
            <a:avLst/>
          </a:prstGeom>
        </p:spPr>
        <p:txBody>
          <a:bodyPr vert="horz" lIns="91440" tIns="45720" rIns="91440" bIns="45720" rtlCol="0"/>
          <a:lstStyle>
            <a:lvl1pPr algn="l">
              <a:defRPr sz="1200"/>
            </a:lvl1pPr>
          </a:lstStyle>
          <a:p>
            <a:endParaRPr lang="fr-CA"/>
          </a:p>
        </p:txBody>
      </p:sp>
      <p:sp>
        <p:nvSpPr>
          <p:cNvPr id="3" name="Espace réservé de la date 2"/>
          <p:cNvSpPr>
            <a:spLocks noGrp="1"/>
          </p:cNvSpPr>
          <p:nvPr>
            <p:ph type="dt" sz="quarter" idx="1"/>
          </p:nvPr>
        </p:nvSpPr>
        <p:spPr>
          <a:xfrm>
            <a:off x="3970338" y="0"/>
            <a:ext cx="3038475" cy="465138"/>
          </a:xfrm>
          <a:prstGeom prst="rect">
            <a:avLst/>
          </a:prstGeom>
        </p:spPr>
        <p:txBody>
          <a:bodyPr vert="horz" lIns="91440" tIns="45720" rIns="91440" bIns="45720" rtlCol="0"/>
          <a:lstStyle>
            <a:lvl1pPr algn="r">
              <a:defRPr sz="1200"/>
            </a:lvl1pPr>
          </a:lstStyle>
          <a:p>
            <a:fld id="{77253277-E5BD-44A8-8450-70384FB2FB4D}" type="datetimeFigureOut">
              <a:rPr lang="fr-CA" smtClean="0"/>
              <a:t>2017-07-28</a:t>
            </a:fld>
            <a:endParaRPr lang="fr-CA"/>
          </a:p>
        </p:txBody>
      </p:sp>
      <p:sp>
        <p:nvSpPr>
          <p:cNvPr id="4" name="Espace réservé du pied de page 3"/>
          <p:cNvSpPr>
            <a:spLocks noGrp="1"/>
          </p:cNvSpPr>
          <p:nvPr>
            <p:ph type="ftr" sz="quarter" idx="2"/>
          </p:nvPr>
        </p:nvSpPr>
        <p:spPr>
          <a:xfrm>
            <a:off x="0" y="8829675"/>
            <a:ext cx="3038475" cy="465138"/>
          </a:xfrm>
          <a:prstGeom prst="rect">
            <a:avLst/>
          </a:prstGeom>
        </p:spPr>
        <p:txBody>
          <a:bodyPr vert="horz" lIns="91440" tIns="45720" rIns="91440" bIns="45720" rtlCol="0" anchor="b"/>
          <a:lstStyle>
            <a:lvl1pPr algn="l">
              <a:defRPr sz="1200"/>
            </a:lvl1pPr>
          </a:lstStyle>
          <a:p>
            <a:endParaRPr lang="fr-CA"/>
          </a:p>
        </p:txBody>
      </p:sp>
      <p:sp>
        <p:nvSpPr>
          <p:cNvPr id="5" name="Espace réservé du numéro de diapositive 4"/>
          <p:cNvSpPr>
            <a:spLocks noGrp="1"/>
          </p:cNvSpPr>
          <p:nvPr>
            <p:ph type="sldNum" sz="quarter" idx="3"/>
          </p:nvPr>
        </p:nvSpPr>
        <p:spPr>
          <a:xfrm>
            <a:off x="3970338" y="8829675"/>
            <a:ext cx="3038475" cy="465138"/>
          </a:xfrm>
          <a:prstGeom prst="rect">
            <a:avLst/>
          </a:prstGeom>
        </p:spPr>
        <p:txBody>
          <a:bodyPr vert="horz" lIns="91440" tIns="45720" rIns="91440" bIns="45720" rtlCol="0" anchor="b"/>
          <a:lstStyle>
            <a:lvl1pPr algn="r">
              <a:defRPr sz="1200"/>
            </a:lvl1pPr>
          </a:lstStyle>
          <a:p>
            <a:fld id="{35A75275-5E74-4ECB-B84C-36E579181822}" type="slidenum">
              <a:rPr lang="fr-CA" smtClean="0"/>
              <a:t>‹N°›</a:t>
            </a:fld>
            <a:endParaRPr lang="fr-CA"/>
          </a:p>
        </p:txBody>
      </p:sp>
    </p:spTree>
    <p:extLst>
      <p:ext uri="{BB962C8B-B14F-4D97-AF65-F5344CB8AC3E}">
        <p14:creationId xmlns:p14="http://schemas.microsoft.com/office/powerpoint/2010/main" val="91490427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3037946" cy="464345"/>
          </a:xfrm>
          <a:prstGeom prst="rect">
            <a:avLst/>
          </a:prstGeom>
        </p:spPr>
        <p:txBody>
          <a:bodyPr vert="horz" lIns="91257" tIns="45629" rIns="91257" bIns="45629" rtlCol="0"/>
          <a:lstStyle>
            <a:lvl1pPr algn="l">
              <a:defRPr sz="1200"/>
            </a:lvl1pPr>
          </a:lstStyle>
          <a:p>
            <a:endParaRPr lang="en-CA"/>
          </a:p>
        </p:txBody>
      </p:sp>
      <p:sp>
        <p:nvSpPr>
          <p:cNvPr id="3" name="Espace réservé de la date 2"/>
          <p:cNvSpPr>
            <a:spLocks noGrp="1"/>
          </p:cNvSpPr>
          <p:nvPr>
            <p:ph type="dt" idx="1"/>
          </p:nvPr>
        </p:nvSpPr>
        <p:spPr>
          <a:xfrm>
            <a:off x="3970871" y="0"/>
            <a:ext cx="3037946" cy="464345"/>
          </a:xfrm>
          <a:prstGeom prst="rect">
            <a:avLst/>
          </a:prstGeom>
        </p:spPr>
        <p:txBody>
          <a:bodyPr vert="horz" lIns="91257" tIns="45629" rIns="91257" bIns="45629" rtlCol="0"/>
          <a:lstStyle>
            <a:lvl1pPr algn="r">
              <a:defRPr sz="1200"/>
            </a:lvl1pPr>
          </a:lstStyle>
          <a:p>
            <a:fld id="{FEA78D4A-1A98-4E3D-8096-34EEF9DF88BB}" type="datetimeFigureOut">
              <a:rPr lang="en-CA" smtClean="0"/>
              <a:t>28/07/2017</a:t>
            </a:fld>
            <a:endParaRPr lang="en-CA"/>
          </a:p>
        </p:txBody>
      </p:sp>
      <p:sp>
        <p:nvSpPr>
          <p:cNvPr id="4" name="Espace réservé de l'image des diapositives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1257" tIns="45629" rIns="91257" bIns="45629" rtlCol="0" anchor="ctr"/>
          <a:lstStyle/>
          <a:p>
            <a:endParaRPr lang="en-CA"/>
          </a:p>
        </p:txBody>
      </p:sp>
      <p:sp>
        <p:nvSpPr>
          <p:cNvPr id="5" name="Espace réservé des commentaires 4"/>
          <p:cNvSpPr>
            <a:spLocks noGrp="1"/>
          </p:cNvSpPr>
          <p:nvPr>
            <p:ph type="body" sz="quarter" idx="3"/>
          </p:nvPr>
        </p:nvSpPr>
        <p:spPr>
          <a:xfrm>
            <a:off x="701674" y="4415236"/>
            <a:ext cx="5607053" cy="4183855"/>
          </a:xfrm>
          <a:prstGeom prst="rect">
            <a:avLst/>
          </a:prstGeom>
        </p:spPr>
        <p:txBody>
          <a:bodyPr vert="horz" lIns="91257" tIns="45629" rIns="91257" bIns="45629" rtlCol="0"/>
          <a:lstStyle/>
          <a:p>
            <a:pPr lvl="0"/>
            <a:r>
              <a:rPr lang="fr-FR" smtClean="0"/>
              <a:t>Modifiez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6" name="Espace réservé du pied de page 5"/>
          <p:cNvSpPr>
            <a:spLocks noGrp="1"/>
          </p:cNvSpPr>
          <p:nvPr>
            <p:ph type="ftr" sz="quarter" idx="4"/>
          </p:nvPr>
        </p:nvSpPr>
        <p:spPr>
          <a:xfrm>
            <a:off x="0" y="8830471"/>
            <a:ext cx="3037946" cy="464345"/>
          </a:xfrm>
          <a:prstGeom prst="rect">
            <a:avLst/>
          </a:prstGeom>
        </p:spPr>
        <p:txBody>
          <a:bodyPr vert="horz" lIns="91257" tIns="45629" rIns="91257" bIns="45629" rtlCol="0" anchor="b"/>
          <a:lstStyle>
            <a:lvl1pPr algn="l">
              <a:defRPr sz="1200"/>
            </a:lvl1pPr>
          </a:lstStyle>
          <a:p>
            <a:endParaRPr lang="en-CA"/>
          </a:p>
        </p:txBody>
      </p:sp>
      <p:sp>
        <p:nvSpPr>
          <p:cNvPr id="7" name="Espace réservé du numéro de diapositive 6"/>
          <p:cNvSpPr>
            <a:spLocks noGrp="1"/>
          </p:cNvSpPr>
          <p:nvPr>
            <p:ph type="sldNum" sz="quarter" idx="5"/>
          </p:nvPr>
        </p:nvSpPr>
        <p:spPr>
          <a:xfrm>
            <a:off x="3970871" y="8830471"/>
            <a:ext cx="3037946" cy="464345"/>
          </a:xfrm>
          <a:prstGeom prst="rect">
            <a:avLst/>
          </a:prstGeom>
        </p:spPr>
        <p:txBody>
          <a:bodyPr vert="horz" lIns="91257" tIns="45629" rIns="91257" bIns="45629" rtlCol="0" anchor="b"/>
          <a:lstStyle>
            <a:lvl1pPr algn="r">
              <a:defRPr sz="1200"/>
            </a:lvl1pPr>
          </a:lstStyle>
          <a:p>
            <a:fld id="{354AB965-D607-4121-B5A7-17BD1E7FA4FF}" type="slidenum">
              <a:rPr lang="en-CA" smtClean="0"/>
              <a:t>‹N°›</a:t>
            </a:fld>
            <a:endParaRPr lang="en-CA"/>
          </a:p>
        </p:txBody>
      </p:sp>
    </p:spTree>
    <p:extLst>
      <p:ext uri="{BB962C8B-B14F-4D97-AF65-F5344CB8AC3E}">
        <p14:creationId xmlns:p14="http://schemas.microsoft.com/office/powerpoint/2010/main" val="1103843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8434" name="Rectangle 2"/>
          <p:cNvSpPr>
            <a:spLocks noGrp="1" noRot="1" noChangeAspect="1" noChangeArrowheads="1" noTextEdit="1"/>
          </p:cNvSpPr>
          <p:nvPr>
            <p:ph type="sldImg"/>
          </p:nvPr>
        </p:nvSpPr>
        <p:spPr>
          <a:xfrm>
            <a:off x="1182688" y="695325"/>
            <a:ext cx="4648200" cy="3486150"/>
          </a:xfrm>
          <a:ln/>
        </p:spPr>
      </p:sp>
      <p:sp>
        <p:nvSpPr>
          <p:cNvPr id="658435" name="Rectangle 3"/>
          <p:cNvSpPr>
            <a:spLocks noGrp="1" noChangeArrowheads="1"/>
          </p:cNvSpPr>
          <p:nvPr>
            <p:ph type="body" idx="1"/>
          </p:nvPr>
        </p:nvSpPr>
        <p:spPr>
          <a:xfrm>
            <a:off x="935635" y="4416103"/>
            <a:ext cx="5139135" cy="4183995"/>
          </a:xfrm>
        </p:spPr>
        <p:txBody>
          <a:bodyPr/>
          <a:lstStyle/>
          <a:p>
            <a:endParaRPr lang="fr-FR" dirty="0" smtClean="0">
              <a:latin typeface="Times New Roman"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60</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65</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70</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75</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76</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84</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88</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93</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97</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101</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33</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108</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112</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120</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123</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128</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132</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139</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141</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142</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149</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35</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153</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154</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155</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158</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162</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166</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171</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176</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180</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185</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40</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189</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193</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198</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202</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203</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208</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212</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216</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223</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224</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41</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225</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226</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227</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235</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44</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49</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54</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CA" dirty="0"/>
          </a:p>
        </p:txBody>
      </p:sp>
      <p:sp>
        <p:nvSpPr>
          <p:cNvPr id="4" name="Espace réservé du numéro de diapositive 3"/>
          <p:cNvSpPr>
            <a:spLocks noGrp="1"/>
          </p:cNvSpPr>
          <p:nvPr>
            <p:ph type="sldNum" sz="quarter" idx="10"/>
          </p:nvPr>
        </p:nvSpPr>
        <p:spPr/>
        <p:txBody>
          <a:bodyPr/>
          <a:lstStyle/>
          <a:p>
            <a:fld id="{A3614C61-0C1E-43C5-985F-A88557E067AB}" type="slidenum">
              <a:rPr lang="en-CA" smtClean="0">
                <a:solidFill>
                  <a:prstClr val="black"/>
                </a:solidFill>
              </a:rPr>
              <a:pPr/>
              <a:t>55</a:t>
            </a:fld>
            <a:endParaRPr lang="en-CA" dirty="0">
              <a:solidFill>
                <a:prstClr val="black"/>
              </a:solidFill>
            </a:endParaRPr>
          </a:p>
        </p:txBody>
      </p:sp>
    </p:spTree>
    <p:extLst>
      <p:ext uri="{BB962C8B-B14F-4D97-AF65-F5344CB8AC3E}">
        <p14:creationId xmlns:p14="http://schemas.microsoft.com/office/powerpoint/2010/main" val="862650287"/>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eg"/><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eg"/><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Master" Target="../slideMasters/slideMaster5.xml"/><Relationship Id="rId4" Type="http://schemas.microsoft.com/office/2007/relationships/hdphoto" Target="../media/hdphoto1.wdp"/></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7.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4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25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25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7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7.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0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7.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3.jpeg"/><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3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Master" Target="../slideMasters/slideMaster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3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7.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7.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7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37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8.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pic>
        <p:nvPicPr>
          <p:cNvPr id="13" name="Image 12" descr="CROP-Logo.png"/>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306896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35699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49592311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12916038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12"/>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5" name="Forme en L 14"/>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p:txBody>
      </p:sp>
      <p:sp>
        <p:nvSpPr>
          <p:cNvPr id="42" name="Espace réservé du texte 13"/>
          <p:cNvSpPr>
            <a:spLocks noGrp="1"/>
          </p:cNvSpPr>
          <p:nvPr>
            <p:ph type="body" sz="quarter" idx="23"/>
          </p:nvPr>
        </p:nvSpPr>
        <p:spPr>
          <a:xfrm>
            <a:off x="558799" y="2414016"/>
            <a:ext cx="2595563" cy="466344"/>
          </a:xfrm>
        </p:spPr>
        <p:txBody>
          <a:bodyPr anchor="b">
            <a:noAutofit/>
          </a:bodyPr>
          <a:lstStyle>
            <a:lvl1pPr marL="0" indent="0">
              <a:lnSpc>
                <a:spcPts val="1800"/>
              </a:lnSpc>
              <a:buNone/>
              <a:defRPr sz="1600" b="1">
                <a:solidFill>
                  <a:schemeClr val="bg2"/>
                </a:solidFill>
                <a:latin typeface="Arial Narrow" pitchFamily="34" charset="0"/>
              </a:defRPr>
            </a:lvl1pPr>
          </a:lstStyle>
          <a:p>
            <a:pPr lvl="0"/>
            <a:r>
              <a:rPr lang="fr-FR" smtClean="0"/>
              <a:t>Modifiez les styles du texte du masque</a:t>
            </a:r>
          </a:p>
        </p:txBody>
      </p:sp>
      <p:sp>
        <p:nvSpPr>
          <p:cNvPr id="43" name="Espace réservé du texte 13"/>
          <p:cNvSpPr>
            <a:spLocks noGrp="1"/>
          </p:cNvSpPr>
          <p:nvPr>
            <p:ph type="body" sz="quarter" idx="24"/>
          </p:nvPr>
        </p:nvSpPr>
        <p:spPr>
          <a:xfrm>
            <a:off x="3276599"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F2B33276-46DE-4C26-B4B6-6FC92FC8FA53}" type="datetime1">
              <a:rPr lang="fr-FR">
                <a:solidFill>
                  <a:srgbClr val="000000">
                    <a:tint val="75000"/>
                  </a:srgbClr>
                </a:solidFill>
              </a:rPr>
              <a:pPr>
                <a:defRPr/>
              </a:pPr>
              <a:t>28/07/2017</a:t>
            </a:fld>
            <a:endParaRPr lang="en-CA">
              <a:solidFill>
                <a:srgbClr val="000000">
                  <a:tint val="75000"/>
                </a:srgb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a:solidFill>
                  <a:srgbClr val="000000">
                    <a:tint val="75000"/>
                  </a:srgb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29A2457C-1803-4450-AB26-0D54099974C0}"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36104455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4"/>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6" name="Forme en L 5"/>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7" name="Connecteur droit 6"/>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3275013" y="5541963"/>
            <a:ext cx="5311775" cy="53975"/>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p:spPr>
        <p:txBody>
          <a:bodyPr rtlCol="0">
            <a:normAutofit/>
          </a:bodyPr>
          <a:lstStyle/>
          <a:p>
            <a:pPr lvl="0"/>
            <a:endParaRPr lang="en-CA" noProof="0"/>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9BE3B6F5-6802-44E7-BE02-2A3FD474C559}" type="datetime1">
              <a:rPr lang="fr-FR">
                <a:solidFill>
                  <a:srgbClr val="000000">
                    <a:tint val="75000"/>
                  </a:srgbClr>
                </a:solidFill>
              </a:rPr>
              <a:pPr>
                <a:defRPr/>
              </a:pPr>
              <a:t>28/07/2017</a:t>
            </a:fld>
            <a:endParaRPr lang="en-CA">
              <a:solidFill>
                <a:srgbClr val="000000">
                  <a:tint val="75000"/>
                </a:srgb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46BAE37B-12C5-47A3-B028-2C329BFA02ED}"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48934810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en-CA"/>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Cliquez pour modifier le style des sous-titres du masque</a:t>
            </a:r>
            <a:endParaRPr lang="en-CA"/>
          </a:p>
        </p:txBody>
      </p:sp>
      <p:sp>
        <p:nvSpPr>
          <p:cNvPr id="4" name="Espace réservé de la date 3"/>
          <p:cNvSpPr>
            <a:spLocks noGrp="1"/>
          </p:cNvSpPr>
          <p:nvPr>
            <p:ph type="dt" sz="half" idx="10"/>
          </p:nvPr>
        </p:nvSpPr>
        <p:spPr>
          <a:xfrm>
            <a:off x="457200" y="6356350"/>
            <a:ext cx="2133600" cy="365125"/>
          </a:xfrm>
        </p:spPr>
        <p:txBody>
          <a:bodyPr/>
          <a:lstStyle>
            <a:lvl1pPr>
              <a:defRPr/>
            </a:lvl1pPr>
          </a:lstStyle>
          <a:p>
            <a:pPr>
              <a:defRPr/>
            </a:pPr>
            <a:fld id="{ABC00853-F2DE-4998-A87F-2CEF13A817E1}" type="datetime1">
              <a:rPr lang="fr-FR">
                <a:solidFill>
                  <a:srgbClr val="000000">
                    <a:tint val="75000"/>
                  </a:srgbClr>
                </a:solidFill>
              </a:rPr>
              <a:pPr>
                <a:def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lvl1pPr>
              <a:defRPr/>
            </a:lvl1pPr>
          </a:lstStyle>
          <a:p>
            <a:pPr>
              <a:defRPr/>
            </a:pPr>
            <a:fld id="{34EF88B5-6B52-4BA7-8736-A44197119B49}"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78526853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en-CA"/>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Cliquez pour modifier les styles du texte du masque</a:t>
            </a:r>
          </a:p>
        </p:txBody>
      </p:sp>
      <p:sp>
        <p:nvSpPr>
          <p:cNvPr id="4" name="Espace réservé de la date 3"/>
          <p:cNvSpPr>
            <a:spLocks noGrp="1"/>
          </p:cNvSpPr>
          <p:nvPr>
            <p:ph type="dt" sz="half" idx="10"/>
          </p:nvPr>
        </p:nvSpPr>
        <p:spPr>
          <a:xfrm>
            <a:off x="457200" y="6356350"/>
            <a:ext cx="2133600" cy="365125"/>
          </a:xfrm>
        </p:spPr>
        <p:txBody>
          <a:bodyPr/>
          <a:lstStyle>
            <a:lvl1pPr>
              <a:defRPr/>
            </a:lvl1pPr>
          </a:lstStyle>
          <a:p>
            <a:pPr>
              <a:defRPr/>
            </a:pPr>
            <a:fld id="{D611118B-6D53-4ABB-8BED-EE22D8EC2B95}" type="datetime1">
              <a:rPr lang="fr-FR">
                <a:solidFill>
                  <a:srgbClr val="000000">
                    <a:tint val="75000"/>
                  </a:srgbClr>
                </a:solidFill>
              </a:rPr>
              <a:pPr>
                <a:def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lvl1pPr>
              <a:defRPr/>
            </a:lvl1pPr>
          </a:lstStyle>
          <a:p>
            <a:pPr>
              <a:defRPr/>
            </a:pPr>
            <a:fld id="{FF81AEFE-BA6F-436E-824F-7302D1BCEDE9}"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988438975"/>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e la date 4"/>
          <p:cNvSpPr>
            <a:spLocks noGrp="1"/>
          </p:cNvSpPr>
          <p:nvPr>
            <p:ph type="dt" sz="half" idx="10"/>
          </p:nvPr>
        </p:nvSpPr>
        <p:spPr>
          <a:xfrm>
            <a:off x="457200" y="6356350"/>
            <a:ext cx="2133600" cy="365125"/>
          </a:xfrm>
        </p:spPr>
        <p:txBody>
          <a:bodyPr/>
          <a:lstStyle>
            <a:lvl1pPr>
              <a:defRPr/>
            </a:lvl1pPr>
          </a:lstStyle>
          <a:p>
            <a:pPr>
              <a:defRPr/>
            </a:pPr>
            <a:fld id="{3A1DC5B7-1DC3-446C-9E9A-6F1199DF3EF9}" type="datetime1">
              <a:rPr lang="fr-FR">
                <a:solidFill>
                  <a:srgbClr val="000000">
                    <a:tint val="75000"/>
                  </a:srgbClr>
                </a:solidFill>
              </a:rPr>
              <a:pPr>
                <a:defRPr/>
              </a:pPr>
              <a:t>28/07/2017</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7" name="Espace réservé du numéro de diapositive 6"/>
          <p:cNvSpPr>
            <a:spLocks noGrp="1"/>
          </p:cNvSpPr>
          <p:nvPr>
            <p:ph type="sldNum" sz="quarter" idx="12"/>
          </p:nvPr>
        </p:nvSpPr>
        <p:spPr/>
        <p:txBody>
          <a:bodyPr/>
          <a:lstStyle>
            <a:lvl1pPr>
              <a:defRPr/>
            </a:lvl1pPr>
          </a:lstStyle>
          <a:p>
            <a:pPr>
              <a:defRPr/>
            </a:pPr>
            <a:fld id="{82821C45-9CF2-46D1-8055-0B6AF33B03BF}"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77318900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en-CA"/>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7" name="Espace réservé de la date 6"/>
          <p:cNvSpPr>
            <a:spLocks noGrp="1"/>
          </p:cNvSpPr>
          <p:nvPr>
            <p:ph type="dt" sz="half" idx="10"/>
          </p:nvPr>
        </p:nvSpPr>
        <p:spPr>
          <a:xfrm>
            <a:off x="457200" y="6356350"/>
            <a:ext cx="2133600" cy="365125"/>
          </a:xfrm>
        </p:spPr>
        <p:txBody>
          <a:bodyPr/>
          <a:lstStyle>
            <a:lvl1pPr>
              <a:defRPr/>
            </a:lvl1pPr>
          </a:lstStyle>
          <a:p>
            <a:pPr>
              <a:defRPr/>
            </a:pPr>
            <a:fld id="{7C88C72E-B006-4CCE-BCBF-3ABADBD94B2D}" type="datetime1">
              <a:rPr lang="fr-FR">
                <a:solidFill>
                  <a:srgbClr val="000000">
                    <a:tint val="75000"/>
                  </a:srgbClr>
                </a:solidFill>
              </a:rPr>
              <a:pPr>
                <a:defRPr/>
              </a:pPr>
              <a:t>28/07/2017</a:t>
            </a:fld>
            <a:endParaRPr lang="en-CA">
              <a:solidFill>
                <a:srgbClr val="000000">
                  <a:tint val="75000"/>
                </a:srgbClr>
              </a:solidFill>
            </a:endParaRPr>
          </a:p>
        </p:txBody>
      </p:sp>
      <p:sp>
        <p:nvSpPr>
          <p:cNvPr id="8" name="Espace réservé du pied de page 7"/>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9" name="Espace réservé du numéro de diapositive 8"/>
          <p:cNvSpPr>
            <a:spLocks noGrp="1"/>
          </p:cNvSpPr>
          <p:nvPr>
            <p:ph type="sldNum" sz="quarter" idx="12"/>
          </p:nvPr>
        </p:nvSpPr>
        <p:spPr/>
        <p:txBody>
          <a:bodyPr/>
          <a:lstStyle>
            <a:lvl1pPr>
              <a:defRPr/>
            </a:lvl1pPr>
          </a:lstStyle>
          <a:p>
            <a:pPr>
              <a:defRPr/>
            </a:pPr>
            <a:fld id="{6F77C89B-E770-435D-B850-5953F355FBEF}"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93947428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e la date 2"/>
          <p:cNvSpPr>
            <a:spLocks noGrp="1"/>
          </p:cNvSpPr>
          <p:nvPr>
            <p:ph type="dt" sz="half" idx="10"/>
          </p:nvPr>
        </p:nvSpPr>
        <p:spPr>
          <a:xfrm>
            <a:off x="457200" y="6356350"/>
            <a:ext cx="2133600" cy="365125"/>
          </a:xfrm>
        </p:spPr>
        <p:txBody>
          <a:bodyPr/>
          <a:lstStyle>
            <a:lvl1pPr>
              <a:defRPr/>
            </a:lvl1pPr>
          </a:lstStyle>
          <a:p>
            <a:pPr>
              <a:defRPr/>
            </a:pPr>
            <a:fld id="{18888FA6-E6A0-4CCE-8FC6-396D4FD9FB00}" type="datetime1">
              <a:rPr lang="fr-FR">
                <a:solidFill>
                  <a:srgbClr val="000000">
                    <a:tint val="75000"/>
                  </a:srgbClr>
                </a:solidFill>
              </a:rPr>
              <a:pPr>
                <a:defRPr/>
              </a:pPr>
              <a:t>28/07/2017</a:t>
            </a:fld>
            <a:endParaRPr lang="en-CA">
              <a:solidFill>
                <a:srgbClr val="000000">
                  <a:tint val="75000"/>
                </a:srgbClr>
              </a:solidFill>
            </a:endParaRPr>
          </a:p>
        </p:txBody>
      </p:sp>
      <p:sp>
        <p:nvSpPr>
          <p:cNvPr id="4" name="Espace réservé du pied de page 3"/>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5" name="Espace réservé du numéro de diapositive 4"/>
          <p:cNvSpPr>
            <a:spLocks noGrp="1"/>
          </p:cNvSpPr>
          <p:nvPr>
            <p:ph type="sldNum" sz="quarter" idx="12"/>
          </p:nvPr>
        </p:nvSpPr>
        <p:spPr/>
        <p:txBody>
          <a:bodyPr/>
          <a:lstStyle>
            <a:lvl1pPr>
              <a:defRPr/>
            </a:lvl1pPr>
          </a:lstStyle>
          <a:p>
            <a:pPr>
              <a:defRPr/>
            </a:pPr>
            <a:fld id="{7862B03F-5F02-4792-8DE3-E78593A108BD}"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72305717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457200" y="6356350"/>
            <a:ext cx="2133600" cy="365125"/>
          </a:xfrm>
        </p:spPr>
        <p:txBody>
          <a:bodyPr/>
          <a:lstStyle>
            <a:lvl1pPr>
              <a:defRPr/>
            </a:lvl1pPr>
          </a:lstStyle>
          <a:p>
            <a:pPr>
              <a:defRPr/>
            </a:pPr>
            <a:fld id="{0E1F3AAB-FD4A-4CC1-9E0C-1D55A96673EC}" type="datetime1">
              <a:rPr lang="fr-FR">
                <a:solidFill>
                  <a:srgbClr val="000000">
                    <a:tint val="75000"/>
                  </a:srgbClr>
                </a:solidFill>
              </a:rPr>
              <a:pPr>
                <a:defRPr/>
              </a:pPr>
              <a:t>28/07/2017</a:t>
            </a:fld>
            <a:endParaRPr lang="en-CA">
              <a:solidFill>
                <a:srgbClr val="000000">
                  <a:tint val="75000"/>
                </a:srgbClr>
              </a:solidFill>
            </a:endParaRPr>
          </a:p>
        </p:txBody>
      </p:sp>
      <p:sp>
        <p:nvSpPr>
          <p:cNvPr id="3" name="Espace réservé du pied de page 2"/>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4" name="Espace réservé du numéro de diapositive 3"/>
          <p:cNvSpPr>
            <a:spLocks noGrp="1"/>
          </p:cNvSpPr>
          <p:nvPr>
            <p:ph type="sldNum" sz="quarter" idx="12"/>
          </p:nvPr>
        </p:nvSpPr>
        <p:spPr/>
        <p:txBody>
          <a:bodyPr/>
          <a:lstStyle>
            <a:lvl1pPr>
              <a:defRPr/>
            </a:lvl1pPr>
          </a:lstStyle>
          <a:p>
            <a:pPr>
              <a:defRPr/>
            </a:pPr>
            <a:fld id="{67082C00-0DFB-4256-BFDA-228745C403ED}"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61245570"/>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en-CA"/>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p:spPr>
        <p:txBody>
          <a:bodyPr/>
          <a:lstStyle>
            <a:lvl1pPr>
              <a:defRPr/>
            </a:lvl1pPr>
          </a:lstStyle>
          <a:p>
            <a:pPr>
              <a:defRPr/>
            </a:pPr>
            <a:fld id="{7D5C05AF-BE61-487A-BC8C-DB283FAB907C}" type="datetime1">
              <a:rPr lang="fr-FR">
                <a:solidFill>
                  <a:srgbClr val="000000">
                    <a:tint val="75000"/>
                  </a:srgbClr>
                </a:solidFill>
              </a:rPr>
              <a:pPr>
                <a:defRPr/>
              </a:pPr>
              <a:t>28/07/2017</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7" name="Espace réservé du numéro de diapositive 6"/>
          <p:cNvSpPr>
            <a:spLocks noGrp="1"/>
          </p:cNvSpPr>
          <p:nvPr>
            <p:ph type="sldNum" sz="quarter" idx="12"/>
          </p:nvPr>
        </p:nvSpPr>
        <p:spPr/>
        <p:txBody>
          <a:bodyPr/>
          <a:lstStyle>
            <a:lvl1pPr>
              <a:defRPr/>
            </a:lvl1pPr>
          </a:lstStyle>
          <a:p>
            <a:pPr>
              <a:defRPr/>
            </a:pPr>
            <a:fld id="{BC54218F-421C-4516-8242-B1DEA0FDA724}"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90933632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en-CA"/>
          </a:p>
        </p:txBody>
      </p:sp>
      <p:sp>
        <p:nvSpPr>
          <p:cNvPr id="3" name="Espace réservé pour une image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p:spPr>
        <p:txBody>
          <a:bodyPr/>
          <a:lstStyle>
            <a:lvl1pPr>
              <a:defRPr/>
            </a:lvl1pPr>
          </a:lstStyle>
          <a:p>
            <a:pPr>
              <a:defRPr/>
            </a:pPr>
            <a:fld id="{B64B349C-2358-4EED-96FB-2B4B534E373C}" type="datetime1">
              <a:rPr lang="fr-FR">
                <a:solidFill>
                  <a:srgbClr val="000000">
                    <a:tint val="75000"/>
                  </a:srgbClr>
                </a:solidFill>
              </a:rPr>
              <a:pPr>
                <a:defRPr/>
              </a:pPr>
              <a:t>28/07/2017</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7" name="Espace réservé du numéro de diapositive 6"/>
          <p:cNvSpPr>
            <a:spLocks noGrp="1"/>
          </p:cNvSpPr>
          <p:nvPr>
            <p:ph type="sldNum" sz="quarter" idx="12"/>
          </p:nvPr>
        </p:nvSpPr>
        <p:spPr/>
        <p:txBody>
          <a:bodyPr/>
          <a:lstStyle>
            <a:lvl1pPr>
              <a:defRPr/>
            </a:lvl1pPr>
          </a:lstStyle>
          <a:p>
            <a:pPr>
              <a:defRPr/>
            </a:pPr>
            <a:fld id="{B0C8473B-F658-413A-9CDD-428B2E876FBC}"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47586170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013441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p:spPr>
        <p:txBody>
          <a:bodyPr/>
          <a:lstStyle>
            <a:lvl1pPr>
              <a:defRPr/>
            </a:lvl1pPr>
          </a:lstStyle>
          <a:p>
            <a:pPr>
              <a:defRPr/>
            </a:pPr>
            <a:fld id="{5B298A1B-542A-4072-8736-039C0D382317}" type="datetime1">
              <a:rPr lang="fr-FR">
                <a:solidFill>
                  <a:srgbClr val="000000">
                    <a:tint val="75000"/>
                  </a:srgbClr>
                </a:solidFill>
              </a:rPr>
              <a:pPr>
                <a:def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lvl1pPr>
              <a:defRPr/>
            </a:lvl1pPr>
          </a:lstStyle>
          <a:p>
            <a:pPr>
              <a:defRPr/>
            </a:pPr>
            <a:fld id="{3FAB253F-A290-4F83-8304-1243B7A7EF72}"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17219016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en-CA"/>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p:spPr>
        <p:txBody>
          <a:bodyPr/>
          <a:lstStyle>
            <a:lvl1pPr>
              <a:defRPr/>
            </a:lvl1pPr>
          </a:lstStyle>
          <a:p>
            <a:pPr>
              <a:defRPr/>
            </a:pPr>
            <a:fld id="{B0A654A9-A479-47D2-86A4-CDCBD38D35A1}" type="datetime1">
              <a:rPr lang="fr-FR">
                <a:solidFill>
                  <a:srgbClr val="000000">
                    <a:tint val="75000"/>
                  </a:srgbClr>
                </a:solidFill>
              </a:rPr>
              <a:pPr>
                <a:def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lvl1pPr>
              <a:defRPr/>
            </a:lvl1pPr>
          </a:lstStyle>
          <a:p>
            <a:pPr>
              <a:defRPr/>
            </a:pPr>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lvl1pPr>
              <a:defRPr/>
            </a:lvl1pPr>
          </a:lstStyle>
          <a:p>
            <a:pPr>
              <a:defRPr/>
            </a:pPr>
            <a:fld id="{6600A8C7-DF53-4638-A7D7-D46528783CDD}"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13008825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Modifiez le style du titre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4" name="Espace réservé du numéro de diapositive 5"/>
          <p:cNvSpPr>
            <a:spLocks noGrp="1"/>
          </p:cNvSpPr>
          <p:nvPr>
            <p:ph type="sldNum" sz="quarter" idx="11"/>
          </p:nvPr>
        </p:nvSpPr>
        <p:spPr/>
        <p:txBody>
          <a:bodyPr/>
          <a:lstStyle>
            <a:lvl1pPr>
              <a:defRPr/>
            </a:lvl1pPr>
          </a:lstStyle>
          <a:p>
            <a:pPr>
              <a:defRPr/>
            </a:pPr>
            <a:fld id="{4DE6411B-A498-4FB2-AAD5-83602659C1F3}" type="slidenum">
              <a:rPr lang="en-CA">
                <a:solidFill>
                  <a:srgbClr val="000000">
                    <a:tint val="75000"/>
                  </a:srgbClr>
                </a:solidFill>
              </a:rPr>
              <a:pPr>
                <a:defRPr/>
              </a:pPr>
              <a:t>‹N°›</a:t>
            </a:fld>
            <a:endParaRPr lang="en-CA" dirty="0">
              <a:solidFill>
                <a:srgbClr val="000000">
                  <a:tint val="75000"/>
                </a:srgb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A6FF29F3-059F-4831-A54A-BF17DA194C63}" type="datetime1">
              <a:rPr lang="fr-FR">
                <a:solidFill>
                  <a:srgbClr val="000000">
                    <a:tint val="75000"/>
                  </a:srgbClr>
                </a:solidFill>
              </a:rPr>
              <a:pPr>
                <a:defRPr/>
              </a:pPr>
              <a:t>28/07/2017</a:t>
            </a:fld>
            <a:endParaRPr lang="en-CA">
              <a:solidFill>
                <a:srgbClr val="000000">
                  <a:tint val="75000"/>
                </a:srgbClr>
              </a:solidFill>
            </a:endParaRPr>
          </a:p>
        </p:txBody>
      </p:sp>
    </p:spTree>
    <p:extLst>
      <p:ext uri="{BB962C8B-B14F-4D97-AF65-F5344CB8AC3E}">
        <p14:creationId xmlns:p14="http://schemas.microsoft.com/office/powerpoint/2010/main" val="1440337442"/>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47513061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rgbClr val="E31836"/>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69433" y="84689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168349856"/>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558801" y="1271397"/>
            <a:ext cx="5311774" cy="1392620"/>
          </a:xfrm>
        </p:spPr>
        <p:txBody>
          <a:bodyPr anchor="t" anchorCtr="0">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en-CA" dirty="0" smtClean="0"/>
              <a:t>Table of contents</a:t>
            </a:r>
            <a:endParaRPr lang="fr-CA" dirty="0" smtClean="0"/>
          </a:p>
        </p:txBody>
      </p:sp>
      <p:sp>
        <p:nvSpPr>
          <p:cNvPr id="3" name="Espace réservé du contenu 2"/>
          <p:cNvSpPr>
            <a:spLocks noGrp="1"/>
          </p:cNvSpPr>
          <p:nvPr>
            <p:ph idx="1" hasCustomPrompt="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err="1" smtClean="0"/>
              <a:t>asz</a:t>
            </a:r>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lvl1pPr>
              <a:buClr>
                <a:schemeClr val="bg1"/>
              </a:buClr>
              <a:defRPr>
                <a:solidFill>
                  <a:schemeClr val="bg1"/>
                </a:solidFill>
              </a:defRPr>
            </a:lvl1pPr>
          </a:lstStyle>
          <a:p>
            <a:pPr>
              <a:buClr>
                <a:prstClr val="white"/>
              </a:buClr>
            </a:pPr>
            <a:fld id="{7A6F88A6-4366-4608-9E5D-5814E0798602}" type="datetime1">
              <a:rPr lang="fr-FR" smtClean="0">
                <a:solidFill>
                  <a:prstClr val="white"/>
                </a:solidFill>
              </a:rPr>
              <a:pPr>
                <a:buClr>
                  <a:prstClr val="white"/>
                </a:buClr>
              </a:pPr>
              <a:t>28/07/2017</a:t>
            </a:fld>
            <a:endParaRPr lang="en-CA">
              <a:solidFill>
                <a:prstClr val="white"/>
              </a:solidFill>
            </a:endParaRPr>
          </a:p>
        </p:txBody>
      </p:sp>
      <p:sp>
        <p:nvSpPr>
          <p:cNvPr id="5"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pPr>
            <a:r>
              <a:rPr lang="en-CA" smtClean="0">
                <a:solidFill>
                  <a:prstClr val="white"/>
                </a:solidFill>
              </a:rPr>
              <a:t>CROP</a:t>
            </a:r>
            <a:endParaRPr lang="en-CA" dirty="0">
              <a:solidFill>
                <a:prstClr val="white"/>
              </a:solidFill>
            </a:endParaRPr>
          </a:p>
        </p:txBody>
      </p:sp>
      <p:sp>
        <p:nvSpPr>
          <p:cNvPr id="6"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pPr>
            <a:fld id="{E7B58D81-04C7-47EB-9B1C-20051A4D7758}" type="slidenum">
              <a:rPr lang="en-CA" smtClean="0">
                <a:solidFill>
                  <a:prstClr val="white"/>
                </a:solidFill>
              </a:rPr>
              <a:pPr>
                <a:buClr>
                  <a:prstClr val="white"/>
                </a:buClr>
              </a:pPr>
              <a:t>‹N°›</a:t>
            </a:fld>
            <a:endParaRPr lang="en-CA">
              <a:solidFill>
                <a:prstClr val="white"/>
              </a:solidFill>
            </a:endParaRPr>
          </a:p>
        </p:txBody>
      </p:sp>
      <p:sp>
        <p:nvSpPr>
          <p:cNvPr id="8" name="Rectangle 7"/>
          <p:cNvSpPr/>
          <p:nvPr userDrawn="1"/>
        </p:nvSpPr>
        <p:spPr>
          <a:xfrm>
            <a:off x="558801" y="2393950"/>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9" name="Connecteur droit 8"/>
          <p:cNvCxnSpPr/>
          <p:nvPr userDrawn="1"/>
        </p:nvCxnSpPr>
        <p:spPr>
          <a:xfrm>
            <a:off x="558800" y="6483096"/>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895912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772000965"/>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326240443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3772844590"/>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solidFill>
                  <a:srgbClr val="7F7F7F"/>
                </a:solidFill>
              </a:defRPr>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79094487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382540783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3357010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54741889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79792718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05103013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48014802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10113829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248467800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Tree>
    <p:extLst>
      <p:ext uri="{BB962C8B-B14F-4D97-AF65-F5344CB8AC3E}">
        <p14:creationId xmlns:p14="http://schemas.microsoft.com/office/powerpoint/2010/main" val="4288241649"/>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1866470655"/>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solidFill>
                  <a:srgbClr val="E31836"/>
                </a:solidFill>
              </a:defRPr>
            </a:lvl1pPr>
          </a:lstStyle>
          <a:p>
            <a:r>
              <a:rPr lang="fr-FR" dirty="0" smtClean="0"/>
              <a:t>Cliquez ici pour modifier le </a:t>
            </a:r>
            <a:r>
              <a:rPr lang="fr-FR" dirty="0" err="1" smtClean="0"/>
              <a:t>text</a:t>
            </a:r>
            <a:endParaRPr lang="en-CA" dirty="0"/>
          </a:p>
        </p:txBody>
      </p:sp>
      <p:sp>
        <p:nvSpPr>
          <p:cNvPr id="18" name="Rectangle 17"/>
          <p:cNvSpPr/>
          <p:nvPr userDrawn="1"/>
        </p:nvSpPr>
        <p:spPr>
          <a:xfrm>
            <a:off x="558800" y="5456238"/>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15468518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12856057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3" name="Rectangle 12"/>
          <p:cNvSpPr/>
          <p:nvPr userDrawn="1"/>
        </p:nvSpPr>
        <p:spPr>
          <a:xfrm>
            <a:off x="558800" y="5456238"/>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281811166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98159559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383749624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5" name="Espace réservé du texte 13"/>
          <p:cNvSpPr>
            <a:spLocks noGrp="1"/>
          </p:cNvSpPr>
          <p:nvPr>
            <p:ph type="body" sz="quarter" idx="16"/>
          </p:nvPr>
        </p:nvSpPr>
        <p:spPr>
          <a:xfrm>
            <a:off x="6012160" y="4546967"/>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946578899"/>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3896094383"/>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Tree>
    <p:extLst>
      <p:ext uri="{BB962C8B-B14F-4D97-AF65-F5344CB8AC3E}">
        <p14:creationId xmlns:p14="http://schemas.microsoft.com/office/powerpoint/2010/main" val="3220623070"/>
      </p:ext>
    </p:extLst>
  </p:cSld>
  <p:clrMapOvr>
    <a:masterClrMapping/>
  </p:clrMapOvr>
  <p:timing>
    <p:tnLst>
      <p:par>
        <p:cTn id="1" dur="indefinite" restart="never" nodeType="tmRoot"/>
      </p:par>
    </p:tn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Titre 1"/>
          <p:cNvSpPr>
            <a:spLocks noGrp="1"/>
          </p:cNvSpPr>
          <p:nvPr>
            <p:ph type="title"/>
          </p:nvPr>
        </p:nvSpPr>
        <p:spPr>
          <a:xfrm>
            <a:off x="558800" y="373063"/>
            <a:ext cx="5311774" cy="1008062"/>
          </a:xfrm>
        </p:spPr>
        <p:txBody>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214713597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6" name="Rectangle 25"/>
          <p:cNvSpPr/>
          <p:nvPr userDrawn="1"/>
        </p:nvSpPr>
        <p:spPr>
          <a:xfrm>
            <a:off x="3273424" y="1335024"/>
            <a:ext cx="2600327" cy="5571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50071"/>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394483566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31364163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19526408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154032867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317298031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3" name="Espace réservé de la date 2"/>
          <p:cNvSpPr>
            <a:spLocks noGrp="1"/>
          </p:cNvSpPr>
          <p:nvPr>
            <p:ph type="dt" sz="half" idx="10"/>
          </p:nvPr>
        </p:nvSpPr>
        <p:spPr>
          <a:xfrm>
            <a:off x="457200" y="6356350"/>
            <a:ext cx="2133600" cy="365125"/>
          </a:xfrm>
          <a:prstGeom prst="rect">
            <a:avLst/>
          </a:prstGeom>
        </p:spPr>
        <p:txBody>
          <a:bodyPr/>
          <a:lstStyle/>
          <a:p>
            <a:fld id="{F6E3622C-6126-4886-BCF5-7090F1C861E2}" type="datetime1">
              <a:rPr lang="fr-FR" smtClean="0">
                <a:solidFill>
                  <a:srgbClr val="000000">
                    <a:tint val="75000"/>
                  </a:srgbClr>
                </a:solidFill>
              </a:rPr>
              <a:pPr/>
              <a:t>28/07/2017</a:t>
            </a:fld>
            <a:endParaRPr lang="en-CA">
              <a:solidFill>
                <a:srgbClr val="000000">
                  <a:tint val="75000"/>
                </a:srgbClr>
              </a:solidFill>
            </a:endParaRPr>
          </a:p>
        </p:txBody>
      </p:sp>
      <p:sp>
        <p:nvSpPr>
          <p:cNvPr id="4" name="Espace réservé du pied de page 3"/>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5" name="Espace réservé du numéro de diapositive 4"/>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182191302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457200" y="6356350"/>
            <a:ext cx="2133600" cy="365125"/>
          </a:xfrm>
          <a:prstGeom prst="rect">
            <a:avLst/>
          </a:prstGeom>
        </p:spPr>
        <p:txBody>
          <a:bodyPr/>
          <a:lstStyle/>
          <a:p>
            <a:fld id="{83532742-BFF1-4CDF-8EA7-C42C4735F3E4}" type="datetime1">
              <a:rPr lang="fr-FR" smtClean="0">
                <a:solidFill>
                  <a:srgbClr val="000000">
                    <a:tint val="75000"/>
                  </a:srgbClr>
                </a:solidFill>
              </a:rPr>
              <a:pPr/>
              <a:t>28/07/2017</a:t>
            </a:fld>
            <a:endParaRPr lang="en-CA">
              <a:solidFill>
                <a:srgbClr val="000000">
                  <a:tint val="75000"/>
                </a:srgbClr>
              </a:solidFill>
            </a:endParaRPr>
          </a:p>
        </p:txBody>
      </p:sp>
      <p:sp>
        <p:nvSpPr>
          <p:cNvPr id="3" name="Espace réservé du pied de page 2"/>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4" name="Espace réservé du numéro de diapositive 3"/>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741207405"/>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spTree>
      <p:nvGrpSpPr>
        <p:cNvPr id="1" name=""/>
        <p:cNvGrpSpPr/>
        <p:nvPr/>
      </p:nvGrpSpPr>
      <p:grpSpPr>
        <a:xfrm>
          <a:off x="0" y="0"/>
          <a:ext cx="0" cy="0"/>
          <a:chOff x="0" y="0"/>
          <a:chExt cx="0" cy="0"/>
        </a:xfrm>
      </p:grpSpPr>
    </p:spTree>
    <p:extLst>
      <p:ext uri="{BB962C8B-B14F-4D97-AF65-F5344CB8AC3E}">
        <p14:creationId xmlns:p14="http://schemas.microsoft.com/office/powerpoint/2010/main" val="67294032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90870313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1491234387"/>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215221074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2_Back Cover Page">
    <p:bg>
      <p:bgPr>
        <a:blipFill dpi="0" rotWithShape="0">
          <a:blip r:embed="rId2" cstate="email">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4" name="Image 12" descr="CROP-Logo.png"/>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569913" y="846138"/>
            <a:ext cx="2597150" cy="1325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10"/>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20"/>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8" name="Connecteur droit 21"/>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22"/>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13"/>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a:p>
            <a:pPr lvl="2"/>
            <a:r>
              <a:rPr lang="en-US" dirty="0" smtClean="0"/>
              <a:t>Third level</a:t>
            </a:r>
          </a:p>
        </p:txBody>
      </p:sp>
      <p:sp>
        <p:nvSpPr>
          <p:cNvPr id="20" name="Espace réservé du texte 13"/>
          <p:cNvSpPr>
            <a:spLocks noGrp="1"/>
          </p:cNvSpPr>
          <p:nvPr>
            <p:ph type="body" sz="quarter" idx="16"/>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en-US" dirty="0" smtClean="0"/>
              <a:t>Click to edit Master text styles</a:t>
            </a:r>
          </a:p>
          <a:p>
            <a:pPr lvl="1"/>
            <a:r>
              <a:rPr lang="en-US" dirty="0" smtClean="0"/>
              <a:t>Second level</a:t>
            </a:r>
          </a:p>
        </p:txBody>
      </p:sp>
    </p:spTree>
    <p:extLst>
      <p:ext uri="{BB962C8B-B14F-4D97-AF65-F5344CB8AC3E}">
        <p14:creationId xmlns:p14="http://schemas.microsoft.com/office/powerpoint/2010/main" val="103297685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4" name="Rectangle 7"/>
          <p:cNvSpPr/>
          <p:nvPr userDrawn="1"/>
        </p:nvSpPr>
        <p:spPr>
          <a:xfrm>
            <a:off x="558800" y="2393950"/>
            <a:ext cx="5311775"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5" name="Connecteur droit 8"/>
          <p:cNvCxnSpPr/>
          <p:nvPr userDrawn="1"/>
        </p:nvCxnSpPr>
        <p:spPr>
          <a:xfrm>
            <a:off x="558800" y="6483350"/>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1" y="1271397"/>
            <a:ext cx="5311774" cy="1392620"/>
          </a:xfrm>
        </p:spPr>
        <p:txBody>
          <a:bodyPr anchor="t">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en-US" dirty="0" smtClean="0"/>
              <a:t>Click to edit Master title style</a:t>
            </a:r>
            <a:endParaRPr lang="fr-CA" dirty="0" smtClean="0"/>
          </a:p>
        </p:txBody>
      </p:sp>
      <p:sp>
        <p:nvSpPr>
          <p:cNvPr id="3" name="Espace réservé du contenu 2"/>
          <p:cNvSpPr>
            <a:spLocks noGrp="1"/>
          </p:cNvSpPr>
          <p:nvPr>
            <p:ph idx="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err="1" smtClean="0"/>
              <a:t>Click to edit Master text styles</a:t>
            </a:r>
          </a:p>
        </p:txBody>
      </p:sp>
      <p:sp>
        <p:nvSpPr>
          <p:cNvPr id="6" name="Espace réservé de la date 3"/>
          <p:cNvSpPr>
            <a:spLocks noGrp="1"/>
          </p:cNvSpPr>
          <p:nvPr>
            <p:ph type="dt" sz="half" idx="10"/>
          </p:nvPr>
        </p:nvSpPr>
        <p:spPr>
          <a:xfrm>
            <a:off x="3273425" y="6483350"/>
            <a:ext cx="2560638" cy="236538"/>
          </a:xfrm>
        </p:spPr>
        <p:txBody>
          <a:bodyPr/>
          <a:lstStyle>
            <a:lvl1pPr>
              <a:buClr>
                <a:schemeClr val="bg1"/>
              </a:buClr>
              <a:defRPr>
                <a:solidFill>
                  <a:schemeClr val="bg1"/>
                </a:solidFill>
              </a:defRPr>
            </a:lvl1pPr>
          </a:lstStyle>
          <a:p>
            <a:pPr>
              <a:buClr>
                <a:prstClr val="white"/>
              </a:buClr>
              <a:defRPr/>
            </a:pPr>
            <a:fld id="{808555F4-09F9-4B8C-91C6-66448B8EE770}" type="datetime1">
              <a:rPr lang="fr-FR">
                <a:solidFill>
                  <a:prstClr val="white"/>
                </a:solidFill>
              </a:rPr>
              <a:pPr>
                <a:buClr>
                  <a:prstClr val="white"/>
                </a:buClr>
                <a:defRPr/>
              </a:pPr>
              <a:t>28/07/2017</a:t>
            </a:fld>
            <a:endParaRPr lang="en-CA" dirty="0">
              <a:solidFill>
                <a:prstClr val="white"/>
              </a:solidFill>
            </a:endParaRPr>
          </a:p>
        </p:txBody>
      </p:sp>
      <p:sp>
        <p:nvSpPr>
          <p:cNvPr id="7"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defRPr/>
            </a:pPr>
            <a:r>
              <a:rPr lang="en-CA" dirty="0">
                <a:solidFill>
                  <a:prstClr val="white"/>
                </a:solidFill>
              </a:rPr>
              <a:t>CROP</a:t>
            </a:r>
          </a:p>
        </p:txBody>
      </p:sp>
      <p:sp>
        <p:nvSpPr>
          <p:cNvPr id="8"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defRPr/>
            </a:pPr>
            <a:fld id="{2D3B485D-A011-431C-87BC-F12F5DDC3806}" type="slidenum">
              <a:rPr lang="en-CA">
                <a:solidFill>
                  <a:prstClr val="white"/>
                </a:solidFill>
              </a:rPr>
              <a:pPr>
                <a:buClr>
                  <a:prstClr val="white"/>
                </a:buClr>
                <a:defRPr/>
              </a:pPr>
              <a:t>‹N°›</a:t>
            </a:fld>
            <a:endParaRPr lang="en-CA" dirty="0">
              <a:solidFill>
                <a:prstClr val="white"/>
              </a:solidFill>
            </a:endParaRPr>
          </a:p>
        </p:txBody>
      </p:sp>
    </p:spTree>
    <p:extLst>
      <p:ext uri="{BB962C8B-B14F-4D97-AF65-F5344CB8AC3E}">
        <p14:creationId xmlns:p14="http://schemas.microsoft.com/office/powerpoint/2010/main" val="407521457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solidFill>
          <a:schemeClr val="tx2"/>
        </a:solidFill>
        <a:effectLst/>
      </p:bgPr>
    </p:bg>
    <p:spTree>
      <p:nvGrpSpPr>
        <p:cNvPr id="1" name=""/>
        <p:cNvGrpSpPr/>
        <p:nvPr/>
      </p:nvGrpSpPr>
      <p:grpSpPr>
        <a:xfrm>
          <a:off x="0" y="0"/>
          <a:ext cx="0" cy="0"/>
          <a:chOff x="0" y="0"/>
          <a:chExt cx="0" cy="0"/>
        </a:xfrm>
      </p:grpSpPr>
      <p:sp>
        <p:nvSpPr>
          <p:cNvPr id="4" name="Rectangle 11"/>
          <p:cNvSpPr/>
          <p:nvPr userDrawn="1"/>
        </p:nvSpPr>
        <p:spPr>
          <a:xfrm>
            <a:off x="558800" y="4430713"/>
            <a:ext cx="5311775" cy="555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5" name="Forme en L 8"/>
          <p:cNvSpPr/>
          <p:nvPr userDrawn="1"/>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6" name="Espace réservé du texte 6"/>
          <p:cNvSpPr txBox="1">
            <a:spLocks/>
          </p:cNvSpPr>
          <p:nvPr userDrawn="1"/>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 </a:t>
            </a:r>
            <a:endParaRPr lang="en-CA" sz="1800" dirty="0">
              <a:solidFill>
                <a:prstClr val="white"/>
              </a:solidFill>
              <a:latin typeface="Arial" pitchFamily="34" charset="0"/>
              <a:cs typeface="Arial" pitchFamily="34" charset="0"/>
            </a:endParaRPr>
          </a:p>
        </p:txBody>
      </p:sp>
      <p:sp>
        <p:nvSpPr>
          <p:cNvPr id="3" name="Espace réservé du contenu 2"/>
          <p:cNvSpPr>
            <a:spLocks noGrp="1"/>
          </p:cNvSpPr>
          <p:nvPr>
            <p:ph idx="1"/>
          </p:nvPr>
        </p:nvSpPr>
        <p:spPr>
          <a:xfrm>
            <a:off x="558801" y="1699260"/>
            <a:ext cx="6705853" cy="2594674"/>
          </a:xfrm>
        </p:spPr>
        <p:txBody>
          <a:bodyPr anchor="b">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21" name="Espace réservé du texte 20"/>
          <p:cNvSpPr>
            <a:spLocks noGrp="1"/>
          </p:cNvSpPr>
          <p:nvPr>
            <p:ph type="body" sz="quarter" idx="10"/>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Tree>
    <p:extLst>
      <p:ext uri="{BB962C8B-B14F-4D97-AF65-F5344CB8AC3E}">
        <p14:creationId xmlns:p14="http://schemas.microsoft.com/office/powerpoint/2010/main" val="13429538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Tree>
    <p:extLst>
      <p:ext uri="{BB962C8B-B14F-4D97-AF65-F5344CB8AC3E}">
        <p14:creationId xmlns:p14="http://schemas.microsoft.com/office/powerpoint/2010/main" val="30898648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preserve="1" userDrawn="1">
  <p:cSld name="2_Cover Page">
    <p:bg>
      <p:bgPr>
        <a:solidFill>
          <a:schemeClr val="tx2"/>
        </a:solidFill>
        <a:effectLst/>
      </p:bgPr>
    </p:bg>
    <p:spTree>
      <p:nvGrpSpPr>
        <p:cNvPr id="1" name=""/>
        <p:cNvGrpSpPr/>
        <p:nvPr/>
      </p:nvGrpSpPr>
      <p:grpSpPr>
        <a:xfrm>
          <a:off x="0" y="0"/>
          <a:ext cx="0" cy="0"/>
          <a:chOff x="0" y="0"/>
          <a:chExt cx="0" cy="0"/>
        </a:xfrm>
      </p:grpSpPr>
      <p:pic>
        <p:nvPicPr>
          <p:cNvPr id="2"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Forme en L 2"/>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dirty="0">
              <a:solidFill>
                <a:sysClr val="window" lastClr="FFFFFF"/>
              </a:solidFill>
              <a:cs typeface="Arial" charset="0"/>
            </a:endParaRPr>
          </a:p>
        </p:txBody>
      </p:sp>
      <p:sp>
        <p:nvSpPr>
          <p:cNvPr id="4"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life to ideas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91121322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4" name="Espace réservé de la date 3"/>
          <p:cNvSpPr>
            <a:spLocks noGrp="1"/>
          </p:cNvSpPr>
          <p:nvPr>
            <p:ph type="dt" sz="half" idx="14"/>
          </p:nvPr>
        </p:nvSpPr>
        <p:spPr>
          <a:xfrm>
            <a:off x="3273425" y="6483350"/>
            <a:ext cx="2560638" cy="236538"/>
          </a:xfrm>
        </p:spPr>
        <p:txBody>
          <a:bodyPr/>
          <a:lstStyle>
            <a:lvl1pPr>
              <a:defRPr/>
            </a:lvl1pPr>
          </a:lstStyle>
          <a:p>
            <a:pPr>
              <a:defRPr/>
            </a:pPr>
            <a:fld id="{1BB71AD4-63A3-42C3-A347-B07A802F2C2E}" type="datetime1">
              <a:rPr lang="fr-FR">
                <a:solidFill>
                  <a:srgbClr val="000000">
                    <a:tint val="75000"/>
                  </a:srgbClr>
                </a:solidFill>
              </a:rPr>
              <a:pPr>
                <a:defRPr/>
              </a:pPr>
              <a:t>28/07/2017</a:t>
            </a:fld>
            <a:endParaRPr lang="en-CA" dirty="0">
              <a:solidFill>
                <a:srgbClr val="000000">
                  <a:tint val="75000"/>
                </a:srgbClr>
              </a:solidFill>
            </a:endParaRPr>
          </a:p>
        </p:txBody>
      </p:sp>
      <p:sp>
        <p:nvSpPr>
          <p:cNvPr id="5" name="Espace réservé du pied de page 4"/>
          <p:cNvSpPr>
            <a:spLocks noGrp="1"/>
          </p:cNvSpPr>
          <p:nvPr>
            <p:ph type="ftr" sz="quarter" idx="15"/>
          </p:nvPr>
        </p:nvSpPr>
        <p:spPr/>
        <p:txBody>
          <a:bodyPr/>
          <a:lstStyle>
            <a:lvl1pPr>
              <a:defRPr/>
            </a:lvl1pPr>
          </a:lstStyle>
          <a:p>
            <a:pPr>
              <a:defRPr/>
            </a:pPr>
            <a:r>
              <a:rPr lang="en-CA" dirty="0">
                <a:solidFill>
                  <a:srgbClr val="000000">
                    <a:tint val="75000"/>
                  </a:srgbClr>
                </a:solidFill>
              </a:rPr>
              <a:t>CROP</a:t>
            </a:r>
          </a:p>
        </p:txBody>
      </p:sp>
      <p:sp>
        <p:nvSpPr>
          <p:cNvPr id="6" name="Espace réservé du numéro de diapositive 5"/>
          <p:cNvSpPr>
            <a:spLocks noGrp="1"/>
          </p:cNvSpPr>
          <p:nvPr>
            <p:ph type="sldNum" sz="quarter" idx="16"/>
          </p:nvPr>
        </p:nvSpPr>
        <p:spPr/>
        <p:txBody>
          <a:bodyPr/>
          <a:lstStyle>
            <a:lvl1pPr>
              <a:defRPr/>
            </a:lvl1pPr>
          </a:lstStyle>
          <a:p>
            <a:pPr>
              <a:defRPr/>
            </a:pPr>
            <a:fld id="{18239141-2E42-4ABB-84FD-6FABED6D0D53}" type="slidenum">
              <a:rPr lang="en-CA">
                <a:solidFill>
                  <a:srgbClr val="000000">
                    <a:tint val="75000"/>
                  </a:srgbClr>
                </a:solidFill>
              </a:rPr>
              <a:pPr>
                <a:defRPr/>
              </a:pPr>
              <a:t>‹N°›</a:t>
            </a:fld>
            <a:endParaRPr lang="en-CA" dirty="0">
              <a:solidFill>
                <a:srgbClr val="000000">
                  <a:tint val="75000"/>
                </a:srgbClr>
              </a:solidFill>
            </a:endParaRPr>
          </a:p>
        </p:txBody>
      </p:sp>
      <p:sp>
        <p:nvSpPr>
          <p:cNvPr id="7" name="Titre 1"/>
          <p:cNvSpPr>
            <a:spLocks noGrp="1"/>
          </p:cNvSpPr>
          <p:nvPr>
            <p:ph type="title"/>
          </p:nvPr>
        </p:nvSpPr>
        <p:spPr>
          <a:xfrm>
            <a:off x="558800" y="373063"/>
            <a:ext cx="5311775" cy="631545"/>
          </a:xfrm>
        </p:spPr>
        <p:txBody>
          <a:bodyPr/>
          <a:lstStyle/>
          <a:p>
            <a:r>
              <a:rPr lang="fr-FR" dirty="0" smtClean="0"/>
              <a:t>Cliquez pour modifier le style du titre</a:t>
            </a:r>
            <a:endParaRPr lang="en-CA" dirty="0"/>
          </a:p>
        </p:txBody>
      </p:sp>
      <p:sp>
        <p:nvSpPr>
          <p:cNvPr id="9" name="Rectangle 8"/>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3566390634"/>
      </p:ext>
    </p:extLst>
  </p:cSld>
  <p:clrMapOvr>
    <a:masterClrMapping/>
  </p:clrMapOvr>
  <p:timing>
    <p:tnLst>
      <p:par>
        <p:cTn id="1" dur="indefinite" restart="never" nodeType="tmRoot"/>
      </p:par>
    </p:tnLst>
  </p:timing>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538538"/>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A149C51B-E569-4CDE-A3C1-FD32450A79E5}" type="datetime1">
              <a:rPr lang="fr-FR">
                <a:solidFill>
                  <a:srgbClr val="000000">
                    <a:tint val="75000"/>
                  </a:srgbClr>
                </a:solidFill>
              </a:rPr>
              <a:pPr>
                <a:defRPr/>
              </a:pPr>
              <a:t>28/07/2017</a:t>
            </a:fld>
            <a:endParaRPr lang="en-CA" dirty="0">
              <a:solidFill>
                <a:srgbClr val="000000">
                  <a:tint val="75000"/>
                </a:srgb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dirty="0">
                <a:solidFill>
                  <a:srgbClr val="000000">
                    <a:tint val="75000"/>
                  </a:srgbClr>
                </a:solidFill>
              </a:rPr>
              <a:t>CROP</a:t>
            </a:r>
          </a:p>
        </p:txBody>
      </p:sp>
      <p:sp>
        <p:nvSpPr>
          <p:cNvPr id="12" name="Espace réservé du numéro de diapositive 5"/>
          <p:cNvSpPr>
            <a:spLocks noGrp="1"/>
          </p:cNvSpPr>
          <p:nvPr>
            <p:ph type="sldNum" sz="quarter" idx="18"/>
          </p:nvPr>
        </p:nvSpPr>
        <p:spPr/>
        <p:txBody>
          <a:bodyPr/>
          <a:lstStyle>
            <a:lvl1pPr>
              <a:defRPr/>
            </a:lvl1pPr>
          </a:lstStyle>
          <a:p>
            <a:pPr>
              <a:defRPr/>
            </a:pPr>
            <a:fld id="{B412C3A8-9530-430F-B609-E0A319CE000B}" type="slidenum">
              <a:rPr lang="en-CA">
                <a:solidFill>
                  <a:srgbClr val="000000">
                    <a:tint val="75000"/>
                  </a:srgbClr>
                </a:solidFill>
              </a:rPr>
              <a:pPr>
                <a:defRPr/>
              </a:pPr>
              <a:t>‹N°›</a:t>
            </a:fld>
            <a:endParaRPr lang="en-CA" dirty="0">
              <a:solidFill>
                <a:srgbClr val="000000">
                  <a:tint val="75000"/>
                </a:srgbClr>
              </a:solidFill>
            </a:endParaRPr>
          </a:p>
        </p:txBody>
      </p:sp>
      <p:sp>
        <p:nvSpPr>
          <p:cNvPr id="14" name="Rectangle 13"/>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3985515056"/>
      </p:ext>
    </p:extLst>
  </p:cSld>
  <p:clrMapOvr>
    <a:masterClrMapping/>
  </p:clrMapOvr>
  <p:timing>
    <p:tnLst>
      <p:par>
        <p:cTn id="1" dur="indefinite" restart="never" nodeType="tmRoot"/>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B497C260-481A-41F4-A466-61F8186261C4}" type="datetime1">
              <a:rPr lang="fr-FR">
                <a:solidFill>
                  <a:srgbClr val="000000">
                    <a:tint val="75000"/>
                  </a:srgbClr>
                </a:solidFill>
              </a:rPr>
              <a:pPr>
                <a:defRPr/>
              </a:pPr>
              <a:t>28/07/2017</a:t>
            </a:fld>
            <a:endParaRPr lang="en-CA" dirty="0">
              <a:solidFill>
                <a:srgbClr val="000000">
                  <a:tint val="75000"/>
                </a:srgb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dirty="0">
                <a:solidFill>
                  <a:srgbClr val="000000">
                    <a:tint val="75000"/>
                  </a:srgb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9BEC1190-AB8C-4AB6-8144-7D71C1D119D7}" type="slidenum">
              <a:rPr lang="en-CA">
                <a:solidFill>
                  <a:srgbClr val="000000">
                    <a:tint val="75000"/>
                  </a:srgbClr>
                </a:solidFill>
              </a:rPr>
              <a:pPr>
                <a:defRPr/>
              </a:pPr>
              <a:t>‹N°›</a:t>
            </a:fld>
            <a:endParaRPr lang="en-CA" dirty="0">
              <a:solidFill>
                <a:srgbClr val="000000">
                  <a:tint val="75000"/>
                </a:srgbClr>
              </a:solidFill>
            </a:endParaRPr>
          </a:p>
        </p:txBody>
      </p:sp>
      <p:sp>
        <p:nvSpPr>
          <p:cNvPr id="12" name="Rectangle 11"/>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386167287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5" name="Rectangle 9"/>
          <p:cNvSpPr/>
          <p:nvPr userDrawn="1"/>
        </p:nvSpPr>
        <p:spPr>
          <a:xfrm>
            <a:off x="546988" y="5955582"/>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6"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6013525"/>
            <a:ext cx="5313364" cy="466650"/>
          </a:xfrm>
        </p:spPr>
        <p:txBody>
          <a:bodyPr>
            <a:normAutofit/>
          </a:bodyPr>
          <a:lstStyle>
            <a:lvl1pPr marL="0" indent="0">
              <a:lnSpc>
                <a:spcPts val="1400"/>
              </a:lnSpc>
              <a:spcBef>
                <a:spcPts val="600"/>
              </a:spcBef>
              <a:buNone/>
              <a:defRPr sz="9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995B3D38-0AC3-4257-BDC9-1B829E99DD40}" type="datetime1">
              <a:rPr lang="fr-FR">
                <a:solidFill>
                  <a:srgbClr val="000000">
                    <a:tint val="75000"/>
                  </a:srgbClr>
                </a:solidFill>
              </a:rPr>
              <a:pPr>
                <a:defRPr/>
              </a:pPr>
              <a:t>28/07/2017</a:t>
            </a:fld>
            <a:endParaRPr lang="en-CA" dirty="0">
              <a:solidFill>
                <a:srgbClr val="000000">
                  <a:tint val="75000"/>
                </a:srgb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dirty="0">
                <a:solidFill>
                  <a:srgbClr val="000000">
                    <a:tint val="75000"/>
                  </a:srgb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3ECBD63B-432F-426D-BBFD-3F00516AE86C}" type="slidenum">
              <a:rPr lang="en-CA">
                <a:solidFill>
                  <a:srgbClr val="000000">
                    <a:tint val="75000"/>
                  </a:srgbClr>
                </a:solidFill>
              </a:rPr>
              <a:pPr>
                <a:defRPr/>
              </a:pPr>
              <a:t>‹N°›</a:t>
            </a:fld>
            <a:endParaRPr lang="en-CA" dirty="0">
              <a:solidFill>
                <a:srgbClr val="000000">
                  <a:tint val="75000"/>
                </a:srgbClr>
              </a:solidFill>
            </a:endParaRPr>
          </a:p>
        </p:txBody>
      </p:sp>
      <p:sp>
        <p:nvSpPr>
          <p:cNvPr id="12" name="Rectangle 11"/>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689276755"/>
      </p:ext>
    </p:extLst>
  </p:cSld>
  <p:clrMapOvr>
    <a:masterClrMapping/>
  </p:clrMapOvr>
  <p:timing>
    <p:tnLst>
      <p:par>
        <p:cTn id="1" dur="indefinite" restart="never" nodeType="tmRoot"/>
      </p:par>
    </p:tnLst>
  </p:timing>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9492C245-F7E2-4D09-B2D7-104BC386EA93}" type="datetime1">
              <a:rPr lang="fr-FR">
                <a:solidFill>
                  <a:srgbClr val="000000">
                    <a:tint val="75000"/>
                  </a:srgbClr>
                </a:solidFill>
              </a:rPr>
              <a:pPr>
                <a:defRPr/>
              </a:pPr>
              <a:t>28/07/2017</a:t>
            </a:fld>
            <a:endParaRPr lang="en-CA" dirty="0">
              <a:solidFill>
                <a:srgbClr val="000000">
                  <a:tint val="75000"/>
                </a:srgb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dirty="0">
                <a:solidFill>
                  <a:srgbClr val="000000">
                    <a:tint val="75000"/>
                  </a:srgbClr>
                </a:solidFill>
              </a:rPr>
              <a:t>CROP</a:t>
            </a:r>
          </a:p>
        </p:txBody>
      </p:sp>
      <p:sp>
        <p:nvSpPr>
          <p:cNvPr id="10" name="Espace réservé du numéro de diapositive 5"/>
          <p:cNvSpPr>
            <a:spLocks noGrp="1"/>
          </p:cNvSpPr>
          <p:nvPr>
            <p:ph type="sldNum" sz="quarter" idx="17"/>
          </p:nvPr>
        </p:nvSpPr>
        <p:spPr/>
        <p:txBody>
          <a:bodyPr/>
          <a:lstStyle>
            <a:lvl1pPr>
              <a:defRPr/>
            </a:lvl1pPr>
          </a:lstStyle>
          <a:p>
            <a:pPr>
              <a:defRPr/>
            </a:pPr>
            <a:fld id="{8210ECEB-2C50-44D1-81D8-D49606E4B0B5}" type="slidenum">
              <a:rPr lang="en-CA">
                <a:solidFill>
                  <a:srgbClr val="000000">
                    <a:tint val="75000"/>
                  </a:srgbClr>
                </a:solidFill>
              </a:rPr>
              <a:pPr>
                <a:defRPr/>
              </a:pPr>
              <a:t>‹N°›</a:t>
            </a:fld>
            <a:endParaRPr lang="en-CA" dirty="0">
              <a:solidFill>
                <a:srgbClr val="000000">
                  <a:tint val="75000"/>
                </a:srgbClr>
              </a:solidFill>
            </a:endParaRPr>
          </a:p>
        </p:txBody>
      </p:sp>
      <p:sp>
        <p:nvSpPr>
          <p:cNvPr id="11" name="Rectangle 10"/>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1127893613"/>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0DD81D64-108C-4539-BCA3-0E8CAC5876C9}" type="datetime1">
              <a:rPr lang="fr-FR">
                <a:solidFill>
                  <a:srgbClr val="000000">
                    <a:tint val="75000"/>
                  </a:srgbClr>
                </a:solidFill>
              </a:rPr>
              <a:pPr>
                <a:defRPr/>
              </a:pPr>
              <a:t>28/07/2017</a:t>
            </a:fld>
            <a:endParaRPr lang="en-CA" dirty="0">
              <a:solidFill>
                <a:srgbClr val="000000">
                  <a:tint val="75000"/>
                </a:srgb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dirty="0">
                <a:solidFill>
                  <a:srgbClr val="000000">
                    <a:tint val="75000"/>
                  </a:srgb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D9103211-AA59-44B8-8866-F8B2988E6A9F}" type="slidenum">
              <a:rPr lang="en-CA">
                <a:solidFill>
                  <a:srgbClr val="000000">
                    <a:tint val="75000"/>
                  </a:srgbClr>
                </a:solidFill>
              </a:rPr>
              <a:pPr>
                <a:defRPr/>
              </a:pPr>
              <a:t>‹N°›</a:t>
            </a:fld>
            <a:endParaRPr lang="en-CA" dirty="0">
              <a:solidFill>
                <a:srgbClr val="000000">
                  <a:tint val="75000"/>
                </a:srgbClr>
              </a:solidFill>
            </a:endParaRPr>
          </a:p>
        </p:txBody>
      </p:sp>
      <p:sp>
        <p:nvSpPr>
          <p:cNvPr id="10" name="Rectangle 9"/>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3393985062"/>
      </p:ext>
    </p:extLst>
  </p:cSld>
  <p:clrMapOvr>
    <a:masterClrMapping/>
  </p:clrMapOvr>
  <p:timing>
    <p:tnLst>
      <p:par>
        <p:cTn id="1" dur="indefinite" restart="never" nodeType="tmRoot"/>
      </p:par>
    </p:tnLst>
  </p:timing>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E1AB3C2B-71F7-4912-B00D-341C17CBDE5D}" type="datetime1">
              <a:rPr lang="fr-FR">
                <a:solidFill>
                  <a:srgbClr val="000000">
                    <a:tint val="75000"/>
                  </a:srgbClr>
                </a:solidFill>
              </a:rPr>
              <a:pPr>
                <a:defRPr/>
              </a:pPr>
              <a:t>28/07/2017</a:t>
            </a:fld>
            <a:endParaRPr lang="en-CA" dirty="0">
              <a:solidFill>
                <a:srgbClr val="000000">
                  <a:tint val="75000"/>
                </a:srgb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dirty="0">
                <a:solidFill>
                  <a:srgbClr val="000000">
                    <a:tint val="75000"/>
                  </a:srgb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1ABCE176-82E6-4604-8B61-4A1E2BD779C0}" type="slidenum">
              <a:rPr lang="en-CA">
                <a:solidFill>
                  <a:srgbClr val="000000">
                    <a:tint val="75000"/>
                  </a:srgbClr>
                </a:solidFill>
              </a:rPr>
              <a:pPr>
                <a:defRPr/>
              </a:pPr>
              <a:t>‹N°›</a:t>
            </a:fld>
            <a:endParaRPr lang="en-CA" dirty="0">
              <a:solidFill>
                <a:srgbClr val="000000">
                  <a:tint val="75000"/>
                </a:srgbClr>
              </a:solidFill>
            </a:endParaRPr>
          </a:p>
        </p:txBody>
      </p:sp>
      <p:sp>
        <p:nvSpPr>
          <p:cNvPr id="10" name="Rectangle 9"/>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1737021762"/>
      </p:ext>
    </p:extLst>
  </p:cSld>
  <p:clrMapOvr>
    <a:masterClrMapping/>
  </p:clrMapOvr>
  <p:timing>
    <p:tnLst>
      <p:par>
        <p:cT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F6D2952D-CC2E-42BD-B732-4A503593A8DE}" type="datetime1">
              <a:rPr lang="fr-FR">
                <a:solidFill>
                  <a:srgbClr val="000000">
                    <a:tint val="75000"/>
                  </a:srgbClr>
                </a:solidFill>
              </a:rPr>
              <a:pPr>
                <a:defRPr/>
              </a:pPr>
              <a:t>28/07/2017</a:t>
            </a:fld>
            <a:endParaRPr lang="en-CA" dirty="0">
              <a:solidFill>
                <a:srgbClr val="000000">
                  <a:tint val="75000"/>
                </a:srgb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dirty="0">
                <a:solidFill>
                  <a:srgbClr val="000000">
                    <a:tint val="75000"/>
                  </a:srgbClr>
                </a:solidFill>
              </a:rPr>
              <a:t>CROP</a:t>
            </a:r>
          </a:p>
        </p:txBody>
      </p:sp>
      <p:sp>
        <p:nvSpPr>
          <p:cNvPr id="10" name="Espace réservé du numéro de diapositive 5"/>
          <p:cNvSpPr>
            <a:spLocks noGrp="1"/>
          </p:cNvSpPr>
          <p:nvPr>
            <p:ph type="sldNum" sz="quarter" idx="18"/>
          </p:nvPr>
        </p:nvSpPr>
        <p:spPr/>
        <p:txBody>
          <a:bodyPr/>
          <a:lstStyle>
            <a:lvl1pPr>
              <a:defRPr/>
            </a:lvl1pPr>
          </a:lstStyle>
          <a:p>
            <a:pPr>
              <a:defRPr/>
            </a:pPr>
            <a:fld id="{D549158A-0A62-4054-8EBC-AD4312ABC23C}" type="slidenum">
              <a:rPr lang="en-CA">
                <a:solidFill>
                  <a:srgbClr val="000000">
                    <a:tint val="75000"/>
                  </a:srgbClr>
                </a:solidFill>
              </a:rPr>
              <a:pPr>
                <a:defRPr/>
              </a:pPr>
              <a:t>‹N°›</a:t>
            </a:fld>
            <a:endParaRPr lang="en-CA" dirty="0">
              <a:solidFill>
                <a:srgbClr val="000000">
                  <a:tint val="75000"/>
                </a:srgbClr>
              </a:solidFill>
            </a:endParaRPr>
          </a:p>
        </p:txBody>
      </p:sp>
      <p:sp>
        <p:nvSpPr>
          <p:cNvPr id="11" name="Rectangle 10"/>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281656065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1BA13C6B-F560-4A29-AB04-3319FF892114}" type="datetime1">
              <a:rPr lang="fr-FR">
                <a:solidFill>
                  <a:srgbClr val="000000">
                    <a:tint val="75000"/>
                  </a:srgbClr>
                </a:solidFill>
              </a:rPr>
              <a:pPr>
                <a:defRPr/>
              </a:pPr>
              <a:t>28/07/2017</a:t>
            </a:fld>
            <a:endParaRPr lang="en-CA" dirty="0">
              <a:solidFill>
                <a:srgbClr val="000000">
                  <a:tint val="75000"/>
                </a:srgb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dirty="0">
                <a:solidFill>
                  <a:srgbClr val="000000">
                    <a:tint val="75000"/>
                  </a:srgbClr>
                </a:solidFill>
              </a:rPr>
              <a:t>CROP</a:t>
            </a:r>
          </a:p>
        </p:txBody>
      </p:sp>
      <p:sp>
        <p:nvSpPr>
          <p:cNvPr id="8" name="Espace réservé du numéro de diapositive 5"/>
          <p:cNvSpPr>
            <a:spLocks noGrp="1"/>
          </p:cNvSpPr>
          <p:nvPr>
            <p:ph type="sldNum" sz="quarter" idx="17"/>
          </p:nvPr>
        </p:nvSpPr>
        <p:spPr/>
        <p:txBody>
          <a:bodyPr/>
          <a:lstStyle>
            <a:lvl1pPr>
              <a:defRPr/>
            </a:lvl1pPr>
          </a:lstStyle>
          <a:p>
            <a:pPr>
              <a:defRPr/>
            </a:pPr>
            <a:fld id="{7AB9C906-DBC4-4B07-998C-CF406BC28BFF}" type="slidenum">
              <a:rPr lang="en-CA">
                <a:solidFill>
                  <a:srgbClr val="000000">
                    <a:tint val="75000"/>
                  </a:srgbClr>
                </a:solidFill>
              </a:rPr>
              <a:pPr>
                <a:defRPr/>
              </a:pPr>
              <a:t>‹N°›</a:t>
            </a:fld>
            <a:endParaRPr lang="en-CA" dirty="0">
              <a:solidFill>
                <a:srgbClr val="000000">
                  <a:tint val="75000"/>
                </a:srgbClr>
              </a:solidFill>
            </a:endParaRPr>
          </a:p>
        </p:txBody>
      </p:sp>
      <p:sp>
        <p:nvSpPr>
          <p:cNvPr id="10" name="Rectangle 9"/>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34408849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374944356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p:spPr>
        <p:txBody>
          <a:bodyPr rtlCol="0">
            <a:normAutofit/>
          </a:bodyPr>
          <a:lstStyle>
            <a:lvl1pPr marL="0" indent="0">
              <a:buNone/>
              <a:defRPr/>
            </a:lvl1pPr>
          </a:lstStyle>
          <a:p>
            <a:pPr lvl="0"/>
            <a:endParaRPr lang="en-CA" noProof="0"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32984D43-3117-4F01-8732-61A17F2083CC}" type="datetime1">
              <a:rPr lang="fr-FR">
                <a:solidFill>
                  <a:srgbClr val="000000">
                    <a:tint val="75000"/>
                  </a:srgbClr>
                </a:solidFill>
              </a:rPr>
              <a:pPr>
                <a:defRPr/>
              </a:pPr>
              <a:t>28/07/2017</a:t>
            </a:fld>
            <a:endParaRPr lang="en-CA" dirty="0">
              <a:solidFill>
                <a:srgbClr val="000000">
                  <a:tint val="75000"/>
                </a:srgb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dirty="0">
                <a:solidFill>
                  <a:srgbClr val="000000">
                    <a:tint val="75000"/>
                  </a:srgb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2B6C98FA-820B-4050-8A11-9FF0D37A98B6}" type="slidenum">
              <a:rPr lang="en-CA">
                <a:solidFill>
                  <a:srgbClr val="000000">
                    <a:tint val="75000"/>
                  </a:srgbClr>
                </a:solidFill>
              </a:rPr>
              <a:pPr>
                <a:defRPr/>
              </a:pPr>
              <a:t>‹N°›</a:t>
            </a:fld>
            <a:endParaRPr lang="en-CA" dirty="0">
              <a:solidFill>
                <a:srgbClr val="000000">
                  <a:tint val="75000"/>
                </a:srgbClr>
              </a:solidFill>
            </a:endParaRPr>
          </a:p>
        </p:txBody>
      </p:sp>
      <p:sp>
        <p:nvSpPr>
          <p:cNvPr id="10" name="Rectangle 9"/>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Titre 1"/>
          <p:cNvSpPr>
            <a:spLocks noGrp="1"/>
          </p:cNvSpPr>
          <p:nvPr>
            <p:ph type="title"/>
          </p:nvPr>
        </p:nvSpPr>
        <p:spPr>
          <a:xfrm>
            <a:off x="558800" y="373063"/>
            <a:ext cx="5311775" cy="631545"/>
          </a:xfrm>
        </p:spPr>
        <p:txBody>
          <a:bodyPr/>
          <a:lstStyle/>
          <a:p>
            <a:r>
              <a:rPr lang="fr-FR" smtClean="0"/>
              <a:t>Cliquez pour modifier le style du titre</a:t>
            </a:r>
            <a:endParaRPr lang="en-CA"/>
          </a:p>
        </p:txBody>
      </p:sp>
    </p:spTree>
    <p:extLst>
      <p:ext uri="{BB962C8B-B14F-4D97-AF65-F5344CB8AC3E}">
        <p14:creationId xmlns:p14="http://schemas.microsoft.com/office/powerpoint/2010/main" val="368412855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8" name="Forme en L 1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2393949"/>
            <a:ext cx="2597150" cy="3062289"/>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47C945E2-81FE-49DA-B943-9F91520D1406}" type="datetime1">
              <a:rPr lang="fr-FR">
                <a:solidFill>
                  <a:srgbClr val="000000">
                    <a:tint val="75000"/>
                  </a:srgbClr>
                </a:solidFill>
              </a:rPr>
              <a:pPr>
                <a:defRPr/>
              </a:pPr>
              <a:t>28/07/2017</a:t>
            </a:fld>
            <a:endParaRPr lang="en-CA" dirty="0">
              <a:solidFill>
                <a:srgbClr val="000000">
                  <a:tint val="75000"/>
                </a:srgb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dirty="0">
                <a:solidFill>
                  <a:srgbClr val="000000">
                    <a:tint val="75000"/>
                  </a:srgb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8B8FA839-4645-4636-98F0-82440693F841}" type="slidenum">
              <a:rPr lang="en-CA">
                <a:solidFill>
                  <a:srgbClr val="000000">
                    <a:tint val="75000"/>
                  </a:srgbClr>
                </a:solidFill>
              </a:rPr>
              <a:pPr>
                <a:defRPr/>
              </a:pPr>
              <a:t>‹N°›</a:t>
            </a:fld>
            <a:endParaRPr lang="en-CA" dirty="0">
              <a:solidFill>
                <a:srgbClr val="000000">
                  <a:tint val="75000"/>
                </a:srgbClr>
              </a:solidFill>
            </a:endParaRPr>
          </a:p>
        </p:txBody>
      </p:sp>
    </p:spTree>
    <p:extLst>
      <p:ext uri="{BB962C8B-B14F-4D97-AF65-F5344CB8AC3E}">
        <p14:creationId xmlns:p14="http://schemas.microsoft.com/office/powerpoint/2010/main" val="997520055"/>
      </p:ext>
    </p:extLst>
  </p:cSld>
  <p:clrMapOvr>
    <a:masterClrMapping/>
  </p:clrMapOvr>
  <p:timing>
    <p:tnLst>
      <p:par>
        <p:cTn id="1" dur="indefinite" restart="never" nodeType="tmRoot"/>
      </p:par>
    </p:tnLst>
  </p:timing>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11"/>
          <p:cNvSpPr/>
          <p:nvPr userDrawn="1"/>
        </p:nvSpPr>
        <p:spPr>
          <a:xfrm>
            <a:off x="5989638"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0" name="Rectangle 14"/>
          <p:cNvSpPr/>
          <p:nvPr userDrawn="1"/>
        </p:nvSpPr>
        <p:spPr>
          <a:xfrm>
            <a:off x="558800" y="2274888"/>
            <a:ext cx="2597150"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8"/>
          <p:cNvSpPr/>
          <p:nvPr userDrawn="1"/>
        </p:nvSpPr>
        <p:spPr>
          <a:xfrm>
            <a:off x="3273425" y="2274888"/>
            <a:ext cx="2600325" cy="6191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4"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0F33DF0E-D4C4-4432-813C-F2AD4DF765A7}" type="datetime1">
              <a:rPr lang="fr-FR">
                <a:solidFill>
                  <a:srgbClr val="000000">
                    <a:tint val="75000"/>
                  </a:srgbClr>
                </a:solidFill>
              </a:rPr>
              <a:pPr>
                <a:defRPr/>
              </a:pPr>
              <a:t>28/07/2017</a:t>
            </a:fld>
            <a:endParaRPr lang="en-CA" dirty="0">
              <a:solidFill>
                <a:srgbClr val="000000">
                  <a:tint val="75000"/>
                </a:srgb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dirty="0">
                <a:solidFill>
                  <a:srgbClr val="000000">
                    <a:tint val="75000"/>
                  </a:srgb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F1990E80-07BC-415D-8C97-B94299FB1CD4}" type="slidenum">
              <a:rPr lang="en-CA">
                <a:solidFill>
                  <a:srgbClr val="000000">
                    <a:tint val="75000"/>
                  </a:srgbClr>
                </a:solidFill>
              </a:rPr>
              <a:pPr>
                <a:defRPr/>
              </a:pPr>
              <a:t>‹N°›</a:t>
            </a:fld>
            <a:endParaRPr lang="en-CA" dirty="0">
              <a:solidFill>
                <a:srgbClr val="000000">
                  <a:tint val="75000"/>
                </a:srgbClr>
              </a:solidFill>
            </a:endParaRPr>
          </a:p>
        </p:txBody>
      </p:sp>
      <p:sp>
        <p:nvSpPr>
          <p:cNvPr id="19" name="Rectangle 18"/>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1" name="Titre 1"/>
          <p:cNvSpPr>
            <a:spLocks noGrp="1"/>
          </p:cNvSpPr>
          <p:nvPr>
            <p:ph type="title"/>
          </p:nvPr>
        </p:nvSpPr>
        <p:spPr>
          <a:xfrm>
            <a:off x="558800" y="373063"/>
            <a:ext cx="5311775" cy="631545"/>
          </a:xfrm>
        </p:spPr>
        <p:txBody>
          <a:bodyPr/>
          <a:lstStyle/>
          <a:p>
            <a:r>
              <a:rPr lang="fr-FR" smtClean="0"/>
              <a:t>Cliquez pour modifier le style du titre</a:t>
            </a:r>
            <a:endParaRPr lang="en-CA"/>
          </a:p>
        </p:txBody>
      </p:sp>
    </p:spTree>
    <p:extLst>
      <p:ext uri="{BB962C8B-B14F-4D97-AF65-F5344CB8AC3E}">
        <p14:creationId xmlns:p14="http://schemas.microsoft.com/office/powerpoint/2010/main" val="248511498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11"/>
          <p:cNvSpPr/>
          <p:nvPr userDrawn="1"/>
        </p:nvSpPr>
        <p:spPr>
          <a:xfrm>
            <a:off x="5989638"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35306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Rectangle 18"/>
          <p:cNvSpPr/>
          <p:nvPr userDrawn="1"/>
        </p:nvSpPr>
        <p:spPr>
          <a:xfrm>
            <a:off x="3273425" y="3530600"/>
            <a:ext cx="260032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7"/>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8" y="1465015"/>
            <a:ext cx="2597150" cy="2028825"/>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442F724A-43E1-48D5-8B1A-DCBA4B056CFF}" type="datetime1">
              <a:rPr lang="fr-FR">
                <a:solidFill>
                  <a:srgbClr val="000000">
                    <a:tint val="75000"/>
                  </a:srgbClr>
                </a:solidFill>
              </a:rPr>
              <a:pPr>
                <a:defRPr/>
              </a:pPr>
              <a:t>28/07/2017</a:t>
            </a:fld>
            <a:endParaRPr lang="en-CA" dirty="0">
              <a:solidFill>
                <a:srgbClr val="000000">
                  <a:tint val="75000"/>
                </a:srgb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dirty="0">
                <a:solidFill>
                  <a:srgbClr val="000000">
                    <a:tint val="75000"/>
                  </a:srgb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30888E95-0A5C-49CA-B75D-ADAE77AFC03A}" type="slidenum">
              <a:rPr lang="en-CA">
                <a:solidFill>
                  <a:srgbClr val="000000">
                    <a:tint val="75000"/>
                  </a:srgbClr>
                </a:solidFill>
              </a:rPr>
              <a:pPr>
                <a:defRPr/>
              </a:pPr>
              <a:t>‹N°›</a:t>
            </a:fld>
            <a:endParaRPr lang="en-CA" dirty="0">
              <a:solidFill>
                <a:srgbClr val="000000">
                  <a:tint val="75000"/>
                </a:srgbClr>
              </a:solidFill>
            </a:endParaRPr>
          </a:p>
        </p:txBody>
      </p:sp>
      <p:sp>
        <p:nvSpPr>
          <p:cNvPr id="24" name="Rectangle 23"/>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8" name="Titre 1"/>
          <p:cNvSpPr>
            <a:spLocks noGrp="1"/>
          </p:cNvSpPr>
          <p:nvPr>
            <p:ph type="title"/>
          </p:nvPr>
        </p:nvSpPr>
        <p:spPr>
          <a:xfrm>
            <a:off x="558800" y="373063"/>
            <a:ext cx="5311775" cy="631545"/>
          </a:xfrm>
        </p:spPr>
        <p:txBody>
          <a:bodyPr/>
          <a:lstStyle/>
          <a:p>
            <a:r>
              <a:rPr lang="fr-FR" smtClean="0"/>
              <a:t>Cliquez pour modifier le style du titre</a:t>
            </a:r>
            <a:endParaRPr lang="en-CA"/>
          </a:p>
        </p:txBody>
      </p:sp>
    </p:spTree>
    <p:extLst>
      <p:ext uri="{BB962C8B-B14F-4D97-AF65-F5344CB8AC3E}">
        <p14:creationId xmlns:p14="http://schemas.microsoft.com/office/powerpoint/2010/main" val="136177458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12"/>
          <p:cNvSpPr/>
          <p:nvPr userDrawn="1"/>
        </p:nvSpPr>
        <p:spPr>
          <a:xfrm>
            <a:off x="558800" y="5456238"/>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p:spPr>
        <p:txBody>
          <a:bodyPr rtlCol="0">
            <a:normAutofit/>
          </a:bodyPr>
          <a:lstStyle>
            <a:lvl1pPr>
              <a:defRPr sz="1200"/>
            </a:lvl1pPr>
          </a:lstStyle>
          <a:p>
            <a:pPr lvl="0"/>
            <a:endParaRPr lang="en-CA" noProof="0" dirty="0"/>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08C55B12-D4A4-4C72-B464-DC997C5B06A0}" type="datetime1">
              <a:rPr lang="fr-FR">
                <a:solidFill>
                  <a:srgbClr val="000000">
                    <a:tint val="75000"/>
                  </a:srgbClr>
                </a:solidFill>
              </a:rPr>
              <a:pPr>
                <a:defRPr/>
              </a:pPr>
              <a:t>28/07/2017</a:t>
            </a:fld>
            <a:endParaRPr lang="en-CA" dirty="0">
              <a:solidFill>
                <a:srgbClr val="000000">
                  <a:tint val="75000"/>
                </a:srgb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dirty="0">
                <a:solidFill>
                  <a:srgbClr val="000000">
                    <a:tint val="75000"/>
                  </a:srgbClr>
                </a:solidFill>
              </a:rPr>
              <a:t>CROP</a:t>
            </a:r>
          </a:p>
        </p:txBody>
      </p:sp>
      <p:sp>
        <p:nvSpPr>
          <p:cNvPr id="9" name="Espace réservé du numéro de diapositive 5"/>
          <p:cNvSpPr>
            <a:spLocks noGrp="1"/>
          </p:cNvSpPr>
          <p:nvPr>
            <p:ph type="sldNum" sz="quarter" idx="25"/>
          </p:nvPr>
        </p:nvSpPr>
        <p:spPr/>
        <p:txBody>
          <a:bodyPr/>
          <a:lstStyle>
            <a:lvl1pPr>
              <a:defRPr/>
            </a:lvl1pPr>
          </a:lstStyle>
          <a:p>
            <a:pPr>
              <a:defRPr/>
            </a:pPr>
            <a:fld id="{A737FB3E-7906-4B45-8143-5802C04BF52D}" type="slidenum">
              <a:rPr lang="en-CA">
                <a:solidFill>
                  <a:srgbClr val="000000">
                    <a:tint val="75000"/>
                  </a:srgbClr>
                </a:solidFill>
              </a:rPr>
              <a:pPr>
                <a:defRPr/>
              </a:pPr>
              <a:t>‹N°›</a:t>
            </a:fld>
            <a:endParaRPr lang="en-CA" dirty="0">
              <a:solidFill>
                <a:srgbClr val="000000">
                  <a:tint val="75000"/>
                </a:srgbClr>
              </a:solidFill>
            </a:endParaRPr>
          </a:p>
        </p:txBody>
      </p:sp>
      <p:sp>
        <p:nvSpPr>
          <p:cNvPr id="10" name="Rectangle 9"/>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96066664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12"/>
          <p:cNvSpPr/>
          <p:nvPr userDrawn="1"/>
        </p:nvSpPr>
        <p:spPr>
          <a:xfrm>
            <a:off x="558800" y="4430713"/>
            <a:ext cx="8027988" cy="46037"/>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p:spPr>
        <p:txBody>
          <a:bodyPr rtlCol="0">
            <a:normAutofit/>
          </a:bodyPr>
          <a:lstStyle>
            <a:lvl1pPr>
              <a:defRPr sz="1200"/>
            </a:lvl1pPr>
          </a:lstStyle>
          <a:p>
            <a:pPr lvl="0"/>
            <a:endParaRPr lang="en-CA" noProof="0" dirty="0"/>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4DC3D272-C97C-43EB-8EA5-FC3E66E8D561}" type="datetime1">
              <a:rPr lang="fr-FR">
                <a:solidFill>
                  <a:srgbClr val="000000">
                    <a:tint val="75000"/>
                  </a:srgbClr>
                </a:solidFill>
              </a:rPr>
              <a:pPr>
                <a:defRPr/>
              </a:pPr>
              <a:t>28/07/2017</a:t>
            </a:fld>
            <a:endParaRPr lang="en-CA" dirty="0">
              <a:solidFill>
                <a:srgbClr val="000000">
                  <a:tint val="75000"/>
                </a:srgb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dirty="0">
                <a:solidFill>
                  <a:srgbClr val="000000">
                    <a:tint val="75000"/>
                  </a:srgbClr>
                </a:solidFill>
              </a:rPr>
              <a:t>CROP</a:t>
            </a:r>
          </a:p>
        </p:txBody>
      </p:sp>
      <p:sp>
        <p:nvSpPr>
          <p:cNvPr id="9" name="Espace réservé du numéro de diapositive 5"/>
          <p:cNvSpPr>
            <a:spLocks noGrp="1"/>
          </p:cNvSpPr>
          <p:nvPr>
            <p:ph type="sldNum" sz="quarter" idx="24"/>
          </p:nvPr>
        </p:nvSpPr>
        <p:spPr/>
        <p:txBody>
          <a:bodyPr/>
          <a:lstStyle>
            <a:lvl1pPr>
              <a:defRPr/>
            </a:lvl1pPr>
          </a:lstStyle>
          <a:p>
            <a:pPr>
              <a:defRPr/>
            </a:pPr>
            <a:fld id="{19060651-F0B0-42B6-B1D7-50209060BAD4}" type="slidenum">
              <a:rPr lang="en-CA">
                <a:solidFill>
                  <a:srgbClr val="000000">
                    <a:tint val="75000"/>
                  </a:srgbClr>
                </a:solidFill>
              </a:rPr>
              <a:pPr>
                <a:defRPr/>
              </a:pPr>
              <a:t>‹N°›</a:t>
            </a:fld>
            <a:endParaRPr lang="en-CA" dirty="0">
              <a:solidFill>
                <a:srgbClr val="000000">
                  <a:tint val="75000"/>
                </a:srgbClr>
              </a:solidFill>
            </a:endParaRPr>
          </a:p>
        </p:txBody>
      </p:sp>
      <p:sp>
        <p:nvSpPr>
          <p:cNvPr id="10" name="Rectangle 9"/>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15280913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9"/>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486DDDC6-CA9A-40EA-923D-1E2D34E898E2}" type="datetime1">
              <a:rPr lang="fr-FR">
                <a:solidFill>
                  <a:srgbClr val="000000">
                    <a:tint val="75000"/>
                  </a:srgbClr>
                </a:solidFill>
              </a:rPr>
              <a:pPr>
                <a:defRPr/>
              </a:pPr>
              <a:t>28/07/2017</a:t>
            </a:fld>
            <a:endParaRPr lang="en-CA" dirty="0">
              <a:solidFill>
                <a:srgbClr val="000000">
                  <a:tint val="75000"/>
                </a:srgb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dirty="0">
                <a:solidFill>
                  <a:srgbClr val="000000">
                    <a:tint val="75000"/>
                  </a:srgb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388F8B58-64F5-4067-9439-43F2AFD13E13}" type="slidenum">
              <a:rPr lang="en-CA">
                <a:solidFill>
                  <a:srgbClr val="000000">
                    <a:tint val="75000"/>
                  </a:srgbClr>
                </a:solidFill>
              </a:rPr>
              <a:pPr>
                <a:defRPr/>
              </a:pPr>
              <a:t>‹N°›</a:t>
            </a:fld>
            <a:endParaRPr lang="en-CA" dirty="0">
              <a:solidFill>
                <a:srgbClr val="000000">
                  <a:tint val="75000"/>
                </a:srgbClr>
              </a:solidFill>
            </a:endParaRPr>
          </a:p>
        </p:txBody>
      </p:sp>
      <p:sp>
        <p:nvSpPr>
          <p:cNvPr id="10" name="Rectangle 9"/>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297095970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7"/>
          <p:cNvSpPr/>
          <p:nvPr userDrawn="1"/>
        </p:nvSpPr>
        <p:spPr>
          <a:xfrm>
            <a:off x="5989638" y="4430713"/>
            <a:ext cx="2597150"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77E140F5-ABC4-4FAF-B557-BDDEF618145D}" type="datetime1">
              <a:rPr lang="fr-FR">
                <a:solidFill>
                  <a:srgbClr val="000000">
                    <a:tint val="75000"/>
                  </a:srgbClr>
                </a:solidFill>
              </a:rPr>
              <a:pPr>
                <a:defRPr/>
              </a:pPr>
              <a:t>28/07/2017</a:t>
            </a:fld>
            <a:endParaRPr lang="en-CA" dirty="0">
              <a:solidFill>
                <a:srgbClr val="000000">
                  <a:tint val="75000"/>
                </a:srgb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dirty="0">
                <a:solidFill>
                  <a:srgbClr val="000000">
                    <a:tint val="75000"/>
                  </a:srgbClr>
                </a:solidFill>
              </a:rPr>
              <a:t>CROP</a:t>
            </a:r>
          </a:p>
        </p:txBody>
      </p:sp>
      <p:sp>
        <p:nvSpPr>
          <p:cNvPr id="13" name="Espace réservé du numéro de diapositive 5"/>
          <p:cNvSpPr>
            <a:spLocks noGrp="1"/>
          </p:cNvSpPr>
          <p:nvPr>
            <p:ph type="sldNum" sz="quarter" idx="18"/>
          </p:nvPr>
        </p:nvSpPr>
        <p:spPr/>
        <p:txBody>
          <a:bodyPr/>
          <a:lstStyle>
            <a:lvl1pPr>
              <a:defRPr/>
            </a:lvl1pPr>
          </a:lstStyle>
          <a:p>
            <a:pPr>
              <a:defRPr/>
            </a:pPr>
            <a:fld id="{D1B0ED54-BA43-4ECB-AEFB-20F07DC40D6E}" type="slidenum">
              <a:rPr lang="en-CA">
                <a:solidFill>
                  <a:srgbClr val="000000">
                    <a:tint val="75000"/>
                  </a:srgbClr>
                </a:solidFill>
              </a:rPr>
              <a:pPr>
                <a:defRPr/>
              </a:pPr>
              <a:t>‹N°›</a:t>
            </a:fld>
            <a:endParaRPr lang="en-CA" dirty="0">
              <a:solidFill>
                <a:srgbClr val="000000">
                  <a:tint val="75000"/>
                </a:srgbClr>
              </a:solidFill>
            </a:endParaRPr>
          </a:p>
        </p:txBody>
      </p:sp>
      <p:sp>
        <p:nvSpPr>
          <p:cNvPr id="14" name="Rectangle 13"/>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5767004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15"/>
          <p:cNvSpPr/>
          <p:nvPr userDrawn="1"/>
        </p:nvSpPr>
        <p:spPr>
          <a:xfrm>
            <a:off x="3273425" y="5824538"/>
            <a:ext cx="5313363" cy="5556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p:spPr>
        <p:txBody>
          <a:bodyPr rtlCol="0">
            <a:normAutofit/>
          </a:bodyPr>
          <a:lstStyle>
            <a:lvl1pPr>
              <a:defRPr sz="1200"/>
            </a:lvl1pPr>
          </a:lstStyle>
          <a:p>
            <a:pPr lvl="0"/>
            <a:endParaRPr lang="en-CA" noProof="0" dirty="0"/>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1B279F0A-F595-4296-9354-D9AE29F33EFF}" type="datetime1">
              <a:rPr lang="fr-FR">
                <a:solidFill>
                  <a:srgbClr val="000000">
                    <a:tint val="75000"/>
                  </a:srgbClr>
                </a:solidFill>
              </a:rPr>
              <a:pPr>
                <a:defRPr/>
              </a:pPr>
              <a:t>28/07/2017</a:t>
            </a:fld>
            <a:endParaRPr lang="en-CA" dirty="0">
              <a:solidFill>
                <a:srgbClr val="000000">
                  <a:tint val="75000"/>
                </a:srgb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dirty="0">
                <a:solidFill>
                  <a:srgbClr val="000000">
                    <a:tint val="75000"/>
                  </a:srgbClr>
                </a:solidFill>
              </a:rPr>
              <a:t>CROP</a:t>
            </a:r>
          </a:p>
        </p:txBody>
      </p:sp>
      <p:sp>
        <p:nvSpPr>
          <p:cNvPr id="10" name="Espace réservé du numéro de diapositive 5"/>
          <p:cNvSpPr>
            <a:spLocks noGrp="1"/>
          </p:cNvSpPr>
          <p:nvPr>
            <p:ph type="sldNum" sz="quarter" idx="20"/>
          </p:nvPr>
        </p:nvSpPr>
        <p:spPr/>
        <p:txBody>
          <a:bodyPr/>
          <a:lstStyle>
            <a:lvl1pPr>
              <a:defRPr/>
            </a:lvl1pPr>
          </a:lstStyle>
          <a:p>
            <a:pPr>
              <a:defRPr/>
            </a:pPr>
            <a:fld id="{D7A69421-65C6-4D9D-8ECE-FCEB7FCF0B36}" type="slidenum">
              <a:rPr lang="en-CA">
                <a:solidFill>
                  <a:srgbClr val="000000">
                    <a:tint val="75000"/>
                  </a:srgbClr>
                </a:solidFill>
              </a:rPr>
              <a:pPr>
                <a:defRPr/>
              </a:pPr>
              <a:t>‹N°›</a:t>
            </a:fld>
            <a:endParaRPr lang="en-CA" dirty="0">
              <a:solidFill>
                <a:srgbClr val="000000">
                  <a:tint val="75000"/>
                </a:srgbClr>
              </a:solidFill>
            </a:endParaRPr>
          </a:p>
        </p:txBody>
      </p:sp>
      <p:sp>
        <p:nvSpPr>
          <p:cNvPr id="12" name="Rectangle 11"/>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36753406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18"/>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p:spPr>
        <p:txBody>
          <a:bodyPr rtlCol="0">
            <a:normAutofit/>
          </a:bodyPr>
          <a:lstStyle>
            <a:lvl1pPr>
              <a:defRPr sz="1200"/>
            </a:lvl1pPr>
          </a:lstStyle>
          <a:p>
            <a:pPr lvl="0"/>
            <a:endParaRPr lang="en-CA" noProof="0" dirty="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F14705CB-C15C-4803-BCE1-F2B21BF25E95}" type="datetime1">
              <a:rPr lang="fr-FR">
                <a:solidFill>
                  <a:srgbClr val="000000">
                    <a:tint val="75000"/>
                  </a:srgbClr>
                </a:solidFill>
              </a:rPr>
              <a:pPr>
                <a:defRPr/>
              </a:pPr>
              <a:t>28/07/2017</a:t>
            </a:fld>
            <a:endParaRPr lang="en-CA" dirty="0">
              <a:solidFill>
                <a:srgbClr val="000000">
                  <a:tint val="75000"/>
                </a:srgb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dirty="0">
                <a:solidFill>
                  <a:srgbClr val="000000">
                    <a:tint val="75000"/>
                  </a:srgbClr>
                </a:solidFill>
              </a:rPr>
              <a:t>CROP</a:t>
            </a:r>
          </a:p>
        </p:txBody>
      </p:sp>
      <p:sp>
        <p:nvSpPr>
          <p:cNvPr id="9" name="Espace réservé du numéro de diapositive 5"/>
          <p:cNvSpPr>
            <a:spLocks noGrp="1"/>
          </p:cNvSpPr>
          <p:nvPr>
            <p:ph type="sldNum" sz="quarter" idx="19"/>
          </p:nvPr>
        </p:nvSpPr>
        <p:spPr/>
        <p:txBody>
          <a:bodyPr/>
          <a:lstStyle>
            <a:lvl1pPr>
              <a:defRPr/>
            </a:lvl1pPr>
          </a:lstStyle>
          <a:p>
            <a:pPr>
              <a:defRPr/>
            </a:pPr>
            <a:fld id="{440F2651-5979-44AA-A4B9-83B82D9222A3}" type="slidenum">
              <a:rPr lang="en-CA">
                <a:solidFill>
                  <a:srgbClr val="000000">
                    <a:tint val="75000"/>
                  </a:srgbClr>
                </a:solidFill>
              </a:rPr>
              <a:pPr>
                <a:defRPr/>
              </a:pPr>
              <a:t>‹N°›</a:t>
            </a:fld>
            <a:endParaRPr lang="en-CA" dirty="0">
              <a:solidFill>
                <a:srgbClr val="000000">
                  <a:tint val="75000"/>
                </a:srgbClr>
              </a:solidFill>
            </a:endParaRPr>
          </a:p>
        </p:txBody>
      </p:sp>
    </p:spTree>
    <p:extLst>
      <p:ext uri="{BB962C8B-B14F-4D97-AF65-F5344CB8AC3E}">
        <p14:creationId xmlns:p14="http://schemas.microsoft.com/office/powerpoint/2010/main" val="2722901147"/>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solidFill>
                  <a:srgbClr val="E31836"/>
                </a:solidFill>
              </a:defRPr>
            </a:lvl1pPr>
          </a:lstStyle>
          <a:p>
            <a:r>
              <a:rPr lang="fr-FR" dirty="0" smtClean="0"/>
              <a:t>Cliquez ici pour modifier le </a:t>
            </a:r>
            <a:r>
              <a:rPr lang="fr-FR" dirty="0" err="1" smtClean="0"/>
              <a:t>text</a:t>
            </a:r>
            <a:endParaRPr lang="en-CA" dirty="0"/>
          </a:p>
        </p:txBody>
      </p:sp>
      <p:sp>
        <p:nvSpPr>
          <p:cNvPr id="18" name="Rectangle 17"/>
          <p:cNvSpPr/>
          <p:nvPr userDrawn="1"/>
        </p:nvSpPr>
        <p:spPr>
          <a:xfrm>
            <a:off x="558800" y="5456238"/>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11468210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11"/>
          <p:cNvSpPr/>
          <p:nvPr userDrawn="1"/>
        </p:nvSpPr>
        <p:spPr>
          <a:xfrm>
            <a:off x="5989638" y="4559300"/>
            <a:ext cx="2597150"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1" name="Espace réservé pour une image  10"/>
          <p:cNvSpPr>
            <a:spLocks noGrp="1"/>
          </p:cNvSpPr>
          <p:nvPr>
            <p:ph type="pic" sz="quarter" idx="13"/>
          </p:nvPr>
        </p:nvSpPr>
        <p:spPr>
          <a:xfrm>
            <a:off x="5989637" y="2291275"/>
            <a:ext cx="2597151" cy="2127978"/>
          </a:xfr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5217AA5B-4CCE-4C69-922C-F4A93380432F}" type="datetime1">
              <a:rPr lang="fr-FR">
                <a:solidFill>
                  <a:srgbClr val="000000">
                    <a:tint val="75000"/>
                  </a:srgbClr>
                </a:solidFill>
              </a:rPr>
              <a:pPr>
                <a:defRPr/>
              </a:pPr>
              <a:t>28/07/2017</a:t>
            </a:fld>
            <a:endParaRPr lang="en-CA" dirty="0">
              <a:solidFill>
                <a:srgbClr val="000000">
                  <a:tint val="75000"/>
                </a:srgb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dirty="0">
                <a:solidFill>
                  <a:srgbClr val="000000">
                    <a:tint val="75000"/>
                  </a:srgb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E91D0964-7F1D-4510-93AB-7542C95DCEFF}" type="slidenum">
              <a:rPr lang="en-CA">
                <a:solidFill>
                  <a:srgbClr val="000000">
                    <a:tint val="75000"/>
                  </a:srgbClr>
                </a:solidFill>
              </a:rPr>
              <a:pPr>
                <a:defRPr/>
              </a:pPr>
              <a:t>‹N°›</a:t>
            </a:fld>
            <a:endParaRPr lang="en-CA" dirty="0">
              <a:solidFill>
                <a:srgbClr val="000000">
                  <a:tint val="75000"/>
                </a:srgbClr>
              </a:solidFill>
            </a:endParaRPr>
          </a:p>
        </p:txBody>
      </p:sp>
      <p:sp>
        <p:nvSpPr>
          <p:cNvPr id="10" name="Titre 1"/>
          <p:cNvSpPr>
            <a:spLocks noGrp="1"/>
          </p:cNvSpPr>
          <p:nvPr>
            <p:ph type="title"/>
          </p:nvPr>
        </p:nvSpPr>
        <p:spPr>
          <a:xfrm>
            <a:off x="558800" y="373063"/>
            <a:ext cx="5311775" cy="631545"/>
          </a:xfrm>
        </p:spPr>
        <p:txBody>
          <a:bodyPr/>
          <a:lstStyle/>
          <a:p>
            <a:r>
              <a:rPr lang="fr-FR" smtClean="0"/>
              <a:t>Cliquez pour modifier le style du titre</a:t>
            </a:r>
            <a:endParaRPr lang="en-CA"/>
          </a:p>
        </p:txBody>
      </p:sp>
      <p:sp>
        <p:nvSpPr>
          <p:cNvPr id="12" name="Rectangle 11"/>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248504514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1"/>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2" name="Rectangle 14"/>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8"/>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5"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23"/>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8" name="Rectangle 24"/>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25"/>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31" name="Espace réservé du texte 13"/>
          <p:cNvSpPr>
            <a:spLocks noGrp="1"/>
          </p:cNvSpPr>
          <p:nvPr>
            <p:ph type="body" sz="quarter" idx="23"/>
          </p:nvPr>
        </p:nvSpPr>
        <p:spPr>
          <a:xfrm>
            <a:off x="558799" y="1060704"/>
            <a:ext cx="2595563" cy="274320"/>
          </a:xfrm>
        </p:spPr>
        <p:txBody>
          <a:bodyPr>
            <a:noAutofit/>
          </a:bodyPr>
          <a:lstStyle>
            <a:lvl1pPr marL="0" indent="0">
              <a:lnSpc>
                <a:spcPts val="2000"/>
              </a:lnSpc>
              <a:buNone/>
              <a:defRPr sz="1600" b="1">
                <a:solidFill>
                  <a:srgbClr val="7F7F7F"/>
                </a:solidFill>
                <a:latin typeface="Arial Narrow" pitchFamily="34" charset="0"/>
              </a:defRPr>
            </a:lvl1pPr>
          </a:lstStyle>
          <a:p>
            <a:pPr lvl="0"/>
            <a:r>
              <a:rPr lang="en-US" dirty="0" smtClean="0"/>
              <a:t>Click to edit Master text styles</a:t>
            </a:r>
          </a:p>
        </p:txBody>
      </p:sp>
      <p:sp>
        <p:nvSpPr>
          <p:cNvPr id="32" name="Espace réservé du texte 13"/>
          <p:cNvSpPr>
            <a:spLocks noGrp="1"/>
          </p:cNvSpPr>
          <p:nvPr>
            <p:ph type="body" sz="quarter" idx="24"/>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a:p>
            <a:pPr lvl="1"/>
            <a:r>
              <a:rPr lang="en-US" dirty="0" smtClean="0"/>
              <a:t>Second level</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E51BFA0D-E5A9-4BFF-A38D-30EE1BC36B66}" type="datetime1">
              <a:rPr lang="fr-FR">
                <a:solidFill>
                  <a:srgbClr val="000000">
                    <a:tint val="75000"/>
                  </a:srgbClr>
                </a:solidFill>
              </a:rPr>
              <a:pPr>
                <a:defRPr/>
              </a:pPr>
              <a:t>28/07/2017</a:t>
            </a:fld>
            <a:endParaRPr lang="en-CA" dirty="0">
              <a:solidFill>
                <a:srgbClr val="000000">
                  <a:tint val="75000"/>
                </a:srgb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dirty="0">
                <a:solidFill>
                  <a:srgbClr val="000000">
                    <a:tint val="75000"/>
                  </a:srgb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FD9EB5B6-5095-4E5C-9C54-EF116331C96F}" type="slidenum">
              <a:rPr lang="en-CA">
                <a:solidFill>
                  <a:srgbClr val="000000">
                    <a:tint val="75000"/>
                  </a:srgbClr>
                </a:solidFill>
              </a:rPr>
              <a:pPr>
                <a:defRPr/>
              </a:pPr>
              <a:t>‹N°›</a:t>
            </a:fld>
            <a:endParaRPr lang="en-CA" dirty="0">
              <a:solidFill>
                <a:srgbClr val="000000">
                  <a:tint val="75000"/>
                </a:srgbClr>
              </a:solidFill>
            </a:endParaRPr>
          </a:p>
        </p:txBody>
      </p:sp>
    </p:spTree>
    <p:extLst>
      <p:ext uri="{BB962C8B-B14F-4D97-AF65-F5344CB8AC3E}">
        <p14:creationId xmlns:p14="http://schemas.microsoft.com/office/powerpoint/2010/main" val="125946817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3" name="Rectangle 14"/>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Rectangle 18"/>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1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9" name="Rectangle 33"/>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2" name="Rectangle 35"/>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3" name="Rectangle 37"/>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24"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F0C2E3AB-6912-4AE7-8B8B-A46CFFD0BFE2}" type="datetime1">
              <a:rPr lang="fr-FR">
                <a:solidFill>
                  <a:srgbClr val="000000">
                    <a:tint val="75000"/>
                  </a:srgbClr>
                </a:solidFill>
              </a:rPr>
              <a:pPr>
                <a:defRPr/>
              </a:pPr>
              <a:t>28/07/2017</a:t>
            </a:fld>
            <a:endParaRPr lang="en-CA" dirty="0">
              <a:solidFill>
                <a:srgbClr val="000000">
                  <a:tint val="75000"/>
                </a:srgb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dirty="0">
                <a:solidFill>
                  <a:srgbClr val="000000">
                    <a:tint val="75000"/>
                  </a:srgb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D3AD196E-E89E-4A78-841B-12B67BB619C9}" type="slidenum">
              <a:rPr lang="en-CA">
                <a:solidFill>
                  <a:srgbClr val="000000">
                    <a:tint val="75000"/>
                  </a:srgbClr>
                </a:solidFill>
              </a:rPr>
              <a:pPr>
                <a:defRPr/>
              </a:pPr>
              <a:t>‹N°›</a:t>
            </a:fld>
            <a:endParaRPr lang="en-CA" dirty="0">
              <a:solidFill>
                <a:srgbClr val="000000">
                  <a:tint val="75000"/>
                </a:srgbClr>
              </a:solidFill>
            </a:endParaRPr>
          </a:p>
        </p:txBody>
      </p:sp>
    </p:spTree>
    <p:extLst>
      <p:ext uri="{BB962C8B-B14F-4D97-AF65-F5344CB8AC3E}">
        <p14:creationId xmlns:p14="http://schemas.microsoft.com/office/powerpoint/2010/main" val="1275946937"/>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cxnSp>
        <p:nvCxnSpPr>
          <p:cNvPr id="12"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Forme en L 21"/>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5" name="Forme en L 4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42" name="Espace réservé du texte 13"/>
          <p:cNvSpPr>
            <a:spLocks noGrp="1"/>
          </p:cNvSpPr>
          <p:nvPr>
            <p:ph type="body" sz="quarter" idx="23"/>
          </p:nvPr>
        </p:nvSpPr>
        <p:spPr>
          <a:xfrm>
            <a:off x="558799" y="2414016"/>
            <a:ext cx="2595563" cy="466344"/>
          </a:xfrm>
        </p:spPr>
        <p:txBody>
          <a:bodyPr anchor="b">
            <a:noAutofit/>
          </a:bodyPr>
          <a:lstStyle>
            <a:lvl1pPr marL="0" indent="0">
              <a:lnSpc>
                <a:spcPts val="1800"/>
              </a:lnSpc>
              <a:buNone/>
              <a:defRPr sz="1600" b="1">
                <a:solidFill>
                  <a:srgbClr val="7F7F7F"/>
                </a:solidFill>
                <a:latin typeface="Arial Narrow" pitchFamily="34" charset="0"/>
              </a:defRPr>
            </a:lvl1pPr>
          </a:lstStyle>
          <a:p>
            <a:pPr lvl="0"/>
            <a:r>
              <a:rPr lang="en-US" dirty="0" smtClean="0"/>
              <a:t>Click to edit Master text styles</a:t>
            </a:r>
          </a:p>
        </p:txBody>
      </p:sp>
      <p:sp>
        <p:nvSpPr>
          <p:cNvPr id="43" name="Espace réservé du texte 13"/>
          <p:cNvSpPr>
            <a:spLocks noGrp="1"/>
          </p:cNvSpPr>
          <p:nvPr>
            <p:ph type="body" sz="quarter" idx="24"/>
          </p:nvPr>
        </p:nvSpPr>
        <p:spPr>
          <a:xfrm>
            <a:off x="3276599"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en-US" dirty="0" smtClean="0"/>
              <a:t>Click to edit Master text styles</a:t>
            </a:r>
          </a:p>
        </p:txBody>
      </p:sp>
      <p:sp>
        <p:nvSpPr>
          <p:cNvPr id="17" name="Espace réservé de la date 3"/>
          <p:cNvSpPr>
            <a:spLocks noGrp="1"/>
          </p:cNvSpPr>
          <p:nvPr>
            <p:ph type="dt" sz="half" idx="25"/>
          </p:nvPr>
        </p:nvSpPr>
        <p:spPr>
          <a:xfrm>
            <a:off x="3273425" y="6483350"/>
            <a:ext cx="2560638" cy="236538"/>
          </a:xfrm>
        </p:spPr>
        <p:txBody>
          <a:bodyPr/>
          <a:lstStyle>
            <a:lvl1pPr>
              <a:defRPr/>
            </a:lvl1pPr>
          </a:lstStyle>
          <a:p>
            <a:pPr>
              <a:defRPr/>
            </a:pPr>
            <a:fld id="{5FF2DB45-7DCB-43FC-8BB8-825CCD7D26F1}" type="datetime1">
              <a:rPr lang="fr-FR">
                <a:solidFill>
                  <a:srgbClr val="000000">
                    <a:tint val="75000"/>
                  </a:srgbClr>
                </a:solidFill>
              </a:rPr>
              <a:pPr>
                <a:defRPr/>
              </a:pPr>
              <a:t>28/07/2017</a:t>
            </a:fld>
            <a:endParaRPr lang="en-CA" dirty="0">
              <a:solidFill>
                <a:srgbClr val="000000">
                  <a:tint val="75000"/>
                </a:srgbClr>
              </a:solidFill>
            </a:endParaRPr>
          </a:p>
        </p:txBody>
      </p:sp>
      <p:sp>
        <p:nvSpPr>
          <p:cNvPr id="18" name="Espace réservé du pied de page 4"/>
          <p:cNvSpPr>
            <a:spLocks noGrp="1"/>
          </p:cNvSpPr>
          <p:nvPr>
            <p:ph type="ftr" sz="quarter" idx="26"/>
          </p:nvPr>
        </p:nvSpPr>
        <p:spPr/>
        <p:txBody>
          <a:bodyPr/>
          <a:lstStyle>
            <a:lvl1pPr>
              <a:defRPr/>
            </a:lvl1pPr>
          </a:lstStyle>
          <a:p>
            <a:pPr>
              <a:defRPr/>
            </a:pPr>
            <a:r>
              <a:rPr lang="en-CA" dirty="0">
                <a:solidFill>
                  <a:srgbClr val="000000">
                    <a:tint val="75000"/>
                  </a:srgbClr>
                </a:solidFill>
              </a:rPr>
              <a:t>CROP</a:t>
            </a:r>
          </a:p>
        </p:txBody>
      </p:sp>
      <p:sp>
        <p:nvSpPr>
          <p:cNvPr id="19" name="Espace réservé du numéro de diapositive 5"/>
          <p:cNvSpPr>
            <a:spLocks noGrp="1"/>
          </p:cNvSpPr>
          <p:nvPr>
            <p:ph type="sldNum" sz="quarter" idx="27"/>
          </p:nvPr>
        </p:nvSpPr>
        <p:spPr/>
        <p:txBody>
          <a:bodyPr/>
          <a:lstStyle>
            <a:lvl1pPr>
              <a:defRPr/>
            </a:lvl1pPr>
          </a:lstStyle>
          <a:p>
            <a:pPr>
              <a:defRPr/>
            </a:pPr>
            <a:fld id="{BBCA37F3-F444-471F-9BD5-F11DCFB37C68}" type="slidenum">
              <a:rPr lang="en-CA">
                <a:solidFill>
                  <a:srgbClr val="000000">
                    <a:tint val="75000"/>
                  </a:srgbClr>
                </a:solidFill>
              </a:rPr>
              <a:pPr>
                <a:defRPr/>
              </a:pPr>
              <a:t>‹N°›</a:t>
            </a:fld>
            <a:endParaRPr lang="en-CA" dirty="0">
              <a:solidFill>
                <a:srgbClr val="000000">
                  <a:tint val="75000"/>
                </a:srgbClr>
              </a:solidFill>
            </a:endParaRPr>
          </a:p>
        </p:txBody>
      </p:sp>
    </p:spTree>
    <p:extLst>
      <p:ext uri="{BB962C8B-B14F-4D97-AF65-F5344CB8AC3E}">
        <p14:creationId xmlns:p14="http://schemas.microsoft.com/office/powerpoint/2010/main" val="7519618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5" name="Forme en L 20"/>
          <p:cNvSpPr/>
          <p:nvPr userDrawn="1"/>
        </p:nvSpPr>
        <p:spPr>
          <a:xfrm rot="5400000">
            <a:off x="3273425"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
        <p:nvSpPr>
          <p:cNvPr id="6" name="Forme en L 21"/>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cxnSp>
        <p:nvCxnSpPr>
          <p:cNvPr id="7" name="Connecteur droit 22"/>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25"/>
          <p:cNvSpPr/>
          <p:nvPr userDrawn="1"/>
        </p:nvSpPr>
        <p:spPr>
          <a:xfrm>
            <a:off x="3275013" y="5541963"/>
            <a:ext cx="5311775" cy="53975"/>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lnSpc>
                <a:spcPts val="1300"/>
              </a:lnSpc>
              <a:spcBef>
                <a:spcPts val="300"/>
              </a:spcBef>
              <a:defRPr/>
            </a:pPr>
            <a:endParaRPr lang="en-CA" dirty="0">
              <a:solidFill>
                <a:prstClr val="white"/>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rtlCol="0">
            <a:normAutofit/>
          </a:bodyPr>
          <a:lstStyle/>
          <a:p>
            <a:r>
              <a:rPr lang="fr-FR" dirty="0" smtClean="0"/>
              <a:t>Cliquez pour modifier le style du titre</a:t>
            </a:r>
            <a:endParaRPr lang="en-CA" dirty="0"/>
          </a:p>
        </p:txBody>
      </p:sp>
      <p:sp>
        <p:nvSpPr>
          <p:cNvPr id="25" name="Espace réservé du graphique 24"/>
          <p:cNvSpPr>
            <a:spLocks noGrp="1"/>
          </p:cNvSpPr>
          <p:nvPr>
            <p:ph type="chart" sz="quarter" idx="13"/>
          </p:nvPr>
        </p:nvSpPr>
        <p:spPr>
          <a:xfrm>
            <a:off x="558800" y="2386012"/>
            <a:ext cx="8026400" cy="4097083"/>
          </a:xfrm>
        </p:spPr>
        <p:txBody>
          <a:bodyPr rtlCol="0">
            <a:normAutofit/>
          </a:bodyPr>
          <a:lstStyle/>
          <a:p>
            <a:pPr lvl="0"/>
            <a:endParaRPr lang="en-CA" noProof="0" dirty="0"/>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5B995749-0A9C-42BE-94F1-C3B6776EB15F}" type="datetime1">
              <a:rPr lang="fr-FR">
                <a:solidFill>
                  <a:srgbClr val="000000">
                    <a:tint val="75000"/>
                  </a:srgbClr>
                </a:solidFill>
              </a:rPr>
              <a:pPr>
                <a:defRPr/>
              </a:pPr>
              <a:t>28/07/2017</a:t>
            </a:fld>
            <a:endParaRPr lang="en-CA" dirty="0">
              <a:solidFill>
                <a:srgbClr val="000000">
                  <a:tint val="75000"/>
                </a:srgb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dirty="0">
                <a:solidFill>
                  <a:srgbClr val="000000">
                    <a:tint val="75000"/>
                  </a:srgbClr>
                </a:solidFill>
              </a:rPr>
              <a:t>CROP</a:t>
            </a:r>
          </a:p>
        </p:txBody>
      </p:sp>
      <p:sp>
        <p:nvSpPr>
          <p:cNvPr id="11" name="Espace réservé du numéro de diapositive 5"/>
          <p:cNvSpPr>
            <a:spLocks noGrp="1"/>
          </p:cNvSpPr>
          <p:nvPr>
            <p:ph type="sldNum" sz="quarter" idx="20"/>
          </p:nvPr>
        </p:nvSpPr>
        <p:spPr/>
        <p:txBody>
          <a:bodyPr/>
          <a:lstStyle>
            <a:lvl1pPr>
              <a:defRPr/>
            </a:lvl1pPr>
          </a:lstStyle>
          <a:p>
            <a:pPr>
              <a:defRPr/>
            </a:pPr>
            <a:fld id="{BFD8FD85-F63F-4310-991E-2DA13CA9EB14}" type="slidenum">
              <a:rPr lang="en-CA">
                <a:solidFill>
                  <a:srgbClr val="000000">
                    <a:tint val="75000"/>
                  </a:srgbClr>
                </a:solidFill>
              </a:rPr>
              <a:pPr>
                <a:defRPr/>
              </a:pPr>
              <a:t>‹N°›</a:t>
            </a:fld>
            <a:endParaRPr lang="en-CA" dirty="0">
              <a:solidFill>
                <a:srgbClr val="000000">
                  <a:tint val="75000"/>
                </a:srgbClr>
              </a:solidFill>
            </a:endParaRPr>
          </a:p>
        </p:txBody>
      </p:sp>
    </p:spTree>
    <p:extLst>
      <p:ext uri="{BB962C8B-B14F-4D97-AF65-F5344CB8AC3E}">
        <p14:creationId xmlns:p14="http://schemas.microsoft.com/office/powerpoint/2010/main" val="401957794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e la date 2"/>
          <p:cNvSpPr>
            <a:spLocks noGrp="1"/>
          </p:cNvSpPr>
          <p:nvPr>
            <p:ph type="dt" sz="half" idx="10"/>
          </p:nvPr>
        </p:nvSpPr>
        <p:spPr>
          <a:xfrm>
            <a:off x="457200" y="6356350"/>
            <a:ext cx="2133600" cy="365125"/>
          </a:xfrm>
        </p:spPr>
        <p:txBody>
          <a:bodyPr/>
          <a:lstStyle>
            <a:lvl1pPr>
              <a:defRPr/>
            </a:lvl1pPr>
          </a:lstStyle>
          <a:p>
            <a:pPr>
              <a:defRPr/>
            </a:pPr>
            <a:fld id="{D15A9DAF-6679-441A-8D71-2271FED96B2E}" type="datetime1">
              <a:rPr lang="fr-FR">
                <a:solidFill>
                  <a:srgbClr val="000000">
                    <a:tint val="75000"/>
                  </a:srgbClr>
                </a:solidFill>
              </a:rPr>
              <a:pPr>
                <a:defRPr/>
              </a:pPr>
              <a:t>28/07/2017</a:t>
            </a:fld>
            <a:endParaRPr lang="en-CA" dirty="0">
              <a:solidFill>
                <a:srgbClr val="000000">
                  <a:tint val="75000"/>
                </a:srgbClr>
              </a:solidFill>
            </a:endParaRPr>
          </a:p>
        </p:txBody>
      </p:sp>
      <p:sp>
        <p:nvSpPr>
          <p:cNvPr id="4" name="Espace réservé du pied de page 3"/>
          <p:cNvSpPr>
            <a:spLocks noGrp="1"/>
          </p:cNvSpPr>
          <p:nvPr>
            <p:ph type="ftr" sz="quarter" idx="11"/>
          </p:nvPr>
        </p:nvSpPr>
        <p:spPr/>
        <p:txBody>
          <a:bodyPr/>
          <a:lstStyle>
            <a:lvl1pPr>
              <a:defRPr/>
            </a:lvl1pPr>
          </a:lstStyle>
          <a:p>
            <a:pPr>
              <a:defRPr/>
            </a:pPr>
            <a:r>
              <a:rPr lang="en-CA" dirty="0">
                <a:solidFill>
                  <a:srgbClr val="000000">
                    <a:tint val="75000"/>
                  </a:srgbClr>
                </a:solidFill>
              </a:rPr>
              <a:t>CROP</a:t>
            </a:r>
          </a:p>
        </p:txBody>
      </p:sp>
      <p:sp>
        <p:nvSpPr>
          <p:cNvPr id="5" name="Espace réservé du numéro de diapositive 4"/>
          <p:cNvSpPr>
            <a:spLocks noGrp="1"/>
          </p:cNvSpPr>
          <p:nvPr>
            <p:ph type="sldNum" sz="quarter" idx="12"/>
          </p:nvPr>
        </p:nvSpPr>
        <p:spPr/>
        <p:txBody>
          <a:bodyPr/>
          <a:lstStyle>
            <a:lvl1pPr>
              <a:defRPr/>
            </a:lvl1pPr>
          </a:lstStyle>
          <a:p>
            <a:pPr>
              <a:defRPr/>
            </a:pPr>
            <a:fld id="{23748BE6-EF7B-4047-848D-D68CA397080C}" type="slidenum">
              <a:rPr lang="en-CA">
                <a:solidFill>
                  <a:srgbClr val="000000">
                    <a:tint val="75000"/>
                  </a:srgbClr>
                </a:solidFill>
              </a:rPr>
              <a:pPr>
                <a:defRPr/>
              </a:pPr>
              <a:t>‹N°›</a:t>
            </a:fld>
            <a:endParaRPr lang="en-CA" dirty="0">
              <a:solidFill>
                <a:srgbClr val="000000">
                  <a:tint val="75000"/>
                </a:srgbClr>
              </a:solidFill>
            </a:endParaRPr>
          </a:p>
        </p:txBody>
      </p:sp>
      <p:sp>
        <p:nvSpPr>
          <p:cNvPr id="6" name="Rectangle 5"/>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3124110962"/>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en-US" dirty="0" err="1" smtClean="0"/>
              <a:t>Click to edit Master title style</a:t>
            </a:r>
            <a:endParaRPr lang="fr-CA" dirty="0"/>
          </a:p>
        </p:txBody>
      </p:sp>
      <p:sp>
        <p:nvSpPr>
          <p:cNvPr id="3" name="Espace réservé du pied de page 4"/>
          <p:cNvSpPr>
            <a:spLocks noGrp="1"/>
          </p:cNvSpPr>
          <p:nvPr>
            <p:ph type="ftr" sz="quarter" idx="10"/>
          </p:nvPr>
        </p:nvSpPr>
        <p:spPr/>
        <p:txBody>
          <a:bodyPr/>
          <a:lstStyle>
            <a:lvl1pPr>
              <a:defRPr/>
            </a:lvl1pPr>
          </a:lstStyle>
          <a:p>
            <a:pPr>
              <a:defRPr/>
            </a:pPr>
            <a:r>
              <a:rPr lang="en-CA" dirty="0">
                <a:solidFill>
                  <a:srgbClr val="000000">
                    <a:tint val="75000"/>
                  </a:srgbClr>
                </a:solidFill>
              </a:rPr>
              <a:t>CROP</a:t>
            </a:r>
          </a:p>
        </p:txBody>
      </p:sp>
      <p:sp>
        <p:nvSpPr>
          <p:cNvPr id="4" name="Espace réservé du numéro de diapositive 5"/>
          <p:cNvSpPr>
            <a:spLocks noGrp="1"/>
          </p:cNvSpPr>
          <p:nvPr>
            <p:ph type="sldNum" sz="quarter" idx="11"/>
          </p:nvPr>
        </p:nvSpPr>
        <p:spPr/>
        <p:txBody>
          <a:bodyPr/>
          <a:lstStyle>
            <a:lvl1pPr>
              <a:defRPr/>
            </a:lvl1pPr>
          </a:lstStyle>
          <a:p>
            <a:pPr>
              <a:defRPr/>
            </a:pPr>
            <a:fld id="{E76DE6C2-331A-4133-B5FE-2CD5B6E8FDC6}" type="slidenum">
              <a:rPr lang="en-CA">
                <a:solidFill>
                  <a:srgbClr val="000000">
                    <a:tint val="75000"/>
                  </a:srgbClr>
                </a:solidFill>
              </a:rPr>
              <a:pPr>
                <a:defRPr/>
              </a:pPr>
              <a:t>‹N°›</a:t>
            </a:fld>
            <a:endParaRPr lang="en-CA" dirty="0">
              <a:solidFill>
                <a:srgbClr val="000000">
                  <a:tint val="75000"/>
                </a:srgbClr>
              </a:solidFill>
            </a:endParaRPr>
          </a:p>
        </p:txBody>
      </p:sp>
      <p:sp>
        <p:nvSpPr>
          <p:cNvPr id="5" name="Espace réservé de la date 19"/>
          <p:cNvSpPr>
            <a:spLocks noGrp="1"/>
          </p:cNvSpPr>
          <p:nvPr>
            <p:ph type="dt" sz="half" idx="12"/>
          </p:nvPr>
        </p:nvSpPr>
        <p:spPr>
          <a:ln w="19050">
            <a:noFill/>
          </a:ln>
        </p:spPr>
        <p:style>
          <a:lnRef idx="1">
            <a:schemeClr val="accent1"/>
          </a:lnRef>
          <a:fillRef idx="0">
            <a:schemeClr val="accent1"/>
          </a:fillRef>
          <a:effectRef idx="0">
            <a:schemeClr val="accent1"/>
          </a:effectRef>
          <a:fontRef idx="minor">
            <a:schemeClr val="tx1"/>
          </a:fontRef>
        </p:style>
        <p:txBody>
          <a:bodyPr/>
          <a:lstStyle>
            <a:lvl1pPr>
              <a:defRPr/>
            </a:lvl1pPr>
          </a:lstStyle>
          <a:p>
            <a:pPr>
              <a:defRPr/>
            </a:pPr>
            <a:fld id="{9CC7B433-349B-4FB9-8689-B4148EE7565E}" type="datetime1">
              <a:rPr lang="fr-FR">
                <a:solidFill>
                  <a:srgbClr val="000000">
                    <a:tint val="75000"/>
                  </a:srgbClr>
                </a:solidFill>
              </a:rPr>
              <a:pPr>
                <a:defRPr/>
              </a:pPr>
              <a:t>28/07/2017</a:t>
            </a:fld>
            <a:endParaRPr lang="en-CA" dirty="0">
              <a:solidFill>
                <a:srgbClr val="000000">
                  <a:tint val="75000"/>
                </a:srgbClr>
              </a:solidFill>
            </a:endParaRPr>
          </a:p>
        </p:txBody>
      </p:sp>
      <p:sp>
        <p:nvSpPr>
          <p:cNvPr id="6" name="Rectangle 5"/>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421165549"/>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cxnSp>
        <p:nvCxnSpPr>
          <p:cNvPr id="4" name="Connecteur droit 11"/>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solidFill>
                  <a:srgbClr val="000000">
                    <a:tint val="75000"/>
                  </a:srgbClr>
                </a:solidFill>
              </a:defRPr>
            </a:lvl1pPr>
          </a:lstStyle>
          <a:p>
            <a:pPr>
              <a:defRPr/>
            </a:pPr>
            <a:fld id="{C8E06357-0775-4C2F-AE1F-EA932CB163E2}" type="datetime1">
              <a:rPr lang="fr-FR"/>
              <a:pPr>
                <a:defRPr/>
              </a:pPr>
              <a:t>28/07/2017</a:t>
            </a:fld>
            <a:endParaRPr lang="en-CA" dirty="0"/>
          </a:p>
        </p:txBody>
      </p:sp>
      <p:sp>
        <p:nvSpPr>
          <p:cNvPr id="7" name="Espace réservé du pied de page 4"/>
          <p:cNvSpPr>
            <a:spLocks noGrp="1"/>
          </p:cNvSpPr>
          <p:nvPr>
            <p:ph type="ftr" sz="quarter" idx="16"/>
          </p:nvPr>
        </p:nvSpPr>
        <p:spPr/>
        <p:txBody>
          <a:bodyPr/>
          <a:lstStyle>
            <a:lvl1pPr>
              <a:defRPr>
                <a:solidFill>
                  <a:srgbClr val="000000">
                    <a:tint val="75000"/>
                  </a:srgbClr>
                </a:solidFill>
              </a:defRPr>
            </a:lvl1pPr>
          </a:lstStyle>
          <a:p>
            <a:pPr>
              <a:defRPr/>
            </a:pPr>
            <a:r>
              <a:rPr lang="en-CA" dirty="0"/>
              <a:t>CROP</a:t>
            </a:r>
          </a:p>
        </p:txBody>
      </p:sp>
      <p:sp>
        <p:nvSpPr>
          <p:cNvPr id="8" name="Espace réservé du numéro de diapositive 5"/>
          <p:cNvSpPr>
            <a:spLocks noGrp="1"/>
          </p:cNvSpPr>
          <p:nvPr>
            <p:ph type="sldNum" sz="quarter" idx="17"/>
          </p:nvPr>
        </p:nvSpPr>
        <p:spPr/>
        <p:txBody>
          <a:bodyPr/>
          <a:lstStyle>
            <a:lvl1pPr>
              <a:defRPr>
                <a:solidFill>
                  <a:srgbClr val="000000">
                    <a:tint val="75000"/>
                  </a:srgbClr>
                </a:solidFill>
              </a:defRPr>
            </a:lvl1pPr>
          </a:lstStyle>
          <a:p>
            <a:pPr>
              <a:defRPr/>
            </a:pPr>
            <a:fld id="{1A1F9E7F-551A-4700-88D8-0DB7EC123246}" type="slidenum">
              <a:rPr lang="en-CA"/>
              <a:pPr>
                <a:defRPr/>
              </a:pPr>
              <a:t>‹N°›</a:t>
            </a:fld>
            <a:endParaRPr lang="en-CA" dirty="0"/>
          </a:p>
        </p:txBody>
      </p:sp>
      <p:sp>
        <p:nvSpPr>
          <p:cNvPr id="10" name="Rectangle 9"/>
          <p:cNvSpPr/>
          <p:nvPr userDrawn="1"/>
        </p:nvSpPr>
        <p:spPr>
          <a:xfrm>
            <a:off x="558800" y="1004608"/>
            <a:ext cx="5311775" cy="55563"/>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dirty="0">
              <a:solidFill>
                <a:prstClr val="white"/>
              </a:solidFill>
            </a:endParaRPr>
          </a:p>
        </p:txBody>
      </p:sp>
    </p:spTree>
    <p:extLst>
      <p:ext uri="{BB962C8B-B14F-4D97-AF65-F5344CB8AC3E}">
        <p14:creationId xmlns:p14="http://schemas.microsoft.com/office/powerpoint/2010/main" val="3821523939"/>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userDrawn="1">
  <p:cSld name="Disposition personnalisé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 name="Picture 2" descr="http://www.netizenwallpapers.com/upload/DesktopWallpapers/cache/Motocross-Bike-in-Sky-1680x1050.jpg"/>
          <p:cNvPicPr>
            <a:picLocks noChangeAspect="1" noChangeArrowheads="1"/>
          </p:cNvPicPr>
          <p:nvPr userDrawn="1"/>
        </p:nvPicPr>
        <p:blipFill rotWithShape="1">
          <a:blip r:embed="rId3" cstate="email">
            <a:duotone>
              <a:prstClr val="black"/>
              <a:srgbClr val="6FB9FD">
                <a:tint val="45000"/>
                <a:satMod val="400000"/>
              </a:srgbClr>
            </a:duotone>
            <a:extLst>
              <a:ext uri="{BEBA8EAE-BF5A-486C-A8C5-ECC9F3942E4B}">
                <a14:imgProps xmlns:a14="http://schemas.microsoft.com/office/drawing/2010/main">
                  <a14:imgLayer r:embed="rId4">
                    <a14:imgEffect>
                      <a14:brightnessContrast contrast="36000"/>
                    </a14:imgEffect>
                  </a14:imgLayer>
                </a14:imgProps>
              </a:ext>
              <a:ext uri="{28A0092B-C50C-407E-A947-70E740481C1C}">
                <a14:useLocalDpi xmlns:a14="http://schemas.microsoft.com/office/drawing/2010/main"/>
              </a:ext>
            </a:extLst>
          </a:blip>
          <a:src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 name="Espace réservé du contenu 2"/>
          <p:cNvSpPr>
            <a:spLocks noGrp="1"/>
          </p:cNvSpPr>
          <p:nvPr>
            <p:ph idx="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en-US" dirty="0" smtClean="0"/>
              <a:t>Click to edit Master text styles</a:t>
            </a:r>
          </a:p>
        </p:txBody>
      </p:sp>
      <p:sp>
        <p:nvSpPr>
          <p:cNvPr id="7" name="Espace réservé du texte 20"/>
          <p:cNvSpPr>
            <a:spLocks noGrp="1"/>
          </p:cNvSpPr>
          <p:nvPr>
            <p:ph type="body" sz="quarter" idx="13"/>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smtClean="0"/>
              <a:t>Click to edit Master text styles</a:t>
            </a:r>
          </a:p>
        </p:txBody>
      </p:sp>
      <p:sp>
        <p:nvSpPr>
          <p:cNvPr id="4" name="Espace réservé du pied de page 2"/>
          <p:cNvSpPr>
            <a:spLocks noGrp="1"/>
          </p:cNvSpPr>
          <p:nvPr>
            <p:ph type="ftr" sz="quarter" idx="14"/>
          </p:nvPr>
        </p:nvSpPr>
        <p:spPr/>
        <p:txBody>
          <a:bodyPr/>
          <a:lstStyle>
            <a:lvl1pPr>
              <a:defRPr/>
            </a:lvl1pPr>
          </a:lstStyle>
          <a:p>
            <a:pPr>
              <a:defRPr/>
            </a:pPr>
            <a:r>
              <a:rPr lang="en-CA" dirty="0">
                <a:solidFill>
                  <a:srgbClr val="000000">
                    <a:tint val="75000"/>
                  </a:srgbClr>
                </a:solidFill>
              </a:rPr>
              <a:t>CROP</a:t>
            </a:r>
          </a:p>
        </p:txBody>
      </p:sp>
      <p:sp>
        <p:nvSpPr>
          <p:cNvPr id="5" name="Espace réservé du numéro de diapositive 3"/>
          <p:cNvSpPr>
            <a:spLocks noGrp="1"/>
          </p:cNvSpPr>
          <p:nvPr>
            <p:ph type="sldNum" sz="quarter" idx="15"/>
          </p:nvPr>
        </p:nvSpPr>
        <p:spPr/>
        <p:txBody>
          <a:bodyPr/>
          <a:lstStyle>
            <a:lvl1pPr>
              <a:defRPr/>
            </a:lvl1pPr>
          </a:lstStyle>
          <a:p>
            <a:pPr>
              <a:defRPr/>
            </a:pPr>
            <a:fld id="{6CF536DD-9559-4176-99BD-653991412255}" type="slidenum">
              <a:rPr lang="en-CA">
                <a:solidFill>
                  <a:srgbClr val="000000">
                    <a:tint val="75000"/>
                  </a:srgbClr>
                </a:solidFill>
              </a:rPr>
              <a:pPr>
                <a:defRPr/>
              </a:pPr>
              <a:t>‹N°›</a:t>
            </a:fld>
            <a:endParaRPr lang="en-CA" dirty="0">
              <a:solidFill>
                <a:srgbClr val="000000">
                  <a:tint val="75000"/>
                </a:srgbClr>
              </a:solidFill>
            </a:endParaRPr>
          </a:p>
        </p:txBody>
      </p:sp>
      <p:sp>
        <p:nvSpPr>
          <p:cNvPr id="8" name="Espace réservé de la date 4"/>
          <p:cNvSpPr>
            <a:spLocks noGrp="1"/>
          </p:cNvSpPr>
          <p:nvPr>
            <p:ph type="dt" sz="half" idx="16"/>
          </p:nvPr>
        </p:nvSpPr>
        <p:spPr/>
        <p:txBody>
          <a:bodyPr/>
          <a:lstStyle>
            <a:lvl1pPr>
              <a:defRPr/>
            </a:lvl1pPr>
          </a:lstStyle>
          <a:p>
            <a:pPr>
              <a:defRPr/>
            </a:pPr>
            <a:fld id="{2DFBE22F-D7C5-4876-B9FB-7E31E069395D}" type="datetime1">
              <a:rPr lang="fr-FR">
                <a:solidFill>
                  <a:srgbClr val="000000">
                    <a:tint val="75000"/>
                  </a:srgbClr>
                </a:solidFill>
              </a:rPr>
              <a:pPr>
                <a:defRPr/>
              </a:pPr>
              <a:t>28/07/2017</a:t>
            </a:fld>
            <a:endParaRPr lang="en-CA" dirty="0">
              <a:solidFill>
                <a:srgbClr val="000000">
                  <a:tint val="75000"/>
                </a:srgbClr>
              </a:solidFill>
            </a:endParaRPr>
          </a:p>
        </p:txBody>
      </p:sp>
    </p:spTree>
    <p:extLst>
      <p:ext uri="{BB962C8B-B14F-4D97-AF65-F5344CB8AC3E}">
        <p14:creationId xmlns:p14="http://schemas.microsoft.com/office/powerpoint/2010/main" val="137706516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solidFill>
          <a:srgbClr val="E31836"/>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97992883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3" name="Rectangle 12"/>
          <p:cNvSpPr/>
          <p:nvPr userDrawn="1"/>
        </p:nvSpPr>
        <p:spPr>
          <a:xfrm>
            <a:off x="558800" y="5456238"/>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350286603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rgbClr val="E31836"/>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69433" y="84689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421911320"/>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558801" y="1271397"/>
            <a:ext cx="5311774" cy="1392620"/>
          </a:xfrm>
        </p:spPr>
        <p:txBody>
          <a:bodyPr anchor="t" anchorCtr="0">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en-CA" dirty="0" smtClean="0"/>
              <a:t>Table of contents</a:t>
            </a:r>
            <a:endParaRPr lang="fr-CA" dirty="0" smtClean="0"/>
          </a:p>
        </p:txBody>
      </p:sp>
      <p:sp>
        <p:nvSpPr>
          <p:cNvPr id="3" name="Espace réservé du contenu 2"/>
          <p:cNvSpPr>
            <a:spLocks noGrp="1"/>
          </p:cNvSpPr>
          <p:nvPr>
            <p:ph idx="1" hasCustomPrompt="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err="1" smtClean="0"/>
              <a:t>asz</a:t>
            </a:r>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lvl1pPr>
              <a:buClr>
                <a:schemeClr val="bg1"/>
              </a:buClr>
              <a:defRPr>
                <a:solidFill>
                  <a:schemeClr val="bg1"/>
                </a:solidFill>
              </a:defRPr>
            </a:lvl1pPr>
          </a:lstStyle>
          <a:p>
            <a:pPr>
              <a:buClr>
                <a:prstClr val="white"/>
              </a:buClr>
            </a:pPr>
            <a:fld id="{B175D5F3-B47F-4CB1-A465-83E59DC873E2}" type="datetime1">
              <a:rPr lang="fr-FR" smtClean="0">
                <a:solidFill>
                  <a:prstClr val="white"/>
                </a:solidFill>
              </a:rPr>
              <a:pPr>
                <a:buClr>
                  <a:prstClr val="white"/>
                </a:buClr>
              </a:pPr>
              <a:t>28/07/2017</a:t>
            </a:fld>
            <a:endParaRPr lang="en-CA">
              <a:solidFill>
                <a:prstClr val="white"/>
              </a:solidFill>
            </a:endParaRPr>
          </a:p>
        </p:txBody>
      </p:sp>
      <p:sp>
        <p:nvSpPr>
          <p:cNvPr id="5"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pPr>
            <a:r>
              <a:rPr lang="en-CA" smtClean="0">
                <a:solidFill>
                  <a:prstClr val="white"/>
                </a:solidFill>
              </a:rPr>
              <a:t>CROP</a:t>
            </a:r>
            <a:endParaRPr lang="en-CA" dirty="0">
              <a:solidFill>
                <a:prstClr val="white"/>
              </a:solidFill>
            </a:endParaRPr>
          </a:p>
        </p:txBody>
      </p:sp>
      <p:sp>
        <p:nvSpPr>
          <p:cNvPr id="6"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pPr>
            <a:fld id="{E7B58D81-04C7-47EB-9B1C-20051A4D7758}" type="slidenum">
              <a:rPr lang="en-CA" smtClean="0">
                <a:solidFill>
                  <a:prstClr val="white"/>
                </a:solidFill>
              </a:rPr>
              <a:pPr>
                <a:buClr>
                  <a:prstClr val="white"/>
                </a:buClr>
              </a:pPr>
              <a:t>‹N°›</a:t>
            </a:fld>
            <a:endParaRPr lang="en-CA">
              <a:solidFill>
                <a:prstClr val="white"/>
              </a:solidFill>
            </a:endParaRPr>
          </a:p>
        </p:txBody>
      </p:sp>
      <p:sp>
        <p:nvSpPr>
          <p:cNvPr id="8" name="Rectangle 7"/>
          <p:cNvSpPr/>
          <p:nvPr userDrawn="1"/>
        </p:nvSpPr>
        <p:spPr>
          <a:xfrm>
            <a:off x="558801" y="2393950"/>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9" name="Connecteur droit 8"/>
          <p:cNvCxnSpPr/>
          <p:nvPr userDrawn="1"/>
        </p:nvCxnSpPr>
        <p:spPr>
          <a:xfrm>
            <a:off x="558800" y="6483096"/>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76689945"/>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solidFill>
          <a:srgbClr val="E31836"/>
        </a:solid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68446607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B9F5C327-5C60-4846-9648-0498D3D79308}"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2798667045"/>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9D0658CA-7A4F-476B-AB1A-B45950E702E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84651881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3E8AB87B-21C9-499B-9862-BEE4C89425FF}"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solidFill>
                  <a:srgbClr val="7F7F7F"/>
                </a:solidFill>
              </a:defRPr>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71012558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A1A62A93-987A-4978-9EDA-411E7B4C65E4}"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87965183"/>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B8AD6102-43C7-4911-8C27-640EECBED2EC}"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17330523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56BADAD1-B9AF-4739-A2FC-ED2B6017CD8B}"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93641134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A8D38092-D6C2-4A8D-9CA0-2492B5733209}"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74919215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3909992632"/>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FA9F0BB5-3F38-4F35-9A24-FDC3A3BD35E0}"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776819575"/>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021EEB1-DE6C-420C-AF45-D37FC0E9047A}"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15154417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CA18426D-5C94-445A-989D-1C12F2FCF071}"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2346336493"/>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F5D4B79D-1CD7-4FAC-A874-6590835BF48A}"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Tree>
    <p:extLst>
      <p:ext uri="{BB962C8B-B14F-4D97-AF65-F5344CB8AC3E}">
        <p14:creationId xmlns:p14="http://schemas.microsoft.com/office/powerpoint/2010/main" val="41863839"/>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6716D22E-732A-4501-89FB-8CA2566F8AEC}"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rgbClr val="E31836"/>
                </a:solidFill>
              </a:defRPr>
            </a:lvl1pPr>
            <a:lvl2pPr>
              <a:lnSpc>
                <a:spcPts val="1500"/>
              </a:lnSpc>
              <a:defRPr sz="1200" b="0">
                <a:solidFill>
                  <a:srgbClr val="7F7F7F"/>
                </a:solidFill>
              </a:defRPr>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33704577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46298AC3-8598-4579-88A1-DD96717267A7}"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rgbClr val="E31836"/>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solidFill>
                  <a:srgbClr val="E31836"/>
                </a:solidFill>
              </a:defRPr>
            </a:lvl1pPr>
          </a:lstStyle>
          <a:p>
            <a:r>
              <a:rPr lang="fr-FR" dirty="0" smtClean="0"/>
              <a:t>Cliquez ici pour modifier le </a:t>
            </a:r>
            <a:r>
              <a:rPr lang="fr-FR" dirty="0" err="1" smtClean="0"/>
              <a:t>text</a:t>
            </a:r>
            <a:endParaRPr lang="en-CA" dirty="0"/>
          </a:p>
        </p:txBody>
      </p:sp>
      <p:sp>
        <p:nvSpPr>
          <p:cNvPr id="18" name="Rectangle 17"/>
          <p:cNvSpPr/>
          <p:nvPr userDrawn="1"/>
        </p:nvSpPr>
        <p:spPr>
          <a:xfrm>
            <a:off x="558800" y="5456238"/>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88840266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A2C6F79C-3D0C-4A54-8D4D-16205B0C63DD}"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3" name="Rectangle 12"/>
          <p:cNvSpPr/>
          <p:nvPr userDrawn="1"/>
        </p:nvSpPr>
        <p:spPr>
          <a:xfrm>
            <a:off x="558800" y="5456238"/>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177136667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0F7C4D14-8219-40DD-ADA6-F92AD9B2200E}"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85919277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97801454-67B2-42B5-9915-F392ED2F03D7}"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3179112094"/>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B66524F3-EBB2-43AF-B221-789D61137587}"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5" name="Espace réservé du texte 13"/>
          <p:cNvSpPr>
            <a:spLocks noGrp="1"/>
          </p:cNvSpPr>
          <p:nvPr>
            <p:ph type="body" sz="quarter" idx="16"/>
          </p:nvPr>
        </p:nvSpPr>
        <p:spPr>
          <a:xfrm>
            <a:off x="6012160" y="4546967"/>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156823658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rgbClr val="E31836"/>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69433" y="84689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55464424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117720948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8D67DE13-4785-4824-9B0E-EE4C36876C55}"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306593160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56906180-AAFD-4ACB-A54C-9C762CBFF7F8}"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Tree>
    <p:extLst>
      <p:ext uri="{BB962C8B-B14F-4D97-AF65-F5344CB8AC3E}">
        <p14:creationId xmlns:p14="http://schemas.microsoft.com/office/powerpoint/2010/main" val="2695767960"/>
      </p:ext>
    </p:extLst>
  </p:cSld>
  <p:clrMapOvr>
    <a:masterClrMapping/>
  </p:clrMapOvr>
  <p:timing>
    <p:tnLst>
      <p:par>
        <p:cTn id="1" dur="indefinite" restart="never" nodeType="tmRoot"/>
      </p:par>
    </p:tn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58BADE18-BBA6-4233-AE1C-70DE084F646E}"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Titre 1"/>
          <p:cNvSpPr>
            <a:spLocks noGrp="1"/>
          </p:cNvSpPr>
          <p:nvPr>
            <p:ph type="title"/>
          </p:nvPr>
        </p:nvSpPr>
        <p:spPr>
          <a:xfrm>
            <a:off x="558800" y="373063"/>
            <a:ext cx="5311774" cy="1008062"/>
          </a:xfrm>
        </p:spPr>
        <p:txBody>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409677766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A8CD1934-DC58-496F-A84B-EF03C21AE26C}"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6" name="Rectangle 25"/>
          <p:cNvSpPr/>
          <p:nvPr userDrawn="1"/>
        </p:nvSpPr>
        <p:spPr>
          <a:xfrm>
            <a:off x="3273424" y="1335024"/>
            <a:ext cx="2600327" cy="5571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50071"/>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2348999867"/>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2A8979C-2F37-4AE7-8A1E-5689F3BF987B}"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521283086"/>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5A3A2DB4-B966-4500-9B9D-7E56D4E343B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87317166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E8A090A5-4592-47C4-BAAE-91E15C6A200D}"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1637312525"/>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3" name="Espace réservé de la date 2"/>
          <p:cNvSpPr>
            <a:spLocks noGrp="1"/>
          </p:cNvSpPr>
          <p:nvPr>
            <p:ph type="dt" sz="half" idx="10"/>
          </p:nvPr>
        </p:nvSpPr>
        <p:spPr>
          <a:xfrm>
            <a:off x="457200" y="6356350"/>
            <a:ext cx="2133600" cy="365125"/>
          </a:xfrm>
          <a:prstGeom prst="rect">
            <a:avLst/>
          </a:prstGeom>
        </p:spPr>
        <p:txBody>
          <a:bodyPr/>
          <a:lstStyle/>
          <a:p>
            <a:fld id="{411FA143-FF7B-42CE-8CB3-A580E7F04726}" type="datetime1">
              <a:rPr lang="fr-FR" smtClean="0">
                <a:solidFill>
                  <a:srgbClr val="000000">
                    <a:tint val="75000"/>
                  </a:srgbClr>
                </a:solidFill>
              </a:rPr>
              <a:pPr/>
              <a:t>28/07/2017</a:t>
            </a:fld>
            <a:endParaRPr lang="en-CA">
              <a:solidFill>
                <a:srgbClr val="000000">
                  <a:tint val="75000"/>
                </a:srgbClr>
              </a:solidFill>
            </a:endParaRPr>
          </a:p>
        </p:txBody>
      </p:sp>
      <p:sp>
        <p:nvSpPr>
          <p:cNvPr id="4" name="Espace réservé du pied de page 3"/>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5" name="Espace réservé du numéro de diapositive 4"/>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291219450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457200" y="6356350"/>
            <a:ext cx="2133600" cy="365125"/>
          </a:xfrm>
          <a:prstGeom prst="rect">
            <a:avLst/>
          </a:prstGeom>
        </p:spPr>
        <p:txBody>
          <a:bodyPr/>
          <a:lstStyle/>
          <a:p>
            <a:fld id="{5A0A6E0B-FD1D-4D12-9EE6-AEBA239D8529}" type="datetime1">
              <a:rPr lang="fr-FR" smtClean="0">
                <a:solidFill>
                  <a:srgbClr val="000000">
                    <a:tint val="75000"/>
                  </a:srgbClr>
                </a:solidFill>
              </a:rPr>
              <a:pPr/>
              <a:t>28/07/2017</a:t>
            </a:fld>
            <a:endParaRPr lang="en-CA">
              <a:solidFill>
                <a:srgbClr val="000000">
                  <a:tint val="75000"/>
                </a:srgbClr>
              </a:solidFill>
            </a:endParaRPr>
          </a:p>
        </p:txBody>
      </p:sp>
      <p:sp>
        <p:nvSpPr>
          <p:cNvPr id="3" name="Espace réservé du pied de page 2"/>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4" name="Espace réservé du numéro de diapositive 3"/>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594141592"/>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2425553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5" name="Espace réservé du texte 13"/>
          <p:cNvSpPr>
            <a:spLocks noGrp="1"/>
          </p:cNvSpPr>
          <p:nvPr>
            <p:ph type="body" sz="quarter" idx="16"/>
          </p:nvPr>
        </p:nvSpPr>
        <p:spPr>
          <a:xfrm>
            <a:off x="6012160" y="4546967"/>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078942641"/>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0" y="1955038"/>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cxnSp>
        <p:nvCxnSpPr>
          <p:cNvPr id="14" name="Connecteur droit 13"/>
          <p:cNvCxnSpPr/>
          <p:nvPr userDrawn="1"/>
        </p:nvCxnSpPr>
        <p:spPr>
          <a:xfrm>
            <a:off x="570991" y="242763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5588169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70070419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558801" y="403895"/>
            <a:ext cx="5311774" cy="1392620"/>
          </a:xfrm>
        </p:spPr>
        <p:txBody>
          <a:bodyPr anchor="t" anchorCtr="0">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en-CA" dirty="0" smtClean="0"/>
              <a:t>Table of contents</a:t>
            </a:r>
            <a:endParaRPr lang="fr-CA" dirty="0" smtClean="0"/>
          </a:p>
        </p:txBody>
      </p:sp>
      <p:sp>
        <p:nvSpPr>
          <p:cNvPr id="3" name="Espace réservé du contenu 2"/>
          <p:cNvSpPr>
            <a:spLocks noGrp="1"/>
          </p:cNvSpPr>
          <p:nvPr>
            <p:ph idx="1" hasCustomPrompt="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err="1" smtClean="0"/>
              <a:t>asz</a:t>
            </a:r>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lvl1pPr>
              <a:buClr>
                <a:schemeClr val="bg1"/>
              </a:buClr>
              <a:defRPr>
                <a:solidFill>
                  <a:schemeClr val="bg1"/>
                </a:solidFill>
              </a:defRPr>
            </a:lvl1pPr>
          </a:lstStyle>
          <a:p>
            <a:pPr>
              <a:buClr>
                <a:prstClr val="white"/>
              </a:buClr>
            </a:pPr>
            <a:fld id="{7A6F88A6-4366-4608-9E5D-5814E0798602}" type="datetime1">
              <a:rPr lang="fr-FR" smtClean="0">
                <a:solidFill>
                  <a:prstClr val="white"/>
                </a:solidFill>
              </a:rPr>
              <a:pPr>
                <a:buClr>
                  <a:prstClr val="white"/>
                </a:buClr>
              </a:pPr>
              <a:t>28/07/2017</a:t>
            </a:fld>
            <a:endParaRPr lang="en-CA">
              <a:solidFill>
                <a:prstClr val="white"/>
              </a:solidFill>
            </a:endParaRPr>
          </a:p>
        </p:txBody>
      </p:sp>
      <p:sp>
        <p:nvSpPr>
          <p:cNvPr id="5"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pPr>
            <a:r>
              <a:rPr lang="en-CA" smtClean="0">
                <a:solidFill>
                  <a:prstClr val="white"/>
                </a:solidFill>
              </a:rPr>
              <a:t>CROP</a:t>
            </a:r>
            <a:endParaRPr lang="en-CA" dirty="0">
              <a:solidFill>
                <a:prstClr val="white"/>
              </a:solidFill>
            </a:endParaRPr>
          </a:p>
        </p:txBody>
      </p:sp>
      <p:sp>
        <p:nvSpPr>
          <p:cNvPr id="6"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pPr>
            <a:fld id="{E7B58D81-04C7-47EB-9B1C-20051A4D7758}" type="slidenum">
              <a:rPr lang="en-CA" smtClean="0">
                <a:solidFill>
                  <a:prstClr val="white"/>
                </a:solidFill>
              </a:rPr>
              <a:pPr>
                <a:buClr>
                  <a:prstClr val="white"/>
                </a:buClr>
              </a:pPr>
              <a:t>‹N°›</a:t>
            </a:fld>
            <a:endParaRPr lang="en-CA">
              <a:solidFill>
                <a:prstClr val="white"/>
              </a:solidFill>
            </a:endParaRPr>
          </a:p>
        </p:txBody>
      </p:sp>
      <p:sp>
        <p:nvSpPr>
          <p:cNvPr id="8" name="Rectangle 7"/>
          <p:cNvSpPr/>
          <p:nvPr userDrawn="1"/>
        </p:nvSpPr>
        <p:spPr>
          <a:xfrm>
            <a:off x="558801" y="15264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9" name="Connecteur droit 8"/>
          <p:cNvCxnSpPr/>
          <p:nvPr userDrawn="1"/>
        </p:nvCxnSpPr>
        <p:spPr>
          <a:xfrm>
            <a:off x="558800" y="6483096"/>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199947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959570185"/>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417605205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161092658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09162907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0924950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02564439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08871988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308172530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15859632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390165277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104544791"/>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1334497335"/>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93906761"/>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393661239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lvl1pPr>
          </a:lstStyle>
          <a:p>
            <a:r>
              <a:rPr lang="fr-FR" dirty="0" smtClean="0"/>
              <a:t>Cliquez ici pour modifier le </a:t>
            </a:r>
            <a:r>
              <a:rPr lang="fr-FR" dirty="0" err="1" smtClean="0"/>
              <a:t>text</a:t>
            </a:r>
            <a:endParaRPr lang="en-CA" dirty="0"/>
          </a:p>
        </p:txBody>
      </p:sp>
      <p:sp>
        <p:nvSpPr>
          <p:cNvPr id="18" name="Rectangle 17"/>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928104543"/>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3" name="Rectangle 12"/>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24057595"/>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112509762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63593061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C00000"/>
              </a:solidFill>
            </a:endParaRPr>
          </a:p>
        </p:txBody>
      </p:sp>
    </p:spTree>
    <p:extLst>
      <p:ext uri="{BB962C8B-B14F-4D97-AF65-F5344CB8AC3E}">
        <p14:creationId xmlns:p14="http://schemas.microsoft.com/office/powerpoint/2010/main" val="4064054839"/>
      </p:ext>
    </p:extLst>
  </p:cSld>
  <p:clrMapOvr>
    <a:masterClrMapping/>
  </p:clrMapOvr>
  <p:timing>
    <p:tnLst>
      <p:par>
        <p:cTn id="1" dur="indefinite" restart="never" nodeType="tmRoot"/>
      </p:par>
    </p:tn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790653131"/>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92493668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813151286"/>
      </p:ext>
    </p:extLst>
  </p:cSld>
  <p:clrMapOvr>
    <a:masterClrMapping/>
  </p:clrMapOvr>
  <p:timing>
    <p:tnLst>
      <p:par>
        <p:cTn id="1" dur="indefinite" restart="never" nodeType="tmRoot"/>
      </p:par>
    </p:tn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3604256786"/>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6" name="Rectangle 25"/>
          <p:cNvSpPr/>
          <p:nvPr userDrawn="1"/>
        </p:nvSpPr>
        <p:spPr>
          <a:xfrm>
            <a:off x="3273424" y="1335024"/>
            <a:ext cx="2600327" cy="557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166083168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38518698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03838829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12899098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en-CA"/>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Cliquez pour modifier le style des sous-titres du masque</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4C7C1BCE-2EFC-416B-90B9-FA44276D68D1}"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292234838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en-CA"/>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Cliquez pour modifier les styles du texte du masque</a:t>
            </a:r>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51EA6FFF-CDAD-4CAB-9508-97B1E1120FD5}"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354568142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Titre 1"/>
          <p:cNvSpPr>
            <a:spLocks noGrp="1"/>
          </p:cNvSpPr>
          <p:nvPr>
            <p:ph type="title"/>
          </p:nvPr>
        </p:nvSpPr>
        <p:spPr>
          <a:xfrm>
            <a:off x="558800" y="373063"/>
            <a:ext cx="5311774" cy="1008062"/>
          </a:xfrm>
        </p:spPr>
        <p:txBody>
          <a:bodyPr/>
          <a:lstStyle>
            <a:lvl1pPr>
              <a:defRPr>
                <a:solidFill>
                  <a:srgbClr val="E31836"/>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1981146526"/>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C67963F7-1FF7-4458-B8D9-B6981355C9F0}" type="datetime1">
              <a:rPr lang="fr-FR" smtClean="0">
                <a:solidFill>
                  <a:srgbClr val="000000">
                    <a:tint val="75000"/>
                  </a:srgbClr>
                </a:solidFill>
              </a:rPr>
              <a:pPr/>
              <a:t>28/07/2017</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3930306005"/>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en-CA"/>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7" name="Espace réservé de la date 6"/>
          <p:cNvSpPr>
            <a:spLocks noGrp="1"/>
          </p:cNvSpPr>
          <p:nvPr>
            <p:ph type="dt" sz="half" idx="10"/>
          </p:nvPr>
        </p:nvSpPr>
        <p:spPr>
          <a:xfrm>
            <a:off x="457200" y="6356350"/>
            <a:ext cx="2133600" cy="365125"/>
          </a:xfrm>
          <a:prstGeom prst="rect">
            <a:avLst/>
          </a:prstGeom>
        </p:spPr>
        <p:txBody>
          <a:bodyPr/>
          <a:lstStyle/>
          <a:p>
            <a:fld id="{A2D19559-C65C-4FBC-A8DA-B6A4FE7156AA}" type="datetime1">
              <a:rPr lang="fr-FR" smtClean="0">
                <a:solidFill>
                  <a:srgbClr val="000000">
                    <a:tint val="75000"/>
                  </a:srgbClr>
                </a:solidFill>
              </a:rPr>
              <a:pPr/>
              <a:t>28/07/2017</a:t>
            </a:fld>
            <a:endParaRPr lang="en-CA">
              <a:solidFill>
                <a:srgbClr val="000000">
                  <a:tint val="75000"/>
                </a:srgbClr>
              </a:solidFill>
            </a:endParaRPr>
          </a:p>
        </p:txBody>
      </p:sp>
      <p:sp>
        <p:nvSpPr>
          <p:cNvPr id="8" name="Espace réservé du pied de page 7"/>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9" name="Espace réservé du numéro de diapositive 8"/>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341408437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e la date 2"/>
          <p:cNvSpPr>
            <a:spLocks noGrp="1"/>
          </p:cNvSpPr>
          <p:nvPr>
            <p:ph type="dt" sz="half" idx="10"/>
          </p:nvPr>
        </p:nvSpPr>
        <p:spPr>
          <a:xfrm>
            <a:off x="457200" y="6356350"/>
            <a:ext cx="2133600" cy="365125"/>
          </a:xfrm>
          <a:prstGeom prst="rect">
            <a:avLst/>
          </a:prstGeom>
        </p:spPr>
        <p:txBody>
          <a:bodyPr/>
          <a:lstStyle/>
          <a:p>
            <a:fld id="{F6E3622C-6126-4886-BCF5-7090F1C861E2}" type="datetime1">
              <a:rPr lang="fr-FR" smtClean="0">
                <a:solidFill>
                  <a:srgbClr val="000000">
                    <a:tint val="75000"/>
                  </a:srgbClr>
                </a:solidFill>
              </a:rPr>
              <a:pPr/>
              <a:t>28/07/2017</a:t>
            </a:fld>
            <a:endParaRPr lang="en-CA">
              <a:solidFill>
                <a:srgbClr val="000000">
                  <a:tint val="75000"/>
                </a:srgbClr>
              </a:solidFill>
            </a:endParaRPr>
          </a:p>
        </p:txBody>
      </p:sp>
      <p:sp>
        <p:nvSpPr>
          <p:cNvPr id="4" name="Espace réservé du pied de page 3"/>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5" name="Espace réservé du numéro de diapositive 4"/>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546574040"/>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457200" y="6356350"/>
            <a:ext cx="2133600" cy="365125"/>
          </a:xfrm>
          <a:prstGeom prst="rect">
            <a:avLst/>
          </a:prstGeom>
        </p:spPr>
        <p:txBody>
          <a:bodyPr/>
          <a:lstStyle/>
          <a:p>
            <a:fld id="{83532742-BFF1-4CDF-8EA7-C42C4735F3E4}" type="datetime1">
              <a:rPr lang="fr-FR" smtClean="0">
                <a:solidFill>
                  <a:srgbClr val="000000">
                    <a:tint val="75000"/>
                  </a:srgbClr>
                </a:solidFill>
              </a:rPr>
              <a:pPr/>
              <a:t>28/07/2017</a:t>
            </a:fld>
            <a:endParaRPr lang="en-CA">
              <a:solidFill>
                <a:srgbClr val="000000">
                  <a:tint val="75000"/>
                </a:srgbClr>
              </a:solidFill>
            </a:endParaRPr>
          </a:p>
        </p:txBody>
      </p:sp>
      <p:sp>
        <p:nvSpPr>
          <p:cNvPr id="3" name="Espace réservé du pied de page 2"/>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4" name="Espace réservé du numéro de diapositive 3"/>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2069584986"/>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en-CA"/>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72A3CBCB-1738-4DA0-A8CE-DFAB025965AE}" type="datetime1">
              <a:rPr lang="fr-FR" smtClean="0">
                <a:solidFill>
                  <a:srgbClr val="000000">
                    <a:tint val="75000"/>
                  </a:srgbClr>
                </a:solidFill>
              </a:rPr>
              <a:pPr/>
              <a:t>28/07/2017</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2212425104"/>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en-CA"/>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CA"/>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DBCBC8A0-BD29-4249-BF75-775520F295EE}" type="datetime1">
              <a:rPr lang="fr-FR" smtClean="0">
                <a:solidFill>
                  <a:srgbClr val="000000">
                    <a:tint val="75000"/>
                  </a:srgbClr>
                </a:solidFill>
              </a:rPr>
              <a:pPr/>
              <a:t>28/07/2017</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290325820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B7CC106D-CD18-43F0-B777-972E1B51BC26}"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2428014573"/>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en-CA"/>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216E80CA-17EC-4E3C-81E2-041E1FF7C6CC}"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62215553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lvl1pPr>
          </a:lstStyle>
          <a:p>
            <a:r>
              <a:rPr lang="fr-FR" dirty="0" err="1" smtClean="0"/>
              <a:t>Video</a:t>
            </a:r>
            <a:r>
              <a:rPr lang="fr-FR" dirty="0" smtClean="0"/>
              <a:t> </a:t>
            </a:r>
            <a:r>
              <a:rPr lang="fr-FR" dirty="0" err="1" smtClean="0"/>
              <a:t>Slide</a:t>
            </a:r>
            <a:endParaRPr lang="fr-CA" dirty="0"/>
          </a:p>
        </p:txBody>
      </p:sp>
      <p:sp>
        <p:nvSpPr>
          <p:cNvPr id="3" name="Espace réservé du pied de page 2"/>
          <p:cNvSpPr>
            <a:spLocks noGrp="1"/>
          </p:cNvSpPr>
          <p:nvPr>
            <p:ph type="ftr" sz="quarter" idx="10"/>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1"/>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5" name="Espace réservé de la date 4"/>
          <p:cNvSpPr>
            <a:spLocks noGrp="1"/>
          </p:cNvSpPr>
          <p:nvPr>
            <p:ph type="dt" sz="half" idx="12"/>
          </p:nvPr>
        </p:nvSpPr>
        <p:spPr/>
        <p:txBody>
          <a:bodyPr/>
          <a:lstStyle/>
          <a:p>
            <a:fld id="{E87B434C-9450-4FD0-A3BB-FC343C76F50C}" type="datetime1">
              <a:rPr lang="fr-FR" smtClean="0">
                <a:solidFill>
                  <a:srgbClr val="000000">
                    <a:tint val="75000"/>
                  </a:srgbClr>
                </a:solidFill>
              </a:rPr>
              <a:pPr/>
              <a:t>28/07/2017</a:t>
            </a:fld>
            <a:endParaRPr lang="en-CA">
              <a:solidFill>
                <a:srgbClr val="000000">
                  <a:tint val="75000"/>
                </a:srgbClr>
              </a:solidFill>
            </a:endParaRPr>
          </a:p>
        </p:txBody>
      </p:sp>
    </p:spTree>
    <p:extLst>
      <p:ext uri="{BB962C8B-B14F-4D97-AF65-F5344CB8AC3E}">
        <p14:creationId xmlns:p14="http://schemas.microsoft.com/office/powerpoint/2010/main" val="7044679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userDrawn="1">
  <p:cSld name="Transition page  Bleu">
    <p:bg>
      <p:bgPr>
        <a:blipFill dpi="0" rotWithShape="0">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3273425" y="6483350"/>
            <a:ext cx="2560638" cy="236538"/>
          </a:xfrm>
          <a:prstGeom prst="rect">
            <a:avLst/>
          </a:prstGeom>
        </p:spPr>
        <p:txBody>
          <a:bodyPr/>
          <a:lstStyle>
            <a:lvl1pPr>
              <a:defRPr/>
            </a:lvl1pPr>
          </a:lstStyle>
          <a:p>
            <a:pPr>
              <a:defRPr/>
            </a:pPr>
            <a:fld id="{DF4CC268-CF37-4205-AFF6-6794BF1F31A4}" type="datetime1">
              <a:rPr lang="fr-FR">
                <a:solidFill>
                  <a:prstClr val="black">
                    <a:tint val="75000"/>
                  </a:prstClr>
                </a:solidFill>
              </a:rPr>
              <a:pPr>
                <a:defRPr/>
              </a:pPr>
              <a:t>28/07/2017</a:t>
            </a:fld>
            <a:endParaRPr lang="en-CA">
              <a:solidFill>
                <a:prstClr val="black">
                  <a:tint val="75000"/>
                </a:prstClr>
              </a:solidFill>
            </a:endParaRPr>
          </a:p>
        </p:txBody>
      </p:sp>
      <p:sp>
        <p:nvSpPr>
          <p:cNvPr id="3" name="Espace réservé du numéro de diapositive 2"/>
          <p:cNvSpPr>
            <a:spLocks noGrp="1"/>
          </p:cNvSpPr>
          <p:nvPr>
            <p:ph type="sldNum" sz="quarter" idx="11"/>
          </p:nvPr>
        </p:nvSpPr>
        <p:spPr>
          <a:xfrm>
            <a:off x="5989638" y="6483350"/>
            <a:ext cx="2597150" cy="238125"/>
          </a:xfrm>
          <a:prstGeom prst="rect">
            <a:avLst/>
          </a:prstGeom>
        </p:spPr>
        <p:txBody>
          <a:bodyPr/>
          <a:lstStyle>
            <a:lvl1pPr>
              <a:defRPr/>
            </a:lvl1pPr>
          </a:lstStyle>
          <a:p>
            <a:pPr>
              <a:defRPr/>
            </a:pPr>
            <a:fld id="{58BB28B7-E46D-4979-B967-C920588B092F}" type="slidenum">
              <a:rPr lang="en-CA">
                <a:solidFill>
                  <a:prstClr val="black">
                    <a:tint val="75000"/>
                  </a:prstClr>
                </a:solidFill>
              </a:rPr>
              <a:pPr>
                <a:defRPr/>
              </a:pPr>
              <a:t>‹N°›</a:t>
            </a:fld>
            <a:endParaRPr lang="en-CA">
              <a:solidFill>
                <a:prstClr val="black">
                  <a:tint val="75000"/>
                </a:prstClr>
              </a:solidFill>
            </a:endParaRPr>
          </a:p>
        </p:txBody>
      </p:sp>
      <p:sp>
        <p:nvSpPr>
          <p:cNvPr id="4" name="Espace réservé du pied de page 3"/>
          <p:cNvSpPr>
            <a:spLocks noGrp="1"/>
          </p:cNvSpPr>
          <p:nvPr>
            <p:ph type="ftr" sz="quarter" idx="12"/>
          </p:nvPr>
        </p:nvSpPr>
        <p:spPr>
          <a:xfrm>
            <a:off x="558800" y="6483350"/>
            <a:ext cx="2560638" cy="238125"/>
          </a:xfrm>
          <a:prstGeom prst="rect">
            <a:avLst/>
          </a:prstGeom>
        </p:spPr>
        <p:txBody>
          <a:bodyPr/>
          <a:lstStyle>
            <a:lvl1pPr>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5" name="Rectangle 4"/>
          <p:cNvSpPr/>
          <p:nvPr userDrawn="1"/>
        </p:nvSpPr>
        <p:spPr>
          <a:xfrm>
            <a:off x="558801" y="4430713"/>
            <a:ext cx="5311774" cy="54864"/>
          </a:xfrm>
          <a:prstGeom prst="rect">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1" name="Espace réservé du contenu 2"/>
          <p:cNvSpPr>
            <a:spLocks noGrp="1"/>
          </p:cNvSpPr>
          <p:nvPr>
            <p:ph idx="1" hasCustomPrompt="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Espace réservé du texte 20"/>
          <p:cNvSpPr>
            <a:spLocks noGrp="1"/>
          </p:cNvSpPr>
          <p:nvPr>
            <p:ph type="body" sz="quarter" idx="14" hasCustomPrompt="1"/>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Tree>
    <p:extLst>
      <p:ext uri="{BB962C8B-B14F-4D97-AF65-F5344CB8AC3E}">
        <p14:creationId xmlns:p14="http://schemas.microsoft.com/office/powerpoint/2010/main" val="337044643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6" name="Rectangle 25"/>
          <p:cNvSpPr/>
          <p:nvPr userDrawn="1"/>
        </p:nvSpPr>
        <p:spPr>
          <a:xfrm>
            <a:off x="3273424" y="1335024"/>
            <a:ext cx="2600327" cy="5571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50071"/>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337511490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preserve="1" userDrawn="1">
  <p:cSld name="2_Transition Pag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9469536"/>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preserve="1" userDrawn="1">
  <p:cSld name="1_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4172003694"/>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preserve="1" userDrawn="1">
  <p:cSld name="2_Back 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505922070"/>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showMasterSp="0" preserve="1" userDrawn="1">
  <p:cSld name="3_Transition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731698511"/>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1_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2091678851"/>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1_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90991520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3410237"/>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9241426"/>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showMasterSp="0" preserve="1" userDrawn="1">
  <p:cSld name="8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96087734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preserve="1" userDrawn="1">
  <p:cSld name="9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30454416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C00000"/>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728244004"/>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showMasterSp="0" preserve="1" userDrawn="1">
  <p:cSld name="10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391976963"/>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showMasterSp="0" preserve="1" userDrawn="1">
  <p:cSld name="11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162709993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55062146"/>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showMasterSp="0" preserve="1" userDrawn="1">
  <p:cSld name="2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285763325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preserve="1" userDrawn="1">
  <p:cSld name="3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247884592"/>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preserve="1" userDrawn="1">
  <p:cSld name="2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2721155533"/>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preserve="1" userDrawn="1">
  <p:cSld name="3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lvl1pPr>
          </a:lstStyle>
          <a:p>
            <a:r>
              <a:rPr lang="fr-FR" dirty="0" smtClean="0"/>
              <a:t>Cliquez ici pour modifier le </a:t>
            </a:r>
            <a:r>
              <a:rPr lang="fr-FR" dirty="0" err="1" smtClean="0"/>
              <a:t>text</a:t>
            </a:r>
            <a:endParaRPr lang="en-CA" dirty="0"/>
          </a:p>
        </p:txBody>
      </p:sp>
      <p:sp>
        <p:nvSpPr>
          <p:cNvPr id="18" name="Rectangle 17"/>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276723483"/>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2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3" name="Rectangle 12"/>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125308175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3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431968946"/>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1_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79584639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E31836"/>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380595104"/>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908528748"/>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1_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1541922954"/>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546758051"/>
      </p:ext>
    </p:extLst>
  </p:cSld>
  <p:clrMapOvr>
    <a:masterClrMapping/>
  </p:clrMapOvr>
  <p:timing>
    <p:tnLst>
      <p:par>
        <p:cTn id="1" dur="indefinite" restart="never" nodeType="tmRoot"/>
      </p:par>
    </p:tnLst>
  </p:timing>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1_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3760933756"/>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preserve="1" userDrawn="1">
  <p:cSld name="1_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6" name="Rectangle 25"/>
          <p:cNvSpPr/>
          <p:nvPr userDrawn="1"/>
        </p:nvSpPr>
        <p:spPr>
          <a:xfrm>
            <a:off x="3273424" y="1335024"/>
            <a:ext cx="2600327" cy="557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681132802"/>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preserve="1" userDrawn="1">
  <p:cSld name="1_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76885013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preserve="1" userDrawn="1">
  <p:cSld name="1_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668682282"/>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preserve="1" userDrawn="1">
  <p:cSld name="1_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3589224216"/>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preserve="1" userDrawn="1">
  <p:cSld name="1_Movie Slide">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lvl1pPr>
          </a:lstStyle>
          <a:p>
            <a:r>
              <a:rPr lang="fr-FR" dirty="0" err="1" smtClean="0"/>
              <a:t>Video</a:t>
            </a:r>
            <a:r>
              <a:rPr lang="fr-FR" dirty="0" smtClean="0"/>
              <a:t> </a:t>
            </a:r>
            <a:r>
              <a:rPr lang="fr-FR" dirty="0" err="1" smtClean="0"/>
              <a:t>Slide</a:t>
            </a:r>
            <a:endParaRPr lang="fr-CA" dirty="0"/>
          </a:p>
        </p:txBody>
      </p:sp>
      <p:sp>
        <p:nvSpPr>
          <p:cNvPr id="3" name="Espace réservé du pied de page 2"/>
          <p:cNvSpPr>
            <a:spLocks noGrp="1"/>
          </p:cNvSpPr>
          <p:nvPr>
            <p:ph type="ftr" sz="quarter" idx="10"/>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1"/>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5" name="Espace réservé de la date 4"/>
          <p:cNvSpPr>
            <a:spLocks noGrp="1"/>
          </p:cNvSpPr>
          <p:nvPr>
            <p:ph type="dt" sz="half" idx="12"/>
          </p:nvPr>
        </p:nvSpPr>
        <p:spPr/>
        <p:txBody>
          <a:bodyPr/>
          <a:lstStyle/>
          <a:p>
            <a:fld id="{E87B434C-9450-4FD0-A3BB-FC343C76F50C}" type="datetime1">
              <a:rPr lang="fr-FR" smtClean="0">
                <a:solidFill>
                  <a:srgbClr val="000000">
                    <a:tint val="75000"/>
                  </a:srgbClr>
                </a:solidFill>
              </a:rPr>
              <a:pPr/>
              <a:t>28/07/2017</a:t>
            </a:fld>
            <a:endParaRPr lang="en-CA">
              <a:solidFill>
                <a:srgbClr val="000000">
                  <a:tint val="75000"/>
                </a:srgbClr>
              </a:solidFill>
            </a:endParaRPr>
          </a:p>
        </p:txBody>
      </p:sp>
    </p:spTree>
    <p:extLst>
      <p:ext uri="{BB962C8B-B14F-4D97-AF65-F5344CB8AC3E}">
        <p14:creationId xmlns:p14="http://schemas.microsoft.com/office/powerpoint/2010/main" val="425710087"/>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userDrawn="1">
  <p:cSld name="1_Transition page  Bleu">
    <p:bg>
      <p:bgPr>
        <a:blipFill dpi="0" rotWithShape="0">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3273425" y="6483350"/>
            <a:ext cx="2560638" cy="236538"/>
          </a:xfrm>
          <a:prstGeom prst="rect">
            <a:avLst/>
          </a:prstGeom>
        </p:spPr>
        <p:txBody>
          <a:bodyPr/>
          <a:lstStyle>
            <a:lvl1pPr>
              <a:defRPr/>
            </a:lvl1pPr>
          </a:lstStyle>
          <a:p>
            <a:pPr>
              <a:defRPr/>
            </a:pPr>
            <a:fld id="{DF4CC268-CF37-4205-AFF6-6794BF1F31A4}" type="datetime1">
              <a:rPr lang="fr-FR">
                <a:solidFill>
                  <a:prstClr val="black">
                    <a:tint val="75000"/>
                  </a:prstClr>
                </a:solidFill>
              </a:rPr>
              <a:pPr>
                <a:defRPr/>
              </a:pPr>
              <a:t>28/07/2017</a:t>
            </a:fld>
            <a:endParaRPr lang="en-CA">
              <a:solidFill>
                <a:prstClr val="black">
                  <a:tint val="75000"/>
                </a:prstClr>
              </a:solidFill>
            </a:endParaRPr>
          </a:p>
        </p:txBody>
      </p:sp>
      <p:sp>
        <p:nvSpPr>
          <p:cNvPr id="3" name="Espace réservé du numéro de diapositive 2"/>
          <p:cNvSpPr>
            <a:spLocks noGrp="1"/>
          </p:cNvSpPr>
          <p:nvPr>
            <p:ph type="sldNum" sz="quarter" idx="11"/>
          </p:nvPr>
        </p:nvSpPr>
        <p:spPr>
          <a:xfrm>
            <a:off x="5989638" y="6483350"/>
            <a:ext cx="2597150" cy="238125"/>
          </a:xfrm>
          <a:prstGeom prst="rect">
            <a:avLst/>
          </a:prstGeom>
        </p:spPr>
        <p:txBody>
          <a:bodyPr/>
          <a:lstStyle>
            <a:lvl1pPr>
              <a:defRPr/>
            </a:lvl1pPr>
          </a:lstStyle>
          <a:p>
            <a:pPr>
              <a:defRPr/>
            </a:pPr>
            <a:fld id="{58BB28B7-E46D-4979-B967-C920588B092F}" type="slidenum">
              <a:rPr lang="en-CA">
                <a:solidFill>
                  <a:prstClr val="black">
                    <a:tint val="75000"/>
                  </a:prstClr>
                </a:solidFill>
              </a:rPr>
              <a:pPr>
                <a:defRPr/>
              </a:pPr>
              <a:t>‹N°›</a:t>
            </a:fld>
            <a:endParaRPr lang="en-CA">
              <a:solidFill>
                <a:prstClr val="black">
                  <a:tint val="75000"/>
                </a:prstClr>
              </a:solidFill>
            </a:endParaRPr>
          </a:p>
        </p:txBody>
      </p:sp>
      <p:sp>
        <p:nvSpPr>
          <p:cNvPr id="4" name="Espace réservé du pied de page 3"/>
          <p:cNvSpPr>
            <a:spLocks noGrp="1"/>
          </p:cNvSpPr>
          <p:nvPr>
            <p:ph type="ftr" sz="quarter" idx="12"/>
          </p:nvPr>
        </p:nvSpPr>
        <p:spPr>
          <a:xfrm>
            <a:off x="558800" y="6483350"/>
            <a:ext cx="2560638" cy="238125"/>
          </a:xfrm>
          <a:prstGeom prst="rect">
            <a:avLst/>
          </a:prstGeom>
        </p:spPr>
        <p:txBody>
          <a:bodyPr/>
          <a:lstStyle>
            <a:lvl1pPr>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5" name="Rectangle 4"/>
          <p:cNvSpPr/>
          <p:nvPr userDrawn="1"/>
        </p:nvSpPr>
        <p:spPr>
          <a:xfrm>
            <a:off x="558801" y="4430713"/>
            <a:ext cx="5311774" cy="54864"/>
          </a:xfrm>
          <a:prstGeom prst="rect">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1" name="Espace réservé du contenu 2"/>
          <p:cNvSpPr>
            <a:spLocks noGrp="1"/>
          </p:cNvSpPr>
          <p:nvPr>
            <p:ph idx="1" hasCustomPrompt="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Espace réservé du texte 20"/>
          <p:cNvSpPr>
            <a:spLocks noGrp="1"/>
          </p:cNvSpPr>
          <p:nvPr>
            <p:ph type="body" sz="quarter" idx="14" hasCustomPrompt="1"/>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Tree>
    <p:extLst>
      <p:ext uri="{BB962C8B-B14F-4D97-AF65-F5344CB8AC3E}">
        <p14:creationId xmlns:p14="http://schemas.microsoft.com/office/powerpoint/2010/main" val="420552828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lvl1pPr>
              <a:defRPr>
                <a:solidFill>
                  <a:srgbClr val="E31836"/>
                </a:solidFill>
              </a:defRPr>
            </a:lvl1p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rgbClr val="E3183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97773738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preserve="1" userDrawn="1">
  <p:cSld name="4_Transition Pag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9846218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preserve="1" userDrawn="1">
  <p:cSld name="2_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84908917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preserve="1" userDrawn="1">
  <p:cSld name="3_Back 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928501707"/>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preserve="1" userDrawn="1">
  <p:cSld name="5_Transition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786876100"/>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2_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229594465"/>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2_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4182974968"/>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preserve="1" userDrawn="1">
  <p:cSld name="12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08407854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showMasterSp="0" preserve="1" userDrawn="1">
  <p:cSld name="1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5482766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showMasterSp="0" preserve="1" userDrawn="1">
  <p:cSld name="1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436238794"/>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preserve="1" userDrawn="1">
  <p:cSld name="1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84603399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3" name="Espace réservé de la date 2"/>
          <p:cNvSpPr>
            <a:spLocks noGrp="1"/>
          </p:cNvSpPr>
          <p:nvPr>
            <p:ph type="dt" sz="half" idx="10"/>
          </p:nvPr>
        </p:nvSpPr>
        <p:spPr>
          <a:xfrm>
            <a:off x="457200" y="6356350"/>
            <a:ext cx="2133600" cy="365125"/>
          </a:xfrm>
          <a:prstGeom prst="rect">
            <a:avLst/>
          </a:prstGeom>
        </p:spPr>
        <p:txBody>
          <a:bodyPr/>
          <a:lstStyle/>
          <a:p>
            <a:fld id="{F6E3622C-6126-4886-BCF5-7090F1C861E2}" type="datetime1">
              <a:rPr lang="fr-FR" smtClean="0">
                <a:solidFill>
                  <a:srgbClr val="000000">
                    <a:tint val="75000"/>
                  </a:srgbClr>
                </a:solidFill>
              </a:rPr>
              <a:pPr/>
              <a:t>28/07/2017</a:t>
            </a:fld>
            <a:endParaRPr lang="en-CA">
              <a:solidFill>
                <a:srgbClr val="000000">
                  <a:tint val="75000"/>
                </a:srgbClr>
              </a:solidFill>
            </a:endParaRPr>
          </a:p>
        </p:txBody>
      </p:sp>
      <p:sp>
        <p:nvSpPr>
          <p:cNvPr id="4" name="Espace réservé du pied de page 3"/>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5" name="Espace réservé du numéro de diapositive 4"/>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2896711524"/>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preserve="1" userDrawn="1">
  <p:cSld name="16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748869206"/>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showMasterSp="0" preserve="1" userDrawn="1">
  <p:cSld name="17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2167936838"/>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48786067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showMasterSp="0" preserve="1" userDrawn="1">
  <p:cSld name="4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3689905227"/>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showMasterSp="0" preserve="1" userDrawn="1">
  <p:cSld name="5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3525722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preserve="1" userDrawn="1">
  <p:cSld name="4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261555248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showMasterSp="0" preserve="1" userDrawn="1">
  <p:cSld name="5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lvl1pPr>
          </a:lstStyle>
          <a:p>
            <a:r>
              <a:rPr lang="fr-FR" dirty="0" smtClean="0"/>
              <a:t>Cliquez ici pour modifier le </a:t>
            </a:r>
            <a:r>
              <a:rPr lang="fr-FR" dirty="0" err="1" smtClean="0"/>
              <a:t>text</a:t>
            </a:r>
            <a:endParaRPr lang="en-CA" dirty="0"/>
          </a:p>
        </p:txBody>
      </p:sp>
      <p:sp>
        <p:nvSpPr>
          <p:cNvPr id="18" name="Rectangle 17"/>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367415272"/>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4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3" name="Rectangle 12"/>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704482905"/>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5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961953868"/>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2_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30434226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558801" y="1271397"/>
            <a:ext cx="5311774" cy="1392620"/>
          </a:xfrm>
        </p:spPr>
        <p:txBody>
          <a:bodyPr anchor="t" anchorCtr="0">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en-CA" dirty="0" smtClean="0"/>
              <a:t>Table of contents</a:t>
            </a:r>
            <a:endParaRPr lang="fr-CA" dirty="0" smtClean="0"/>
          </a:p>
        </p:txBody>
      </p:sp>
      <p:sp>
        <p:nvSpPr>
          <p:cNvPr id="3" name="Espace réservé du contenu 2"/>
          <p:cNvSpPr>
            <a:spLocks noGrp="1"/>
          </p:cNvSpPr>
          <p:nvPr>
            <p:ph idx="1" hasCustomPrompt="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err="1" smtClean="0"/>
              <a:t>asz</a:t>
            </a:r>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lvl1pPr>
              <a:buClr>
                <a:schemeClr val="bg1"/>
              </a:buClr>
              <a:defRPr>
                <a:solidFill>
                  <a:schemeClr val="bg1"/>
                </a:solidFill>
              </a:defRPr>
            </a:lvl1pPr>
          </a:lstStyle>
          <a:p>
            <a:pPr>
              <a:buClr>
                <a:prstClr val="white"/>
              </a:buClr>
            </a:pPr>
            <a:fld id="{7A6F88A6-4366-4608-9E5D-5814E0798602}" type="datetime1">
              <a:rPr lang="fr-FR" smtClean="0">
                <a:solidFill>
                  <a:prstClr val="white"/>
                </a:solidFill>
              </a:rPr>
              <a:pPr>
                <a:buClr>
                  <a:prstClr val="white"/>
                </a:buClr>
              </a:pPr>
              <a:t>28/07/2017</a:t>
            </a:fld>
            <a:endParaRPr lang="en-CA">
              <a:solidFill>
                <a:prstClr val="white"/>
              </a:solidFill>
            </a:endParaRPr>
          </a:p>
        </p:txBody>
      </p:sp>
      <p:sp>
        <p:nvSpPr>
          <p:cNvPr id="5"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pPr>
            <a:r>
              <a:rPr lang="en-CA" smtClean="0">
                <a:solidFill>
                  <a:prstClr val="white"/>
                </a:solidFill>
              </a:rPr>
              <a:t>CROP</a:t>
            </a:r>
            <a:endParaRPr lang="en-CA" dirty="0">
              <a:solidFill>
                <a:prstClr val="white"/>
              </a:solidFill>
            </a:endParaRPr>
          </a:p>
        </p:txBody>
      </p:sp>
      <p:sp>
        <p:nvSpPr>
          <p:cNvPr id="6"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pPr>
            <a:fld id="{E7B58D81-04C7-47EB-9B1C-20051A4D7758}" type="slidenum">
              <a:rPr lang="en-CA" smtClean="0">
                <a:solidFill>
                  <a:prstClr val="white"/>
                </a:solidFill>
              </a:rPr>
              <a:pPr>
                <a:buClr>
                  <a:prstClr val="white"/>
                </a:buClr>
              </a:pPr>
              <a:t>‹N°›</a:t>
            </a:fld>
            <a:endParaRPr lang="en-CA">
              <a:solidFill>
                <a:prstClr val="white"/>
              </a:solidFill>
            </a:endParaRPr>
          </a:p>
        </p:txBody>
      </p:sp>
      <p:sp>
        <p:nvSpPr>
          <p:cNvPr id="8" name="Rectangle 7"/>
          <p:cNvSpPr/>
          <p:nvPr userDrawn="1"/>
        </p:nvSpPr>
        <p:spPr>
          <a:xfrm>
            <a:off x="558801" y="2393950"/>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9" name="Connecteur droit 8"/>
          <p:cNvCxnSpPr/>
          <p:nvPr userDrawn="1"/>
        </p:nvCxnSpPr>
        <p:spPr>
          <a:xfrm>
            <a:off x="558800" y="6483096"/>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8559611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457200" y="6356350"/>
            <a:ext cx="2133600" cy="365125"/>
          </a:xfrm>
          <a:prstGeom prst="rect">
            <a:avLst/>
          </a:prstGeom>
        </p:spPr>
        <p:txBody>
          <a:bodyPr/>
          <a:lstStyle/>
          <a:p>
            <a:fld id="{83532742-BFF1-4CDF-8EA7-C42C4735F3E4}" type="datetime1">
              <a:rPr lang="fr-FR" smtClean="0">
                <a:solidFill>
                  <a:srgbClr val="000000">
                    <a:tint val="75000"/>
                  </a:srgbClr>
                </a:solidFill>
              </a:rPr>
              <a:pPr/>
              <a:t>28/07/2017</a:t>
            </a:fld>
            <a:endParaRPr lang="en-CA">
              <a:solidFill>
                <a:srgbClr val="000000">
                  <a:tint val="75000"/>
                </a:srgbClr>
              </a:solidFill>
            </a:endParaRPr>
          </a:p>
        </p:txBody>
      </p:sp>
      <p:sp>
        <p:nvSpPr>
          <p:cNvPr id="3" name="Espace réservé du pied de page 2"/>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4" name="Espace réservé du numéro de diapositive 3"/>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2595263769"/>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210450367"/>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2_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2114182143"/>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79062698"/>
      </p:ext>
    </p:extLst>
  </p:cSld>
  <p:clrMapOvr>
    <a:masterClrMapping/>
  </p:clrMapOvr>
  <p:timing>
    <p:tnLst>
      <p:par>
        <p:cTn id="1" dur="indefinite" restart="never" nodeType="tmRoot"/>
      </p:par>
    </p:tnLst>
  </p:timing>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2_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1378887779"/>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showMasterSp="0" preserve="1" userDrawn="1">
  <p:cSld name="2_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6" name="Rectangle 25"/>
          <p:cNvSpPr/>
          <p:nvPr userDrawn="1"/>
        </p:nvSpPr>
        <p:spPr>
          <a:xfrm>
            <a:off x="3273424" y="1335024"/>
            <a:ext cx="2600327" cy="557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383443247"/>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showMasterSp="0" preserve="1" userDrawn="1">
  <p:cSld name="2_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560775907"/>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showMasterSp="0" preserve="1" userDrawn="1">
  <p:cSld name="2_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931873827"/>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showMasterSp="0" preserve="1" userDrawn="1">
  <p:cSld name="2_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1734400170"/>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2_Movie Slide">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lvl1pPr>
          </a:lstStyle>
          <a:p>
            <a:r>
              <a:rPr lang="fr-FR" dirty="0" err="1" smtClean="0"/>
              <a:t>Video</a:t>
            </a:r>
            <a:r>
              <a:rPr lang="fr-FR" dirty="0" smtClean="0"/>
              <a:t> </a:t>
            </a:r>
            <a:r>
              <a:rPr lang="fr-FR" dirty="0" err="1" smtClean="0"/>
              <a:t>Slide</a:t>
            </a:r>
            <a:endParaRPr lang="fr-CA" dirty="0"/>
          </a:p>
        </p:txBody>
      </p:sp>
      <p:sp>
        <p:nvSpPr>
          <p:cNvPr id="3" name="Espace réservé du pied de page 2"/>
          <p:cNvSpPr>
            <a:spLocks noGrp="1"/>
          </p:cNvSpPr>
          <p:nvPr>
            <p:ph type="ftr" sz="quarter" idx="10"/>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1"/>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5" name="Espace réservé de la date 4"/>
          <p:cNvSpPr>
            <a:spLocks noGrp="1"/>
          </p:cNvSpPr>
          <p:nvPr>
            <p:ph type="dt" sz="half" idx="12"/>
          </p:nvPr>
        </p:nvSpPr>
        <p:spPr/>
        <p:txBody>
          <a:bodyPr/>
          <a:lstStyle/>
          <a:p>
            <a:fld id="{E87B434C-9450-4FD0-A3BB-FC343C76F50C}" type="datetime1">
              <a:rPr lang="fr-FR" smtClean="0">
                <a:solidFill>
                  <a:srgbClr val="000000">
                    <a:tint val="75000"/>
                  </a:srgbClr>
                </a:solidFill>
              </a:rPr>
              <a:pPr/>
              <a:t>28/07/2017</a:t>
            </a:fld>
            <a:endParaRPr lang="en-CA">
              <a:solidFill>
                <a:srgbClr val="000000">
                  <a:tint val="75000"/>
                </a:srgbClr>
              </a:solidFill>
            </a:endParaRPr>
          </a:p>
        </p:txBody>
      </p:sp>
    </p:spTree>
    <p:extLst>
      <p:ext uri="{BB962C8B-B14F-4D97-AF65-F5344CB8AC3E}">
        <p14:creationId xmlns:p14="http://schemas.microsoft.com/office/powerpoint/2010/main" val="4281174418"/>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userDrawn="1">
  <p:cSld name="2_Transition page  Bleu">
    <p:bg>
      <p:bgPr>
        <a:blipFill dpi="0" rotWithShape="0">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3273425" y="6483350"/>
            <a:ext cx="2560638" cy="236538"/>
          </a:xfrm>
          <a:prstGeom prst="rect">
            <a:avLst/>
          </a:prstGeom>
        </p:spPr>
        <p:txBody>
          <a:bodyPr/>
          <a:lstStyle>
            <a:lvl1pPr>
              <a:defRPr/>
            </a:lvl1pPr>
          </a:lstStyle>
          <a:p>
            <a:pPr>
              <a:defRPr/>
            </a:pPr>
            <a:fld id="{DF4CC268-CF37-4205-AFF6-6794BF1F31A4}" type="datetime1">
              <a:rPr lang="fr-FR">
                <a:solidFill>
                  <a:prstClr val="black">
                    <a:tint val="75000"/>
                  </a:prstClr>
                </a:solidFill>
              </a:rPr>
              <a:pPr>
                <a:defRPr/>
              </a:pPr>
              <a:t>28/07/2017</a:t>
            </a:fld>
            <a:endParaRPr lang="en-CA">
              <a:solidFill>
                <a:prstClr val="black">
                  <a:tint val="75000"/>
                </a:prstClr>
              </a:solidFill>
            </a:endParaRPr>
          </a:p>
        </p:txBody>
      </p:sp>
      <p:sp>
        <p:nvSpPr>
          <p:cNvPr id="3" name="Espace réservé du numéro de diapositive 2"/>
          <p:cNvSpPr>
            <a:spLocks noGrp="1"/>
          </p:cNvSpPr>
          <p:nvPr>
            <p:ph type="sldNum" sz="quarter" idx="11"/>
          </p:nvPr>
        </p:nvSpPr>
        <p:spPr>
          <a:xfrm>
            <a:off x="5989638" y="6483350"/>
            <a:ext cx="2597150" cy="238125"/>
          </a:xfrm>
          <a:prstGeom prst="rect">
            <a:avLst/>
          </a:prstGeom>
        </p:spPr>
        <p:txBody>
          <a:bodyPr/>
          <a:lstStyle>
            <a:lvl1pPr>
              <a:defRPr/>
            </a:lvl1pPr>
          </a:lstStyle>
          <a:p>
            <a:pPr>
              <a:defRPr/>
            </a:pPr>
            <a:fld id="{58BB28B7-E46D-4979-B967-C920588B092F}" type="slidenum">
              <a:rPr lang="en-CA">
                <a:solidFill>
                  <a:prstClr val="black">
                    <a:tint val="75000"/>
                  </a:prstClr>
                </a:solidFill>
              </a:rPr>
              <a:pPr>
                <a:defRPr/>
              </a:pPr>
              <a:t>‹N°›</a:t>
            </a:fld>
            <a:endParaRPr lang="en-CA">
              <a:solidFill>
                <a:prstClr val="black">
                  <a:tint val="75000"/>
                </a:prstClr>
              </a:solidFill>
            </a:endParaRPr>
          </a:p>
        </p:txBody>
      </p:sp>
      <p:sp>
        <p:nvSpPr>
          <p:cNvPr id="4" name="Espace réservé du pied de page 3"/>
          <p:cNvSpPr>
            <a:spLocks noGrp="1"/>
          </p:cNvSpPr>
          <p:nvPr>
            <p:ph type="ftr" sz="quarter" idx="12"/>
          </p:nvPr>
        </p:nvSpPr>
        <p:spPr>
          <a:xfrm>
            <a:off x="558800" y="6483350"/>
            <a:ext cx="2560638" cy="238125"/>
          </a:xfrm>
          <a:prstGeom prst="rect">
            <a:avLst/>
          </a:prstGeom>
        </p:spPr>
        <p:txBody>
          <a:bodyPr/>
          <a:lstStyle>
            <a:lvl1pPr>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5" name="Rectangle 4"/>
          <p:cNvSpPr/>
          <p:nvPr userDrawn="1"/>
        </p:nvSpPr>
        <p:spPr>
          <a:xfrm>
            <a:off x="558801" y="4430713"/>
            <a:ext cx="5311774" cy="54864"/>
          </a:xfrm>
          <a:prstGeom prst="rect">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1" name="Espace réservé du contenu 2"/>
          <p:cNvSpPr>
            <a:spLocks noGrp="1"/>
          </p:cNvSpPr>
          <p:nvPr>
            <p:ph idx="1" hasCustomPrompt="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Espace réservé du texte 20"/>
          <p:cNvSpPr>
            <a:spLocks noGrp="1"/>
          </p:cNvSpPr>
          <p:nvPr>
            <p:ph type="body" sz="quarter" idx="14" hasCustomPrompt="1"/>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Tree>
    <p:extLst>
      <p:ext uri="{BB962C8B-B14F-4D97-AF65-F5344CB8AC3E}">
        <p14:creationId xmlns:p14="http://schemas.microsoft.com/office/powerpoint/2010/main" val="349304112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05249003"/>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showMasterSp="0" preserve="1" userDrawn="1">
  <p:cSld name="6_Transition Pag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68054598"/>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preserve="1" userDrawn="1">
  <p:cSld name="3_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083555242"/>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showMasterSp="0" preserve="1" userDrawn="1">
  <p:cSld name="4_Back 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23529854"/>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preserve="1" userDrawn="1">
  <p:cSld name="7_Transition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83250385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3_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6853568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3_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347726419"/>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showMasterSp="0" preserve="1" userDrawn="1">
  <p:cSld name="18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728529944"/>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showMasterSp="0" preserve="1" userDrawn="1">
  <p:cSld name="19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0963912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showMasterSp="0" preserve="1" userDrawn="1">
  <p:cSld name="20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222202669"/>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showMasterSp="0" preserve="1" userDrawn="1">
  <p:cSld name="21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47019711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5742212" y="4646901"/>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019875127"/>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showMasterSp="0" preserve="1" userDrawn="1">
  <p:cSld name="22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416415248"/>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showMasterSp="0" preserve="1" userDrawn="1">
  <p:cSld name="2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2447438793"/>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preserve="1" userDrawn="1">
  <p:cSld name="6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9251184"/>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preserve="1" userDrawn="1">
  <p:cSld name="6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3020102447"/>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preserve="1" userDrawn="1">
  <p:cSld name="7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16179176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preserve="1" userDrawn="1">
  <p:cSld name="6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1346308651"/>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preserve="1" userDrawn="1">
  <p:cSld name="7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lvl1pPr>
          </a:lstStyle>
          <a:p>
            <a:r>
              <a:rPr lang="fr-FR" dirty="0" smtClean="0"/>
              <a:t>Cliquez ici pour modifier le </a:t>
            </a:r>
            <a:r>
              <a:rPr lang="fr-FR" dirty="0" err="1" smtClean="0"/>
              <a:t>text</a:t>
            </a:r>
            <a:endParaRPr lang="en-CA" dirty="0"/>
          </a:p>
        </p:txBody>
      </p:sp>
      <p:sp>
        <p:nvSpPr>
          <p:cNvPr id="18" name="Rectangle 17"/>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35483705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6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3" name="Rectangle 12"/>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393120111"/>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7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1961693429"/>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3_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3731234271"/>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271228213"/>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preserve="1" userDrawn="1">
  <p:cSld name="7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223627189"/>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3_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3553609784"/>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937243209"/>
      </p:ext>
    </p:extLst>
  </p:cSld>
  <p:clrMapOvr>
    <a:masterClrMapping/>
  </p:clrMapOvr>
  <p:timing>
    <p:tnLst>
      <p:par>
        <p:cTn id="1" dur="indefinite" restart="never" nodeType="tmRoot"/>
      </p:par>
    </p:tnLst>
  </p:timing>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3_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65000365"/>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showMasterSp="0" preserve="1" userDrawn="1">
  <p:cSld name="3_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6" name="Rectangle 25"/>
          <p:cNvSpPr/>
          <p:nvPr userDrawn="1"/>
        </p:nvSpPr>
        <p:spPr>
          <a:xfrm>
            <a:off x="3273424" y="1335024"/>
            <a:ext cx="2600327" cy="557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2563522439"/>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preserve="1" userDrawn="1">
  <p:cSld name="3_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055108717"/>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preserve="1" userDrawn="1">
  <p:cSld name="3_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548236383"/>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showMasterSp="0" preserve="1" userDrawn="1">
  <p:cSld name="3_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4025834885"/>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3_Movie Slide">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lvl1pPr>
          </a:lstStyle>
          <a:p>
            <a:r>
              <a:rPr lang="fr-FR" dirty="0" err="1" smtClean="0"/>
              <a:t>Video</a:t>
            </a:r>
            <a:r>
              <a:rPr lang="fr-FR" dirty="0" smtClean="0"/>
              <a:t> </a:t>
            </a:r>
            <a:r>
              <a:rPr lang="fr-FR" dirty="0" err="1" smtClean="0"/>
              <a:t>Slide</a:t>
            </a:r>
            <a:endParaRPr lang="fr-CA" dirty="0"/>
          </a:p>
        </p:txBody>
      </p:sp>
      <p:sp>
        <p:nvSpPr>
          <p:cNvPr id="3" name="Espace réservé du pied de page 2"/>
          <p:cNvSpPr>
            <a:spLocks noGrp="1"/>
          </p:cNvSpPr>
          <p:nvPr>
            <p:ph type="ftr" sz="quarter" idx="10"/>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1"/>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5" name="Espace réservé de la date 4"/>
          <p:cNvSpPr>
            <a:spLocks noGrp="1"/>
          </p:cNvSpPr>
          <p:nvPr>
            <p:ph type="dt" sz="half" idx="12"/>
          </p:nvPr>
        </p:nvSpPr>
        <p:spPr/>
        <p:txBody>
          <a:bodyPr/>
          <a:lstStyle/>
          <a:p>
            <a:fld id="{E87B434C-9450-4FD0-A3BB-FC343C76F50C}" type="datetime1">
              <a:rPr lang="fr-FR" smtClean="0">
                <a:solidFill>
                  <a:srgbClr val="000000">
                    <a:tint val="75000"/>
                  </a:srgbClr>
                </a:solidFill>
              </a:rPr>
              <a:pPr/>
              <a:t>28/07/2017</a:t>
            </a:fld>
            <a:endParaRPr lang="en-CA">
              <a:solidFill>
                <a:srgbClr val="000000">
                  <a:tint val="75000"/>
                </a:srgbClr>
              </a:solidFill>
            </a:endParaRPr>
          </a:p>
        </p:txBody>
      </p:sp>
    </p:spTree>
    <p:extLst>
      <p:ext uri="{BB962C8B-B14F-4D97-AF65-F5344CB8AC3E}">
        <p14:creationId xmlns:p14="http://schemas.microsoft.com/office/powerpoint/2010/main" val="3223241763"/>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userDrawn="1">
  <p:cSld name="3_Transition page  Bleu">
    <p:bg>
      <p:bgPr>
        <a:blipFill dpi="0" rotWithShape="0">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3273425" y="6483350"/>
            <a:ext cx="2560638" cy="236538"/>
          </a:xfrm>
          <a:prstGeom prst="rect">
            <a:avLst/>
          </a:prstGeom>
        </p:spPr>
        <p:txBody>
          <a:bodyPr/>
          <a:lstStyle>
            <a:lvl1pPr>
              <a:defRPr/>
            </a:lvl1pPr>
          </a:lstStyle>
          <a:p>
            <a:pPr>
              <a:defRPr/>
            </a:pPr>
            <a:fld id="{DF4CC268-CF37-4205-AFF6-6794BF1F31A4}" type="datetime1">
              <a:rPr lang="fr-FR">
                <a:solidFill>
                  <a:prstClr val="black">
                    <a:tint val="75000"/>
                  </a:prstClr>
                </a:solidFill>
              </a:rPr>
              <a:pPr>
                <a:defRPr/>
              </a:pPr>
              <a:t>28/07/2017</a:t>
            </a:fld>
            <a:endParaRPr lang="en-CA">
              <a:solidFill>
                <a:prstClr val="black">
                  <a:tint val="75000"/>
                </a:prstClr>
              </a:solidFill>
            </a:endParaRPr>
          </a:p>
        </p:txBody>
      </p:sp>
      <p:sp>
        <p:nvSpPr>
          <p:cNvPr id="3" name="Espace réservé du numéro de diapositive 2"/>
          <p:cNvSpPr>
            <a:spLocks noGrp="1"/>
          </p:cNvSpPr>
          <p:nvPr>
            <p:ph type="sldNum" sz="quarter" idx="11"/>
          </p:nvPr>
        </p:nvSpPr>
        <p:spPr>
          <a:xfrm>
            <a:off x="5989638" y="6483350"/>
            <a:ext cx="2597150" cy="238125"/>
          </a:xfrm>
          <a:prstGeom prst="rect">
            <a:avLst/>
          </a:prstGeom>
        </p:spPr>
        <p:txBody>
          <a:bodyPr/>
          <a:lstStyle>
            <a:lvl1pPr>
              <a:defRPr/>
            </a:lvl1pPr>
          </a:lstStyle>
          <a:p>
            <a:pPr>
              <a:defRPr/>
            </a:pPr>
            <a:fld id="{58BB28B7-E46D-4979-B967-C920588B092F}" type="slidenum">
              <a:rPr lang="en-CA">
                <a:solidFill>
                  <a:prstClr val="black">
                    <a:tint val="75000"/>
                  </a:prstClr>
                </a:solidFill>
              </a:rPr>
              <a:pPr>
                <a:defRPr/>
              </a:pPr>
              <a:t>‹N°›</a:t>
            </a:fld>
            <a:endParaRPr lang="en-CA">
              <a:solidFill>
                <a:prstClr val="black">
                  <a:tint val="75000"/>
                </a:prstClr>
              </a:solidFill>
            </a:endParaRPr>
          </a:p>
        </p:txBody>
      </p:sp>
      <p:sp>
        <p:nvSpPr>
          <p:cNvPr id="4" name="Espace réservé du pied de page 3"/>
          <p:cNvSpPr>
            <a:spLocks noGrp="1"/>
          </p:cNvSpPr>
          <p:nvPr>
            <p:ph type="ftr" sz="quarter" idx="12"/>
          </p:nvPr>
        </p:nvSpPr>
        <p:spPr>
          <a:xfrm>
            <a:off x="558800" y="6483350"/>
            <a:ext cx="2560638" cy="238125"/>
          </a:xfrm>
          <a:prstGeom prst="rect">
            <a:avLst/>
          </a:prstGeom>
        </p:spPr>
        <p:txBody>
          <a:bodyPr/>
          <a:lstStyle>
            <a:lvl1pPr>
              <a:defRPr/>
            </a:lvl1pPr>
          </a:lstStyle>
          <a:p>
            <a:pPr>
              <a:defRPr/>
            </a:pPr>
            <a:r>
              <a:rPr lang="en-CA">
                <a:solidFill>
                  <a:prstClr val="black">
                    <a:tint val="75000"/>
                  </a:prstClr>
                </a:solidFill>
              </a:rPr>
              <a:t>CROP</a:t>
            </a:r>
            <a:endParaRPr lang="en-CA" dirty="0">
              <a:solidFill>
                <a:prstClr val="black">
                  <a:tint val="75000"/>
                </a:prstClr>
              </a:solidFill>
            </a:endParaRPr>
          </a:p>
        </p:txBody>
      </p:sp>
      <p:sp>
        <p:nvSpPr>
          <p:cNvPr id="5" name="Rectangle 4"/>
          <p:cNvSpPr/>
          <p:nvPr userDrawn="1"/>
        </p:nvSpPr>
        <p:spPr>
          <a:xfrm>
            <a:off x="558801" y="4430713"/>
            <a:ext cx="5311774" cy="54864"/>
          </a:xfrm>
          <a:prstGeom prst="rect">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1" name="Espace réservé du contenu 2"/>
          <p:cNvSpPr>
            <a:spLocks noGrp="1"/>
          </p:cNvSpPr>
          <p:nvPr>
            <p:ph idx="1" hasCustomPrompt="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Espace réservé du texte 20"/>
          <p:cNvSpPr>
            <a:spLocks noGrp="1"/>
          </p:cNvSpPr>
          <p:nvPr>
            <p:ph type="body" sz="quarter" idx="14" hasCustomPrompt="1"/>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Tree>
    <p:extLst>
      <p:ext uri="{BB962C8B-B14F-4D97-AF65-F5344CB8AC3E}">
        <p14:creationId xmlns:p14="http://schemas.microsoft.com/office/powerpoint/2010/main" val="237131783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558801" y="1271397"/>
            <a:ext cx="5311774" cy="1392620"/>
          </a:xfrm>
        </p:spPr>
        <p:txBody>
          <a:bodyPr anchor="t" anchorCtr="0">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en-CA" dirty="0" smtClean="0"/>
              <a:t>Table of contents</a:t>
            </a:r>
            <a:endParaRPr lang="fr-CA" dirty="0" smtClean="0"/>
          </a:p>
        </p:txBody>
      </p:sp>
      <p:sp>
        <p:nvSpPr>
          <p:cNvPr id="3" name="Espace réservé du contenu 2"/>
          <p:cNvSpPr>
            <a:spLocks noGrp="1"/>
          </p:cNvSpPr>
          <p:nvPr>
            <p:ph idx="1" hasCustomPrompt="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err="1" smtClean="0"/>
              <a:t>asz</a:t>
            </a:r>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lvl1pPr>
              <a:buClr>
                <a:schemeClr val="bg1"/>
              </a:buClr>
              <a:defRPr>
                <a:solidFill>
                  <a:schemeClr val="bg1"/>
                </a:solidFill>
              </a:defRPr>
            </a:lvl1pPr>
          </a:lstStyle>
          <a:p>
            <a:pPr>
              <a:buClr>
                <a:prstClr val="white"/>
              </a:buClr>
            </a:pPr>
            <a:fld id="{7A6F88A6-4366-4608-9E5D-5814E0798602}" type="datetime1">
              <a:rPr lang="fr-FR" smtClean="0">
                <a:solidFill>
                  <a:prstClr val="white"/>
                </a:solidFill>
              </a:rPr>
              <a:pPr>
                <a:buClr>
                  <a:prstClr val="white"/>
                </a:buClr>
              </a:pPr>
              <a:t>28/07/2017</a:t>
            </a:fld>
            <a:endParaRPr lang="en-CA">
              <a:solidFill>
                <a:prstClr val="white"/>
              </a:solidFill>
            </a:endParaRPr>
          </a:p>
        </p:txBody>
      </p:sp>
      <p:sp>
        <p:nvSpPr>
          <p:cNvPr id="5"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pPr>
            <a:r>
              <a:rPr lang="en-CA" smtClean="0">
                <a:solidFill>
                  <a:prstClr val="white"/>
                </a:solidFill>
              </a:rPr>
              <a:t>CROP</a:t>
            </a:r>
            <a:endParaRPr lang="en-CA" dirty="0">
              <a:solidFill>
                <a:prstClr val="white"/>
              </a:solidFill>
            </a:endParaRPr>
          </a:p>
        </p:txBody>
      </p:sp>
      <p:sp>
        <p:nvSpPr>
          <p:cNvPr id="6"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pPr>
            <a:fld id="{E7B58D81-04C7-47EB-9B1C-20051A4D7758}" type="slidenum">
              <a:rPr lang="en-CA" smtClean="0">
                <a:solidFill>
                  <a:prstClr val="white"/>
                </a:solidFill>
              </a:rPr>
              <a:pPr>
                <a:buClr>
                  <a:prstClr val="white"/>
                </a:buClr>
              </a:pPr>
              <a:t>‹N°›</a:t>
            </a:fld>
            <a:endParaRPr lang="en-CA">
              <a:solidFill>
                <a:prstClr val="white"/>
              </a:solidFill>
            </a:endParaRPr>
          </a:p>
        </p:txBody>
      </p:sp>
      <p:sp>
        <p:nvSpPr>
          <p:cNvPr id="8" name="Rectangle 7"/>
          <p:cNvSpPr/>
          <p:nvPr userDrawn="1"/>
        </p:nvSpPr>
        <p:spPr>
          <a:xfrm>
            <a:off x="558801" y="2393950"/>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9" name="Connecteur droit 8"/>
          <p:cNvCxnSpPr/>
          <p:nvPr userDrawn="1"/>
        </p:nvCxnSpPr>
        <p:spPr>
          <a:xfrm>
            <a:off x="558800" y="6483096"/>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58150055"/>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preserve="1" userDrawn="1">
  <p:cSld name="8_Transition Pag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61941473"/>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showMasterSp="0" preserve="1" userDrawn="1">
  <p:cSld name="4_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a:t>550, RUE SHERBROOKE OUEST</a:t>
            </a:r>
          </a:p>
          <a:p>
            <a:pPr lvl="1"/>
            <a:r>
              <a:rPr lang="fr-FR" dirty="0"/>
              <a:t>MONTREAL (QUÉBEC) H3A 1B9</a:t>
            </a:r>
          </a:p>
          <a:p>
            <a:pPr lvl="1"/>
            <a:r>
              <a:rPr lang="fr-FR" dirty="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a:t>T 514 849-8086</a:t>
            </a:r>
          </a:p>
          <a:p>
            <a:pPr lvl="1"/>
            <a:r>
              <a:rPr lang="fr-FR" dirty="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a:solidFill>
                  <a:prstClr val="white"/>
                </a:solidFill>
                <a:latin typeface="Arial" pitchFamily="34" charset="0"/>
                <a:cs typeface="Arial" pitchFamily="34" charset="0"/>
              </a:rPr>
              <a:t>de la vie aux </a:t>
            </a:r>
            <a:r>
              <a:rPr lang="en-US" sz="1800" dirty="0" err="1">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817841210"/>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preserve="1" userDrawn="1">
  <p:cSld name="5_Back Cover Page">
    <p:bg>
      <p:bgPr>
        <a:solidFill>
          <a:schemeClr val="tx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a:t>550, RUE SHERBROOKE OUEST</a:t>
            </a:r>
          </a:p>
          <a:p>
            <a:pPr lvl="1"/>
            <a:r>
              <a:rPr lang="fr-FR" dirty="0"/>
              <a:t>MONTREAL (QUÉBEC) H3A 1B9</a:t>
            </a:r>
          </a:p>
          <a:p>
            <a:pPr lvl="1"/>
            <a:r>
              <a:rPr lang="fr-FR" dirty="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a:t>T 514 849-8086</a:t>
            </a:r>
          </a:p>
          <a:p>
            <a:pPr lvl="1"/>
            <a:r>
              <a:rPr lang="fr-FR" dirty="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a:solidFill>
                  <a:prstClr val="white"/>
                </a:solidFill>
                <a:latin typeface="Arial" pitchFamily="34" charset="0"/>
                <a:cs typeface="Arial" pitchFamily="34" charset="0"/>
              </a:rPr>
              <a:t>de la vie aux </a:t>
            </a:r>
            <a:r>
              <a:rPr lang="en-US" sz="1800" dirty="0" err="1">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924052976"/>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preserve="1" userDrawn="1">
  <p:cSld name="9_Transition Page">
    <p:bg>
      <p:bgPr>
        <a:solidFill>
          <a:schemeClr val="tx2"/>
        </a:solid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a:solidFill>
                  <a:prstClr val="white"/>
                </a:solidFill>
                <a:latin typeface="Arial" pitchFamily="34" charset="0"/>
                <a:cs typeface="Arial" pitchFamily="34" charset="0"/>
              </a:rPr>
              <a:t>de la vie aux </a:t>
            </a:r>
            <a:r>
              <a:rPr lang="en-US" sz="1800" dirty="0" err="1">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4259229253"/>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4_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a:t>Cliquez pour modifier les styles du texte du masque</a:t>
            </a:r>
          </a:p>
          <a:p>
            <a:pPr lvl="1"/>
            <a:r>
              <a:rPr lang="fr-FR" dirty="0"/>
              <a:t>Deuxième niveau</a:t>
            </a:r>
          </a:p>
          <a:p>
            <a:pPr lvl="2"/>
            <a:r>
              <a:rPr lang="fr-FR" dirty="0"/>
              <a:t>Troisième niveau</a:t>
            </a:r>
          </a:p>
          <a:p>
            <a:pPr lvl="3"/>
            <a:r>
              <a:rPr lang="fr-FR" dirty="0"/>
              <a:t>Quatrième niveau</a:t>
            </a:r>
          </a:p>
        </p:txBody>
      </p:sp>
    </p:spTree>
    <p:extLst>
      <p:ext uri="{BB962C8B-B14F-4D97-AF65-F5344CB8AC3E}">
        <p14:creationId xmlns:p14="http://schemas.microsoft.com/office/powerpoint/2010/main" val="2214586488"/>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4_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a:t>Cliquez pour modifier les styles du texte du masque</a:t>
            </a:r>
          </a:p>
          <a:p>
            <a:pPr lvl="1"/>
            <a:r>
              <a:rPr lang="fr-FR" dirty="0"/>
              <a:t>Deuxième niveau</a:t>
            </a:r>
          </a:p>
          <a:p>
            <a:pPr lvl="2"/>
            <a:r>
              <a:rPr lang="fr-FR" dirty="0"/>
              <a:t>Troisième niveau</a:t>
            </a:r>
          </a:p>
          <a:p>
            <a:pPr lvl="3"/>
            <a:r>
              <a:rPr lang="fr-FR" dirty="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a:t>Cliquez pour modifier les styles du</a:t>
            </a:r>
            <a:endParaRPr lang="en-CA" dirty="0"/>
          </a:p>
        </p:txBody>
      </p:sp>
    </p:spTree>
    <p:extLst>
      <p:ext uri="{BB962C8B-B14F-4D97-AF65-F5344CB8AC3E}">
        <p14:creationId xmlns:p14="http://schemas.microsoft.com/office/powerpoint/2010/main" val="4101471335"/>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showMasterSp="0" preserve="1" userDrawn="1">
  <p:cSld name="2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927119064"/>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preserve="1" userDrawn="1">
  <p:cSld name="2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4497297"/>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showMasterSp="0" preserve="1" userDrawn="1">
  <p:cSld name="26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929527573"/>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preserve="1" userDrawn="1">
  <p:cSld name="27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07150727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solidFill>
          <a:schemeClr val="tx2"/>
        </a:solid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3631461344"/>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showMasterSp="0" preserve="1" userDrawn="1">
  <p:cSld name="28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113949341"/>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showMasterSp="0" preserve="1" userDrawn="1">
  <p:cSld name="29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a:t>Cliquez pour modifier</a:t>
            </a:r>
            <a:endParaRPr lang="en-CA" dirty="0"/>
          </a:p>
        </p:txBody>
      </p:sp>
    </p:spTree>
    <p:extLst>
      <p:ext uri="{BB962C8B-B14F-4D97-AF65-F5344CB8AC3E}">
        <p14:creationId xmlns:p14="http://schemas.microsoft.com/office/powerpoint/2010/main" val="3465028145"/>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showMasterSp="0" preserve="1" userDrawn="1">
  <p:cSld name="8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36569846"/>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showMasterSp="0" preserve="1" userDrawn="1">
  <p:cSld name="8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a:t>CLIQUEZ POUR MODIFIER LE STYLE DU TITRE</a:t>
            </a:r>
            <a:endParaRPr lang="en-CA" dirty="0"/>
          </a:p>
        </p:txBody>
      </p:sp>
    </p:spTree>
    <p:extLst>
      <p:ext uri="{BB962C8B-B14F-4D97-AF65-F5344CB8AC3E}">
        <p14:creationId xmlns:p14="http://schemas.microsoft.com/office/powerpoint/2010/main" val="2354222628"/>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showMasterSp="0" preserve="1" userDrawn="1">
  <p:cSld name="9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p>
            <a:r>
              <a:rPr lang="fr-FR" dirty="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05816519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preserve="1" userDrawn="1">
  <p:cSld name="8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a:t>Cliquez pour modifier les styles du texte du masque</a:t>
            </a:r>
          </a:p>
          <a:p>
            <a:pPr lvl="1"/>
            <a:r>
              <a:rPr lang="fr-FR" dirty="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a:t>Cliquez pour modifier les styles du texte du masque</a:t>
            </a:r>
          </a:p>
          <a:p>
            <a:pPr lvl="1"/>
            <a:r>
              <a:rPr lang="fr-FR" dirty="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a:t>Cliquez pour modifier les styles du texte du masque</a:t>
            </a:r>
          </a:p>
          <a:p>
            <a:pPr lvl="1"/>
            <a:r>
              <a:rPr lang="fr-FR" dirty="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a:t>CLIQUEZ POUR MODIFIER LE STYLE DU TITRE</a:t>
            </a:r>
            <a:endParaRPr lang="en-CA" dirty="0"/>
          </a:p>
        </p:txBody>
      </p:sp>
    </p:spTree>
    <p:extLst>
      <p:ext uri="{BB962C8B-B14F-4D97-AF65-F5344CB8AC3E}">
        <p14:creationId xmlns:p14="http://schemas.microsoft.com/office/powerpoint/2010/main" val="79276156"/>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showMasterSp="0" preserve="1" userDrawn="1">
  <p:cSld name="9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a:t>Cliquez pour modifier les styles du texte du masque</a:t>
            </a:r>
          </a:p>
          <a:p>
            <a:pPr lvl="1"/>
            <a:r>
              <a:rPr lang="fr-FR" dirty="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a:t>Cliquez pour modifier les styles du texte du masque</a:t>
            </a:r>
          </a:p>
          <a:p>
            <a:pPr lvl="1"/>
            <a:r>
              <a:rPr lang="fr-FR" dirty="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a:t>Cliquez pour modifier les styles du texte du masque</a:t>
            </a:r>
          </a:p>
          <a:p>
            <a:pPr lvl="1"/>
            <a:r>
              <a:rPr lang="fr-FR" dirty="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lvl1pPr>
          </a:lstStyle>
          <a:p>
            <a:r>
              <a:rPr lang="fr-FR" dirty="0"/>
              <a:t>Cliquez ici pour modifier le </a:t>
            </a:r>
            <a:r>
              <a:rPr lang="fr-FR" dirty="0" err="1"/>
              <a:t>text</a:t>
            </a:r>
            <a:endParaRPr lang="en-CA" dirty="0"/>
          </a:p>
        </p:txBody>
      </p:sp>
      <p:sp>
        <p:nvSpPr>
          <p:cNvPr id="18" name="Rectangle 17"/>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a:t>Cliquez pour modifier les styles du</a:t>
            </a:r>
            <a:endParaRPr lang="en-CA" dirty="0"/>
          </a:p>
        </p:txBody>
      </p:sp>
      <p:sp>
        <p:nvSpPr>
          <p:cNvPr id="22" name="Rectangle 21"/>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450597773"/>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8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a:t>Cliquez pour modifier les styles du texte du masque</a:t>
            </a:r>
          </a:p>
          <a:p>
            <a:pPr lvl="1"/>
            <a:r>
              <a:rPr lang="fr-FR" dirty="0"/>
              <a:t>Deuxième niveau</a:t>
            </a:r>
          </a:p>
        </p:txBody>
      </p:sp>
    </p:spTree>
    <p:extLst>
      <p:ext uri="{BB962C8B-B14F-4D97-AF65-F5344CB8AC3E}">
        <p14:creationId xmlns:p14="http://schemas.microsoft.com/office/powerpoint/2010/main" val="3772246419"/>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9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a:t>Cliquez pour modifier les styles du texte du masque</a:t>
            </a:r>
          </a:p>
          <a:p>
            <a:pPr lvl="1"/>
            <a:r>
              <a:rPr lang="fr-FR" dirty="0"/>
              <a:t>Deuxième niveau</a:t>
            </a:r>
          </a:p>
        </p:txBody>
      </p:sp>
      <p:sp>
        <p:nvSpPr>
          <p:cNvPr id="13" name="Rectangle 12"/>
          <p:cNvSpPr/>
          <p:nvPr userDrawn="1"/>
        </p:nvSpPr>
        <p:spPr>
          <a:xfrm>
            <a:off x="558800" y="4430713"/>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a:t>Cliquez pour modifier les styles du</a:t>
            </a:r>
            <a:endParaRPr lang="en-CA" dirty="0"/>
          </a:p>
        </p:txBody>
      </p:sp>
    </p:spTree>
    <p:extLst>
      <p:ext uri="{BB962C8B-B14F-4D97-AF65-F5344CB8AC3E}">
        <p14:creationId xmlns:p14="http://schemas.microsoft.com/office/powerpoint/2010/main" val="2458914702"/>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4_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a:t>Cliquez pour modifier les styles du texte du masque</a:t>
            </a:r>
          </a:p>
          <a:p>
            <a:pPr lvl="1"/>
            <a:r>
              <a:rPr lang="fr-FR" dirty="0"/>
              <a:t>Deuxième niveau</a:t>
            </a:r>
          </a:p>
          <a:p>
            <a:pPr lvl="2"/>
            <a:r>
              <a:rPr lang="fr-FR" dirty="0"/>
              <a:t>Troisième niveau</a:t>
            </a:r>
          </a:p>
          <a:p>
            <a:pPr lvl="3"/>
            <a:r>
              <a:rPr lang="fr-FR" dirty="0"/>
              <a:t>Quatrième niveau</a:t>
            </a:r>
          </a:p>
        </p:txBody>
      </p:sp>
      <p:sp>
        <p:nvSpPr>
          <p:cNvPr id="10" name="Rectangle 9"/>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a:t>Cliquez pour modifier les styles du</a:t>
            </a:r>
            <a:endParaRPr lang="en-CA" dirty="0"/>
          </a:p>
        </p:txBody>
      </p:sp>
    </p:spTree>
    <p:extLst>
      <p:ext uri="{BB962C8B-B14F-4D97-AF65-F5344CB8AC3E}">
        <p14:creationId xmlns:p14="http://schemas.microsoft.com/office/powerpoint/2010/main" val="360321532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1884481771"/>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showMasterSp="0" preserve="1" userDrawn="1">
  <p:cSld name="9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61569745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4_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a:t>Cliquez pour modifier les styles du texte du masque</a:t>
            </a:r>
          </a:p>
          <a:p>
            <a:pPr lvl="0"/>
            <a:endParaRPr lang="fr-FR"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138346885"/>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292305873"/>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4_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vert="horz" lIns="0" tIns="0" rIns="0" bIns="0" rtlCol="0" anchor="ctr">
            <a:normAutofit/>
          </a:bodyPr>
          <a:lstStyle/>
          <a:p>
            <a:r>
              <a:rPr lang="fr-FR" dirty="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a:t>Cliquez pour modifier les styles du texte du masque</a:t>
            </a:r>
          </a:p>
          <a:p>
            <a:pPr lvl="1"/>
            <a:r>
              <a:rPr lang="fr-FR" dirty="0"/>
              <a:t>Deuxième niveau</a:t>
            </a:r>
          </a:p>
          <a:p>
            <a:pPr lvl="2"/>
            <a:r>
              <a:rPr lang="fr-FR" dirty="0"/>
              <a:t>Troisième niveau</a:t>
            </a:r>
          </a:p>
          <a:p>
            <a:pPr lvl="3"/>
            <a:r>
              <a:rPr lang="fr-FR" dirty="0"/>
              <a:t>Quatrième niveau</a:t>
            </a:r>
          </a:p>
        </p:txBody>
      </p:sp>
    </p:spTree>
    <p:extLst>
      <p:ext uri="{BB962C8B-B14F-4D97-AF65-F5344CB8AC3E}">
        <p14:creationId xmlns:p14="http://schemas.microsoft.com/office/powerpoint/2010/main" val="60280025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showMasterSp="0" preserve="1" userDrawn="1">
  <p:cSld name="4_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a:t>Cliquez pour modifier les styles du</a:t>
            </a:r>
            <a:endParaRPr lang="en-CA" dirty="0"/>
          </a:p>
        </p:txBody>
      </p:sp>
      <p:sp>
        <p:nvSpPr>
          <p:cNvPr id="15" name="Rectangle 14"/>
          <p:cNvSpPr/>
          <p:nvPr userDrawn="1"/>
        </p:nvSpPr>
        <p:spPr>
          <a:xfrm>
            <a:off x="558799" y="4174938"/>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a:t>Cliquez pour modifier les styles du</a:t>
            </a:r>
            <a:endParaRPr lang="en-CA" dirty="0"/>
          </a:p>
        </p:txBody>
      </p:sp>
      <p:sp>
        <p:nvSpPr>
          <p:cNvPr id="19" name="Rectangle 18"/>
          <p:cNvSpPr/>
          <p:nvPr userDrawn="1"/>
        </p:nvSpPr>
        <p:spPr>
          <a:xfrm>
            <a:off x="3273424" y="4174938"/>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6" name="Rectangle 25"/>
          <p:cNvSpPr/>
          <p:nvPr userDrawn="1"/>
        </p:nvSpPr>
        <p:spPr>
          <a:xfrm>
            <a:off x="3273424" y="1335024"/>
            <a:ext cx="2600327" cy="557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a:t>Cliquez pour modifier les styles du</a:t>
            </a:r>
            <a:endParaRPr lang="en-CA" dirty="0"/>
          </a:p>
        </p:txBody>
      </p:sp>
      <p:sp>
        <p:nvSpPr>
          <p:cNvPr id="30" name="Espace réservé du texte 13"/>
          <p:cNvSpPr>
            <a:spLocks noGrp="1"/>
          </p:cNvSpPr>
          <p:nvPr>
            <p:ph type="body" sz="quarter" idx="22" hasCustomPrompt="1"/>
          </p:nvPr>
        </p:nvSpPr>
        <p:spPr>
          <a:xfrm>
            <a:off x="5989637"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a:t>CLIQUEZ POUR MODIFIER</a:t>
            </a:r>
            <a:endParaRPr lang="en-CA" dirty="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fr-FR" dirty="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a:t>CLIQUEZ POUR MODIFIER</a:t>
            </a:r>
            <a:endParaRPr lang="en-CA" dirty="0"/>
          </a:p>
          <a:p>
            <a:pPr lvl="0"/>
            <a:endParaRPr lang="en-CA" dirty="0"/>
          </a:p>
        </p:txBody>
      </p:sp>
    </p:spTree>
    <p:extLst>
      <p:ext uri="{BB962C8B-B14F-4D97-AF65-F5344CB8AC3E}">
        <p14:creationId xmlns:p14="http://schemas.microsoft.com/office/powerpoint/2010/main" val="2986930766"/>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preserve="1" userDrawn="1">
  <p:cSld name="4_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a:t>Cliquez pour modifier les styles du</a:t>
            </a:r>
            <a:endParaRPr lang="en-CA" dirty="0"/>
          </a:p>
        </p:txBody>
      </p:sp>
      <p:sp>
        <p:nvSpPr>
          <p:cNvPr id="15" name="Rectangle 14"/>
          <p:cNvSpPr/>
          <p:nvPr userDrawn="1"/>
        </p:nvSpPr>
        <p:spPr>
          <a:xfrm>
            <a:off x="558799" y="4595562"/>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a:t>Cliquez pour modifier les styles du</a:t>
            </a:r>
            <a:endParaRPr lang="en-CA" dirty="0"/>
          </a:p>
        </p:txBody>
      </p:sp>
      <p:sp>
        <p:nvSpPr>
          <p:cNvPr id="19" name="Rectangle 18"/>
          <p:cNvSpPr/>
          <p:nvPr userDrawn="1"/>
        </p:nvSpPr>
        <p:spPr>
          <a:xfrm>
            <a:off x="3273424" y="4595562"/>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a:t>Cliquez pour modifier les styles du</a:t>
            </a:r>
            <a:endParaRPr lang="en-CA" dirty="0"/>
          </a:p>
        </p:txBody>
      </p:sp>
      <p:sp>
        <p:nvSpPr>
          <p:cNvPr id="36" name="Rectangle 35"/>
          <p:cNvSpPr/>
          <p:nvPr userDrawn="1"/>
        </p:nvSpPr>
        <p:spPr>
          <a:xfrm>
            <a:off x="558799" y="2880360"/>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a:t>Cliquez pour modifier les styles du</a:t>
            </a:r>
            <a:endParaRPr lang="en-CA" dirty="0"/>
          </a:p>
        </p:txBody>
      </p:sp>
      <p:sp>
        <p:nvSpPr>
          <p:cNvPr id="38" name="Rectangle 37"/>
          <p:cNvSpPr/>
          <p:nvPr userDrawn="1"/>
        </p:nvSpPr>
        <p:spPr>
          <a:xfrm>
            <a:off x="3273424" y="2880360"/>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4137813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showMasterSp="0" preserve="1" userDrawn="1">
  <p:cSld name="4_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783992106"/>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preserve="1" userDrawn="1">
  <p:cSld name="4_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a:solidFill>
                  <a:srgbClr val="000000">
                    <a:tint val="75000"/>
                  </a:srgbClr>
                </a:solidFill>
              </a:rPr>
              <a:t>CROP</a:t>
            </a: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p>
            <a:r>
              <a:rPr lang="fr-FR" dirty="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a:t>Cliquez pour modifier les styles du</a:t>
            </a:r>
          </a:p>
        </p:txBody>
      </p:sp>
    </p:spTree>
    <p:extLst>
      <p:ext uri="{BB962C8B-B14F-4D97-AF65-F5344CB8AC3E}">
        <p14:creationId xmlns:p14="http://schemas.microsoft.com/office/powerpoint/2010/main" val="433242170"/>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4_Movie Slide">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lvl1pPr>
          </a:lstStyle>
          <a:p>
            <a:r>
              <a:rPr lang="fr-FR" dirty="0" err="1"/>
              <a:t>Video</a:t>
            </a:r>
            <a:r>
              <a:rPr lang="fr-FR" dirty="0"/>
              <a:t> </a:t>
            </a:r>
            <a:r>
              <a:rPr lang="fr-FR" dirty="0" err="1"/>
              <a:t>Slide</a:t>
            </a:r>
            <a:endParaRPr lang="fr-CA" dirty="0"/>
          </a:p>
        </p:txBody>
      </p:sp>
      <p:sp>
        <p:nvSpPr>
          <p:cNvPr id="3" name="Espace réservé du pied de page 2"/>
          <p:cNvSpPr>
            <a:spLocks noGrp="1"/>
          </p:cNvSpPr>
          <p:nvPr>
            <p:ph type="ftr" sz="quarter" idx="10"/>
          </p:nvPr>
        </p:nvSpPr>
        <p:spPr/>
        <p:txBody>
          <a:bodyPr/>
          <a:lstStyle/>
          <a:p>
            <a:r>
              <a:rPr lang="en-CA">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1"/>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5" name="Espace réservé de la date 4"/>
          <p:cNvSpPr>
            <a:spLocks noGrp="1"/>
          </p:cNvSpPr>
          <p:nvPr>
            <p:ph type="dt" sz="half" idx="12"/>
          </p:nvPr>
        </p:nvSpPr>
        <p:spPr/>
        <p:txBody>
          <a:bodyPr/>
          <a:lstStyle/>
          <a:p>
            <a:fld id="{E87B434C-9450-4FD0-A3BB-FC343C76F50C}" type="datetime1">
              <a:rPr lang="fr-FR" smtClean="0">
                <a:solidFill>
                  <a:srgbClr val="000000">
                    <a:tint val="75000"/>
                  </a:srgbClr>
                </a:solidFill>
              </a:rPr>
              <a:pPr/>
              <a:t>28/07/2017</a:t>
            </a:fld>
            <a:endParaRPr lang="en-CA">
              <a:solidFill>
                <a:srgbClr val="000000">
                  <a:tint val="75000"/>
                </a:srgbClr>
              </a:solidFill>
            </a:endParaRPr>
          </a:p>
        </p:txBody>
      </p:sp>
    </p:spTree>
    <p:extLst>
      <p:ext uri="{BB962C8B-B14F-4D97-AF65-F5344CB8AC3E}">
        <p14:creationId xmlns:p14="http://schemas.microsoft.com/office/powerpoint/2010/main" val="289537137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userDrawn="1">
  <p:cSld name="Disposition personnalisé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3" name="Espace réservé du pied de page 2"/>
          <p:cNvSpPr>
            <a:spLocks noGrp="1"/>
          </p:cNvSpPr>
          <p:nvPr>
            <p:ph type="ftr" sz="quarter" idx="10"/>
          </p:nvPr>
        </p:nvSpPr>
        <p:spPr/>
        <p:txBody>
          <a:bodyPr/>
          <a:lstStyle/>
          <a:p>
            <a:r>
              <a:rPr lang="en-CA" smtClean="0">
                <a:solidFill>
                  <a:prstClr val="black">
                    <a:tint val="75000"/>
                  </a:prstClr>
                </a:solidFill>
              </a:rPr>
              <a:t>CROP</a:t>
            </a:r>
            <a:endParaRPr lang="en-CA" dirty="0">
              <a:solidFill>
                <a:prstClr val="black">
                  <a:tint val="75000"/>
                </a:prstClr>
              </a:solidFill>
            </a:endParaRPr>
          </a:p>
        </p:txBody>
      </p:sp>
      <p:sp>
        <p:nvSpPr>
          <p:cNvPr id="4" name="Espace réservé du numéro de diapositive 3"/>
          <p:cNvSpPr>
            <a:spLocks noGrp="1"/>
          </p:cNvSpPr>
          <p:nvPr>
            <p:ph type="sldNum" sz="quarter" idx="11"/>
          </p:nvPr>
        </p:nvSpPr>
        <p:spPr/>
        <p:txBody>
          <a:bodyPr/>
          <a:lstStyle/>
          <a:p>
            <a:fld id="{E7B58D81-04C7-47EB-9B1C-20051A4D7758}" type="slidenum">
              <a:rPr lang="en-CA" smtClean="0">
                <a:solidFill>
                  <a:prstClr val="black">
                    <a:tint val="75000"/>
                  </a:prstClr>
                </a:solidFill>
              </a:rPr>
              <a:pPr/>
              <a:t>‹N°›</a:t>
            </a:fld>
            <a:endParaRPr lang="en-CA" dirty="0">
              <a:solidFill>
                <a:prstClr val="black">
                  <a:tint val="75000"/>
                </a:prstClr>
              </a:solidFill>
            </a:endParaRPr>
          </a:p>
        </p:txBody>
      </p:sp>
      <p:sp>
        <p:nvSpPr>
          <p:cNvPr id="5" name="Espace réservé de la date 4"/>
          <p:cNvSpPr>
            <a:spLocks noGrp="1"/>
          </p:cNvSpPr>
          <p:nvPr>
            <p:ph type="dt" sz="half" idx="12"/>
          </p:nvPr>
        </p:nvSpPr>
        <p:spPr/>
        <p:txBody>
          <a:bodyPr/>
          <a:lstStyle/>
          <a:p>
            <a:fld id="{E87B434C-9450-4FD0-A3BB-FC343C76F50C}" type="datetime1">
              <a:rPr lang="fr-FR" smtClean="0">
                <a:solidFill>
                  <a:prstClr val="black">
                    <a:tint val="75000"/>
                  </a:prstClr>
                </a:solidFill>
              </a:rPr>
              <a:pPr/>
              <a:t>28/07/2017</a:t>
            </a:fld>
            <a:endParaRPr lang="en-CA">
              <a:solidFill>
                <a:prstClr val="black">
                  <a:tint val="75000"/>
                </a:prstClr>
              </a:solidFill>
            </a:endParaRPr>
          </a:p>
        </p:txBody>
      </p:sp>
      <p:sp>
        <p:nvSpPr>
          <p:cNvPr id="6" name="Espace réservé du contenu 2"/>
          <p:cNvSpPr>
            <a:spLocks noGrp="1"/>
          </p:cNvSpPr>
          <p:nvPr>
            <p:ph idx="1" hasCustomPrompt="1"/>
          </p:nvPr>
        </p:nvSpPr>
        <p:spPr>
          <a:xfrm>
            <a:off x="558801" y="1699260"/>
            <a:ext cx="6705853" cy="2594674"/>
          </a:xfrm>
          <a:prstGeom prst="rect">
            <a:avLst/>
          </a:prstGeo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7" name="Espace réservé du texte 20"/>
          <p:cNvSpPr>
            <a:spLocks noGrp="1"/>
          </p:cNvSpPr>
          <p:nvPr>
            <p:ph type="body" sz="quarter" idx="13" hasCustomPrompt="1"/>
          </p:nvPr>
        </p:nvSpPr>
        <p:spPr>
          <a:xfrm>
            <a:off x="558800" y="4522534"/>
            <a:ext cx="5311775" cy="347663"/>
          </a:xfrm>
          <a:prstGeom prst="rect">
            <a:avLst/>
          </a:prstGeom>
        </p:spPr>
        <p:txBody>
          <a:bodyPr>
            <a:normAutofit/>
          </a:bodyPr>
          <a:lstStyle>
            <a:lvl1pPr marL="0" indent="0">
              <a:buNone/>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8" name="Rectangle 7"/>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6702262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742849594"/>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bg>
      <p:bgPr>
        <a:solidFill>
          <a:srgbClr val="B5CC2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60990621"/>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solidFill>
          <a:srgbClr val="B5CC2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989638" y="375951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0" name="Forme en L 9"/>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2"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321225193"/>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rgbClr val="B5CC22"/>
        </a:solidFill>
        <a:effectLst/>
      </p:bgPr>
    </p:bg>
    <p:spTree>
      <p:nvGrpSpPr>
        <p:cNvPr id="1" name=""/>
        <p:cNvGrpSpPr/>
        <p:nvPr/>
      </p:nvGrpSpPr>
      <p:grpSpPr>
        <a:xfrm>
          <a:off x="0" y="0"/>
          <a:ext cx="0" cy="0"/>
          <a:chOff x="0" y="0"/>
          <a:chExt cx="0" cy="0"/>
        </a:xfrm>
      </p:grpSpPr>
      <p:pic>
        <p:nvPicPr>
          <p:cNvPr id="13" name="Image 12" descr="CROP-Logo.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569433" y="846897"/>
            <a:ext cx="2597150" cy="1324546"/>
          </a:xfrm>
          <a:prstGeom prst="rect">
            <a:avLst/>
          </a:prstGeom>
        </p:spPr>
      </p:pic>
      <p:sp>
        <p:nvSpPr>
          <p:cNvPr id="11" name="Rectangle 10"/>
          <p:cNvSpPr/>
          <p:nvPr userDrawn="1"/>
        </p:nvSpPr>
        <p:spPr>
          <a:xfrm>
            <a:off x="558801" y="3612502"/>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6" name="Connecteur droit 15"/>
          <p:cNvCxnSpPr/>
          <p:nvPr userDrawn="1"/>
        </p:nvCxnSpPr>
        <p:spPr>
          <a:xfrm>
            <a:off x="558801" y="4055262"/>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Rectangle 20"/>
          <p:cNvSpPr/>
          <p:nvPr userDrawn="1"/>
        </p:nvSpPr>
        <p:spPr>
          <a:xfrm>
            <a:off x="558801" y="2393950"/>
            <a:ext cx="3949191"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2" name="Connecteur droit 21"/>
          <p:cNvCxnSpPr/>
          <p:nvPr userDrawn="1"/>
        </p:nvCxnSpPr>
        <p:spPr>
          <a:xfrm>
            <a:off x="558801" y="2836710"/>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Connecteur droit 22"/>
          <p:cNvCxnSpPr/>
          <p:nvPr userDrawn="1"/>
        </p:nvCxnSpPr>
        <p:spPr>
          <a:xfrm>
            <a:off x="558801" y="3224606"/>
            <a:ext cx="3949192"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8" name="Espace réservé du texte 13"/>
          <p:cNvSpPr>
            <a:spLocks noGrp="1"/>
          </p:cNvSpPr>
          <p:nvPr>
            <p:ph type="body" sz="quarter" idx="15" hasCustomPrompt="1"/>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550, RUE SHERBROOKE OUEST</a:t>
            </a:r>
          </a:p>
          <a:p>
            <a:pPr lvl="1"/>
            <a:r>
              <a:rPr lang="fr-FR" dirty="0" smtClean="0"/>
              <a:t>MONTREAL (QUÉBEC) H3A 1B9</a:t>
            </a:r>
          </a:p>
          <a:p>
            <a:pPr lvl="1"/>
            <a:r>
              <a:rPr lang="fr-FR" dirty="0" smtClean="0"/>
              <a:t>BUREAU 900 – TOUR EST</a:t>
            </a:r>
          </a:p>
        </p:txBody>
      </p:sp>
      <p:sp>
        <p:nvSpPr>
          <p:cNvPr id="20" name="Espace réservé du texte 13"/>
          <p:cNvSpPr>
            <a:spLocks noGrp="1"/>
          </p:cNvSpPr>
          <p:nvPr>
            <p:ph type="body" sz="quarter" idx="16" hasCustomPrompt="1"/>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dirty="0" smtClean="0"/>
              <a:t>www.crop.ca</a:t>
            </a:r>
          </a:p>
        </p:txBody>
      </p:sp>
      <p:sp>
        <p:nvSpPr>
          <p:cNvPr id="14" name="Forme en L 13"/>
          <p:cNvSpPr/>
          <p:nvPr userDrawn="1"/>
        </p:nvSpPr>
        <p:spPr>
          <a:xfrm rot="5400000">
            <a:off x="558800" y="5019766"/>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5" name="Espace réservé du texte 6"/>
          <p:cNvSpPr txBox="1">
            <a:spLocks/>
          </p:cNvSpPr>
          <p:nvPr userDrawn="1"/>
        </p:nvSpPr>
        <p:spPr>
          <a:xfrm>
            <a:off x="569433" y="5052164"/>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007944753"/>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2" name="Titre 1"/>
          <p:cNvSpPr>
            <a:spLocks noGrp="1"/>
          </p:cNvSpPr>
          <p:nvPr>
            <p:ph type="title" hasCustomPrompt="1"/>
          </p:nvPr>
        </p:nvSpPr>
        <p:spPr>
          <a:xfrm>
            <a:off x="558801" y="1271397"/>
            <a:ext cx="5311774" cy="1392620"/>
          </a:xfrm>
        </p:spPr>
        <p:txBody>
          <a:bodyPr anchor="t" anchorCtr="0">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en-CA" dirty="0" smtClean="0"/>
              <a:t>Table of contents</a:t>
            </a:r>
            <a:endParaRPr lang="fr-CA" dirty="0" smtClean="0"/>
          </a:p>
        </p:txBody>
      </p:sp>
      <p:sp>
        <p:nvSpPr>
          <p:cNvPr id="3" name="Espace réservé du contenu 2"/>
          <p:cNvSpPr>
            <a:spLocks noGrp="1"/>
          </p:cNvSpPr>
          <p:nvPr>
            <p:ph idx="1" hasCustomPrompt="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err="1" smtClean="0"/>
              <a:t>asz</a:t>
            </a:r>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lvl1pPr>
              <a:buClr>
                <a:schemeClr val="bg1"/>
              </a:buClr>
              <a:defRPr>
                <a:solidFill>
                  <a:schemeClr val="bg1"/>
                </a:solidFill>
              </a:defRPr>
            </a:lvl1pPr>
          </a:lstStyle>
          <a:p>
            <a:pPr>
              <a:buClr>
                <a:prstClr val="white"/>
              </a:buClr>
            </a:pPr>
            <a:fld id="{7A6F88A6-4366-4608-9E5D-5814E0798602}" type="datetime1">
              <a:rPr lang="fr-FR" smtClean="0">
                <a:solidFill>
                  <a:prstClr val="white"/>
                </a:solidFill>
              </a:rPr>
              <a:pPr>
                <a:buClr>
                  <a:prstClr val="white"/>
                </a:buClr>
              </a:pPr>
              <a:t>28/07/2017</a:t>
            </a:fld>
            <a:endParaRPr lang="en-CA">
              <a:solidFill>
                <a:prstClr val="white"/>
              </a:solidFill>
            </a:endParaRPr>
          </a:p>
        </p:txBody>
      </p:sp>
      <p:sp>
        <p:nvSpPr>
          <p:cNvPr id="5"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pPr>
            <a:r>
              <a:rPr lang="en-CA" smtClean="0">
                <a:solidFill>
                  <a:prstClr val="white"/>
                </a:solidFill>
              </a:rPr>
              <a:t>CROP</a:t>
            </a:r>
            <a:endParaRPr lang="en-CA" dirty="0">
              <a:solidFill>
                <a:prstClr val="white"/>
              </a:solidFill>
            </a:endParaRPr>
          </a:p>
        </p:txBody>
      </p:sp>
      <p:sp>
        <p:nvSpPr>
          <p:cNvPr id="6"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pPr>
            <a:fld id="{E7B58D81-04C7-47EB-9B1C-20051A4D7758}" type="slidenum">
              <a:rPr lang="en-CA" smtClean="0">
                <a:solidFill>
                  <a:prstClr val="white"/>
                </a:solidFill>
              </a:rPr>
              <a:pPr>
                <a:buClr>
                  <a:prstClr val="white"/>
                </a:buClr>
              </a:pPr>
              <a:t>‹N°›</a:t>
            </a:fld>
            <a:endParaRPr lang="en-CA">
              <a:solidFill>
                <a:prstClr val="white"/>
              </a:solidFill>
            </a:endParaRPr>
          </a:p>
        </p:txBody>
      </p:sp>
      <p:sp>
        <p:nvSpPr>
          <p:cNvPr id="8" name="Rectangle 7"/>
          <p:cNvSpPr/>
          <p:nvPr userDrawn="1"/>
        </p:nvSpPr>
        <p:spPr>
          <a:xfrm>
            <a:off x="558801" y="2393950"/>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9" name="Connecteur droit 8"/>
          <p:cNvCxnSpPr/>
          <p:nvPr userDrawn="1"/>
        </p:nvCxnSpPr>
        <p:spPr>
          <a:xfrm>
            <a:off x="558800" y="6483096"/>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76129386"/>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solidFill>
          <a:srgbClr val="B5CC22"/>
        </a:solid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147997138"/>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1pPr>
              <a:defRPr>
                <a:solidFill>
                  <a:srgbClr val="7F7F7F"/>
                </a:solidFill>
              </a:defRPr>
            </a:lvl1pPr>
            <a:lvl2pPr>
              <a:spcBef>
                <a:spcPts val="800"/>
              </a:spcBef>
              <a:defRPr>
                <a:solidFill>
                  <a:srgbClr val="7F7F7F"/>
                </a:solidFill>
              </a:defRPr>
            </a:lvl2pPr>
            <a:lvl3pPr>
              <a:spcBef>
                <a:spcPts val="1400"/>
              </a:spcBef>
              <a:defRPr>
                <a:solidFill>
                  <a:srgbClr val="7F7F7F"/>
                </a:solidFill>
              </a:defRPr>
            </a:lvl3pPr>
            <a:lvl4pPr>
              <a:spcBef>
                <a:spcPts val="800"/>
              </a:spcBef>
              <a:defRPr>
                <a:solidFill>
                  <a:srgbClr val="7F7F7F"/>
                </a:solidFill>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1274943169"/>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1pPr>
              <a:defRPr>
                <a:solidFill>
                  <a:srgbClr val="7F7F7F"/>
                </a:solidFill>
              </a:defRPr>
            </a:lvl1pPr>
            <a:lvl2pPr>
              <a:spcBef>
                <a:spcPts val="800"/>
              </a:spcBef>
              <a:defRPr>
                <a:solidFill>
                  <a:srgbClr val="7F7F7F"/>
                </a:solidFill>
              </a:defRPr>
            </a:lvl2pPr>
            <a:lvl3pPr>
              <a:spcBef>
                <a:spcPts val="1400"/>
              </a:spcBef>
              <a:defRPr>
                <a:solidFill>
                  <a:srgbClr val="7F7F7F"/>
                </a:solidFill>
              </a:defRPr>
            </a:lvl3pPr>
            <a:lvl4pPr>
              <a:spcBef>
                <a:spcPts val="800"/>
              </a:spcBef>
              <a:defRPr>
                <a:solidFill>
                  <a:srgbClr val="7F7F7F"/>
                </a:solidFill>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3298896990"/>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718362047"/>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0514591"/>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60761058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867391203"/>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61499547"/>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344963549"/>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302784005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405491498"/>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solidFill>
                  <a:srgbClr val="B5CC22"/>
                </a:solidFill>
              </a:defRPr>
            </a:lvl1pPr>
          </a:lstStyle>
          <a:p>
            <a:r>
              <a:rPr lang="fr-FR" dirty="0" smtClean="0"/>
              <a:t>Cliquez ici pour modifier le texte</a:t>
            </a:r>
            <a:endParaRPr lang="en-CA" dirty="0"/>
          </a:p>
        </p:txBody>
      </p:sp>
    </p:spTree>
    <p:extLst>
      <p:ext uri="{BB962C8B-B14F-4D97-AF65-F5344CB8AC3E}">
        <p14:creationId xmlns:p14="http://schemas.microsoft.com/office/powerpoint/2010/main" val="3713901105"/>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lvl1pPr>
              <a:defRPr>
                <a:solidFill>
                  <a:srgbClr val="B5CC22"/>
                </a:solidFill>
              </a:defRPr>
            </a:lvl1p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96081317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rgbClr val="7F7F7F"/>
          </a:solidFill>
          <a:ln>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rgbClr val="7F7F7F"/>
          </a:solidFill>
          <a:ln>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rgbClr val="7F7F7F"/>
          </a:solidFill>
          <a:ln>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rgbClr val="B5CC2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rgbClr val="B5CC2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rgbClr val="B5CC2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lvl1pPr>
              <a:defRPr>
                <a:solidFill>
                  <a:srgbClr val="B5CC22"/>
                </a:solidFill>
              </a:defRPr>
            </a:lvl1pPr>
          </a:lstStyle>
          <a:p>
            <a:r>
              <a:rPr lang="fr-FR" dirty="0" smtClean="0"/>
              <a:t>CLIQUEZ POUR MODIFIER LE STYLE DU TITRE</a:t>
            </a:r>
            <a:endParaRPr lang="en-CA" dirty="0"/>
          </a:p>
        </p:txBody>
      </p:sp>
    </p:spTree>
    <p:extLst>
      <p:ext uri="{BB962C8B-B14F-4D97-AF65-F5344CB8AC3E}">
        <p14:creationId xmlns:p14="http://schemas.microsoft.com/office/powerpoint/2010/main" val="2102757517"/>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rgbClr val="B5CC2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rgbClr val="B5CC2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rgbClr val="B5CC2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solidFill>
                  <a:srgbClr val="B5CC22"/>
                </a:solidFill>
              </a:defRPr>
            </a:lvl1pPr>
          </a:lstStyle>
          <a:p>
            <a:r>
              <a:rPr lang="fr-FR" dirty="0" smtClean="0"/>
              <a:t>Cliquez ici pour modifier le texte</a:t>
            </a:r>
            <a:endParaRPr lang="en-CA" dirty="0"/>
          </a:p>
        </p:txBody>
      </p:sp>
      <p:sp>
        <p:nvSpPr>
          <p:cNvPr id="18" name="Rectangle 17"/>
          <p:cNvSpPr/>
          <p:nvPr userDrawn="1"/>
        </p:nvSpPr>
        <p:spPr>
          <a:xfrm>
            <a:off x="558800" y="5456238"/>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36376818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3" name="Rectangle 12"/>
          <p:cNvSpPr/>
          <p:nvPr userDrawn="1"/>
        </p:nvSpPr>
        <p:spPr>
          <a:xfrm>
            <a:off x="558800" y="5456238"/>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114918882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79048554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1214620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3245537512"/>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4118190923"/>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264968267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594928908"/>
      </p:ext>
    </p:extLst>
  </p:cSld>
  <p:clrMapOvr>
    <a:masterClrMapping/>
  </p:clrMapOvr>
  <p:timing>
    <p:tnLst>
      <p:par>
        <p:cTn id="1" dur="indefinite" restart="never" nodeType="tmRoot"/>
      </p:par>
    </p:tnLst>
  </p:timing>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vert="horz" lIns="0" tIns="0" rIns="0" bIns="0" rtlCol="0" anchor="ctr">
            <a:normAutofit/>
          </a:bodyPr>
          <a:lstStyle>
            <a:lvl1pPr>
              <a:defRPr>
                <a:solidFill>
                  <a:srgbClr val="B5CC22"/>
                </a:solidFill>
              </a:defRPr>
            </a:lvl1p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2128520586"/>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rgbClr val="B5CC22"/>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6" name="Rectangle 25"/>
          <p:cNvSpPr/>
          <p:nvPr userDrawn="1"/>
        </p:nvSpPr>
        <p:spPr>
          <a:xfrm>
            <a:off x="3273424" y="1335024"/>
            <a:ext cx="2600327" cy="55714"/>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rgbClr val="B5CC2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41595"/>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600" y="1039457"/>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3451000766"/>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B5CC22"/>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rgbClr val="B5CC22"/>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B5CC22"/>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073140664"/>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rgbClr val="B5CC2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lvl1pPr>
              <a:defRPr>
                <a:solidFill>
                  <a:srgbClr val="B5CC22"/>
                </a:solidFill>
              </a:defRPr>
            </a:lvl1p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9BBB59"/>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rgbClr val="B5CC2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rgbClr val="7F7F7F"/>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9BBB59"/>
              </a:solidFill>
            </a:endParaRPr>
          </a:p>
        </p:txBody>
      </p:sp>
    </p:spTree>
    <p:extLst>
      <p:ext uri="{BB962C8B-B14F-4D97-AF65-F5344CB8AC3E}">
        <p14:creationId xmlns:p14="http://schemas.microsoft.com/office/powerpoint/2010/main" val="3990460457"/>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lvl1pPr>
              <a:defRPr>
                <a:solidFill>
                  <a:srgbClr val="B5CC22"/>
                </a:solidFill>
              </a:defRPr>
            </a:lvl1p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rgbClr val="B5CC2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E95C65"/>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1990413055"/>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lvl1pPr>
              <a:defRPr>
                <a:solidFill>
                  <a:srgbClr val="B5CC22"/>
                </a:solidFill>
              </a:defRPr>
            </a:lvl1pPr>
          </a:lstStyle>
          <a:p>
            <a:r>
              <a:rPr lang="fr-FR" dirty="0" smtClean="0"/>
              <a:t>Cliquez pour modifier le style du titre</a:t>
            </a:r>
            <a:endParaRPr lang="en-CA" dirty="0"/>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Cliquez pour modifier le style des sous-titres du masque</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4C7C1BCE-2EFC-416B-90B9-FA44276D68D1}"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42379152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solidFill>
          <a:srgbClr val="E31836"/>
        </a:solidFill>
        <a:effectLst/>
      </p:bgPr>
    </p:bg>
    <p:spTree>
      <p:nvGrpSpPr>
        <p:cNvPr id="1" name=""/>
        <p:cNvGrpSpPr/>
        <p:nvPr/>
      </p:nvGrpSpPr>
      <p:grpSpPr>
        <a:xfrm>
          <a:off x="0" y="0"/>
          <a:ext cx="0" cy="0"/>
          <a:chOff x="0" y="0"/>
          <a:chExt cx="0" cy="0"/>
        </a:xfrm>
      </p:grpSpPr>
      <p:sp>
        <p:nvSpPr>
          <p:cNvPr id="3" name="Espace réservé du contenu 2"/>
          <p:cNvSpPr>
            <a:spLocks noGrp="1"/>
          </p:cNvSpPr>
          <p:nvPr>
            <p:ph idx="1" hasCustomPrompt="1"/>
          </p:nvPr>
        </p:nvSpPr>
        <p:spPr>
          <a:xfrm>
            <a:off x="558801" y="1699260"/>
            <a:ext cx="6705853" cy="2594674"/>
          </a:xfrm>
        </p:spPr>
        <p:txBody>
          <a:bodyPr anchor="b" anchorCtr="0">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dirty="0" smtClean="0"/>
              <a:t>CLIQUEZ POUR MODIFIER LES STYLES DU TEXTE DU MASQUE</a:t>
            </a:r>
          </a:p>
        </p:txBody>
      </p:sp>
      <p:sp>
        <p:nvSpPr>
          <p:cNvPr id="12" name="Rectangle 11"/>
          <p:cNvSpPr/>
          <p:nvPr userDrawn="1"/>
        </p:nvSpPr>
        <p:spPr>
          <a:xfrm>
            <a:off x="558801" y="4430713"/>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20"/>
          <p:cNvSpPr>
            <a:spLocks noGrp="1"/>
          </p:cNvSpPr>
          <p:nvPr userDrawn="1">
            <p:ph type="body" sz="quarter" idx="10" hasCustomPrompt="1"/>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dirty="0" smtClean="0"/>
              <a:t>CLIQUEZ POUR MODIFIER LES STYLES DU TEXTE DU MASQUE</a:t>
            </a:r>
          </a:p>
        </p:txBody>
      </p:sp>
      <p:sp>
        <p:nvSpPr>
          <p:cNvPr id="9" name="Forme en L 8"/>
          <p:cNvSpPr/>
          <p:nvPr userDrawn="1"/>
        </p:nvSpPr>
        <p:spPr>
          <a:xfrm rot="5400000">
            <a:off x="558800" y="6029901"/>
            <a:ext cx="110938" cy="110938"/>
          </a:xfrm>
          <a:prstGeom prst="corner">
            <a:avLst>
              <a:gd name="adj1" fmla="val 31250"/>
              <a:gd name="adj2" fmla="val 30083"/>
            </a:avLst>
          </a:prstGeom>
          <a:solidFill>
            <a:sysClr val="window" lastClr="FFFFFF"/>
          </a:solidFill>
          <a:ln w="25400" cap="flat" cmpd="sng" algn="ctr">
            <a:noFill/>
            <a:prstDash val="solid"/>
          </a:ln>
          <a:effectLst/>
        </p:spPr>
        <p:txBody>
          <a:bodyPr rtlCol="0" anchor="ctr"/>
          <a:lstStyle/>
          <a:p>
            <a:pPr algn="ctr">
              <a:defRPr/>
            </a:pPr>
            <a:endParaRPr lang="en-CA" kern="0">
              <a:solidFill>
                <a:sysClr val="window" lastClr="FFFFFF"/>
              </a:solidFill>
            </a:endParaRPr>
          </a:p>
        </p:txBody>
      </p:sp>
      <p:sp>
        <p:nvSpPr>
          <p:cNvPr id="10" name="Espace réservé du texte 6"/>
          <p:cNvSpPr txBox="1">
            <a:spLocks/>
          </p:cNvSpPr>
          <p:nvPr userDrawn="1"/>
        </p:nvSpPr>
        <p:spPr>
          <a:xfrm>
            <a:off x="569433" y="6062299"/>
            <a:ext cx="2747923" cy="293969"/>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Tree>
    <p:extLst>
      <p:ext uri="{BB962C8B-B14F-4D97-AF65-F5344CB8AC3E}">
        <p14:creationId xmlns:p14="http://schemas.microsoft.com/office/powerpoint/2010/main" val="212932486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206638067"/>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solidFill>
                  <a:srgbClr val="B5CC22"/>
                </a:solidFill>
              </a:defRPr>
            </a:lvl1pPr>
          </a:lstStyle>
          <a:p>
            <a:r>
              <a:rPr lang="fr-FR" dirty="0" smtClean="0"/>
              <a:t>Cliquez pour modifier le style du titre</a:t>
            </a:r>
            <a:endParaRPr lang="en-CA" dirty="0"/>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Cliquez pour modifier les styles du texte du masque</a:t>
            </a:r>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51EA6FFF-CDAD-4CAB-9508-97B1E1120FD5}"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3670709287"/>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C67963F7-1FF7-4458-B8D9-B6981355C9F0}" type="datetime1">
              <a:rPr lang="fr-FR" smtClean="0">
                <a:solidFill>
                  <a:srgbClr val="000000">
                    <a:tint val="75000"/>
                  </a:srgbClr>
                </a:solidFill>
              </a:rPr>
              <a:pPr/>
              <a:t>28/07/2017</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3853262754"/>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7" name="Espace réservé de la date 6"/>
          <p:cNvSpPr>
            <a:spLocks noGrp="1"/>
          </p:cNvSpPr>
          <p:nvPr>
            <p:ph type="dt" sz="half" idx="10"/>
          </p:nvPr>
        </p:nvSpPr>
        <p:spPr>
          <a:xfrm>
            <a:off x="457200" y="6356350"/>
            <a:ext cx="2133600" cy="365125"/>
          </a:xfrm>
          <a:prstGeom prst="rect">
            <a:avLst/>
          </a:prstGeom>
        </p:spPr>
        <p:txBody>
          <a:bodyPr/>
          <a:lstStyle/>
          <a:p>
            <a:fld id="{A2D19559-C65C-4FBC-A8DA-B6A4FE7156AA}" type="datetime1">
              <a:rPr lang="fr-FR" smtClean="0">
                <a:solidFill>
                  <a:srgbClr val="000000">
                    <a:tint val="75000"/>
                  </a:srgbClr>
                </a:solidFill>
              </a:rPr>
              <a:pPr/>
              <a:t>28/07/2017</a:t>
            </a:fld>
            <a:endParaRPr lang="en-CA">
              <a:solidFill>
                <a:srgbClr val="000000">
                  <a:tint val="75000"/>
                </a:srgbClr>
              </a:solidFill>
            </a:endParaRPr>
          </a:p>
        </p:txBody>
      </p:sp>
      <p:sp>
        <p:nvSpPr>
          <p:cNvPr id="8" name="Espace réservé du pied de page 7"/>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9" name="Espace réservé du numéro de diapositive 8"/>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3779987360"/>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3" name="Espace réservé de la date 2"/>
          <p:cNvSpPr>
            <a:spLocks noGrp="1"/>
          </p:cNvSpPr>
          <p:nvPr>
            <p:ph type="dt" sz="half" idx="10"/>
          </p:nvPr>
        </p:nvSpPr>
        <p:spPr>
          <a:xfrm>
            <a:off x="457200" y="6356350"/>
            <a:ext cx="2133600" cy="365125"/>
          </a:xfrm>
          <a:prstGeom prst="rect">
            <a:avLst/>
          </a:prstGeom>
        </p:spPr>
        <p:txBody>
          <a:bodyPr/>
          <a:lstStyle/>
          <a:p>
            <a:fld id="{F6E3622C-6126-4886-BCF5-7090F1C861E2}" type="datetime1">
              <a:rPr lang="fr-FR" smtClean="0">
                <a:solidFill>
                  <a:srgbClr val="000000">
                    <a:tint val="75000"/>
                  </a:srgbClr>
                </a:solidFill>
              </a:rPr>
              <a:pPr/>
              <a:t>28/07/2017</a:t>
            </a:fld>
            <a:endParaRPr lang="en-CA">
              <a:solidFill>
                <a:srgbClr val="000000">
                  <a:tint val="75000"/>
                </a:srgbClr>
              </a:solidFill>
            </a:endParaRPr>
          </a:p>
        </p:txBody>
      </p:sp>
      <p:sp>
        <p:nvSpPr>
          <p:cNvPr id="4" name="Espace réservé du pied de page 3"/>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5" name="Espace réservé du numéro de diapositive 4"/>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3138927038"/>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457200" y="6356350"/>
            <a:ext cx="2133600" cy="365125"/>
          </a:xfrm>
          <a:prstGeom prst="rect">
            <a:avLst/>
          </a:prstGeom>
        </p:spPr>
        <p:txBody>
          <a:bodyPr/>
          <a:lstStyle/>
          <a:p>
            <a:fld id="{83532742-BFF1-4CDF-8EA7-C42C4735F3E4}" type="datetime1">
              <a:rPr lang="fr-FR" smtClean="0">
                <a:solidFill>
                  <a:srgbClr val="000000">
                    <a:tint val="75000"/>
                  </a:srgbClr>
                </a:solidFill>
              </a:rPr>
              <a:pPr/>
              <a:t>28/07/2017</a:t>
            </a:fld>
            <a:endParaRPr lang="en-CA">
              <a:solidFill>
                <a:srgbClr val="000000">
                  <a:tint val="75000"/>
                </a:srgbClr>
              </a:solidFill>
            </a:endParaRPr>
          </a:p>
        </p:txBody>
      </p:sp>
      <p:sp>
        <p:nvSpPr>
          <p:cNvPr id="3" name="Espace réservé du pied de page 2"/>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4" name="Espace réservé du numéro de diapositive 3"/>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1295024742"/>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solidFill>
                  <a:srgbClr val="B5CC22"/>
                </a:solidFill>
              </a:defRPr>
            </a:lvl1pPr>
          </a:lstStyle>
          <a:p>
            <a:r>
              <a:rPr lang="fr-FR" dirty="0" smtClean="0"/>
              <a:t>Cliquez pour modifier le style du titre</a:t>
            </a:r>
            <a:endParaRPr lang="en-CA" dirty="0"/>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72A3CBCB-1738-4DA0-A8CE-DFAB025965AE}" type="datetime1">
              <a:rPr lang="fr-FR" smtClean="0">
                <a:solidFill>
                  <a:srgbClr val="000000">
                    <a:tint val="75000"/>
                  </a:srgbClr>
                </a:solidFill>
              </a:rPr>
              <a:pPr/>
              <a:t>28/07/2017</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4104094211"/>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solidFill>
                  <a:srgbClr val="B5CC22"/>
                </a:solidFill>
              </a:defRPr>
            </a:lvl1pPr>
          </a:lstStyle>
          <a:p>
            <a:r>
              <a:rPr lang="fr-FR" dirty="0" smtClean="0"/>
              <a:t>Cliquez pour modifier le style du titre</a:t>
            </a:r>
            <a:endParaRPr lang="en-CA" dirty="0"/>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CA"/>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DBCBC8A0-BD29-4249-BF75-775520F295EE}" type="datetime1">
              <a:rPr lang="fr-FR" smtClean="0">
                <a:solidFill>
                  <a:srgbClr val="000000">
                    <a:tint val="75000"/>
                  </a:srgbClr>
                </a:solidFill>
              </a:rPr>
              <a:pPr/>
              <a:t>28/07/2017</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166335287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B5CC22"/>
                </a:solidFill>
              </a:defRPr>
            </a:lvl1pPr>
          </a:lstStyle>
          <a:p>
            <a:r>
              <a:rPr lang="fr-FR" dirty="0" smtClean="0"/>
              <a:t>Cliquez pour modifier le style du titre</a:t>
            </a:r>
            <a:endParaRPr lang="en-CA" dirty="0"/>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B7CC106D-CD18-43F0-B777-972E1B51BC26}"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801777817"/>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lvl1pPr>
              <a:defRPr>
                <a:solidFill>
                  <a:srgbClr val="B5CC22"/>
                </a:solidFill>
              </a:defRPr>
            </a:lvl1pPr>
          </a:lstStyle>
          <a:p>
            <a:r>
              <a:rPr lang="fr-FR" dirty="0" smtClean="0"/>
              <a:t>Cliquez pour modifier le style du titre</a:t>
            </a:r>
            <a:endParaRPr lang="en-CA" dirty="0"/>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216E80CA-17EC-4E3C-81E2-041E1FF7C6CC}"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3553721079"/>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B5CC22"/>
                </a:solidFill>
              </a:defRPr>
            </a:lvl1pPr>
          </a:lstStyle>
          <a:p>
            <a:r>
              <a:rPr lang="fr-FR" dirty="0" err="1" smtClean="0"/>
              <a:t>Video</a:t>
            </a:r>
            <a:r>
              <a:rPr lang="fr-FR" dirty="0" smtClean="0"/>
              <a:t> </a:t>
            </a:r>
            <a:r>
              <a:rPr lang="fr-FR" dirty="0" err="1" smtClean="0"/>
              <a:t>Slide</a:t>
            </a:r>
            <a:endParaRPr lang="fr-CA" dirty="0"/>
          </a:p>
        </p:txBody>
      </p:sp>
      <p:sp>
        <p:nvSpPr>
          <p:cNvPr id="3" name="Espace réservé du pied de page 2"/>
          <p:cNvSpPr>
            <a:spLocks noGrp="1"/>
          </p:cNvSpPr>
          <p:nvPr>
            <p:ph type="ftr" sz="quarter" idx="10"/>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1"/>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5" name="Espace réservé de la date 4"/>
          <p:cNvSpPr>
            <a:spLocks noGrp="1"/>
          </p:cNvSpPr>
          <p:nvPr>
            <p:ph type="dt" sz="half" idx="12"/>
          </p:nvPr>
        </p:nvSpPr>
        <p:spPr/>
        <p:txBody>
          <a:bodyPr/>
          <a:lstStyle/>
          <a:p>
            <a:fld id="{E87B434C-9450-4FD0-A3BB-FC343C76F50C}" type="datetime1">
              <a:rPr lang="fr-FR" smtClean="0">
                <a:solidFill>
                  <a:srgbClr val="000000">
                    <a:tint val="75000"/>
                  </a:srgbClr>
                </a:solidFill>
              </a:rPr>
              <a:pPr/>
              <a:t>28/07/2017</a:t>
            </a:fld>
            <a:endParaRPr lang="en-CA">
              <a:solidFill>
                <a:srgbClr val="000000">
                  <a:tint val="75000"/>
                </a:srgbClr>
              </a:solidFill>
            </a:endParaRPr>
          </a:p>
        </p:txBody>
      </p:sp>
    </p:spTree>
    <p:extLst>
      <p:ext uri="{BB962C8B-B14F-4D97-AF65-F5344CB8AC3E}">
        <p14:creationId xmlns:p14="http://schemas.microsoft.com/office/powerpoint/2010/main" val="267926943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57714689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53589961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Tree>
    <p:extLst>
      <p:ext uri="{BB962C8B-B14F-4D97-AF65-F5344CB8AC3E}">
        <p14:creationId xmlns:p14="http://schemas.microsoft.com/office/powerpoint/2010/main" val="251848399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73128332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289120204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49"/>
            <a:ext cx="2597150" cy="3062289"/>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3" name="Espace réservé pour une image  10"/>
          <p:cNvSpPr>
            <a:spLocks noGrp="1"/>
          </p:cNvSpPr>
          <p:nvPr>
            <p:ph type="pic" sz="quarter" idx="15"/>
          </p:nvPr>
        </p:nvSpPr>
        <p:spPr>
          <a:xfrm>
            <a:off x="558799" y="2393949"/>
            <a:ext cx="2595563" cy="3062289"/>
          </a:xfrm>
        </p:spPr>
        <p:txBody>
          <a:bodyPr/>
          <a:lstStyle>
            <a:lvl1pPr marL="0" indent="0">
              <a:buNone/>
              <a:defRPr/>
            </a:lvl1pPr>
          </a:lstStyle>
          <a:p>
            <a:endParaRPr lang="en-CA" dirty="0"/>
          </a:p>
        </p:txBody>
      </p:sp>
      <p:sp>
        <p:nvSpPr>
          <p:cNvPr id="17" name="Espace réservé pour une image  10"/>
          <p:cNvSpPr>
            <a:spLocks noGrp="1"/>
          </p:cNvSpPr>
          <p:nvPr>
            <p:ph type="pic" sz="quarter" idx="17"/>
          </p:nvPr>
        </p:nvSpPr>
        <p:spPr>
          <a:xfrm>
            <a:off x="3276600" y="2393949"/>
            <a:ext cx="2597150" cy="3062289"/>
          </a:xfrm>
        </p:spPr>
        <p:txBody>
          <a:bodyPr/>
          <a:lstStyle>
            <a:lvl1pPr marL="0" indent="0">
              <a:buNone/>
              <a:defRPr/>
            </a:lvl1pPr>
          </a:lstStyle>
          <a:p>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u titre 1"/>
          <p:cNvSpPr>
            <a:spLocks noGrp="1"/>
          </p:cNvSpPr>
          <p:nvPr>
            <p:ph type="title"/>
          </p:nvPr>
        </p:nvSpPr>
        <p:spPr>
          <a:xfrm>
            <a:off x="3273424" y="603342"/>
            <a:ext cx="5311776" cy="1390049"/>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0" name="Forme en L 9"/>
          <p:cNvSpPr/>
          <p:nvPr userDrawn="1"/>
        </p:nvSpPr>
        <p:spPr>
          <a:xfrm rot="5400000">
            <a:off x="3273425" y="37306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2" name="Forme en L 1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03348725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2393950"/>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42790"/>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2393950"/>
            <a:ext cx="2595563" cy="2028825"/>
          </a:xfrm>
        </p:spPr>
        <p:txBody>
          <a:bodyPr/>
          <a:lstStyle>
            <a:lvl1pPr marL="0" indent="0">
              <a:buNone/>
              <a:defRPr/>
            </a:lvl1pPr>
          </a:lstStyle>
          <a:p>
            <a:endParaRPr lang="en-CA" dirty="0"/>
          </a:p>
        </p:txBody>
      </p:sp>
      <p:sp>
        <p:nvSpPr>
          <p:cNvPr id="15" name="Rectangle 14"/>
          <p:cNvSpPr/>
          <p:nvPr userDrawn="1"/>
        </p:nvSpPr>
        <p:spPr>
          <a:xfrm>
            <a:off x="558799" y="4542790"/>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2393950"/>
            <a:ext cx="2597150" cy="2028825"/>
          </a:xfrm>
        </p:spPr>
        <p:txBody>
          <a:bodyPr/>
          <a:lstStyle>
            <a:lvl1pPr marL="0" indent="0">
              <a:buNone/>
              <a:defRPr/>
            </a:lvl1pPr>
          </a:lstStyle>
          <a:p>
            <a:endParaRPr lang="en-CA" dirty="0"/>
          </a:p>
        </p:txBody>
      </p:sp>
      <p:sp>
        <p:nvSpPr>
          <p:cNvPr id="19" name="Rectangle 18"/>
          <p:cNvSpPr/>
          <p:nvPr userDrawn="1"/>
        </p:nvSpPr>
        <p:spPr>
          <a:xfrm>
            <a:off x="3273424" y="4542790"/>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Tree>
    <p:extLst>
      <p:ext uri="{BB962C8B-B14F-4D97-AF65-F5344CB8AC3E}">
        <p14:creationId xmlns:p14="http://schemas.microsoft.com/office/powerpoint/2010/main" val="29247781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8" y="1465015"/>
            <a:ext cx="2597150" cy="2028825"/>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3529965"/>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3" name="Espace réservé pour une image  10"/>
          <p:cNvSpPr>
            <a:spLocks noGrp="1"/>
          </p:cNvSpPr>
          <p:nvPr>
            <p:ph type="pic" sz="quarter" idx="15"/>
          </p:nvPr>
        </p:nvSpPr>
        <p:spPr>
          <a:xfrm>
            <a:off x="558799" y="1465015"/>
            <a:ext cx="2595563" cy="2028825"/>
          </a:xfrm>
        </p:spPr>
        <p:txBody>
          <a:bodyPr/>
          <a:lstStyle>
            <a:lvl1pPr marL="0" indent="0">
              <a:buNone/>
              <a:defRPr/>
            </a:lvl1pPr>
          </a:lstStyle>
          <a:p>
            <a:endParaRPr lang="en-CA" dirty="0"/>
          </a:p>
        </p:txBody>
      </p:sp>
      <p:sp>
        <p:nvSpPr>
          <p:cNvPr id="15" name="Rectangle 14"/>
          <p:cNvSpPr/>
          <p:nvPr userDrawn="1"/>
        </p:nvSpPr>
        <p:spPr>
          <a:xfrm>
            <a:off x="558799" y="3529965"/>
            <a:ext cx="2597137"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pour une image  10"/>
          <p:cNvSpPr>
            <a:spLocks noGrp="1"/>
          </p:cNvSpPr>
          <p:nvPr>
            <p:ph type="pic" sz="quarter" idx="17"/>
          </p:nvPr>
        </p:nvSpPr>
        <p:spPr>
          <a:xfrm>
            <a:off x="3276600" y="1465015"/>
            <a:ext cx="2597150" cy="2028825"/>
          </a:xfrm>
        </p:spPr>
        <p:txBody>
          <a:bodyPr/>
          <a:lstStyle>
            <a:lvl1pPr marL="0" indent="0">
              <a:buNone/>
              <a:defRPr/>
            </a:lvl1pPr>
          </a:lstStyle>
          <a:p>
            <a:endParaRPr lang="en-CA" dirty="0"/>
          </a:p>
        </p:txBody>
      </p:sp>
      <p:sp>
        <p:nvSpPr>
          <p:cNvPr id="19" name="Rectangle 18"/>
          <p:cNvSpPr/>
          <p:nvPr userDrawn="1"/>
        </p:nvSpPr>
        <p:spPr>
          <a:xfrm>
            <a:off x="3273424" y="3529965"/>
            <a:ext cx="2600327" cy="5571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hasCustomPrompt="1"/>
          </p:nvPr>
        </p:nvSpPr>
        <p:spPr>
          <a:xfrm>
            <a:off x="558800" y="373063"/>
            <a:ext cx="5311774" cy="1008062"/>
          </a:xfrm>
          <a:prstGeom prst="rect">
            <a:avLst/>
          </a:prstGeom>
        </p:spPr>
        <p:txBody>
          <a:bodyPr vert="horz" lIns="0" tIns="0" rIns="0" bIns="0" rtlCol="0" anchor="ctr">
            <a:normAutofit/>
          </a:bodyPr>
          <a:lstStyle>
            <a:lvl1pPr>
              <a:defRPr baseline="0"/>
            </a:lvl1pPr>
          </a:lstStyle>
          <a:p>
            <a:r>
              <a:rPr lang="fr-FR" dirty="0" smtClean="0"/>
              <a:t>Cliquez ici pour modifier le </a:t>
            </a:r>
            <a:r>
              <a:rPr lang="fr-FR" dirty="0" err="1" smtClean="0"/>
              <a:t>text</a:t>
            </a:r>
            <a:endParaRPr lang="en-CA" dirty="0"/>
          </a:p>
        </p:txBody>
      </p:sp>
      <p:sp>
        <p:nvSpPr>
          <p:cNvPr id="18" name="Rectangle 17"/>
          <p:cNvSpPr/>
          <p:nvPr userDrawn="1"/>
        </p:nvSpPr>
        <p:spPr>
          <a:xfrm>
            <a:off x="558800" y="5456238"/>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2" name="Rectangle 21"/>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34920953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3409949"/>
            <a:ext cx="8027989" cy="2046289"/>
          </a:xfrm>
        </p:spPr>
        <p:txBody>
          <a:bodyPr>
            <a:normAutofit/>
          </a:bodyPr>
          <a:lstStyle>
            <a:lvl1pPr>
              <a:defRPr sz="1200"/>
            </a:lvl1pPr>
          </a:lstStyle>
          <a:p>
            <a:endParaRPr lang="en-CA"/>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Tree>
    <p:extLst>
      <p:ext uri="{BB962C8B-B14F-4D97-AF65-F5344CB8AC3E}">
        <p14:creationId xmlns:p14="http://schemas.microsoft.com/office/powerpoint/2010/main" val="257226072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3263293913"/>
      </p:ext>
    </p:extLst>
  </p:cSld>
  <p:clrMapOvr>
    <a:masterClrMapping/>
  </p:clrMapOvr>
  <p:timing>
    <p:tnLst>
      <p:par>
        <p:cTn id="1" dur="indefinite" restart="never" nodeType="tmRoot"/>
      </p:par>
    </p:tnLst>
  </p:timing>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587752"/>
            <a:ext cx="8027989" cy="1852487"/>
          </a:xfrm>
        </p:spPr>
        <p:txBody>
          <a:bodyPr>
            <a:normAutofit/>
          </a:bodyPr>
          <a:lstStyle>
            <a:lvl1pPr>
              <a:defRPr sz="1200"/>
            </a:lvl1pPr>
          </a:lstStyle>
          <a:p>
            <a:endParaRPr lang="en-CA"/>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3" name="Rectangle 12"/>
          <p:cNvSpPr/>
          <p:nvPr userDrawn="1"/>
        </p:nvSpPr>
        <p:spPr>
          <a:xfrm>
            <a:off x="558800" y="4430713"/>
            <a:ext cx="802798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350399942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0" name="Rectangle 9"/>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214397420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8" name="Rectangle 7"/>
          <p:cNvSpPr/>
          <p:nvPr userDrawn="1"/>
        </p:nvSpPr>
        <p:spPr>
          <a:xfrm>
            <a:off x="5989638" y="4430713"/>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Rectangle 10"/>
          <p:cNvSpPr/>
          <p:nvPr userDrawn="1"/>
        </p:nvSpPr>
        <p:spPr>
          <a:xfrm>
            <a:off x="558801" y="2242948"/>
            <a:ext cx="5311774" cy="548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Rectangle 13"/>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44750875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801" y="3319273"/>
            <a:ext cx="8027988" cy="2377440"/>
          </a:xfrm>
        </p:spPr>
        <p:txBody>
          <a:bodyPr>
            <a:normAutofit/>
          </a:bodyPr>
          <a:lstStyle>
            <a:lvl1pPr>
              <a:defRPr sz="1200"/>
            </a:lvl1pPr>
          </a:lstStyle>
          <a:p>
            <a:endParaRPr lang="en-CA"/>
          </a:p>
        </p:txBody>
      </p:sp>
      <p:sp>
        <p:nvSpPr>
          <p:cNvPr id="16" name="Rectangle 15"/>
          <p:cNvSpPr/>
          <p:nvPr userDrawn="1"/>
        </p:nvSpPr>
        <p:spPr>
          <a:xfrm>
            <a:off x="3273425" y="5824729"/>
            <a:ext cx="5313363"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a:lstStyle>
            <a:lvl1pPr marL="0" indent="0">
              <a:buNone/>
              <a:defRPr/>
            </a:lvl1pPr>
          </a:lstStyle>
          <a:p>
            <a:endParaRPr lang="en-CA" dirty="0"/>
          </a:p>
        </p:txBody>
      </p:sp>
    </p:spTree>
    <p:extLst>
      <p:ext uri="{BB962C8B-B14F-4D97-AF65-F5344CB8AC3E}">
        <p14:creationId xmlns:p14="http://schemas.microsoft.com/office/powerpoint/2010/main" val="129160634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5" name="Espace réservé du tableau 14"/>
          <p:cNvSpPr>
            <a:spLocks noGrp="1"/>
          </p:cNvSpPr>
          <p:nvPr>
            <p:ph type="tbl" sz="quarter" idx="16"/>
          </p:nvPr>
        </p:nvSpPr>
        <p:spPr>
          <a:xfrm>
            <a:off x="558799" y="2386012"/>
            <a:ext cx="8027989" cy="4097083"/>
          </a:xfrm>
        </p:spPr>
        <p:txBody>
          <a:bodyPr>
            <a:normAutofit/>
          </a:bodyPr>
          <a:lstStyle>
            <a:lvl1pPr>
              <a:defRPr sz="1200"/>
            </a:lvl1pPr>
          </a:lstStyle>
          <a:p>
            <a:endParaRPr lang="en-CA"/>
          </a:p>
        </p:txBody>
      </p:sp>
      <p:cxnSp>
        <p:nvCxnSpPr>
          <p:cNvPr id="14" name="Connecteur droit 13"/>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9" name="Forme en L 18"/>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2285474018"/>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11" name="Espace réservé pour une image  10"/>
          <p:cNvSpPr>
            <a:spLocks noGrp="1"/>
          </p:cNvSpPr>
          <p:nvPr>
            <p:ph type="pic" sz="quarter" idx="13"/>
          </p:nvPr>
        </p:nvSpPr>
        <p:spPr>
          <a:xfrm>
            <a:off x="5989637" y="2291275"/>
            <a:ext cx="2597151" cy="2127978"/>
          </a:xfrm>
        </p:spPr>
        <p:txBody>
          <a:bodyPr/>
          <a:lstStyle>
            <a:lvl1pPr marL="0" indent="0">
              <a:buNone/>
              <a:defRPr/>
            </a:lvl1pPr>
          </a:lstStyle>
          <a:p>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8" y="4558987"/>
            <a:ext cx="2597150" cy="55646"/>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Tree>
    <p:extLst>
      <p:ext uri="{BB962C8B-B14F-4D97-AF65-F5344CB8AC3E}">
        <p14:creationId xmlns:p14="http://schemas.microsoft.com/office/powerpoint/2010/main" val="428733764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174938"/>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174938"/>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174938"/>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Rectangle 23"/>
          <p:cNvSpPr/>
          <p:nvPr userDrawn="1"/>
        </p:nvSpPr>
        <p:spPr>
          <a:xfrm>
            <a:off x="5989639" y="1335024"/>
            <a:ext cx="2597150"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5" name="Rectangle 24"/>
          <p:cNvSpPr/>
          <p:nvPr userDrawn="1"/>
        </p:nvSpPr>
        <p:spPr>
          <a:xfrm>
            <a:off x="558799" y="1335024"/>
            <a:ext cx="2597137" cy="55646"/>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6" name="Rectangle 25"/>
          <p:cNvSpPr/>
          <p:nvPr userDrawn="1"/>
        </p:nvSpPr>
        <p:spPr>
          <a:xfrm>
            <a:off x="3273424" y="1335024"/>
            <a:ext cx="2600327" cy="5571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hasCustomPrompt="1"/>
          </p:nvPr>
        </p:nvSpPr>
        <p:spPr>
          <a:xfrm>
            <a:off x="5989637"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
        <p:nvSpPr>
          <p:cNvPr id="31" name="Espace réservé du texte 13"/>
          <p:cNvSpPr>
            <a:spLocks noGrp="1"/>
          </p:cNvSpPr>
          <p:nvPr>
            <p:ph type="body" sz="quarter" idx="23" hasCustomPrompt="1"/>
          </p:nvPr>
        </p:nvSpPr>
        <p:spPr>
          <a:xfrm>
            <a:off x="558799"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32" name="Espace réservé du texte 13"/>
          <p:cNvSpPr>
            <a:spLocks noGrp="1"/>
          </p:cNvSpPr>
          <p:nvPr>
            <p:ph type="body" sz="quarter" idx="24" hasCustomPrompt="1"/>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smtClean="0"/>
          </a:p>
          <a:p>
            <a:pPr lvl="0"/>
            <a:endParaRPr lang="en-CA" dirty="0"/>
          </a:p>
        </p:txBody>
      </p:sp>
    </p:spTree>
    <p:extLst>
      <p:ext uri="{BB962C8B-B14F-4D97-AF65-F5344CB8AC3E}">
        <p14:creationId xmlns:p14="http://schemas.microsoft.com/office/powerpoint/2010/main" val="284301222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2" name="Rectangle 11"/>
          <p:cNvSpPr/>
          <p:nvPr userDrawn="1"/>
        </p:nvSpPr>
        <p:spPr>
          <a:xfrm>
            <a:off x="5989639" y="4595562"/>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5" name="Rectangle 14"/>
          <p:cNvSpPr/>
          <p:nvPr userDrawn="1"/>
        </p:nvSpPr>
        <p:spPr>
          <a:xfrm>
            <a:off x="558799" y="4595562"/>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19" name="Rectangle 18"/>
          <p:cNvSpPr/>
          <p:nvPr userDrawn="1"/>
        </p:nvSpPr>
        <p:spPr>
          <a:xfrm>
            <a:off x="3273424" y="4595562"/>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4" name="Rectangle 33"/>
          <p:cNvSpPr/>
          <p:nvPr userDrawn="1"/>
        </p:nvSpPr>
        <p:spPr>
          <a:xfrm>
            <a:off x="5989639" y="2880360"/>
            <a:ext cx="2597150"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6" name="Rectangle 35"/>
          <p:cNvSpPr/>
          <p:nvPr userDrawn="1"/>
        </p:nvSpPr>
        <p:spPr>
          <a:xfrm>
            <a:off x="558799" y="2880360"/>
            <a:ext cx="259713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8" name="Rectangle 37"/>
          <p:cNvSpPr/>
          <p:nvPr userDrawn="1"/>
        </p:nvSpPr>
        <p:spPr>
          <a:xfrm>
            <a:off x="3273424" y="2880360"/>
            <a:ext cx="2600327" cy="5486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157578509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Three-column title 2">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1" name="Espace réservé du titre 1"/>
          <p:cNvSpPr>
            <a:spLocks noGrp="1"/>
          </p:cNvSpPr>
          <p:nvPr>
            <p:ph type="title"/>
          </p:nvPr>
        </p:nvSpPr>
        <p:spPr>
          <a:xfrm>
            <a:off x="558800" y="404334"/>
            <a:ext cx="5311774"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2" name="Forme en L 21"/>
          <p:cNvSpPr/>
          <p:nvPr userDrawn="1"/>
        </p:nvSpPr>
        <p:spPr>
          <a:xfrm rot="5400000">
            <a:off x="558800"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hasCustomPrompt="1"/>
          </p:nvPr>
        </p:nvSpPr>
        <p:spPr>
          <a:xfrm>
            <a:off x="5989637"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2" name="Espace réservé du texte 13"/>
          <p:cNvSpPr>
            <a:spLocks noGrp="1"/>
          </p:cNvSpPr>
          <p:nvPr>
            <p:ph type="body" sz="quarter" idx="23" hasCustomPrompt="1"/>
          </p:nvPr>
        </p:nvSpPr>
        <p:spPr>
          <a:xfrm>
            <a:off x="558799" y="2414016"/>
            <a:ext cx="2595563" cy="466344"/>
          </a:xfrm>
        </p:spPr>
        <p:txBody>
          <a:bodyPr anchor="b" anchorCtr="0">
            <a:noAutofit/>
          </a:bodyPr>
          <a:lstStyle>
            <a:lvl1pPr marL="0" indent="0">
              <a:lnSpc>
                <a:spcPts val="1800"/>
              </a:lnSpc>
              <a:buNone/>
              <a:defRPr sz="1600" b="1">
                <a:solidFill>
                  <a:schemeClr val="bg2"/>
                </a:solidFill>
                <a:latin typeface="Arial Narrow" pitchFamily="34" charset="0"/>
              </a:defRPr>
            </a:lvl1pPr>
          </a:lstStyle>
          <a:p>
            <a:pPr lvl="0"/>
            <a:r>
              <a:rPr lang="fr-FR" dirty="0" smtClean="0"/>
              <a:t>CLIQUEZ POUR MODIFIER</a:t>
            </a:r>
            <a:endParaRPr lang="en-CA" dirty="0"/>
          </a:p>
        </p:txBody>
      </p:sp>
      <p:sp>
        <p:nvSpPr>
          <p:cNvPr id="43" name="Espace réservé du texte 13"/>
          <p:cNvSpPr>
            <a:spLocks noGrp="1"/>
          </p:cNvSpPr>
          <p:nvPr>
            <p:ph type="body" sz="quarter" idx="24" hasCustomPrompt="1"/>
          </p:nvPr>
        </p:nvSpPr>
        <p:spPr>
          <a:xfrm>
            <a:off x="3276599" y="2414016"/>
            <a:ext cx="2597151" cy="466344"/>
          </a:xfrm>
        </p:spPr>
        <p:txBody>
          <a:bodyPr anchor="b" anchorCtr="0">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marL="0" marR="0" lvl="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a:pPr>
            <a:r>
              <a:rPr lang="fr-FR" dirty="0" smtClean="0"/>
              <a:t>CLIQUEZ POUR MODIFIER</a:t>
            </a:r>
            <a:endParaRPr lang="en-CA" dirty="0"/>
          </a:p>
        </p:txBody>
      </p:sp>
      <p:sp>
        <p:nvSpPr>
          <p:cNvPr id="44" name="Forme en L 43"/>
          <p:cNvSpPr/>
          <p:nvPr userDrawn="1"/>
        </p:nvSpPr>
        <p:spPr>
          <a:xfrm rot="5400000" flipH="1" flipV="1">
            <a:off x="5640295"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55025980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Graphs">
    <p:spTree>
      <p:nvGrpSpPr>
        <p:cNvPr id="1" name=""/>
        <p:cNvGrpSpPr/>
        <p:nvPr/>
      </p:nvGrpSpPr>
      <p:grpSpPr>
        <a:xfrm>
          <a:off x="0" y="0"/>
          <a:ext cx="0" cy="0"/>
          <a:chOff x="0" y="0"/>
          <a:chExt cx="0" cy="0"/>
        </a:xfrm>
      </p:grpSpPr>
      <p:sp>
        <p:nvSpPr>
          <p:cNvPr id="4" name="Espace réservé de la date 3"/>
          <p:cNvSpPr>
            <a:spLocks noGrp="1"/>
          </p:cNvSpPr>
          <p:nvPr>
            <p:ph type="dt" sz="half" idx="10"/>
          </p:nvPr>
        </p:nvSpPr>
        <p:spPr>
          <a:xfrm>
            <a:off x="3273425" y="6483096"/>
            <a:ext cx="2560638" cy="237109"/>
          </a:xfrm>
          <a:prstGeom prst="rect">
            <a:avLst/>
          </a:prstGeom>
        </p:spPr>
        <p:txBody>
          <a:bodyPr/>
          <a:lstStyle/>
          <a:p>
            <a:fld id="{2949A182-AE3C-4010-8CE2-DA3A4577DDB3}"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18" name="Espace réservé du titre 1"/>
          <p:cNvSpPr>
            <a:spLocks noGrp="1"/>
          </p:cNvSpPr>
          <p:nvPr>
            <p:ph type="title"/>
          </p:nvPr>
        </p:nvSpPr>
        <p:spPr>
          <a:xfrm>
            <a:off x="3273424" y="404334"/>
            <a:ext cx="5313363" cy="1589058"/>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21" name="Forme en L 20"/>
          <p:cNvSpPr/>
          <p:nvPr userDrawn="1"/>
        </p:nvSpPr>
        <p:spPr>
          <a:xfrm rot="5400000">
            <a:off x="3273425" y="174054"/>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2" name="Forme en L 21"/>
          <p:cNvSpPr/>
          <p:nvPr userDrawn="1"/>
        </p:nvSpPr>
        <p:spPr>
          <a:xfrm rot="5400000" flipH="1" flipV="1">
            <a:off x="8354920" y="1993392"/>
            <a:ext cx="230280" cy="230280"/>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cxnSp>
        <p:nvCxnSpPr>
          <p:cNvPr id="23" name="Connecteur droit 22"/>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5" name="Espace réservé du graphique 24"/>
          <p:cNvSpPr>
            <a:spLocks noGrp="1"/>
          </p:cNvSpPr>
          <p:nvPr>
            <p:ph type="chart" sz="quarter" idx="13"/>
          </p:nvPr>
        </p:nvSpPr>
        <p:spPr>
          <a:xfrm>
            <a:off x="558800" y="2386012"/>
            <a:ext cx="8026400" cy="4097083"/>
          </a:xfrm>
        </p:spPr>
        <p:txBody>
          <a:bodyPr/>
          <a:lstStyle/>
          <a:p>
            <a:endParaRPr lang="en-CA"/>
          </a:p>
        </p:txBody>
      </p:sp>
      <p:sp>
        <p:nvSpPr>
          <p:cNvPr id="26" name="Rectangle 25"/>
          <p:cNvSpPr/>
          <p:nvPr userDrawn="1"/>
        </p:nvSpPr>
        <p:spPr>
          <a:xfrm>
            <a:off x="3275013" y="5541264"/>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ts val="1300"/>
              </a:lnSpc>
              <a:spcBef>
                <a:spcPts val="300"/>
              </a:spcBef>
            </a:pPr>
            <a:endParaRPr lang="en-CA">
              <a:solidFill>
                <a:prstClr val="white"/>
              </a:solidFill>
            </a:endParaRPr>
          </a:p>
        </p:txBody>
      </p:sp>
      <p:sp>
        <p:nvSpPr>
          <p:cNvPr id="12" name="Espace réservé du texte 13"/>
          <p:cNvSpPr>
            <a:spLocks noGrp="1"/>
          </p:cNvSpPr>
          <p:nvPr>
            <p:ph type="body" sz="quarter" idx="17"/>
          </p:nvPr>
        </p:nvSpPr>
        <p:spPr>
          <a:xfrm>
            <a:off x="3273425" y="5623561"/>
            <a:ext cx="5313364" cy="777240"/>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Tree>
    <p:extLst>
      <p:ext uri="{BB962C8B-B14F-4D97-AF65-F5344CB8AC3E}">
        <p14:creationId xmlns:p14="http://schemas.microsoft.com/office/powerpoint/2010/main" val="135093509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a:lstStyle>
            <a:lvl1pPr marL="0" indent="0">
              <a:buNone/>
              <a:defRPr/>
            </a:lvl1pPr>
          </a:lstStyle>
          <a:p>
            <a:endParaRPr lang="en-CA" dirty="0"/>
          </a:p>
        </p:txBody>
      </p:sp>
      <p:sp>
        <p:nvSpPr>
          <p:cNvPr id="9" name="Rectangle 8"/>
          <p:cNvSpPr/>
          <p:nvPr userDrawn="1"/>
        </p:nvSpPr>
        <p:spPr>
          <a:xfrm>
            <a:off x="5989638" y="3539109"/>
            <a:ext cx="2597150"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Tree>
    <p:extLst>
      <p:ext uri="{BB962C8B-B14F-4D97-AF65-F5344CB8AC3E}">
        <p14:creationId xmlns:p14="http://schemas.microsoft.com/office/powerpoint/2010/main" val="1466221231"/>
      </p:ext>
    </p:extLst>
  </p:cSld>
  <p:clrMapOvr>
    <a:masterClrMapping/>
  </p:clrMapOvr>
  <p:timing>
    <p:tnLst>
      <p:par>
        <p:cTn id="1" dur="indefinite" restart="never" nodeType="tmRoot"/>
      </p:par>
    </p:tnLst>
  </p:timing>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en-CA"/>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Cliquez pour modifier le style des sous-titres du masque</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4C7C1BCE-2EFC-416B-90B9-FA44276D68D1}"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304659086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en-CA"/>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Cliquez pour modifier les styles du texte du masque</a:t>
            </a:r>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51EA6FFF-CDAD-4CAB-9508-97B1E1120FD5}"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3048536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C67963F7-1FF7-4458-B8D9-B6981355C9F0}" type="datetime1">
              <a:rPr lang="fr-FR" smtClean="0">
                <a:solidFill>
                  <a:srgbClr val="000000">
                    <a:tint val="75000"/>
                  </a:srgbClr>
                </a:solidFill>
              </a:rPr>
              <a:pPr/>
              <a:t>28/07/2017</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1436008651"/>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en-CA"/>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7" name="Espace réservé de la date 6"/>
          <p:cNvSpPr>
            <a:spLocks noGrp="1"/>
          </p:cNvSpPr>
          <p:nvPr>
            <p:ph type="dt" sz="half" idx="10"/>
          </p:nvPr>
        </p:nvSpPr>
        <p:spPr>
          <a:xfrm>
            <a:off x="457200" y="6356350"/>
            <a:ext cx="2133600" cy="365125"/>
          </a:xfrm>
          <a:prstGeom prst="rect">
            <a:avLst/>
          </a:prstGeom>
        </p:spPr>
        <p:txBody>
          <a:bodyPr/>
          <a:lstStyle/>
          <a:p>
            <a:fld id="{A2D19559-C65C-4FBC-A8DA-B6A4FE7156AA}" type="datetime1">
              <a:rPr lang="fr-FR" smtClean="0">
                <a:solidFill>
                  <a:srgbClr val="000000">
                    <a:tint val="75000"/>
                  </a:srgbClr>
                </a:solidFill>
              </a:rPr>
              <a:pPr/>
              <a:t>28/07/2017</a:t>
            </a:fld>
            <a:endParaRPr lang="en-CA">
              <a:solidFill>
                <a:srgbClr val="000000">
                  <a:tint val="75000"/>
                </a:srgbClr>
              </a:solidFill>
            </a:endParaRPr>
          </a:p>
        </p:txBody>
      </p:sp>
      <p:sp>
        <p:nvSpPr>
          <p:cNvPr id="8" name="Espace réservé du pied de page 7"/>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9" name="Espace réservé du numéro de diapositive 8"/>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322461579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e la date 2"/>
          <p:cNvSpPr>
            <a:spLocks noGrp="1"/>
          </p:cNvSpPr>
          <p:nvPr>
            <p:ph type="dt" sz="half" idx="10"/>
          </p:nvPr>
        </p:nvSpPr>
        <p:spPr>
          <a:xfrm>
            <a:off x="457200" y="6356350"/>
            <a:ext cx="2133600" cy="365125"/>
          </a:xfrm>
          <a:prstGeom prst="rect">
            <a:avLst/>
          </a:prstGeom>
        </p:spPr>
        <p:txBody>
          <a:bodyPr/>
          <a:lstStyle/>
          <a:p>
            <a:fld id="{F6E3622C-6126-4886-BCF5-7090F1C861E2}" type="datetime1">
              <a:rPr lang="fr-FR" smtClean="0">
                <a:solidFill>
                  <a:srgbClr val="000000">
                    <a:tint val="75000"/>
                  </a:srgbClr>
                </a:solidFill>
              </a:rPr>
              <a:pPr/>
              <a:t>28/07/2017</a:t>
            </a:fld>
            <a:endParaRPr lang="en-CA">
              <a:solidFill>
                <a:srgbClr val="000000">
                  <a:tint val="75000"/>
                </a:srgbClr>
              </a:solidFill>
            </a:endParaRPr>
          </a:p>
        </p:txBody>
      </p:sp>
      <p:sp>
        <p:nvSpPr>
          <p:cNvPr id="4" name="Espace réservé du pied de page 3"/>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5" name="Espace réservé du numéro de diapositive 4"/>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401407452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a:xfrm>
            <a:off x="457200" y="6356350"/>
            <a:ext cx="2133600" cy="365125"/>
          </a:xfrm>
          <a:prstGeom prst="rect">
            <a:avLst/>
          </a:prstGeom>
        </p:spPr>
        <p:txBody>
          <a:bodyPr/>
          <a:lstStyle/>
          <a:p>
            <a:fld id="{83532742-BFF1-4CDF-8EA7-C42C4735F3E4}" type="datetime1">
              <a:rPr lang="fr-FR" smtClean="0">
                <a:solidFill>
                  <a:srgbClr val="000000">
                    <a:tint val="75000"/>
                  </a:srgbClr>
                </a:solidFill>
              </a:rPr>
              <a:pPr/>
              <a:t>28/07/2017</a:t>
            </a:fld>
            <a:endParaRPr lang="en-CA">
              <a:solidFill>
                <a:srgbClr val="000000">
                  <a:tint val="75000"/>
                </a:srgbClr>
              </a:solidFill>
            </a:endParaRPr>
          </a:p>
        </p:txBody>
      </p:sp>
      <p:sp>
        <p:nvSpPr>
          <p:cNvPr id="3" name="Espace réservé du pied de page 2"/>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4" name="Espace réservé du numéro de diapositive 3"/>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118067813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en-CA"/>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72A3CBCB-1738-4DA0-A8CE-DFAB025965AE}" type="datetime1">
              <a:rPr lang="fr-FR" smtClean="0">
                <a:solidFill>
                  <a:srgbClr val="000000">
                    <a:tint val="75000"/>
                  </a:srgbClr>
                </a:solidFill>
              </a:rPr>
              <a:pPr/>
              <a:t>28/07/2017</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406652127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en-CA"/>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CA"/>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a:xfrm>
            <a:off x="457200" y="6356350"/>
            <a:ext cx="2133600" cy="365125"/>
          </a:xfrm>
          <a:prstGeom prst="rect">
            <a:avLst/>
          </a:prstGeom>
        </p:spPr>
        <p:txBody>
          <a:bodyPr/>
          <a:lstStyle/>
          <a:p>
            <a:fld id="{DBCBC8A0-BD29-4249-BF75-775520F295EE}" type="datetime1">
              <a:rPr lang="fr-FR" smtClean="0">
                <a:solidFill>
                  <a:srgbClr val="000000">
                    <a:tint val="75000"/>
                  </a:srgbClr>
                </a:solidFill>
              </a:rPr>
              <a:pPr/>
              <a:t>28/07/2017</a:t>
            </a:fld>
            <a:endParaRPr lang="en-CA">
              <a:solidFill>
                <a:srgbClr val="000000">
                  <a:tint val="75000"/>
                </a:srgbClr>
              </a:solidFill>
            </a:endParaRPr>
          </a:p>
        </p:txBody>
      </p:sp>
      <p:sp>
        <p:nvSpPr>
          <p:cNvPr id="6" name="Espace réservé du pied de page 5"/>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7" name="Espace réservé du numéro de diapositive 6"/>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2823404837"/>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B7CC106D-CD18-43F0-B777-972E1B51BC26}"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236144760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en-CA"/>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en-CA"/>
          </a:p>
        </p:txBody>
      </p:sp>
      <p:sp>
        <p:nvSpPr>
          <p:cNvPr id="4" name="Espace réservé de la date 3"/>
          <p:cNvSpPr>
            <a:spLocks noGrp="1"/>
          </p:cNvSpPr>
          <p:nvPr>
            <p:ph type="dt" sz="half" idx="10"/>
          </p:nvPr>
        </p:nvSpPr>
        <p:spPr>
          <a:xfrm>
            <a:off x="457200" y="6356350"/>
            <a:ext cx="2133600" cy="365125"/>
          </a:xfrm>
          <a:prstGeom prst="rect">
            <a:avLst/>
          </a:prstGeom>
        </p:spPr>
        <p:txBody>
          <a:bodyPr/>
          <a:lstStyle/>
          <a:p>
            <a:fld id="{216E80CA-17EC-4E3C-81E2-041E1FF7C6CC}"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Tree>
    <p:extLst>
      <p:ext uri="{BB962C8B-B14F-4D97-AF65-F5344CB8AC3E}">
        <p14:creationId xmlns:p14="http://schemas.microsoft.com/office/powerpoint/2010/main" val="403856045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solidFill>
                  <a:srgbClr val="7F7F7F"/>
                </a:solidFill>
              </a:defRPr>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3" name="Rectangle 12"/>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39196432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Movie Slide">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lvl1pPr>
          </a:lstStyle>
          <a:p>
            <a:r>
              <a:rPr lang="fr-FR" dirty="0" err="1" smtClean="0"/>
              <a:t>Video</a:t>
            </a:r>
            <a:r>
              <a:rPr lang="fr-FR" dirty="0" smtClean="0"/>
              <a:t> </a:t>
            </a:r>
            <a:r>
              <a:rPr lang="fr-FR" dirty="0" err="1" smtClean="0"/>
              <a:t>Slide</a:t>
            </a:r>
            <a:endParaRPr lang="fr-CA" dirty="0"/>
          </a:p>
        </p:txBody>
      </p:sp>
      <p:sp>
        <p:nvSpPr>
          <p:cNvPr id="3" name="Espace réservé du pied de page 2"/>
          <p:cNvSpPr>
            <a:spLocks noGrp="1"/>
          </p:cNvSpPr>
          <p:nvPr>
            <p:ph type="ftr" sz="quarter" idx="10"/>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1"/>
          </p:nvPr>
        </p:nvSpPr>
        <p:spPr/>
        <p:txBody>
          <a:body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sp>
        <p:nvSpPr>
          <p:cNvPr id="5" name="Espace réservé de la date 4"/>
          <p:cNvSpPr>
            <a:spLocks noGrp="1"/>
          </p:cNvSpPr>
          <p:nvPr>
            <p:ph type="dt" sz="half" idx="12"/>
          </p:nvPr>
        </p:nvSpPr>
        <p:spPr/>
        <p:txBody>
          <a:bodyPr/>
          <a:lstStyle/>
          <a:p>
            <a:fld id="{E87B434C-9450-4FD0-A3BB-FC343C76F50C}" type="datetime1">
              <a:rPr lang="fr-FR" smtClean="0">
                <a:solidFill>
                  <a:srgbClr val="000000">
                    <a:tint val="75000"/>
                  </a:srgbClr>
                </a:solidFill>
              </a:rPr>
              <a:pPr/>
              <a:t>28/07/2017</a:t>
            </a:fld>
            <a:endParaRPr lang="en-CA">
              <a:solidFill>
                <a:srgbClr val="000000">
                  <a:tint val="75000"/>
                </a:srgbClr>
              </a:solidFill>
            </a:endParaRPr>
          </a:p>
        </p:txBody>
      </p:sp>
    </p:spTree>
    <p:extLst>
      <p:ext uri="{BB962C8B-B14F-4D97-AF65-F5344CB8AC3E}">
        <p14:creationId xmlns:p14="http://schemas.microsoft.com/office/powerpoint/2010/main" val="256331535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userDrawn="1">
  <p:cSld name="1_Transition Page">
    <p:bg>
      <p:bgPr>
        <a:solidFill>
          <a:schemeClr val="tx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82951696"/>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userDrawn="1">
  <p:cSld name="Cover Page">
    <p:bg>
      <p:bgPr>
        <a:solidFill>
          <a:schemeClr val="tx2"/>
        </a:solidFill>
        <a:effectLst/>
      </p:bgPr>
    </p:bg>
    <p:spTree>
      <p:nvGrpSpPr>
        <p:cNvPr id="1" name=""/>
        <p:cNvGrpSpPr/>
        <p:nvPr/>
      </p:nvGrpSpPr>
      <p:grpSpPr>
        <a:xfrm>
          <a:off x="0" y="0"/>
          <a:ext cx="0" cy="0"/>
          <a:chOff x="0" y="0"/>
          <a:chExt cx="0" cy="0"/>
        </a:xfrm>
      </p:grpSpPr>
      <p:pic>
        <p:nvPicPr>
          <p:cNvPr id="4" name="Image 8" descr="CROP-Logo.pn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6" name="Connecteur droit 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6"/>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8" name="Connecteur droit 7"/>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8"/>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smtClean="0"/>
              <a:t>Modifiez les styles du texte du masque</a:t>
            </a:r>
          </a:p>
          <a:p>
            <a:pPr lvl="1"/>
            <a:r>
              <a:rPr lang="fr-FR" smtClean="0"/>
              <a:t>Deuxième niveau</a:t>
            </a:r>
          </a:p>
          <a:p>
            <a:pPr lvl="2"/>
            <a:r>
              <a:rPr lang="fr-FR" smtClean="0"/>
              <a:t>Troisième niveau</a:t>
            </a:r>
          </a:p>
        </p:txBody>
      </p:sp>
      <p:sp>
        <p:nvSpPr>
          <p:cNvPr id="20" name="Espace réservé du texte 13"/>
          <p:cNvSpPr>
            <a:spLocks noGrp="1"/>
          </p:cNvSpPr>
          <p:nvPr>
            <p:ph type="body" sz="quarter" idx="16"/>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smtClean="0"/>
              <a:t>Modifiez les styles du texte du masque</a:t>
            </a:r>
          </a:p>
          <a:p>
            <a:pPr lvl="1"/>
            <a:r>
              <a:rPr lang="fr-FR" smtClean="0"/>
              <a:t>Deuxième niveau</a:t>
            </a:r>
          </a:p>
        </p:txBody>
      </p:sp>
    </p:spTree>
    <p:extLst>
      <p:ext uri="{BB962C8B-B14F-4D97-AF65-F5344CB8AC3E}">
        <p14:creationId xmlns:p14="http://schemas.microsoft.com/office/powerpoint/2010/main" val="54288836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1_Back Cover Page">
    <p:bg>
      <p:bgPr>
        <a:solidFill>
          <a:schemeClr val="tx2"/>
        </a:solidFill>
        <a:effectLst/>
      </p:bgPr>
    </p:bg>
    <p:spTree>
      <p:nvGrpSpPr>
        <p:cNvPr id="1" name=""/>
        <p:cNvGrpSpPr/>
        <p:nvPr/>
      </p:nvGrpSpPr>
      <p:grpSpPr>
        <a:xfrm>
          <a:off x="0" y="0"/>
          <a:ext cx="0" cy="0"/>
          <a:chOff x="0" y="0"/>
          <a:chExt cx="0" cy="0"/>
        </a:xfrm>
      </p:grpSpPr>
      <p:pic>
        <p:nvPicPr>
          <p:cNvPr id="4" name="Image 8" descr="CROP-Logo.pn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5989638" y="3759200"/>
            <a:ext cx="259715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p:nvPr userDrawn="1"/>
        </p:nvSpPr>
        <p:spPr>
          <a:xfrm>
            <a:off x="558800" y="3613150"/>
            <a:ext cx="3949700"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6" name="Connecteur droit 5"/>
          <p:cNvCxnSpPr/>
          <p:nvPr userDrawn="1"/>
        </p:nvCxnSpPr>
        <p:spPr>
          <a:xfrm>
            <a:off x="558800" y="4054475"/>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ectangle 6"/>
          <p:cNvSpPr/>
          <p:nvPr userDrawn="1"/>
        </p:nvSpPr>
        <p:spPr>
          <a:xfrm>
            <a:off x="558800" y="2393950"/>
            <a:ext cx="3949700"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8" name="Connecteur droit 7"/>
          <p:cNvCxnSpPr/>
          <p:nvPr userDrawn="1"/>
        </p:nvCxnSpPr>
        <p:spPr>
          <a:xfrm>
            <a:off x="558800" y="283686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Connecteur droit 8"/>
          <p:cNvCxnSpPr/>
          <p:nvPr userDrawn="1"/>
        </p:nvCxnSpPr>
        <p:spPr>
          <a:xfrm>
            <a:off x="558800" y="3224213"/>
            <a:ext cx="3949700"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Forme en L 9"/>
          <p:cNvSpPr/>
          <p:nvPr userDrawn="1"/>
        </p:nvSpPr>
        <p:spPr>
          <a:xfrm rot="5400000">
            <a:off x="558800" y="501967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11" name="Espace réservé du texte 6"/>
          <p:cNvSpPr txBox="1">
            <a:spLocks/>
          </p:cNvSpPr>
          <p:nvPr userDrawn="1"/>
        </p:nvSpPr>
        <p:spPr>
          <a:xfrm>
            <a:off x="569913" y="5051425"/>
            <a:ext cx="2747962" cy="295275"/>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
        <p:nvSpPr>
          <p:cNvPr id="18" name="Espace réservé du texte 13"/>
          <p:cNvSpPr>
            <a:spLocks noGrp="1"/>
          </p:cNvSpPr>
          <p:nvPr>
            <p:ph type="body" sz="quarter" idx="15"/>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smtClean="0"/>
              <a:t>Modifiez les styles du texte du masque</a:t>
            </a:r>
          </a:p>
          <a:p>
            <a:pPr lvl="1"/>
            <a:r>
              <a:rPr lang="fr-FR" smtClean="0"/>
              <a:t>Deuxième niveau</a:t>
            </a:r>
          </a:p>
          <a:p>
            <a:pPr lvl="2"/>
            <a:r>
              <a:rPr lang="fr-FR" smtClean="0"/>
              <a:t>Troisième niveau</a:t>
            </a:r>
          </a:p>
        </p:txBody>
      </p:sp>
      <p:sp>
        <p:nvSpPr>
          <p:cNvPr id="20" name="Espace réservé du texte 13"/>
          <p:cNvSpPr>
            <a:spLocks noGrp="1"/>
          </p:cNvSpPr>
          <p:nvPr>
            <p:ph type="body" sz="quarter" idx="16"/>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smtClean="0"/>
              <a:t>Modifiez les styles du texte du masque</a:t>
            </a:r>
          </a:p>
          <a:p>
            <a:pPr lvl="1"/>
            <a:r>
              <a:rPr lang="fr-FR" smtClean="0"/>
              <a:t>Deuxième niveau</a:t>
            </a:r>
          </a:p>
        </p:txBody>
      </p:sp>
    </p:spTree>
    <p:extLst>
      <p:ext uri="{BB962C8B-B14F-4D97-AF65-F5344CB8AC3E}">
        <p14:creationId xmlns:p14="http://schemas.microsoft.com/office/powerpoint/2010/main" val="122491661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obj" preserve="1">
  <p:cSld name="Table of contents">
    <p:bg>
      <p:bgPr>
        <a:solidFill>
          <a:schemeClr val="bg2"/>
        </a:solidFill>
        <a:effectLst/>
      </p:bgPr>
    </p:bg>
    <p:spTree>
      <p:nvGrpSpPr>
        <p:cNvPr id="1" name=""/>
        <p:cNvGrpSpPr/>
        <p:nvPr/>
      </p:nvGrpSpPr>
      <p:grpSpPr>
        <a:xfrm>
          <a:off x="0" y="0"/>
          <a:ext cx="0" cy="0"/>
          <a:chOff x="0" y="0"/>
          <a:chExt cx="0" cy="0"/>
        </a:xfrm>
      </p:grpSpPr>
      <p:sp>
        <p:nvSpPr>
          <p:cNvPr id="4" name="Rectangle 3"/>
          <p:cNvSpPr/>
          <p:nvPr userDrawn="1"/>
        </p:nvSpPr>
        <p:spPr>
          <a:xfrm>
            <a:off x="558800" y="2393950"/>
            <a:ext cx="5311775" cy="5556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5" name="Connecteur droit 4"/>
          <p:cNvCxnSpPr/>
          <p:nvPr userDrawn="1"/>
        </p:nvCxnSpPr>
        <p:spPr>
          <a:xfrm>
            <a:off x="558800" y="6483350"/>
            <a:ext cx="8027988"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a:xfrm>
            <a:off x="558801" y="1271397"/>
            <a:ext cx="5311774" cy="1392620"/>
          </a:xfrm>
        </p:spPr>
        <p:txBody>
          <a:bodyPr anchor="t">
            <a:noAutofit/>
          </a:bodyPr>
          <a:lstStyle>
            <a:lvl1pPr marL="0" marR="0" indent="0" algn="l" defTabSz="914400" rtl="0" eaLnBrk="1" fontAlgn="auto" latinLnBrk="0" hangingPunct="1">
              <a:lnSpc>
                <a:spcPct val="100000"/>
              </a:lnSpc>
              <a:spcBef>
                <a:spcPct val="0"/>
              </a:spcBef>
              <a:spcAft>
                <a:spcPts val="0"/>
              </a:spcAft>
              <a:buClr>
                <a:schemeClr val="bg1"/>
              </a:buClr>
              <a:buSzTx/>
              <a:buFontTx/>
              <a:buNone/>
              <a:tabLst/>
              <a:defRPr sz="3300" baseline="0">
                <a:solidFill>
                  <a:schemeClr val="bg1"/>
                </a:solidFill>
              </a:defRPr>
            </a:lvl1pPr>
          </a:lstStyle>
          <a:p>
            <a:r>
              <a:rPr lang="fr-FR" smtClean="0"/>
              <a:t>Modifiez le style du titre</a:t>
            </a:r>
            <a:endParaRPr lang="fr-CA" dirty="0" smtClean="0"/>
          </a:p>
        </p:txBody>
      </p:sp>
      <p:sp>
        <p:nvSpPr>
          <p:cNvPr id="3" name="Espace réservé du contenu 2"/>
          <p:cNvSpPr>
            <a:spLocks noGrp="1"/>
          </p:cNvSpPr>
          <p:nvPr>
            <p:ph idx="1"/>
          </p:nvPr>
        </p:nvSpPr>
        <p:spPr>
          <a:xfrm>
            <a:off x="558801" y="2448814"/>
            <a:ext cx="5311774" cy="3785616"/>
          </a:xfrm>
        </p:spPr>
        <p:txBody>
          <a:bodyPr>
            <a:normAutofit/>
          </a:bodyPr>
          <a:lstStyle>
            <a:lvl1pPr marL="0" indent="0">
              <a:spcBef>
                <a:spcPts val="1200"/>
              </a:spcBef>
              <a:buClr>
                <a:schemeClr val="bg1"/>
              </a:buClr>
              <a:buNone/>
              <a:tabLst>
                <a:tab pos="5084763" algn="r"/>
              </a:tabLst>
              <a:defRPr sz="1200" b="0" u="none">
                <a:solidFill>
                  <a:schemeClr val="bg1"/>
                </a:solidFill>
                <a:latin typeface="Arial Narrow"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smtClean="0"/>
              <a:t>Modifiez les styles du texte du masque</a:t>
            </a:r>
          </a:p>
        </p:txBody>
      </p:sp>
      <p:sp>
        <p:nvSpPr>
          <p:cNvPr id="6" name="Espace réservé de la date 3"/>
          <p:cNvSpPr>
            <a:spLocks noGrp="1"/>
          </p:cNvSpPr>
          <p:nvPr>
            <p:ph type="dt" sz="half" idx="10"/>
          </p:nvPr>
        </p:nvSpPr>
        <p:spPr>
          <a:xfrm>
            <a:off x="3273425" y="6483350"/>
            <a:ext cx="2560638" cy="236538"/>
          </a:xfrm>
        </p:spPr>
        <p:txBody>
          <a:bodyPr/>
          <a:lstStyle>
            <a:lvl1pPr>
              <a:buClr>
                <a:schemeClr val="bg1"/>
              </a:buClr>
              <a:defRPr>
                <a:solidFill>
                  <a:schemeClr val="bg1"/>
                </a:solidFill>
              </a:defRPr>
            </a:lvl1pPr>
          </a:lstStyle>
          <a:p>
            <a:pPr>
              <a:buClr>
                <a:prstClr val="white"/>
              </a:buClr>
              <a:defRPr/>
            </a:pPr>
            <a:fld id="{B4E74A2B-0D1A-4F96-AF79-758A3FA97292}" type="datetime1">
              <a:rPr lang="fr-FR">
                <a:solidFill>
                  <a:prstClr val="white"/>
                </a:solidFill>
              </a:rPr>
              <a:pPr>
                <a:buClr>
                  <a:prstClr val="white"/>
                </a:buClr>
                <a:defRPr/>
              </a:pPr>
              <a:t>28/07/2017</a:t>
            </a:fld>
            <a:endParaRPr lang="en-CA">
              <a:solidFill>
                <a:prstClr val="white"/>
              </a:solidFill>
            </a:endParaRPr>
          </a:p>
        </p:txBody>
      </p:sp>
      <p:sp>
        <p:nvSpPr>
          <p:cNvPr id="7" name="Espace réservé du pied de page 4"/>
          <p:cNvSpPr>
            <a:spLocks noGrp="1"/>
          </p:cNvSpPr>
          <p:nvPr>
            <p:ph type="ftr" sz="quarter" idx="11"/>
          </p:nvPr>
        </p:nvSpPr>
        <p:spPr/>
        <p:txBody>
          <a:bodyPr/>
          <a:lstStyle>
            <a:lvl1pPr>
              <a:buClr>
                <a:schemeClr val="bg1"/>
              </a:buClr>
              <a:defRPr>
                <a:solidFill>
                  <a:schemeClr val="bg1"/>
                </a:solidFill>
              </a:defRPr>
            </a:lvl1pPr>
          </a:lstStyle>
          <a:p>
            <a:pPr>
              <a:buClr>
                <a:prstClr val="white"/>
              </a:buClr>
              <a:defRPr/>
            </a:pPr>
            <a:r>
              <a:rPr lang="en-CA">
                <a:solidFill>
                  <a:prstClr val="white"/>
                </a:solidFill>
              </a:rPr>
              <a:t>CROP</a:t>
            </a:r>
            <a:endParaRPr lang="en-CA" dirty="0">
              <a:solidFill>
                <a:prstClr val="white"/>
              </a:solidFill>
            </a:endParaRPr>
          </a:p>
        </p:txBody>
      </p:sp>
      <p:sp>
        <p:nvSpPr>
          <p:cNvPr id="8" name="Espace réservé du numéro de diapositive 5"/>
          <p:cNvSpPr>
            <a:spLocks noGrp="1"/>
          </p:cNvSpPr>
          <p:nvPr>
            <p:ph type="sldNum" sz="quarter" idx="12"/>
          </p:nvPr>
        </p:nvSpPr>
        <p:spPr/>
        <p:txBody>
          <a:bodyPr/>
          <a:lstStyle>
            <a:lvl1pPr>
              <a:buClr>
                <a:schemeClr val="bg1"/>
              </a:buClr>
              <a:defRPr>
                <a:solidFill>
                  <a:schemeClr val="bg1"/>
                </a:solidFill>
              </a:defRPr>
            </a:lvl1pPr>
          </a:lstStyle>
          <a:p>
            <a:pPr>
              <a:buClr>
                <a:prstClr val="white"/>
              </a:buClr>
              <a:defRPr/>
            </a:pPr>
            <a:fld id="{40DB686C-EE80-4877-81AB-5C8A07083102}" type="slidenum">
              <a:rPr lang="en-CA">
                <a:solidFill>
                  <a:prstClr val="white"/>
                </a:solidFill>
              </a:rPr>
              <a:pPr>
                <a:buClr>
                  <a:prstClr val="white"/>
                </a:buClr>
                <a:defRPr/>
              </a:pPr>
              <a:t>‹N°›</a:t>
            </a:fld>
            <a:endParaRPr lang="en-CA">
              <a:solidFill>
                <a:prstClr val="white"/>
              </a:solidFill>
            </a:endParaRPr>
          </a:p>
        </p:txBody>
      </p:sp>
    </p:spTree>
    <p:extLst>
      <p:ext uri="{BB962C8B-B14F-4D97-AF65-F5344CB8AC3E}">
        <p14:creationId xmlns:p14="http://schemas.microsoft.com/office/powerpoint/2010/main" val="177044670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userDrawn="1">
  <p:cSld name="Transition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a:xfrm>
            <a:off x="558801" y="4430713"/>
            <a:ext cx="466127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5" name="Forme en L 4"/>
          <p:cNvSpPr/>
          <p:nvPr userDrawn="1"/>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6" name="Espace réservé du texte 6"/>
          <p:cNvSpPr txBox="1">
            <a:spLocks/>
          </p:cNvSpPr>
          <p:nvPr userDrawn="1"/>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
        <p:nvSpPr>
          <p:cNvPr id="3" name="Espace réservé du contenu 2"/>
          <p:cNvSpPr>
            <a:spLocks noGrp="1"/>
          </p:cNvSpPr>
          <p:nvPr>
            <p:ph idx="1"/>
          </p:nvPr>
        </p:nvSpPr>
        <p:spPr>
          <a:xfrm>
            <a:off x="558801" y="1699260"/>
            <a:ext cx="6705853" cy="2594674"/>
          </a:xfrm>
        </p:spPr>
        <p:txBody>
          <a:bodyPr anchor="b">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smtClean="0"/>
              <a:t>Modifiez les styles du texte du masque</a:t>
            </a:r>
          </a:p>
        </p:txBody>
      </p:sp>
      <p:sp>
        <p:nvSpPr>
          <p:cNvPr id="21" name="Espace réservé du texte 20"/>
          <p:cNvSpPr>
            <a:spLocks noGrp="1"/>
          </p:cNvSpPr>
          <p:nvPr>
            <p:ph type="body" sz="quarter" idx="10"/>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smtClean="0"/>
              <a:t>Modifiez les styles du texte du masque</a:t>
            </a:r>
          </a:p>
        </p:txBody>
      </p:sp>
    </p:spTree>
    <p:extLst>
      <p:ext uri="{BB962C8B-B14F-4D97-AF65-F5344CB8AC3E}">
        <p14:creationId xmlns:p14="http://schemas.microsoft.com/office/powerpoint/2010/main" val="238638845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2_Transition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a:xfrm>
            <a:off x="558801" y="4430713"/>
            <a:ext cx="466127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5" name="Forme en L 4"/>
          <p:cNvSpPr/>
          <p:nvPr userDrawn="1"/>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6" name="Espace réservé du texte 6"/>
          <p:cNvSpPr txBox="1">
            <a:spLocks/>
          </p:cNvSpPr>
          <p:nvPr userDrawn="1"/>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
        <p:nvSpPr>
          <p:cNvPr id="3" name="Espace réservé du contenu 2"/>
          <p:cNvSpPr>
            <a:spLocks noGrp="1"/>
          </p:cNvSpPr>
          <p:nvPr>
            <p:ph idx="1"/>
          </p:nvPr>
        </p:nvSpPr>
        <p:spPr>
          <a:xfrm>
            <a:off x="558801" y="1699260"/>
            <a:ext cx="6705853" cy="2594674"/>
          </a:xfrm>
        </p:spPr>
        <p:txBody>
          <a:bodyPr anchor="b">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smtClean="0"/>
              <a:t>Modifiez les styles du texte du masque</a:t>
            </a:r>
          </a:p>
        </p:txBody>
      </p:sp>
      <p:sp>
        <p:nvSpPr>
          <p:cNvPr id="21" name="Espace réservé du texte 20"/>
          <p:cNvSpPr>
            <a:spLocks noGrp="1"/>
          </p:cNvSpPr>
          <p:nvPr>
            <p:ph type="body" sz="quarter" idx="10"/>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smtClean="0"/>
              <a:t>Modifiez les styles du texte du masque</a:t>
            </a:r>
          </a:p>
        </p:txBody>
      </p:sp>
    </p:spTree>
    <p:extLst>
      <p:ext uri="{BB962C8B-B14F-4D97-AF65-F5344CB8AC3E}">
        <p14:creationId xmlns:p14="http://schemas.microsoft.com/office/powerpoint/2010/main" val="37594902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userDrawn="1">
  <p:cSld name="3_Transition Page">
    <p:bg>
      <p:bgPr>
        <a:blipFill dpi="0" rotWithShape="1">
          <a:blip r:embed="rId2"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 name="Rectangle 3"/>
          <p:cNvSpPr/>
          <p:nvPr userDrawn="1"/>
        </p:nvSpPr>
        <p:spPr>
          <a:xfrm>
            <a:off x="558801" y="4430713"/>
            <a:ext cx="4661272"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5" name="Forme en L 4"/>
          <p:cNvSpPr/>
          <p:nvPr userDrawn="1"/>
        </p:nvSpPr>
        <p:spPr>
          <a:xfrm rot="5400000">
            <a:off x="558800" y="6029325"/>
            <a:ext cx="111125" cy="111125"/>
          </a:xfrm>
          <a:prstGeom prst="corner">
            <a:avLst>
              <a:gd name="adj1" fmla="val 31250"/>
              <a:gd name="adj2" fmla="val 30083"/>
            </a:avLst>
          </a:prstGeom>
          <a:solidFill>
            <a:sysClr val="window" lastClr="FFFFFF"/>
          </a:solidFill>
          <a:ln w="25400" cap="flat" cmpd="sng" algn="ctr">
            <a:noFill/>
            <a:prstDash val="solid"/>
          </a:ln>
          <a:effectLst/>
        </p:spPr>
        <p:txBody>
          <a:bodyPr anchor="ctr"/>
          <a:lstStyle/>
          <a:p>
            <a:pPr algn="ctr">
              <a:defRPr/>
            </a:pPr>
            <a:endParaRPr lang="en-CA" kern="0">
              <a:solidFill>
                <a:sysClr val="window" lastClr="FFFFFF"/>
              </a:solidFill>
              <a:cs typeface="Arial" charset="0"/>
            </a:endParaRPr>
          </a:p>
        </p:txBody>
      </p:sp>
      <p:sp>
        <p:nvSpPr>
          <p:cNvPr id="6" name="Espace réservé du texte 6"/>
          <p:cNvSpPr txBox="1">
            <a:spLocks/>
          </p:cNvSpPr>
          <p:nvPr userDrawn="1"/>
        </p:nvSpPr>
        <p:spPr>
          <a:xfrm>
            <a:off x="569913" y="6062663"/>
            <a:ext cx="2747962" cy="293687"/>
          </a:xfrm>
          <a:prstGeom prst="rect">
            <a:avLst/>
          </a:prstGeom>
        </p:spPr>
        <p:txBody>
          <a:bodyPr/>
          <a:lstStyle>
            <a:lvl1pPr marL="0" indent="0" algn="l" defTabSz="914400" rtl="0" eaLnBrk="1" latinLnBrk="0" hangingPunct="1">
              <a:spcBef>
                <a:spcPct val="20000"/>
              </a:spcBef>
              <a:buFont typeface="Arial" pitchFamily="34" charset="0"/>
              <a:buNone/>
              <a:defRPr sz="3200" b="1" kern="1200">
                <a:solidFill>
                  <a:schemeClr val="bg1"/>
                </a:solidFill>
                <a:latin typeface="TSTAR" pitchFamily="50" charset="0"/>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defRPr/>
            </a:pPr>
            <a:r>
              <a:rPr lang="en-US" sz="1800" dirty="0" smtClean="0">
                <a:solidFill>
                  <a:prstClr val="white"/>
                </a:solidFill>
                <a:latin typeface="Arial" pitchFamily="34" charset="0"/>
                <a:cs typeface="Arial" pitchFamily="34" charset="0"/>
              </a:rPr>
              <a:t>de la vie aux </a:t>
            </a:r>
            <a:r>
              <a:rPr lang="en-US" sz="1800" dirty="0" err="1" smtClean="0">
                <a:solidFill>
                  <a:prstClr val="white"/>
                </a:solidFill>
                <a:latin typeface="Arial" pitchFamily="34" charset="0"/>
                <a:cs typeface="Arial" pitchFamily="34" charset="0"/>
              </a:rPr>
              <a:t>idées</a:t>
            </a:r>
            <a:endParaRPr lang="en-CA" sz="1800" dirty="0">
              <a:solidFill>
                <a:prstClr val="white"/>
              </a:solidFill>
              <a:latin typeface="Arial" pitchFamily="34" charset="0"/>
              <a:cs typeface="Arial" pitchFamily="34" charset="0"/>
            </a:endParaRPr>
          </a:p>
        </p:txBody>
      </p:sp>
      <p:sp>
        <p:nvSpPr>
          <p:cNvPr id="3" name="Espace réservé du contenu 2"/>
          <p:cNvSpPr>
            <a:spLocks noGrp="1"/>
          </p:cNvSpPr>
          <p:nvPr>
            <p:ph idx="1"/>
          </p:nvPr>
        </p:nvSpPr>
        <p:spPr>
          <a:xfrm>
            <a:off x="558801" y="1699260"/>
            <a:ext cx="6705853" cy="2594674"/>
          </a:xfrm>
        </p:spPr>
        <p:txBody>
          <a:bodyPr anchor="b">
            <a:normAutofit/>
          </a:bodyPr>
          <a:lstStyle>
            <a:lvl1pPr marL="0" indent="0">
              <a:spcBef>
                <a:spcPts val="0"/>
              </a:spcBef>
              <a:buClr>
                <a:schemeClr val="bg1"/>
              </a:buClr>
              <a:buNone/>
              <a:tabLst>
                <a:tab pos="5084763" algn="r"/>
              </a:tabLst>
              <a:defRPr sz="3300" b="1" u="none">
                <a:solidFill>
                  <a:schemeClr val="bg1"/>
                </a:solidFill>
                <a:latin typeface="Arial" pitchFamily="34" charset="0"/>
                <a:cs typeface="Arial" pitchFamily="34" charset="0"/>
              </a:defRPr>
            </a:lvl1pPr>
            <a:lvl2pPr>
              <a:buClr>
                <a:schemeClr val="bg1"/>
              </a:buClr>
              <a:buNone/>
              <a:defRPr>
                <a:solidFill>
                  <a:schemeClr val="bg1"/>
                </a:solidFill>
              </a:defRPr>
            </a:lvl2pPr>
            <a:lvl3pPr>
              <a:buClr>
                <a:schemeClr val="bg1"/>
              </a:buClr>
              <a:buNone/>
              <a:defRPr>
                <a:solidFill>
                  <a:schemeClr val="bg1"/>
                </a:solidFill>
              </a:defRPr>
            </a:lvl3pPr>
            <a:lvl4pPr>
              <a:buClr>
                <a:schemeClr val="bg1"/>
              </a:buClr>
              <a:buNone/>
              <a:defRPr>
                <a:solidFill>
                  <a:schemeClr val="bg1"/>
                </a:solidFill>
              </a:defRPr>
            </a:lvl4pPr>
            <a:lvl5pPr>
              <a:buClr>
                <a:schemeClr val="bg1"/>
              </a:buClr>
              <a:buNone/>
              <a:defRPr>
                <a:solidFill>
                  <a:schemeClr val="bg1"/>
                </a:solidFill>
              </a:defRPr>
            </a:lvl5pPr>
          </a:lstStyle>
          <a:p>
            <a:pPr lvl="0"/>
            <a:r>
              <a:rPr lang="fr-FR" smtClean="0"/>
              <a:t>Modifiez les styles du texte du masque</a:t>
            </a:r>
          </a:p>
        </p:txBody>
      </p:sp>
      <p:sp>
        <p:nvSpPr>
          <p:cNvPr id="21" name="Espace réservé du texte 20"/>
          <p:cNvSpPr>
            <a:spLocks noGrp="1"/>
          </p:cNvSpPr>
          <p:nvPr>
            <p:ph type="body" sz="quarter" idx="10"/>
          </p:nvPr>
        </p:nvSpPr>
        <p:spPr>
          <a:xfrm>
            <a:off x="558800" y="4522534"/>
            <a:ext cx="5311775" cy="347663"/>
          </a:xfrm>
        </p:spPr>
        <p:txBody>
          <a:bodyPr>
            <a:normAutofit/>
          </a:bodyPr>
          <a:lstStyle>
            <a:lvl1pPr>
              <a:defRPr sz="1200">
                <a:solidFill>
                  <a:schemeClr val="bg1"/>
                </a:solidFill>
                <a:latin typeface="Arial Narrow" pitchFamily="34" charset="0"/>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fr-FR" smtClean="0"/>
              <a:t>Modifiez les styles du texte du masque</a:t>
            </a:r>
          </a:p>
        </p:txBody>
      </p:sp>
    </p:spTree>
    <p:extLst>
      <p:ext uri="{BB962C8B-B14F-4D97-AF65-F5344CB8AC3E}">
        <p14:creationId xmlns:p14="http://schemas.microsoft.com/office/powerpoint/2010/main" val="394713243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itre et texte">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en-CA"/>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4" name="Espace réservé de la date 3"/>
          <p:cNvSpPr>
            <a:spLocks noGrp="1"/>
          </p:cNvSpPr>
          <p:nvPr>
            <p:ph type="dt" sz="half" idx="14"/>
          </p:nvPr>
        </p:nvSpPr>
        <p:spPr>
          <a:xfrm>
            <a:off x="3273425" y="6483350"/>
            <a:ext cx="2560638" cy="236538"/>
          </a:xfrm>
        </p:spPr>
        <p:txBody>
          <a:bodyPr/>
          <a:lstStyle>
            <a:lvl1pPr>
              <a:defRPr/>
            </a:lvl1pPr>
          </a:lstStyle>
          <a:p>
            <a:pPr>
              <a:defRPr/>
            </a:pPr>
            <a:fld id="{FDA9FEC1-6772-447D-8C46-06C1CEA8C016}" type="datetime1">
              <a:rPr lang="fr-FR">
                <a:solidFill>
                  <a:srgbClr val="000000">
                    <a:tint val="75000"/>
                  </a:srgbClr>
                </a:solidFill>
              </a:rPr>
              <a:pPr>
                <a:defRPr/>
              </a:pPr>
              <a:t>28/07/2017</a:t>
            </a:fld>
            <a:endParaRPr lang="en-CA">
              <a:solidFill>
                <a:srgbClr val="000000">
                  <a:tint val="75000"/>
                </a:srgbClr>
              </a:solidFill>
            </a:endParaRPr>
          </a:p>
        </p:txBody>
      </p:sp>
      <p:sp>
        <p:nvSpPr>
          <p:cNvPr id="5" name="Espace réservé du pied de page 4"/>
          <p:cNvSpPr>
            <a:spLocks noGrp="1"/>
          </p:cNvSpPr>
          <p:nvPr>
            <p:ph type="ftr" sz="quarter" idx="15"/>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6"/>
          </p:nvPr>
        </p:nvSpPr>
        <p:spPr/>
        <p:txBody>
          <a:bodyPr/>
          <a:lstStyle>
            <a:lvl1pPr>
              <a:defRPr/>
            </a:lvl1pPr>
          </a:lstStyle>
          <a:p>
            <a:pPr>
              <a:defRPr/>
            </a:pPr>
            <a:fld id="{7714B82E-9168-4FD7-9C33-6C93AF7E8618}"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25239883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itre texte et photo">
    <p:spTree>
      <p:nvGrpSpPr>
        <p:cNvPr id="1" name=""/>
        <p:cNvGrpSpPr/>
        <p:nvPr/>
      </p:nvGrpSpPr>
      <p:grpSpPr>
        <a:xfrm>
          <a:off x="0" y="0"/>
          <a:ext cx="0" cy="0"/>
          <a:chOff x="0" y="0"/>
          <a:chExt cx="0" cy="0"/>
        </a:xfrm>
      </p:grpSpPr>
      <p:sp>
        <p:nvSpPr>
          <p:cNvPr id="6" name="Rectangle 5"/>
          <p:cNvSpPr/>
          <p:nvPr userDrawn="1"/>
        </p:nvSpPr>
        <p:spPr>
          <a:xfrm>
            <a:off x="5989638" y="3853849"/>
            <a:ext cx="2597150"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pour une image  10"/>
          <p:cNvSpPr>
            <a:spLocks noGrp="1"/>
          </p:cNvSpPr>
          <p:nvPr>
            <p:ph type="pic" sz="quarter" idx="14"/>
          </p:nvPr>
        </p:nvSpPr>
        <p:spPr>
          <a:xfrm>
            <a:off x="5989637" y="1371981"/>
            <a:ext cx="2597151" cy="2037969"/>
          </a:xfrm>
        </p:spPr>
        <p:txBody>
          <a:bodyPr rtlCol="0">
            <a:normAutofit/>
          </a:bodyPr>
          <a:lstStyle>
            <a:lvl1pPr marL="0" indent="0">
              <a:buNone/>
              <a:defRPr/>
            </a:lvl1pPr>
          </a:lstStyle>
          <a:p>
            <a:pPr lvl="0"/>
            <a:endParaRPr lang="en-CA" noProof="0" dirty="0"/>
          </a:p>
        </p:txBody>
      </p:sp>
      <p:sp>
        <p:nvSpPr>
          <p:cNvPr id="10" name="Espace réservé du texte 13"/>
          <p:cNvSpPr>
            <a:spLocks noGrp="1"/>
          </p:cNvSpPr>
          <p:nvPr>
            <p:ph type="body" sz="quarter" idx="15"/>
          </p:nvPr>
        </p:nvSpPr>
        <p:spPr>
          <a:xfrm>
            <a:off x="5989637" y="3648964"/>
            <a:ext cx="2597151" cy="1761554"/>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9" name="Espace réservé de la date 3"/>
          <p:cNvSpPr>
            <a:spLocks noGrp="1"/>
          </p:cNvSpPr>
          <p:nvPr>
            <p:ph type="dt" sz="half" idx="16"/>
          </p:nvPr>
        </p:nvSpPr>
        <p:spPr>
          <a:xfrm>
            <a:off x="3273425" y="6483350"/>
            <a:ext cx="2560638" cy="236538"/>
          </a:xfrm>
        </p:spPr>
        <p:txBody>
          <a:bodyPr/>
          <a:lstStyle>
            <a:lvl1pPr>
              <a:defRPr/>
            </a:lvl1pPr>
          </a:lstStyle>
          <a:p>
            <a:pPr>
              <a:defRPr/>
            </a:pPr>
            <a:fld id="{9D24253D-99FB-49DD-861D-4F0CF28981BD}" type="datetime1">
              <a:rPr lang="fr-FR">
                <a:solidFill>
                  <a:srgbClr val="000000">
                    <a:tint val="75000"/>
                  </a:srgbClr>
                </a:solidFill>
              </a:rPr>
              <a:pPr>
                <a:defRPr/>
              </a:pPr>
              <a:t>28/07/2017</a:t>
            </a:fld>
            <a:endParaRPr lang="en-CA">
              <a:solidFill>
                <a:srgbClr val="000000">
                  <a:tint val="75000"/>
                </a:srgbClr>
              </a:solidFill>
            </a:endParaRPr>
          </a:p>
        </p:txBody>
      </p:sp>
      <p:sp>
        <p:nvSpPr>
          <p:cNvPr id="11"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2" name="Espace réservé du numéro de diapositive 5"/>
          <p:cNvSpPr>
            <a:spLocks noGrp="1"/>
          </p:cNvSpPr>
          <p:nvPr>
            <p:ph type="sldNum" sz="quarter" idx="18"/>
          </p:nvPr>
        </p:nvSpPr>
        <p:spPr/>
        <p:txBody>
          <a:bodyPr/>
          <a:lstStyle>
            <a:lvl1pPr>
              <a:defRPr/>
            </a:lvl1pPr>
          </a:lstStyle>
          <a:p>
            <a:pPr>
              <a:defRPr/>
            </a:pPr>
            <a:fld id="{A5EDB85A-66DF-45E6-99D2-94A7B8B320F6}"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00841413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2" name="Titre 1"/>
          <p:cNvSpPr>
            <a:spLocks noGrp="1"/>
          </p:cNvSpPr>
          <p:nvPr>
            <p:ph type="title" hasCustomPrompt="1"/>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0" name="Rectangle 9"/>
          <p:cNvSpPr/>
          <p:nvPr userDrawn="1"/>
        </p:nvSpPr>
        <p:spPr>
          <a:xfrm>
            <a:off x="558800" y="5456238"/>
            <a:ext cx="5313363" cy="55646"/>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971400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Titre et contenu ">
    <p:spTree>
      <p:nvGrpSpPr>
        <p:cNvPr id="1" name=""/>
        <p:cNvGrpSpPr/>
        <p:nvPr/>
      </p:nvGrpSpPr>
      <p:grpSpPr>
        <a:xfrm>
          <a:off x="0" y="0"/>
          <a:ext cx="0" cy="0"/>
          <a:chOff x="0" y="0"/>
          <a:chExt cx="0" cy="0"/>
        </a:xfrm>
      </p:grpSpPr>
      <p:cxnSp>
        <p:nvCxnSpPr>
          <p:cNvPr id="5" name="Connecteur droit 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D6EB73D9-F08A-4B42-93ED-39AAFD3D4824}" type="datetime1">
              <a:rPr lang="fr-FR">
                <a:solidFill>
                  <a:srgbClr val="000000">
                    <a:tint val="75000"/>
                  </a:srgbClr>
                </a:solidFill>
              </a:rPr>
              <a:pPr>
                <a:defRPr/>
              </a:pPr>
              <a:t>28/07/2017</a:t>
            </a:fld>
            <a:endParaRPr lang="en-CA">
              <a:solidFill>
                <a:srgbClr val="000000">
                  <a:tint val="75000"/>
                </a:srgb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0" name="Espace réservé du numéro de diapositive 5"/>
          <p:cNvSpPr>
            <a:spLocks noGrp="1"/>
          </p:cNvSpPr>
          <p:nvPr>
            <p:ph type="sldNum" sz="quarter" idx="20"/>
          </p:nvPr>
        </p:nvSpPr>
        <p:spPr/>
        <p:txBody>
          <a:bodyPr/>
          <a:lstStyle>
            <a:lvl1pPr>
              <a:defRPr/>
            </a:lvl1pPr>
          </a:lstStyle>
          <a:p>
            <a:pPr>
              <a:defRPr/>
            </a:pPr>
            <a:fld id="{3DFA6311-1157-4C02-B161-7AF404F3791B}"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48685730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
    <p:spTree>
      <p:nvGrpSpPr>
        <p:cNvPr id="1" name=""/>
        <p:cNvGrpSpPr/>
        <p:nvPr/>
      </p:nvGrpSpPr>
      <p:grpSpPr>
        <a:xfrm>
          <a:off x="0" y="0"/>
          <a:ext cx="0" cy="0"/>
          <a:chOff x="0" y="0"/>
          <a:chExt cx="0" cy="0"/>
        </a:xfrm>
      </p:grpSpPr>
      <p:sp>
        <p:nvSpPr>
          <p:cNvPr id="5" name="Rectangle 4"/>
          <p:cNvSpPr/>
          <p:nvPr userDrawn="1"/>
        </p:nvSpPr>
        <p:spPr>
          <a:xfrm>
            <a:off x="558800" y="5456238"/>
            <a:ext cx="5313363"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6" name="Connecteur droit 5"/>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8027988" cy="3749674"/>
          </a:xfrm>
        </p:spPr>
        <p:txBody>
          <a:bodyPr/>
          <a:lstStyle/>
          <a:p>
            <a:pPr lvl="0"/>
            <a:r>
              <a:rPr lang="fr-FR" dirty="0" smtClean="0"/>
              <a:t>Cliquez pour modifier</a:t>
            </a:r>
            <a:endParaRPr lang="en-CA" dirty="0"/>
          </a:p>
        </p:txBody>
      </p:sp>
      <p:sp>
        <p:nvSpPr>
          <p:cNvPr id="11" name="Espace réservé du texte 13"/>
          <p:cNvSpPr>
            <a:spLocks noGrp="1"/>
          </p:cNvSpPr>
          <p:nvPr>
            <p:ph type="body" sz="quarter" idx="17"/>
          </p:nvPr>
        </p:nvSpPr>
        <p:spPr>
          <a:xfrm>
            <a:off x="558800" y="5585036"/>
            <a:ext cx="5313364" cy="895139"/>
          </a:xfrm>
        </p:spPr>
        <p:txBody>
          <a:bodyPr>
            <a:normAutofit/>
          </a:bodyPr>
          <a:lstStyle>
            <a:lvl1pPr marL="0" indent="0">
              <a:lnSpc>
                <a:spcPts val="1400"/>
              </a:lnSpc>
              <a:spcBef>
                <a:spcPts val="600"/>
              </a:spcBef>
              <a:buNone/>
              <a:defRPr sz="1200" b="0"/>
            </a:lvl1pPr>
          </a:lstStyle>
          <a:p>
            <a:pPr lvl="0"/>
            <a:r>
              <a:rPr lang="fr-FR" dirty="0" smtClean="0"/>
              <a:t>Cliquez pour modifier les styles du</a:t>
            </a:r>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A236808F-0CAB-4B60-8428-F1D358CC5211}" type="datetime1">
              <a:rPr lang="fr-FR">
                <a:solidFill>
                  <a:srgbClr val="000000">
                    <a:tint val="75000"/>
                  </a:srgbClr>
                </a:solidFill>
              </a:rPr>
              <a:pPr>
                <a:defRPr/>
              </a:pPr>
              <a:t>28/07/2017</a:t>
            </a:fld>
            <a:endParaRPr lang="en-CA">
              <a:solidFill>
                <a:srgbClr val="000000">
                  <a:tint val="75000"/>
                </a:srgb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0" name="Espace réservé du numéro de diapositive 5"/>
          <p:cNvSpPr>
            <a:spLocks noGrp="1"/>
          </p:cNvSpPr>
          <p:nvPr>
            <p:ph type="sldNum" sz="quarter" idx="20"/>
          </p:nvPr>
        </p:nvSpPr>
        <p:spPr/>
        <p:txBody>
          <a:bodyPr/>
          <a:lstStyle>
            <a:lvl1pPr>
              <a:defRPr/>
            </a:lvl1pPr>
          </a:lstStyle>
          <a:p>
            <a:pPr>
              <a:defRPr/>
            </a:pPr>
            <a:fld id="{59421A9A-1361-494E-B51F-F6CCFE726848}"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53080640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4" name="Rectangle 3"/>
          <p:cNvSpPr/>
          <p:nvPr userDrawn="1"/>
        </p:nvSpPr>
        <p:spPr>
          <a:xfrm>
            <a:off x="558800" y="5456238"/>
            <a:ext cx="5313363"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5" name="Connecteur droit 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7" name="Espace réservé de la date 3"/>
          <p:cNvSpPr>
            <a:spLocks noGrp="1"/>
          </p:cNvSpPr>
          <p:nvPr>
            <p:ph type="dt" sz="half" idx="15"/>
          </p:nvPr>
        </p:nvSpPr>
        <p:spPr>
          <a:xfrm>
            <a:off x="3273425" y="6483350"/>
            <a:ext cx="2560638" cy="236538"/>
          </a:xfrm>
        </p:spPr>
        <p:txBody>
          <a:bodyPr/>
          <a:lstStyle>
            <a:lvl1pPr>
              <a:defRPr/>
            </a:lvl1pPr>
          </a:lstStyle>
          <a:p>
            <a:pPr>
              <a:defRPr/>
            </a:pPr>
            <a:fld id="{8C7C48A2-B684-4334-9055-21D168591955}" type="datetime1">
              <a:rPr lang="fr-FR">
                <a:solidFill>
                  <a:srgbClr val="000000">
                    <a:tint val="75000"/>
                  </a:srgbClr>
                </a:solidFill>
              </a:rPr>
              <a:pPr>
                <a:defRPr/>
              </a:pPr>
              <a:t>28/07/2017</a:t>
            </a:fld>
            <a:endParaRPr lang="en-CA">
              <a:solidFill>
                <a:srgbClr val="000000">
                  <a:tint val="75000"/>
                </a:srgbClr>
              </a:solidFill>
            </a:endParaRPr>
          </a:p>
        </p:txBody>
      </p:sp>
      <p:sp>
        <p:nvSpPr>
          <p:cNvPr id="8" name="Espace réservé du pied de page 4"/>
          <p:cNvSpPr>
            <a:spLocks noGrp="1"/>
          </p:cNvSpPr>
          <p:nvPr>
            <p:ph type="ftr" sz="quarter" idx="16"/>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0" name="Espace réservé du numéro de diapositive 5"/>
          <p:cNvSpPr>
            <a:spLocks noGrp="1"/>
          </p:cNvSpPr>
          <p:nvPr>
            <p:ph type="sldNum" sz="quarter" idx="17"/>
          </p:nvPr>
        </p:nvSpPr>
        <p:spPr/>
        <p:txBody>
          <a:bodyPr/>
          <a:lstStyle>
            <a:lvl1pPr>
              <a:defRPr/>
            </a:lvl1pPr>
          </a:lstStyle>
          <a:p>
            <a:pPr>
              <a:defRPr/>
            </a:pPr>
            <a:fld id="{9A692A55-FE7F-4E56-8351-1C8A1370F05B}"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78305044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3_Titre et contenu ">
    <p:spTree>
      <p:nvGrpSpPr>
        <p:cNvPr id="1" name=""/>
        <p:cNvGrpSpPr/>
        <p:nvPr/>
      </p:nvGrpSpPr>
      <p:grpSpPr>
        <a:xfrm>
          <a:off x="0" y="0"/>
          <a:ext cx="0" cy="0"/>
          <a:chOff x="0" y="0"/>
          <a:chExt cx="0" cy="0"/>
        </a:xfrm>
      </p:grpSpPr>
      <p:cxnSp>
        <p:nvCxnSpPr>
          <p:cNvPr id="4" name="Connecteur droit 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4"/>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4" cy="4938394"/>
          </a:xfr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47FB7255-0154-48C1-81ED-5211C8DB8485}" type="datetime1">
              <a:rPr lang="fr-FR">
                <a:solidFill>
                  <a:srgbClr val="000000">
                    <a:tint val="75000"/>
                  </a:srgbClr>
                </a:solidFill>
              </a:rPr>
              <a:pPr>
                <a:defRPr/>
              </a:pPr>
              <a:t>28/07/2017</a:t>
            </a:fld>
            <a:endParaRPr lang="en-CA">
              <a:solidFill>
                <a:srgbClr val="000000">
                  <a:tint val="75000"/>
                </a:srgb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8" name="Espace réservé du numéro de diapositive 5"/>
          <p:cNvSpPr>
            <a:spLocks noGrp="1"/>
          </p:cNvSpPr>
          <p:nvPr>
            <p:ph type="sldNum" sz="quarter" idx="17"/>
          </p:nvPr>
        </p:nvSpPr>
        <p:spPr/>
        <p:txBody>
          <a:bodyPr/>
          <a:lstStyle>
            <a:lvl1pPr>
              <a:defRPr/>
            </a:lvl1pPr>
          </a:lstStyle>
          <a:p>
            <a:pPr>
              <a:defRPr/>
            </a:pPr>
            <a:fld id="{873E10C2-8D6C-46CA-9388-494BC69BCDDA}"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03030824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2_Titre et contenu ">
    <p:spTree>
      <p:nvGrpSpPr>
        <p:cNvPr id="1" name=""/>
        <p:cNvGrpSpPr/>
        <p:nvPr/>
      </p:nvGrpSpPr>
      <p:grpSpPr>
        <a:xfrm>
          <a:off x="0" y="0"/>
          <a:ext cx="0" cy="0"/>
          <a:chOff x="0" y="0"/>
          <a:chExt cx="0" cy="0"/>
        </a:xfrm>
      </p:grpSpPr>
      <p:cxnSp>
        <p:nvCxnSpPr>
          <p:cNvPr id="4" name="Connecteur droit 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4"/>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FB4D4F87-869C-4C31-B12B-5D3F1A48F500}" type="datetime1">
              <a:rPr lang="fr-FR">
                <a:solidFill>
                  <a:srgbClr val="000000">
                    <a:tint val="75000"/>
                  </a:srgbClr>
                </a:solidFill>
              </a:rPr>
              <a:pPr>
                <a:defRPr/>
              </a:pPr>
              <a:t>28/07/2017</a:t>
            </a:fld>
            <a:endParaRPr lang="en-CA">
              <a:solidFill>
                <a:srgbClr val="000000">
                  <a:tint val="75000"/>
                </a:srgb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8" name="Espace réservé du numéro de diapositive 5"/>
          <p:cNvSpPr>
            <a:spLocks noGrp="1"/>
          </p:cNvSpPr>
          <p:nvPr>
            <p:ph type="sldNum" sz="quarter" idx="17"/>
          </p:nvPr>
        </p:nvSpPr>
        <p:spPr/>
        <p:txBody>
          <a:bodyPr/>
          <a:lstStyle>
            <a:lvl1pPr>
              <a:defRPr/>
            </a:lvl1pPr>
          </a:lstStyle>
          <a:p>
            <a:pPr>
              <a:defRPr/>
            </a:pPr>
            <a:fld id="{B316E863-1B2F-469E-B914-895DFC2AAD59}"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40328342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5_Titre et contenu ">
    <p:spTree>
      <p:nvGrpSpPr>
        <p:cNvPr id="1" name=""/>
        <p:cNvGrpSpPr/>
        <p:nvPr/>
      </p:nvGrpSpPr>
      <p:grpSpPr>
        <a:xfrm>
          <a:off x="0" y="0"/>
          <a:ext cx="0" cy="0"/>
          <a:chOff x="0" y="0"/>
          <a:chExt cx="0" cy="0"/>
        </a:xfrm>
      </p:grpSpPr>
      <p:cxnSp>
        <p:nvCxnSpPr>
          <p:cNvPr id="5" name="Connecteur droit 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3273424" y="2066544"/>
            <a:ext cx="5313363" cy="4386198"/>
          </a:xfrm>
        </p:spPr>
        <p:txBody>
          <a:bodyPr/>
          <a:lstStyle/>
          <a:p>
            <a:pPr lvl="0"/>
            <a:r>
              <a:rPr lang="fr-FR" dirty="0" smtClean="0"/>
              <a:t>Cliquez pour modifier</a:t>
            </a:r>
            <a:endParaRPr lang="en-CA" dirty="0"/>
          </a:p>
        </p:txBody>
      </p:sp>
      <p:sp>
        <p:nvSpPr>
          <p:cNvPr id="8" name="Espace réservé du contenu 8"/>
          <p:cNvSpPr>
            <a:spLocks noGrp="1"/>
          </p:cNvSpPr>
          <p:nvPr>
            <p:ph sz="quarter" idx="15"/>
          </p:nvPr>
        </p:nvSpPr>
        <p:spPr>
          <a:xfrm>
            <a:off x="558800" y="2066544"/>
            <a:ext cx="2595563" cy="4386198"/>
          </a:xfrm>
        </p:spPr>
        <p:txBody>
          <a:bodyPr/>
          <a:lstStyle/>
          <a:p>
            <a:pPr lvl="0"/>
            <a:r>
              <a:rPr lang="fr-FR" dirty="0" smtClean="0"/>
              <a:t>Cliquez pour modifier</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CDC0847D-4DEA-4F4C-A5E3-83617928CA25}" type="datetime1">
              <a:rPr lang="fr-FR">
                <a:solidFill>
                  <a:srgbClr val="000000">
                    <a:tint val="75000"/>
                  </a:srgbClr>
                </a:solidFill>
              </a:rPr>
              <a:pPr>
                <a:defRPr/>
              </a:pPr>
              <a:t>28/07/2017</a:t>
            </a:fld>
            <a:endParaRPr lang="en-CA">
              <a:solidFill>
                <a:srgbClr val="000000">
                  <a:tint val="75000"/>
                </a:srgb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0" name="Espace réservé du numéro de diapositive 5"/>
          <p:cNvSpPr>
            <a:spLocks noGrp="1"/>
          </p:cNvSpPr>
          <p:nvPr>
            <p:ph type="sldNum" sz="quarter" idx="18"/>
          </p:nvPr>
        </p:nvSpPr>
        <p:spPr/>
        <p:txBody>
          <a:bodyPr/>
          <a:lstStyle>
            <a:lvl1pPr>
              <a:defRPr/>
            </a:lvl1pPr>
          </a:lstStyle>
          <a:p>
            <a:pPr>
              <a:defRPr/>
            </a:pPr>
            <a:fld id="{3D8B9254-79EA-4EC0-A470-FD5832EC00A2}"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215055122"/>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Titre et contenu 2">
    <p:spTree>
      <p:nvGrpSpPr>
        <p:cNvPr id="1" name=""/>
        <p:cNvGrpSpPr/>
        <p:nvPr/>
      </p:nvGrpSpPr>
      <p:grpSpPr>
        <a:xfrm>
          <a:off x="0" y="0"/>
          <a:ext cx="0" cy="0"/>
          <a:chOff x="0" y="0"/>
          <a:chExt cx="0" cy="0"/>
        </a:xfrm>
      </p:grpSpPr>
      <p:cxnSp>
        <p:nvCxnSpPr>
          <p:cNvPr id="4" name="Connecteur droit 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Rectangle 4"/>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718938"/>
          </a:xfrm>
        </p:spPr>
        <p:txBody>
          <a:bodyPr/>
          <a:lstStyle/>
          <a:p>
            <a:pPr lvl="0"/>
            <a:r>
              <a:rPr lang="fr-FR" dirty="0" smtClean="0"/>
              <a:t>Cliquez pour modifier</a:t>
            </a:r>
            <a:endParaRPr lang="en-CA" dirty="0"/>
          </a:p>
        </p:txBody>
      </p:sp>
      <p:sp>
        <p:nvSpPr>
          <p:cNvPr id="6" name="Espace réservé de la date 3"/>
          <p:cNvSpPr>
            <a:spLocks noGrp="1"/>
          </p:cNvSpPr>
          <p:nvPr>
            <p:ph type="dt" sz="half" idx="15"/>
          </p:nvPr>
        </p:nvSpPr>
        <p:spPr>
          <a:xfrm>
            <a:off x="3273425" y="6483350"/>
            <a:ext cx="2560638" cy="236538"/>
          </a:xfrm>
        </p:spPr>
        <p:txBody>
          <a:bodyPr/>
          <a:lstStyle>
            <a:lvl1pPr>
              <a:defRPr/>
            </a:lvl1pPr>
          </a:lstStyle>
          <a:p>
            <a:pPr>
              <a:defRPr/>
            </a:pPr>
            <a:fld id="{4432D897-75C1-46D3-A200-2297DEE64761}" type="datetime1">
              <a:rPr lang="fr-FR">
                <a:solidFill>
                  <a:srgbClr val="000000">
                    <a:tint val="75000"/>
                  </a:srgbClr>
                </a:solidFill>
              </a:rPr>
              <a:pPr>
                <a:defRPr/>
              </a:pPr>
              <a:t>28/07/2017</a:t>
            </a:fld>
            <a:endParaRPr lang="en-CA">
              <a:solidFill>
                <a:srgbClr val="000000">
                  <a:tint val="75000"/>
                </a:srgbClr>
              </a:solidFill>
            </a:endParaRPr>
          </a:p>
        </p:txBody>
      </p:sp>
      <p:sp>
        <p:nvSpPr>
          <p:cNvPr id="7" name="Espace réservé du pied de page 4"/>
          <p:cNvSpPr>
            <a:spLocks noGrp="1"/>
          </p:cNvSpPr>
          <p:nvPr>
            <p:ph type="ftr" sz="quarter" idx="16"/>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8" name="Espace réservé du numéro de diapositive 5"/>
          <p:cNvSpPr>
            <a:spLocks noGrp="1"/>
          </p:cNvSpPr>
          <p:nvPr>
            <p:ph type="sldNum" sz="quarter" idx="17"/>
          </p:nvPr>
        </p:nvSpPr>
        <p:spPr/>
        <p:txBody>
          <a:bodyPr/>
          <a:lstStyle>
            <a:lvl1pPr>
              <a:defRPr/>
            </a:lvl1pPr>
          </a:lstStyle>
          <a:p>
            <a:pPr>
              <a:defRPr/>
            </a:pPr>
            <a:fld id="{05A9D8A3-30F5-4A22-84FE-D1933002669A}"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98478919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3 colonnes photos">
    <p:spTree>
      <p:nvGrpSpPr>
        <p:cNvPr id="1" name=""/>
        <p:cNvGrpSpPr/>
        <p:nvPr/>
      </p:nvGrpSpPr>
      <p:grpSpPr>
        <a:xfrm>
          <a:off x="0" y="0"/>
          <a:ext cx="0" cy="0"/>
          <a:chOff x="0" y="0"/>
          <a:chExt cx="0" cy="0"/>
        </a:xfrm>
      </p:grpSpPr>
      <p:cxnSp>
        <p:nvCxnSpPr>
          <p:cNvPr id="6" name="Connecteur droit 5"/>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49"/>
            <a:ext cx="2597150" cy="3062289"/>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7" name="Espace réservé de la date 3"/>
          <p:cNvSpPr>
            <a:spLocks noGrp="1"/>
          </p:cNvSpPr>
          <p:nvPr>
            <p:ph type="dt" sz="half" idx="18"/>
          </p:nvPr>
        </p:nvSpPr>
        <p:spPr>
          <a:xfrm>
            <a:off x="3273425" y="6483350"/>
            <a:ext cx="2560638" cy="236538"/>
          </a:xfrm>
        </p:spPr>
        <p:txBody>
          <a:bodyPr/>
          <a:lstStyle>
            <a:lvl1pPr>
              <a:defRPr/>
            </a:lvl1pPr>
          </a:lstStyle>
          <a:p>
            <a:pPr>
              <a:defRPr/>
            </a:pPr>
            <a:fld id="{0112D1EE-AD43-4E8B-A468-A147AEF9F8C9}" type="datetime1">
              <a:rPr lang="fr-FR">
                <a:solidFill>
                  <a:srgbClr val="000000">
                    <a:tint val="75000"/>
                  </a:srgbClr>
                </a:solidFill>
              </a:rPr>
              <a:pPr>
                <a:defRPr/>
              </a:pPr>
              <a:t>28/07/2017</a:t>
            </a:fld>
            <a:endParaRPr lang="en-CA">
              <a:solidFill>
                <a:srgbClr val="000000">
                  <a:tint val="75000"/>
                </a:srgbClr>
              </a:solidFill>
            </a:endParaRPr>
          </a:p>
        </p:txBody>
      </p:sp>
      <p:sp>
        <p:nvSpPr>
          <p:cNvPr id="8"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p>
        </p:txBody>
      </p:sp>
      <p:sp>
        <p:nvSpPr>
          <p:cNvPr id="9" name="Espace réservé du numéro de diapositive 5"/>
          <p:cNvSpPr>
            <a:spLocks noGrp="1"/>
          </p:cNvSpPr>
          <p:nvPr>
            <p:ph type="sldNum" sz="quarter" idx="20"/>
          </p:nvPr>
        </p:nvSpPr>
        <p:spPr/>
        <p:txBody>
          <a:bodyPr/>
          <a:lstStyle>
            <a:lvl1pPr>
              <a:defRPr/>
            </a:lvl1pPr>
          </a:lstStyle>
          <a:p>
            <a:pPr>
              <a:defRPr/>
            </a:pPr>
            <a:fld id="{29349D3F-7252-41FF-B3F5-651D88B25827}"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80219662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1_3 colonnes photos">
    <p:spTree>
      <p:nvGrpSpPr>
        <p:cNvPr id="1" name=""/>
        <p:cNvGrpSpPr/>
        <p:nvPr/>
      </p:nvGrpSpPr>
      <p:grpSpPr>
        <a:xfrm>
          <a:off x="0" y="0"/>
          <a:ext cx="0" cy="0"/>
          <a:chOff x="0" y="0"/>
          <a:chExt cx="0" cy="0"/>
        </a:xfrm>
      </p:grpSpPr>
      <p:cxnSp>
        <p:nvCxnSpPr>
          <p:cNvPr id="6" name="Connecteur droit 5"/>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Forme en L 6"/>
          <p:cNvSpPr/>
          <p:nvPr userDrawn="1"/>
        </p:nvSpPr>
        <p:spPr>
          <a:xfrm rot="5400000">
            <a:off x="3273425" y="373063"/>
            <a:ext cx="230187"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8" name="Forme en L 7"/>
          <p:cNvSpPr/>
          <p:nvPr userDrawn="1"/>
        </p:nvSpPr>
        <p:spPr>
          <a:xfrm rot="5400000" flipH="1" flipV="1">
            <a:off x="8355013"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1" name="Espace réservé pour une image  10"/>
          <p:cNvSpPr>
            <a:spLocks noGrp="1"/>
          </p:cNvSpPr>
          <p:nvPr>
            <p:ph type="pic" sz="quarter" idx="13"/>
          </p:nvPr>
        </p:nvSpPr>
        <p:spPr>
          <a:xfrm>
            <a:off x="5989638" y="2393949"/>
            <a:ext cx="2597150" cy="3062289"/>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49"/>
            <a:ext cx="2595563" cy="3062289"/>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49"/>
            <a:ext cx="2597150" cy="3062289"/>
          </a:xfrm>
        </p:spPr>
        <p:txBody>
          <a:bodyPr rtlCol="0">
            <a:normAutofit/>
          </a:bodyPr>
          <a:lstStyle>
            <a:lvl1pPr marL="0" indent="0">
              <a:buNone/>
              <a:defRPr/>
            </a:lvl1pPr>
          </a:lstStyle>
          <a:p>
            <a:pPr lvl="0"/>
            <a:endParaRPr lang="en-CA" noProof="0" dirty="0"/>
          </a:p>
        </p:txBody>
      </p:sp>
      <p:sp>
        <p:nvSpPr>
          <p:cNvPr id="20" name="Espace réservé du titre 1"/>
          <p:cNvSpPr>
            <a:spLocks noGrp="1"/>
          </p:cNvSpPr>
          <p:nvPr>
            <p:ph type="title"/>
          </p:nvPr>
        </p:nvSpPr>
        <p:spPr>
          <a:xfrm>
            <a:off x="3273424" y="603342"/>
            <a:ext cx="5311776" cy="1390049"/>
          </a:xfrm>
          <a:prstGeom prst="rect">
            <a:avLst/>
          </a:prstGeom>
        </p:spPr>
        <p:txBody>
          <a:bodyPr rtlCol="0">
            <a:normAutofit/>
          </a:bodyPr>
          <a:lstStyle/>
          <a:p>
            <a:r>
              <a:rPr lang="fr-FR" dirty="0" smtClean="0"/>
              <a:t>CLIQUEZ POUR MODIFIER LE STYLE DU TITRE</a:t>
            </a:r>
            <a:endParaRPr lang="en-CA" dirty="0"/>
          </a:p>
        </p:txBody>
      </p:sp>
      <p:sp>
        <p:nvSpPr>
          <p:cNvPr id="9" name="Espace réservé de la date 3"/>
          <p:cNvSpPr>
            <a:spLocks noGrp="1"/>
          </p:cNvSpPr>
          <p:nvPr>
            <p:ph type="dt" sz="half" idx="18"/>
          </p:nvPr>
        </p:nvSpPr>
        <p:spPr>
          <a:xfrm>
            <a:off x="3273425" y="6483350"/>
            <a:ext cx="2560638" cy="236538"/>
          </a:xfrm>
        </p:spPr>
        <p:txBody>
          <a:bodyPr/>
          <a:lstStyle>
            <a:lvl1pPr>
              <a:defRPr/>
            </a:lvl1pPr>
          </a:lstStyle>
          <a:p>
            <a:pPr>
              <a:defRPr/>
            </a:pPr>
            <a:fld id="{7A0914D3-8006-493A-9584-0C19D0265DD0}" type="datetime1">
              <a:rPr lang="fr-FR">
                <a:solidFill>
                  <a:srgbClr val="000000">
                    <a:tint val="75000"/>
                  </a:srgbClr>
                </a:solidFill>
              </a:rPr>
              <a:pPr>
                <a:defRPr/>
              </a:pPr>
              <a:t>28/07/2017</a:t>
            </a:fld>
            <a:endParaRPr lang="en-CA">
              <a:solidFill>
                <a:srgbClr val="000000">
                  <a:tint val="75000"/>
                </a:srgbClr>
              </a:solidFill>
            </a:endParaRPr>
          </a:p>
        </p:txBody>
      </p:sp>
      <p:sp>
        <p:nvSpPr>
          <p:cNvPr id="10"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p>
        </p:txBody>
      </p:sp>
      <p:sp>
        <p:nvSpPr>
          <p:cNvPr id="12" name="Espace réservé du numéro de diapositive 5"/>
          <p:cNvSpPr>
            <a:spLocks noGrp="1"/>
          </p:cNvSpPr>
          <p:nvPr>
            <p:ph type="sldNum" sz="quarter" idx="20"/>
          </p:nvPr>
        </p:nvSpPr>
        <p:spPr/>
        <p:txBody>
          <a:bodyPr/>
          <a:lstStyle>
            <a:lvl1pPr>
              <a:defRPr/>
            </a:lvl1pPr>
          </a:lstStyle>
          <a:p>
            <a:pPr>
              <a:defRPr/>
            </a:pPr>
            <a:fld id="{C031D394-562F-4FAE-91B2-03E3C9D05EDF}"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61417552"/>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userDrawn="1">
  <p:cSld name="Texte 3 photos">
    <p:spTree>
      <p:nvGrpSpPr>
        <p:cNvPr id="1" name=""/>
        <p:cNvGrpSpPr/>
        <p:nvPr/>
      </p:nvGrpSpPr>
      <p:grpSpPr>
        <a:xfrm>
          <a:off x="0" y="0"/>
          <a:ext cx="0" cy="0"/>
          <a:chOff x="0" y="0"/>
          <a:chExt cx="0" cy="0"/>
        </a:xfrm>
      </p:grpSpPr>
      <p:sp>
        <p:nvSpPr>
          <p:cNvPr id="9" name="Rectangle 8"/>
          <p:cNvSpPr/>
          <p:nvPr userDrawn="1"/>
        </p:nvSpPr>
        <p:spPr>
          <a:xfrm>
            <a:off x="5989638" y="4543425"/>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0" name="Rectangle 9"/>
          <p:cNvSpPr/>
          <p:nvPr userDrawn="1"/>
        </p:nvSpPr>
        <p:spPr>
          <a:xfrm>
            <a:off x="558800" y="4543425"/>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2" name="Rectangle 11"/>
          <p:cNvSpPr/>
          <p:nvPr userDrawn="1"/>
        </p:nvSpPr>
        <p:spPr>
          <a:xfrm>
            <a:off x="3273425" y="4543425"/>
            <a:ext cx="260032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14" name="Connecteur droit 1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Espace réservé pour une image  10"/>
          <p:cNvSpPr>
            <a:spLocks noGrp="1"/>
          </p:cNvSpPr>
          <p:nvPr>
            <p:ph type="pic" sz="quarter" idx="13"/>
          </p:nvPr>
        </p:nvSpPr>
        <p:spPr>
          <a:xfrm>
            <a:off x="5989638" y="2393950"/>
            <a:ext cx="2597150" cy="2028825"/>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2393950"/>
            <a:ext cx="2595563" cy="2028825"/>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2393950"/>
            <a:ext cx="2597150" cy="2028825"/>
          </a:xfr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4680962"/>
            <a:ext cx="2595563" cy="1868487"/>
          </a:xfrm>
        </p:spPr>
        <p:txBody>
          <a:bodyPr>
            <a:normAutofit/>
          </a:bodyPr>
          <a:lstStyle>
            <a:lvl1pPr>
              <a:lnSpc>
                <a:spcPts val="1500"/>
              </a:lnSpc>
              <a:defRPr sz="1200" b="0">
                <a:solidFill>
                  <a:schemeClr val="tx2"/>
                </a:solidFill>
              </a:defRPr>
            </a:lvl1pPr>
            <a:lvl2pPr>
              <a:lnSpc>
                <a:spcPts val="1500"/>
              </a:lnSpc>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p>
            <a:r>
              <a:rPr lang="fr-FR" dirty="0" smtClean="0"/>
              <a:t>CLIQUEZ POUR MODIFIER LE STYLE DU TITRE</a:t>
            </a:r>
            <a:endParaRPr lang="en-CA" dirty="0"/>
          </a:p>
        </p:txBody>
      </p:sp>
      <p:sp>
        <p:nvSpPr>
          <p:cNvPr id="15" name="Espace réservé de la date 3"/>
          <p:cNvSpPr>
            <a:spLocks noGrp="1"/>
          </p:cNvSpPr>
          <p:nvPr>
            <p:ph type="dt" sz="half" idx="21"/>
          </p:nvPr>
        </p:nvSpPr>
        <p:spPr>
          <a:xfrm>
            <a:off x="3273425" y="6483350"/>
            <a:ext cx="2560638" cy="236538"/>
          </a:xfrm>
        </p:spPr>
        <p:txBody>
          <a:bodyPr/>
          <a:lstStyle>
            <a:lvl1pPr>
              <a:defRPr/>
            </a:lvl1pPr>
          </a:lstStyle>
          <a:p>
            <a:pPr>
              <a:defRPr/>
            </a:pPr>
            <a:fld id="{F625822A-A3B3-4A37-90F8-2DF45208E7B2}" type="datetime1">
              <a:rPr lang="fr-FR">
                <a:solidFill>
                  <a:srgbClr val="000000">
                    <a:tint val="75000"/>
                  </a:srgbClr>
                </a:solidFill>
              </a:rPr>
              <a:pPr>
                <a:defRPr/>
              </a:pPr>
              <a:t>28/07/2017</a:t>
            </a:fld>
            <a:endParaRPr lang="en-CA">
              <a:solidFill>
                <a:srgbClr val="000000">
                  <a:tint val="75000"/>
                </a:srgbClr>
              </a:solidFill>
            </a:endParaRPr>
          </a:p>
        </p:txBody>
      </p:sp>
      <p:sp>
        <p:nvSpPr>
          <p:cNvPr id="16" name="Espace réservé du pied de page 4"/>
          <p:cNvSpPr>
            <a:spLocks noGrp="1"/>
          </p:cNvSpPr>
          <p:nvPr>
            <p:ph type="ftr" sz="quarter" idx="22"/>
          </p:nvPr>
        </p:nvSpPr>
        <p:spPr/>
        <p:txBody>
          <a:bodyPr/>
          <a:lstStyle>
            <a:lvl1pPr>
              <a:defRPr/>
            </a:lvl1pPr>
          </a:lstStyle>
          <a:p>
            <a:pPr>
              <a:defRPr/>
            </a:pPr>
            <a:r>
              <a:rPr lang="en-CA">
                <a:solidFill>
                  <a:srgbClr val="000000">
                    <a:tint val="75000"/>
                  </a:srgbClr>
                </a:solidFill>
              </a:rPr>
              <a:t>CROP</a:t>
            </a:r>
          </a:p>
        </p:txBody>
      </p:sp>
      <p:sp>
        <p:nvSpPr>
          <p:cNvPr id="18" name="Espace réservé du numéro de diapositive 5"/>
          <p:cNvSpPr>
            <a:spLocks noGrp="1"/>
          </p:cNvSpPr>
          <p:nvPr>
            <p:ph type="sldNum" sz="quarter" idx="23"/>
          </p:nvPr>
        </p:nvSpPr>
        <p:spPr/>
        <p:txBody>
          <a:bodyPr/>
          <a:lstStyle>
            <a:lvl1pPr>
              <a:defRPr/>
            </a:lvl1pPr>
          </a:lstStyle>
          <a:p>
            <a:pPr>
              <a:defRPr/>
            </a:pPr>
            <a:fld id="{EEB7E273-3A73-496D-A751-74C961D97E42}"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2700035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4_Titre et contenu ">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solidFill>
                  <a:srgbClr val="E31836"/>
                </a:solidFill>
              </a:defRPr>
            </a:lvl1pPr>
          </a:lstStyle>
          <a:p>
            <a:r>
              <a:rPr lang="fr-FR" dirty="0" smtClean="0"/>
              <a:t>Cliquez pour modifier le style du titre</a:t>
            </a:r>
            <a:endParaRPr lang="en-CA" dirty="0"/>
          </a:p>
        </p:txBody>
      </p:sp>
      <p:sp>
        <p:nvSpPr>
          <p:cNvPr id="4" name="Espace réservé de la date 3"/>
          <p:cNvSpPr>
            <a:spLocks noGrp="1"/>
          </p:cNvSpPr>
          <p:nvPr>
            <p:ph type="dt" sz="half" idx="10"/>
          </p:nvPr>
        </p:nvSpPr>
        <p:spPr>
          <a:xfrm>
            <a:off x="3273425" y="6483096"/>
            <a:ext cx="2560637" cy="237109"/>
          </a:xfrm>
          <a:prstGeom prst="rect">
            <a:avLst/>
          </a:prstGeom>
        </p:spPr>
        <p:txBody>
          <a:bodyPr/>
          <a:lstStyle/>
          <a:p>
            <a:fld id="{14E21B0B-A824-4C71-8B52-BEA968808D82}" type="datetime1">
              <a:rPr lang="fr-FR" smtClean="0">
                <a:solidFill>
                  <a:srgbClr val="000000">
                    <a:tint val="75000"/>
                  </a:srgbClr>
                </a:solidFill>
              </a:rPr>
              <a:pPr/>
              <a:t>28/07/2017</a:t>
            </a:fld>
            <a:endParaRPr lang="en-CA">
              <a:solidFill>
                <a:srgbClr val="000000">
                  <a:tint val="75000"/>
                </a:srgbClr>
              </a:solidFill>
            </a:endParaRPr>
          </a:p>
        </p:txBody>
      </p:sp>
      <p:sp>
        <p:nvSpPr>
          <p:cNvPr id="5" name="Espace réservé du pied de page 4"/>
          <p:cNvSpPr>
            <a:spLocks noGrp="1"/>
          </p:cNvSpPr>
          <p:nvPr>
            <p:ph type="ftr" sz="quarter" idx="11"/>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12"/>
          </p:nvPr>
        </p:nvSpPr>
        <p:spPr/>
        <p:txBody>
          <a:bodyPr/>
          <a:lstStyle/>
          <a:p>
            <a:fld id="{E7B58D81-04C7-47EB-9B1C-20051A4D7758}" type="slidenum">
              <a:rPr lang="en-CA" smtClean="0">
                <a:solidFill>
                  <a:srgbClr val="000000">
                    <a:tint val="75000"/>
                  </a:srgbClr>
                </a:solidFill>
              </a:rPr>
              <a:pPr/>
              <a:t>‹N°›</a:t>
            </a:fld>
            <a:endParaRPr lang="en-CA">
              <a:solidFill>
                <a:srgbClr val="000000">
                  <a:tint val="75000"/>
                </a:srgbClr>
              </a:solidFill>
            </a:endParaRPr>
          </a:p>
        </p:txBody>
      </p:sp>
      <p:sp>
        <p:nvSpPr>
          <p:cNvPr id="9" name="Espace réservé du contenu 8"/>
          <p:cNvSpPr>
            <a:spLocks noGrp="1"/>
          </p:cNvSpPr>
          <p:nvPr>
            <p:ph sz="quarter" idx="14"/>
          </p:nvPr>
        </p:nvSpPr>
        <p:spPr>
          <a:xfrm>
            <a:off x="558800" y="1517269"/>
            <a:ext cx="8027988" cy="4935473"/>
          </a:xfrm>
        </p:spPr>
        <p:txBody>
          <a:bodyPr/>
          <a:lstStyle/>
          <a:p>
            <a:pPr lvl="0"/>
            <a:r>
              <a:rPr lang="fr-FR" dirty="0" smtClean="0"/>
              <a:t>Cliquez pour modifier</a:t>
            </a:r>
            <a:endParaRPr lang="en-CA" dirty="0"/>
          </a:p>
        </p:txBody>
      </p:sp>
      <p:cxnSp>
        <p:nvCxnSpPr>
          <p:cNvPr id="12" name="Connecteur droit 11"/>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1" name="Rectangle 10"/>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Tree>
    <p:extLst>
      <p:ext uri="{BB962C8B-B14F-4D97-AF65-F5344CB8AC3E}">
        <p14:creationId xmlns:p14="http://schemas.microsoft.com/office/powerpoint/2010/main" val="72060708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1_Texte 3 photos">
    <p:spTree>
      <p:nvGrpSpPr>
        <p:cNvPr id="1" name=""/>
        <p:cNvGrpSpPr/>
        <p:nvPr/>
      </p:nvGrpSpPr>
      <p:grpSpPr>
        <a:xfrm>
          <a:off x="0" y="0"/>
          <a:ext cx="0" cy="0"/>
          <a:chOff x="0" y="0"/>
          <a:chExt cx="0" cy="0"/>
        </a:xfrm>
      </p:grpSpPr>
      <p:sp>
        <p:nvSpPr>
          <p:cNvPr id="10" name="Rectangle 9"/>
          <p:cNvSpPr/>
          <p:nvPr userDrawn="1"/>
        </p:nvSpPr>
        <p:spPr>
          <a:xfrm>
            <a:off x="5989638" y="3530600"/>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2" name="Rectangle 11"/>
          <p:cNvSpPr/>
          <p:nvPr userDrawn="1"/>
        </p:nvSpPr>
        <p:spPr>
          <a:xfrm>
            <a:off x="558800" y="3530600"/>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4" name="Rectangle 13"/>
          <p:cNvSpPr/>
          <p:nvPr userDrawn="1"/>
        </p:nvSpPr>
        <p:spPr>
          <a:xfrm>
            <a:off x="3273425" y="3530600"/>
            <a:ext cx="260032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15" name="Connecteur droit 1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6" name="Rectangle 15"/>
          <p:cNvSpPr/>
          <p:nvPr userDrawn="1"/>
        </p:nvSpPr>
        <p:spPr>
          <a:xfrm>
            <a:off x="558800" y="5456238"/>
            <a:ext cx="8027988" cy="460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8" name="Rectangle 1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1" name="Espace réservé pour une image  10"/>
          <p:cNvSpPr>
            <a:spLocks noGrp="1"/>
          </p:cNvSpPr>
          <p:nvPr>
            <p:ph type="pic" sz="quarter" idx="13"/>
          </p:nvPr>
        </p:nvSpPr>
        <p:spPr>
          <a:xfrm>
            <a:off x="5989638" y="1465015"/>
            <a:ext cx="2597150" cy="2028825"/>
          </a:xfrm>
        </p:spPr>
        <p:txBody>
          <a:bodyPr rtlCol="0">
            <a:normAutofit/>
          </a:bodyPr>
          <a:lstStyle>
            <a:lvl1pPr marL="0" indent="0">
              <a:buNone/>
              <a:defRPr/>
            </a:lvl1pPr>
          </a:lstStyle>
          <a:p>
            <a:pPr lvl="0"/>
            <a:endParaRPr lang="en-CA" noProof="0" dirty="0"/>
          </a:p>
        </p:txBody>
      </p:sp>
      <p:sp>
        <p:nvSpPr>
          <p:cNvPr id="13" name="Espace réservé pour une image  10"/>
          <p:cNvSpPr>
            <a:spLocks noGrp="1"/>
          </p:cNvSpPr>
          <p:nvPr>
            <p:ph type="pic" sz="quarter" idx="15"/>
          </p:nvPr>
        </p:nvSpPr>
        <p:spPr>
          <a:xfrm>
            <a:off x="558799" y="1465015"/>
            <a:ext cx="2595563" cy="2028825"/>
          </a:xfrm>
        </p:spPr>
        <p:txBody>
          <a:bodyPr rtlCol="0">
            <a:normAutofit/>
          </a:bodyPr>
          <a:lstStyle>
            <a:lvl1pPr marL="0" indent="0">
              <a:buNone/>
              <a:defRPr/>
            </a:lvl1pPr>
          </a:lstStyle>
          <a:p>
            <a:pPr lvl="0"/>
            <a:endParaRPr lang="en-CA" noProof="0" dirty="0"/>
          </a:p>
        </p:txBody>
      </p:sp>
      <p:sp>
        <p:nvSpPr>
          <p:cNvPr id="17" name="Espace réservé pour une image  10"/>
          <p:cNvSpPr>
            <a:spLocks noGrp="1"/>
          </p:cNvSpPr>
          <p:nvPr>
            <p:ph type="pic" sz="quarter" idx="17"/>
          </p:nvPr>
        </p:nvSpPr>
        <p:spPr>
          <a:xfrm>
            <a:off x="3276600" y="1465015"/>
            <a:ext cx="2597150" cy="2028825"/>
          </a:xfrm>
        </p:spPr>
        <p:txBody>
          <a:bodyPr rtlCol="0">
            <a:normAutofit/>
          </a:bodyPr>
          <a:lstStyle>
            <a:lvl1pPr marL="0" indent="0">
              <a:buNone/>
              <a:defRPr/>
            </a:lvl1pPr>
          </a:lstStyle>
          <a:p>
            <a:pPr lvl="0"/>
            <a:endParaRPr lang="en-CA" noProof="0" dirty="0"/>
          </a:p>
        </p:txBody>
      </p:sp>
      <p:sp>
        <p:nvSpPr>
          <p:cNvPr id="25" name="Espace réservé du texte 24"/>
          <p:cNvSpPr>
            <a:spLocks noGrp="1"/>
          </p:cNvSpPr>
          <p:nvPr>
            <p:ph type="body" sz="quarter" idx="18"/>
          </p:nvPr>
        </p:nvSpPr>
        <p:spPr>
          <a:xfrm>
            <a:off x="558799"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6" name="Espace réservé du texte 24"/>
          <p:cNvSpPr>
            <a:spLocks noGrp="1"/>
          </p:cNvSpPr>
          <p:nvPr>
            <p:ph type="body" sz="quarter" idx="19"/>
          </p:nvPr>
        </p:nvSpPr>
        <p:spPr>
          <a:xfrm>
            <a:off x="3273424"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7" name="Espace réservé du texte 24"/>
          <p:cNvSpPr>
            <a:spLocks noGrp="1"/>
          </p:cNvSpPr>
          <p:nvPr>
            <p:ph type="body" sz="quarter" idx="20"/>
          </p:nvPr>
        </p:nvSpPr>
        <p:spPr>
          <a:xfrm>
            <a:off x="5991226" y="3668137"/>
            <a:ext cx="2595563" cy="1788101"/>
          </a:xfrm>
        </p:spPr>
        <p:txBody>
          <a:bodyPr>
            <a:normAutofit/>
          </a:bodyPr>
          <a:lstStyle>
            <a:lvl1pPr>
              <a:lnSpc>
                <a:spcPts val="1500"/>
              </a:lnSpc>
              <a:spcBef>
                <a:spcPts val="1200"/>
              </a:spcBef>
              <a:defRPr sz="1200" b="0">
                <a:solidFill>
                  <a:schemeClr val="tx2"/>
                </a:solidFill>
              </a:defRPr>
            </a:lvl1pPr>
            <a:lvl2pPr>
              <a:lnSpc>
                <a:spcPts val="1500"/>
              </a:lnSpc>
              <a:spcBef>
                <a:spcPts val="800"/>
              </a:spcBef>
              <a:defRPr sz="1200" b="0"/>
            </a:lvl2pPr>
            <a:lvl3pPr>
              <a:defRPr sz="1200" b="0"/>
            </a:lvl3pPr>
            <a:lvl4pPr>
              <a:defRPr sz="1200" b="0"/>
            </a:lvl4pPr>
            <a:lvl5pPr>
              <a:defRPr sz="1200" b="0"/>
            </a:lvl5pPr>
          </a:lstStyle>
          <a:p>
            <a:pPr lvl="0"/>
            <a:r>
              <a:rPr lang="fr-FR" dirty="0" smtClean="0"/>
              <a:t>Cliquez pour modifier les styles du texte du masque</a:t>
            </a:r>
          </a:p>
          <a:p>
            <a:pPr lvl="1"/>
            <a:r>
              <a:rPr lang="fr-FR" dirty="0" smtClean="0"/>
              <a:t>Deuxième niveau</a:t>
            </a:r>
          </a:p>
        </p:txBody>
      </p:sp>
      <p:sp>
        <p:nvSpPr>
          <p:cNvPr id="20" name="Espace réservé du titre 1"/>
          <p:cNvSpPr>
            <a:spLocks noGrp="1"/>
          </p:cNvSpPr>
          <p:nvPr>
            <p:ph type="title"/>
          </p:nvPr>
        </p:nvSpPr>
        <p:spPr>
          <a:xfrm>
            <a:off x="558800" y="373063"/>
            <a:ext cx="5311774" cy="1008062"/>
          </a:xfrm>
          <a:prstGeom prst="rect">
            <a:avLst/>
          </a:prstGeom>
        </p:spPr>
        <p:txBody>
          <a:bodyPr rtlCol="0">
            <a:normAutofit/>
          </a:bodyPr>
          <a:lstStyle>
            <a:lvl1pPr>
              <a:defRPr baseline="0"/>
            </a:lvl1pPr>
          </a:lstStyle>
          <a:p>
            <a:r>
              <a:rPr lang="fr-FR" smtClean="0"/>
              <a:t>Modifiez le style du titre</a:t>
            </a:r>
            <a:endParaRPr lang="en-CA" dirty="0"/>
          </a:p>
        </p:txBody>
      </p:sp>
      <p:sp>
        <p:nvSpPr>
          <p:cNvPr id="21"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19" name="Espace réservé de la date 3"/>
          <p:cNvSpPr>
            <a:spLocks noGrp="1"/>
          </p:cNvSpPr>
          <p:nvPr>
            <p:ph type="dt" sz="half" idx="22"/>
          </p:nvPr>
        </p:nvSpPr>
        <p:spPr>
          <a:xfrm>
            <a:off x="3273425" y="6483350"/>
            <a:ext cx="2560638" cy="236538"/>
          </a:xfrm>
        </p:spPr>
        <p:txBody>
          <a:bodyPr/>
          <a:lstStyle>
            <a:lvl1pPr>
              <a:defRPr/>
            </a:lvl1pPr>
          </a:lstStyle>
          <a:p>
            <a:pPr>
              <a:defRPr/>
            </a:pPr>
            <a:fld id="{770425FE-0FEF-4909-BECC-E555E2C26DAA}" type="datetime1">
              <a:rPr lang="fr-FR">
                <a:solidFill>
                  <a:srgbClr val="000000">
                    <a:tint val="75000"/>
                  </a:srgbClr>
                </a:solidFill>
              </a:rPr>
              <a:pPr>
                <a:defRPr/>
              </a:pPr>
              <a:t>28/07/2017</a:t>
            </a:fld>
            <a:endParaRPr lang="en-CA">
              <a:solidFill>
                <a:srgbClr val="000000">
                  <a:tint val="75000"/>
                </a:srgbClr>
              </a:solidFill>
            </a:endParaRPr>
          </a:p>
        </p:txBody>
      </p:sp>
      <p:sp>
        <p:nvSpPr>
          <p:cNvPr id="22" name="Espace réservé du pied de page 4"/>
          <p:cNvSpPr>
            <a:spLocks noGrp="1"/>
          </p:cNvSpPr>
          <p:nvPr>
            <p:ph type="ftr" sz="quarter" idx="23"/>
          </p:nvPr>
        </p:nvSpPr>
        <p:spPr/>
        <p:txBody>
          <a:bodyPr/>
          <a:lstStyle>
            <a:lvl1pPr>
              <a:defRPr/>
            </a:lvl1pPr>
          </a:lstStyle>
          <a:p>
            <a:pPr>
              <a:defRPr/>
            </a:pPr>
            <a:r>
              <a:rPr lang="en-CA">
                <a:solidFill>
                  <a:srgbClr val="000000">
                    <a:tint val="75000"/>
                  </a:srgbClr>
                </a:solidFill>
              </a:rPr>
              <a:t>CROP</a:t>
            </a:r>
          </a:p>
        </p:txBody>
      </p:sp>
      <p:sp>
        <p:nvSpPr>
          <p:cNvPr id="23" name="Espace réservé du numéro de diapositive 5"/>
          <p:cNvSpPr>
            <a:spLocks noGrp="1"/>
          </p:cNvSpPr>
          <p:nvPr>
            <p:ph type="sldNum" sz="quarter" idx="24"/>
          </p:nvPr>
        </p:nvSpPr>
        <p:spPr/>
        <p:txBody>
          <a:bodyPr/>
          <a:lstStyle>
            <a:lvl1pPr>
              <a:defRPr/>
            </a:lvl1pPr>
          </a:lstStyle>
          <a:p>
            <a:pPr>
              <a:defRPr/>
            </a:pPr>
            <a:fld id="{92C2B125-9FAE-4C81-BE56-41F046F7A52A}"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31243296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Titre et contenu tableau">
    <p:spTree>
      <p:nvGrpSpPr>
        <p:cNvPr id="1" name=""/>
        <p:cNvGrpSpPr/>
        <p:nvPr/>
      </p:nvGrpSpPr>
      <p:grpSpPr>
        <a:xfrm>
          <a:off x="0" y="0"/>
          <a:ext cx="0" cy="0"/>
          <a:chOff x="0" y="0"/>
          <a:chExt cx="0" cy="0"/>
        </a:xfrm>
      </p:grpSpPr>
      <p:sp>
        <p:nvSpPr>
          <p:cNvPr id="6" name="Rectangle 5"/>
          <p:cNvSpPr/>
          <p:nvPr userDrawn="1"/>
        </p:nvSpPr>
        <p:spPr>
          <a:xfrm>
            <a:off x="558800" y="5456238"/>
            <a:ext cx="4654468" cy="460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3409949"/>
            <a:ext cx="8027989" cy="2046289"/>
          </a:xfrm>
        </p:spPr>
        <p:txBody>
          <a:bodyPr rtlCol="0">
            <a:normAutofit/>
          </a:bodyPr>
          <a:lstStyle>
            <a:lvl1pPr>
              <a:defRPr sz="1200"/>
            </a:lvl1pPr>
          </a:lstStyle>
          <a:p>
            <a:pPr lvl="0"/>
            <a:endParaRPr lang="en-CA" noProof="0"/>
          </a:p>
        </p:txBody>
      </p:sp>
      <p:sp>
        <p:nvSpPr>
          <p:cNvPr id="14" name="Espace réservé du texte 13"/>
          <p:cNvSpPr>
            <a:spLocks noGrp="1"/>
          </p:cNvSpPr>
          <p:nvPr>
            <p:ph type="body" sz="quarter" idx="21"/>
          </p:nvPr>
        </p:nvSpPr>
        <p:spPr>
          <a:xfrm>
            <a:off x="558800" y="5566093"/>
            <a:ext cx="8027988" cy="914082"/>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20" name="Espace réservé du texte 19"/>
          <p:cNvSpPr>
            <a:spLocks noGrp="1"/>
          </p:cNvSpPr>
          <p:nvPr>
            <p:ph type="body" sz="quarter" idx="22"/>
          </p:nvPr>
        </p:nvSpPr>
        <p:spPr>
          <a:xfrm>
            <a:off x="558800" y="1517206"/>
            <a:ext cx="5311774" cy="1865311"/>
          </a:xfrm>
        </p:spPr>
        <p:txBody>
          <a:bodyPr/>
          <a:lstStyle/>
          <a:p>
            <a:pPr lvl="0"/>
            <a:r>
              <a:rPr lang="fr-FR" dirty="0" smtClean="0"/>
              <a:t>Cliquez pour modifier les styles du texte du masque</a:t>
            </a:r>
          </a:p>
          <a:p>
            <a:pPr lvl="1"/>
            <a:r>
              <a:rPr lang="fr-FR" dirty="0" smtClean="0"/>
              <a:t>Deuxième niveau</a:t>
            </a:r>
          </a:p>
        </p:txBody>
      </p:sp>
      <p:sp>
        <p:nvSpPr>
          <p:cNvPr id="7" name="Espace réservé de la date 3"/>
          <p:cNvSpPr>
            <a:spLocks noGrp="1"/>
          </p:cNvSpPr>
          <p:nvPr>
            <p:ph type="dt" sz="half" idx="23"/>
          </p:nvPr>
        </p:nvSpPr>
        <p:spPr>
          <a:xfrm>
            <a:off x="3273425" y="6483350"/>
            <a:ext cx="2560638" cy="236538"/>
          </a:xfrm>
        </p:spPr>
        <p:txBody>
          <a:bodyPr/>
          <a:lstStyle>
            <a:lvl1pPr>
              <a:defRPr/>
            </a:lvl1pPr>
          </a:lstStyle>
          <a:p>
            <a:pPr>
              <a:defRPr/>
            </a:pPr>
            <a:fld id="{00610C0C-348E-40EC-80D6-32AFED06E123}" type="datetime1">
              <a:rPr lang="fr-FR">
                <a:solidFill>
                  <a:srgbClr val="000000">
                    <a:tint val="75000"/>
                  </a:srgbClr>
                </a:solidFill>
              </a:rPr>
              <a:pPr>
                <a:defRPr/>
              </a:pPr>
              <a:t>28/07/2017</a:t>
            </a:fld>
            <a:endParaRPr lang="en-CA">
              <a:solidFill>
                <a:srgbClr val="000000">
                  <a:tint val="75000"/>
                </a:srgbClr>
              </a:solidFill>
            </a:endParaRPr>
          </a:p>
        </p:txBody>
      </p:sp>
      <p:sp>
        <p:nvSpPr>
          <p:cNvPr id="8" name="Espace réservé du pied de page 4"/>
          <p:cNvSpPr>
            <a:spLocks noGrp="1"/>
          </p:cNvSpPr>
          <p:nvPr>
            <p:ph type="ftr" sz="quarter" idx="24"/>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9" name="Espace réservé du numéro de diapositive 5"/>
          <p:cNvSpPr>
            <a:spLocks noGrp="1"/>
          </p:cNvSpPr>
          <p:nvPr>
            <p:ph type="sldNum" sz="quarter" idx="25"/>
          </p:nvPr>
        </p:nvSpPr>
        <p:spPr/>
        <p:txBody>
          <a:bodyPr/>
          <a:lstStyle>
            <a:lvl1pPr>
              <a:defRPr/>
            </a:lvl1pPr>
          </a:lstStyle>
          <a:p>
            <a:pPr>
              <a:defRPr/>
            </a:pPr>
            <a:fld id="{6353B879-F73A-4585-B671-DA499A2D6736}"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32147370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_Titre et contenu tableau">
    <p:spTree>
      <p:nvGrpSpPr>
        <p:cNvPr id="1" name=""/>
        <p:cNvGrpSpPr/>
        <p:nvPr/>
      </p:nvGrpSpPr>
      <p:grpSpPr>
        <a:xfrm>
          <a:off x="0" y="0"/>
          <a:ext cx="0" cy="0"/>
          <a:chOff x="0" y="0"/>
          <a:chExt cx="0" cy="0"/>
        </a:xfrm>
      </p:grpSpPr>
      <p:sp>
        <p:nvSpPr>
          <p:cNvPr id="6" name="Rectangle 5"/>
          <p:cNvSpPr/>
          <p:nvPr userDrawn="1"/>
        </p:nvSpPr>
        <p:spPr>
          <a:xfrm>
            <a:off x="558800" y="4430713"/>
            <a:ext cx="8027988" cy="46037"/>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587752"/>
            <a:ext cx="8027989" cy="1852487"/>
          </a:xfrm>
        </p:spPr>
        <p:txBody>
          <a:bodyPr rtlCol="0">
            <a:normAutofit/>
          </a:bodyPr>
          <a:lstStyle>
            <a:lvl1pPr>
              <a:defRPr sz="1200"/>
            </a:lvl1pPr>
          </a:lstStyle>
          <a:p>
            <a:pPr lvl="0"/>
            <a:endParaRPr lang="en-CA" noProof="0"/>
          </a:p>
        </p:txBody>
      </p:sp>
      <p:sp>
        <p:nvSpPr>
          <p:cNvPr id="12" name="Espace réservé du texte 7"/>
          <p:cNvSpPr>
            <a:spLocks noGrp="1"/>
          </p:cNvSpPr>
          <p:nvPr>
            <p:ph type="body" sz="quarter" idx="18"/>
          </p:nvPr>
        </p:nvSpPr>
        <p:spPr>
          <a:xfrm>
            <a:off x="558799" y="1518285"/>
            <a:ext cx="5311775" cy="1023747"/>
          </a:xfrm>
        </p:spPr>
        <p:txBody>
          <a:bodyPr/>
          <a:lstStyle>
            <a:lvl2pPr>
              <a:spcBef>
                <a:spcPts val="800"/>
              </a:spcBef>
              <a:defRPr/>
            </a:lvl2pPr>
            <a:lvl3pPr>
              <a:spcBef>
                <a:spcPts val="1400"/>
              </a:spcBef>
              <a:defRPr/>
            </a:lvl3pPr>
            <a:lvl4pPr>
              <a:spcBef>
                <a:spcPts val="800"/>
              </a:spcBef>
              <a:defRPr/>
            </a:lvl4pPr>
          </a:lstStyle>
          <a:p>
            <a:pPr lvl="0"/>
            <a:r>
              <a:rPr lang="fr-FR" dirty="0" smtClean="0"/>
              <a:t>Cliquez pour modifier les styles du texte du masque</a:t>
            </a:r>
          </a:p>
          <a:p>
            <a:pPr lvl="1"/>
            <a:r>
              <a:rPr lang="fr-FR" dirty="0" smtClean="0"/>
              <a:t>Deuxième niveau</a:t>
            </a:r>
          </a:p>
        </p:txBody>
      </p:sp>
      <p:sp>
        <p:nvSpPr>
          <p:cNvPr id="14" name="Espace réservé du texte 13"/>
          <p:cNvSpPr>
            <a:spLocks noGrp="1"/>
          </p:cNvSpPr>
          <p:nvPr>
            <p:ph type="body" sz="quarter" idx="21"/>
          </p:nvPr>
        </p:nvSpPr>
        <p:spPr>
          <a:xfrm>
            <a:off x="558800" y="4540568"/>
            <a:ext cx="8027988" cy="1942528"/>
          </a:xfrm>
        </p:spPr>
        <p:txBody>
          <a:bodyPr>
            <a:normAutofit/>
          </a:bodyPr>
          <a:lstStyle>
            <a:lvl1pPr marL="0" indent="0">
              <a:lnSpc>
                <a:spcPts val="1500"/>
              </a:lnSpc>
              <a:buNone/>
              <a:defRPr sz="1200" b="0"/>
            </a:lvl1pPr>
          </a:lstStyle>
          <a:p>
            <a:pPr lvl="0"/>
            <a:r>
              <a:rPr lang="fr-FR" dirty="0" smtClean="0"/>
              <a:t>Cliquez pour modifier les styles du</a:t>
            </a:r>
            <a:endParaRPr lang="en-CA" dirty="0"/>
          </a:p>
        </p:txBody>
      </p:sp>
      <p:sp>
        <p:nvSpPr>
          <p:cNvPr id="7" name="Espace réservé de la date 3"/>
          <p:cNvSpPr>
            <a:spLocks noGrp="1"/>
          </p:cNvSpPr>
          <p:nvPr>
            <p:ph type="dt" sz="half" idx="22"/>
          </p:nvPr>
        </p:nvSpPr>
        <p:spPr>
          <a:xfrm>
            <a:off x="3273425" y="6483350"/>
            <a:ext cx="2560638" cy="236538"/>
          </a:xfrm>
        </p:spPr>
        <p:txBody>
          <a:bodyPr/>
          <a:lstStyle>
            <a:lvl1pPr>
              <a:defRPr/>
            </a:lvl1pPr>
          </a:lstStyle>
          <a:p>
            <a:pPr>
              <a:defRPr/>
            </a:pPr>
            <a:fld id="{294D4E05-E00F-4F1E-A668-4395DE4DF048}" type="datetime1">
              <a:rPr lang="fr-FR">
                <a:solidFill>
                  <a:srgbClr val="000000">
                    <a:tint val="75000"/>
                  </a:srgbClr>
                </a:solidFill>
              </a:rPr>
              <a:pPr>
                <a:defRPr/>
              </a:pPr>
              <a:t>28/07/2017</a:t>
            </a:fld>
            <a:endParaRPr lang="en-CA">
              <a:solidFill>
                <a:srgbClr val="000000">
                  <a:tint val="75000"/>
                </a:srgbClr>
              </a:solidFill>
            </a:endParaRPr>
          </a:p>
        </p:txBody>
      </p:sp>
      <p:sp>
        <p:nvSpPr>
          <p:cNvPr id="8" name="Espace réservé du pied de page 4"/>
          <p:cNvSpPr>
            <a:spLocks noGrp="1"/>
          </p:cNvSpPr>
          <p:nvPr>
            <p:ph type="ftr" sz="quarter" idx="23"/>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9" name="Espace réservé du numéro de diapositive 5"/>
          <p:cNvSpPr>
            <a:spLocks noGrp="1"/>
          </p:cNvSpPr>
          <p:nvPr>
            <p:ph type="sldNum" sz="quarter" idx="24"/>
          </p:nvPr>
        </p:nvSpPr>
        <p:spPr/>
        <p:txBody>
          <a:bodyPr/>
          <a:lstStyle>
            <a:lvl1pPr>
              <a:defRPr/>
            </a:lvl1pPr>
          </a:lstStyle>
          <a:p>
            <a:pPr>
              <a:defRPr/>
            </a:pPr>
            <a:fld id="{AEF1D900-EE8E-4908-9F73-37C5D7EE04B4}"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09067717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itre contenu et légende">
    <p:spTree>
      <p:nvGrpSpPr>
        <p:cNvPr id="1" name=""/>
        <p:cNvGrpSpPr/>
        <p:nvPr/>
      </p:nvGrpSpPr>
      <p:grpSpPr>
        <a:xfrm>
          <a:off x="0" y="0"/>
          <a:ext cx="0" cy="0"/>
          <a:chOff x="0" y="0"/>
          <a:chExt cx="0" cy="0"/>
        </a:xfrm>
      </p:grpSpPr>
      <p:sp>
        <p:nvSpPr>
          <p:cNvPr id="5" name="Rectangle 4"/>
          <p:cNvSpPr/>
          <p:nvPr userDrawn="1"/>
        </p:nvSpPr>
        <p:spPr>
          <a:xfrm>
            <a:off x="5989638" y="4430713"/>
            <a:ext cx="2597150"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dirty="0" smtClean="0"/>
              <a:t>Cliquez pour modifier le style du titre</a:t>
            </a:r>
            <a:endParaRPr lang="en-CA" dirty="0"/>
          </a:p>
        </p:txBody>
      </p:sp>
      <p:sp>
        <p:nvSpPr>
          <p:cNvPr id="8" name="Espace réservé du texte 7"/>
          <p:cNvSpPr>
            <a:spLocks noGrp="1"/>
          </p:cNvSpPr>
          <p:nvPr>
            <p:ph type="body" sz="quarter" idx="13"/>
          </p:nvPr>
        </p:nvSpPr>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11"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6" name="Espace réservé de la date 3"/>
          <p:cNvSpPr>
            <a:spLocks noGrp="1"/>
          </p:cNvSpPr>
          <p:nvPr>
            <p:ph type="dt" sz="half" idx="16"/>
          </p:nvPr>
        </p:nvSpPr>
        <p:spPr>
          <a:xfrm>
            <a:off x="3273425" y="6483350"/>
            <a:ext cx="2560638" cy="236538"/>
          </a:xfrm>
        </p:spPr>
        <p:txBody>
          <a:bodyPr/>
          <a:lstStyle>
            <a:lvl1pPr>
              <a:defRPr/>
            </a:lvl1pPr>
          </a:lstStyle>
          <a:p>
            <a:pPr>
              <a:defRPr/>
            </a:pPr>
            <a:fld id="{4DD31DA5-773E-4B5E-9ACD-7D4DC81FF50B}" type="datetime1">
              <a:rPr lang="fr-FR">
                <a:solidFill>
                  <a:srgbClr val="000000">
                    <a:tint val="75000"/>
                  </a:srgbClr>
                </a:solidFill>
              </a:rPr>
              <a:pPr>
                <a:defRPr/>
              </a:pPr>
              <a:t>28/07/2017</a:t>
            </a:fld>
            <a:endParaRPr lang="en-CA">
              <a:solidFill>
                <a:srgbClr val="000000">
                  <a:tint val="75000"/>
                </a:srgbClr>
              </a:solidFill>
            </a:endParaRPr>
          </a:p>
        </p:txBody>
      </p:sp>
      <p:sp>
        <p:nvSpPr>
          <p:cNvPr id="7"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9" name="Espace réservé du numéro de diapositive 5"/>
          <p:cNvSpPr>
            <a:spLocks noGrp="1"/>
          </p:cNvSpPr>
          <p:nvPr>
            <p:ph type="sldNum" sz="quarter" idx="18"/>
          </p:nvPr>
        </p:nvSpPr>
        <p:spPr/>
        <p:txBody>
          <a:bodyPr/>
          <a:lstStyle>
            <a:lvl1pPr>
              <a:defRPr/>
            </a:lvl1pPr>
          </a:lstStyle>
          <a:p>
            <a:pPr>
              <a:defRPr/>
            </a:pPr>
            <a:fld id="{C3CFEB26-CD8F-4E86-8571-C6A9A0001D10}"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32407252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1_Titre et contenu 2">
    <p:spTree>
      <p:nvGrpSpPr>
        <p:cNvPr id="1" name=""/>
        <p:cNvGrpSpPr/>
        <p:nvPr/>
      </p:nvGrpSpPr>
      <p:grpSpPr>
        <a:xfrm>
          <a:off x="0" y="0"/>
          <a:ext cx="0" cy="0"/>
          <a:chOff x="0" y="0"/>
          <a:chExt cx="0" cy="0"/>
        </a:xfrm>
      </p:grpSpPr>
      <p:cxnSp>
        <p:nvCxnSpPr>
          <p:cNvPr id="5" name="Connecteur droit 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6" name="Rectangle 5"/>
          <p:cNvSpPr/>
          <p:nvPr userDrawn="1"/>
        </p:nvSpPr>
        <p:spPr>
          <a:xfrm>
            <a:off x="5989638" y="4430713"/>
            <a:ext cx="2597150"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7" name="Rectangle 6"/>
          <p:cNvSpPr/>
          <p:nvPr userDrawn="1"/>
        </p:nvSpPr>
        <p:spPr>
          <a:xfrm>
            <a:off x="558800" y="2243138"/>
            <a:ext cx="5311775" cy="539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8" name="Rectangle 7"/>
          <p:cNvSpPr/>
          <p:nvPr userDrawn="1"/>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9" name="Espace réservé du contenu 8"/>
          <p:cNvSpPr>
            <a:spLocks noGrp="1"/>
          </p:cNvSpPr>
          <p:nvPr>
            <p:ph sz="quarter" idx="14"/>
          </p:nvPr>
        </p:nvSpPr>
        <p:spPr>
          <a:xfrm>
            <a:off x="558800" y="1517270"/>
            <a:ext cx="5311775" cy="4893056"/>
          </a:xfrm>
        </p:spPr>
        <p:txBody>
          <a:bodyPr/>
          <a:lstStyle/>
          <a:p>
            <a:pPr lvl="0"/>
            <a:r>
              <a:rPr lang="fr-FR" dirty="0" smtClean="0"/>
              <a:t>Cliquez pour modifier</a:t>
            </a:r>
            <a:endParaRPr lang="en-CA" dirty="0"/>
          </a:p>
        </p:txBody>
      </p:sp>
      <p:sp>
        <p:nvSpPr>
          <p:cNvPr id="10" name="Espace réservé du texte 13"/>
          <p:cNvSpPr>
            <a:spLocks noGrp="1"/>
          </p:cNvSpPr>
          <p:nvPr>
            <p:ph type="body" sz="quarter" idx="15"/>
          </p:nvPr>
        </p:nvSpPr>
        <p:spPr>
          <a:xfrm>
            <a:off x="5989637" y="4540568"/>
            <a:ext cx="2597151" cy="1869758"/>
          </a:xfrm>
        </p:spPr>
        <p:txBody>
          <a:bodyPr>
            <a:normAutofit/>
          </a:bodyPr>
          <a:lstStyle>
            <a:lvl1pPr marL="0" indent="0">
              <a:lnSpc>
                <a:spcPts val="1500"/>
              </a:lnSpc>
              <a:spcBef>
                <a:spcPts val="600"/>
              </a:spcBef>
              <a:buNone/>
              <a:defRPr sz="1200" b="0"/>
            </a:lvl1pPr>
          </a:lstStyle>
          <a:p>
            <a:pPr lvl="0"/>
            <a:r>
              <a:rPr lang="fr-FR" dirty="0" smtClean="0"/>
              <a:t>Cliquez pour modifier les styles du</a:t>
            </a:r>
            <a:endParaRPr lang="en-CA" dirty="0"/>
          </a:p>
        </p:txBody>
      </p:sp>
      <p:sp>
        <p:nvSpPr>
          <p:cNvPr id="11" name="Espace réservé de la date 3"/>
          <p:cNvSpPr>
            <a:spLocks noGrp="1"/>
          </p:cNvSpPr>
          <p:nvPr>
            <p:ph type="dt" sz="half" idx="16"/>
          </p:nvPr>
        </p:nvSpPr>
        <p:spPr>
          <a:xfrm>
            <a:off x="3273425" y="6483350"/>
            <a:ext cx="2560638" cy="236538"/>
          </a:xfrm>
        </p:spPr>
        <p:txBody>
          <a:bodyPr/>
          <a:lstStyle>
            <a:lvl1pPr>
              <a:defRPr/>
            </a:lvl1pPr>
          </a:lstStyle>
          <a:p>
            <a:pPr>
              <a:defRPr/>
            </a:pPr>
            <a:fld id="{3F2FB77E-D7EC-4666-AC26-9335DC3684E4}" type="datetime1">
              <a:rPr lang="fr-FR">
                <a:solidFill>
                  <a:srgbClr val="000000">
                    <a:tint val="75000"/>
                  </a:srgbClr>
                </a:solidFill>
              </a:rPr>
              <a:pPr>
                <a:defRPr/>
              </a:pPr>
              <a:t>28/07/2017</a:t>
            </a:fld>
            <a:endParaRPr lang="en-CA">
              <a:solidFill>
                <a:srgbClr val="000000">
                  <a:tint val="75000"/>
                </a:srgbClr>
              </a:solidFill>
            </a:endParaRPr>
          </a:p>
        </p:txBody>
      </p:sp>
      <p:sp>
        <p:nvSpPr>
          <p:cNvPr id="12"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3" name="Espace réservé du numéro de diapositive 5"/>
          <p:cNvSpPr>
            <a:spLocks noGrp="1"/>
          </p:cNvSpPr>
          <p:nvPr>
            <p:ph type="sldNum" sz="quarter" idx="18"/>
          </p:nvPr>
        </p:nvSpPr>
        <p:spPr/>
        <p:txBody>
          <a:bodyPr/>
          <a:lstStyle>
            <a:lvl1pPr>
              <a:defRPr/>
            </a:lvl1pPr>
          </a:lstStyle>
          <a:p>
            <a:pPr>
              <a:defRPr/>
            </a:pPr>
            <a:fld id="{A4C908BE-42F0-4C34-9FA4-6F257292ACB7}"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92299131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itre et contenu tableau 2">
    <p:spTree>
      <p:nvGrpSpPr>
        <p:cNvPr id="1" name=""/>
        <p:cNvGrpSpPr/>
        <p:nvPr/>
      </p:nvGrpSpPr>
      <p:grpSpPr>
        <a:xfrm>
          <a:off x="0" y="0"/>
          <a:ext cx="0" cy="0"/>
          <a:chOff x="0" y="0"/>
          <a:chExt cx="0" cy="0"/>
        </a:xfrm>
      </p:grpSpPr>
      <p:sp>
        <p:nvSpPr>
          <p:cNvPr id="7" name="Rectangle 6"/>
          <p:cNvSpPr/>
          <p:nvPr userDrawn="1"/>
        </p:nvSpPr>
        <p:spPr>
          <a:xfrm>
            <a:off x="3273425" y="5824538"/>
            <a:ext cx="5313363" cy="55562"/>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3" name="Espace réservé du contenu 2"/>
          <p:cNvSpPr>
            <a:spLocks noGrp="1"/>
          </p:cNvSpPr>
          <p:nvPr>
            <p:ph idx="1"/>
          </p:nvPr>
        </p:nvSpPr>
        <p:spPr>
          <a:xfrm>
            <a:off x="558800" y="2386013"/>
            <a:ext cx="5311775" cy="933259"/>
          </a:xfrm>
        </p:spPr>
        <p:txBody>
          <a:bodyPr/>
          <a:lstStyle>
            <a:lvl1pPr>
              <a:lnSpc>
                <a:spcPts val="1800"/>
              </a:lnSpc>
              <a:spcBef>
                <a:spcPts val="600"/>
              </a:spcBef>
              <a:defRPr b="0"/>
            </a:lvl1pPr>
          </a:lstStyle>
          <a:p>
            <a:pPr lvl="0"/>
            <a:r>
              <a:rPr lang="fr-FR" dirty="0" smtClean="0"/>
              <a:t>Cliquez pour modifier les styles du texte du masque</a:t>
            </a:r>
          </a:p>
          <a:p>
            <a:pPr lvl="0"/>
            <a:endParaRPr lang="fr-FR" dirty="0" smtClean="0"/>
          </a:p>
        </p:txBody>
      </p:sp>
      <p:sp>
        <p:nvSpPr>
          <p:cNvPr id="15" name="Espace réservé du tableau 14"/>
          <p:cNvSpPr>
            <a:spLocks noGrp="1"/>
          </p:cNvSpPr>
          <p:nvPr>
            <p:ph type="tbl" sz="quarter" idx="16"/>
          </p:nvPr>
        </p:nvSpPr>
        <p:spPr>
          <a:xfrm>
            <a:off x="558801" y="3319273"/>
            <a:ext cx="8027988" cy="2377440"/>
          </a:xfrm>
        </p:spPr>
        <p:txBody>
          <a:bodyPr rtlCol="0">
            <a:normAutofit/>
          </a:bodyPr>
          <a:lstStyle>
            <a:lvl1pPr>
              <a:defRPr sz="1200"/>
            </a:lvl1pPr>
          </a:lstStyle>
          <a:p>
            <a:pPr lvl="0"/>
            <a:endParaRPr lang="en-CA" noProof="0"/>
          </a:p>
        </p:txBody>
      </p:sp>
      <p:sp>
        <p:nvSpPr>
          <p:cNvPr id="17" name="Espace réservé du texte 13"/>
          <p:cNvSpPr>
            <a:spLocks noGrp="1"/>
          </p:cNvSpPr>
          <p:nvPr>
            <p:ph type="body" sz="quarter" idx="17"/>
          </p:nvPr>
        </p:nvSpPr>
        <p:spPr>
          <a:xfrm>
            <a:off x="3273425" y="5907807"/>
            <a:ext cx="5313364" cy="465561"/>
          </a:xfrm>
        </p:spPr>
        <p:txBody>
          <a:bodyPr>
            <a:normAutofit/>
          </a:bodyPr>
          <a:lstStyle>
            <a:lvl1pPr marL="0" indent="0">
              <a:lnSpc>
                <a:spcPts val="1300"/>
              </a:lnSpc>
              <a:spcBef>
                <a:spcPts val="600"/>
              </a:spcBef>
              <a:buNone/>
              <a:defRPr sz="1200" b="0"/>
            </a:lvl1pPr>
          </a:lstStyle>
          <a:p>
            <a:pPr lvl="0"/>
            <a:r>
              <a:rPr lang="fr-FR" dirty="0" smtClean="0"/>
              <a:t>Cliquez pour modifier les styles du</a:t>
            </a:r>
          </a:p>
        </p:txBody>
      </p:sp>
      <p:sp>
        <p:nvSpPr>
          <p:cNvPr id="11" name="Espace réservé pour une image  10"/>
          <p:cNvSpPr>
            <a:spLocks noGrp="1"/>
          </p:cNvSpPr>
          <p:nvPr>
            <p:ph type="pic" sz="quarter" idx="13"/>
          </p:nvPr>
        </p:nvSpPr>
        <p:spPr>
          <a:xfrm>
            <a:off x="5989637" y="173038"/>
            <a:ext cx="2597151" cy="2127978"/>
          </a:xfrm>
        </p:spPr>
        <p:txBody>
          <a:bodyPr rtlCol="0">
            <a:normAutofit/>
          </a:bodyPr>
          <a:lstStyle>
            <a:lvl1pPr marL="0" indent="0">
              <a:buNone/>
              <a:defRPr/>
            </a:lvl1pPr>
          </a:lstStyle>
          <a:p>
            <a:pPr lvl="0"/>
            <a:endParaRPr lang="en-CA" noProof="0" dirty="0"/>
          </a:p>
        </p:txBody>
      </p:sp>
      <p:sp>
        <p:nvSpPr>
          <p:cNvPr id="8" name="Espace réservé de la date 3"/>
          <p:cNvSpPr>
            <a:spLocks noGrp="1"/>
          </p:cNvSpPr>
          <p:nvPr>
            <p:ph type="dt" sz="half" idx="18"/>
          </p:nvPr>
        </p:nvSpPr>
        <p:spPr>
          <a:xfrm>
            <a:off x="3273425" y="6483350"/>
            <a:ext cx="2560638" cy="236538"/>
          </a:xfrm>
        </p:spPr>
        <p:txBody>
          <a:bodyPr/>
          <a:lstStyle>
            <a:lvl1pPr>
              <a:defRPr/>
            </a:lvl1pPr>
          </a:lstStyle>
          <a:p>
            <a:pPr>
              <a:defRPr/>
            </a:pPr>
            <a:fld id="{FCBC6C1C-FBC5-4AA6-9BA3-2BD95CDC803B}" type="datetime1">
              <a:rPr lang="fr-FR">
                <a:solidFill>
                  <a:srgbClr val="000000">
                    <a:tint val="75000"/>
                  </a:srgbClr>
                </a:solidFill>
              </a:rPr>
              <a:pPr>
                <a:defRPr/>
              </a:pPr>
              <a:t>28/07/2017</a:t>
            </a:fld>
            <a:endParaRPr lang="en-CA">
              <a:solidFill>
                <a:srgbClr val="000000">
                  <a:tint val="75000"/>
                </a:srgbClr>
              </a:solidFill>
            </a:endParaRPr>
          </a:p>
        </p:txBody>
      </p:sp>
      <p:sp>
        <p:nvSpPr>
          <p:cNvPr id="9" name="Espace réservé du pied de page 4"/>
          <p:cNvSpPr>
            <a:spLocks noGrp="1"/>
          </p:cNvSpPr>
          <p:nvPr>
            <p:ph type="ftr" sz="quarter" idx="19"/>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10" name="Espace réservé du numéro de diapositive 5"/>
          <p:cNvSpPr>
            <a:spLocks noGrp="1"/>
          </p:cNvSpPr>
          <p:nvPr>
            <p:ph type="sldNum" sz="quarter" idx="20"/>
          </p:nvPr>
        </p:nvSpPr>
        <p:spPr/>
        <p:txBody>
          <a:bodyPr/>
          <a:lstStyle>
            <a:lvl1pPr>
              <a:defRPr/>
            </a:lvl1pPr>
          </a:lstStyle>
          <a:p>
            <a:pPr>
              <a:defRPr/>
            </a:pPr>
            <a:fld id="{9A605FAF-AC9F-427D-A96D-24E7B973741C}"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88316763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userDrawn="1">
  <p:cSld name="Titre et contenu tableau Grand">
    <p:spTree>
      <p:nvGrpSpPr>
        <p:cNvPr id="1" name=""/>
        <p:cNvGrpSpPr/>
        <p:nvPr/>
      </p:nvGrpSpPr>
      <p:grpSpPr>
        <a:xfrm>
          <a:off x="0" y="0"/>
          <a:ext cx="0" cy="0"/>
          <a:chOff x="0" y="0"/>
          <a:chExt cx="0" cy="0"/>
        </a:xfrm>
      </p:grpSpPr>
      <p:cxnSp>
        <p:nvCxnSpPr>
          <p:cNvPr id="4" name="Connecteur droit 3"/>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 name="Forme en L 4"/>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6" name="Forme en L 5"/>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 name="Titre 1"/>
          <p:cNvSpPr>
            <a:spLocks noGrp="1"/>
          </p:cNvSpPr>
          <p:nvPr>
            <p:ph type="title"/>
          </p:nvPr>
        </p:nvSpPr>
        <p:spPr/>
        <p:txBody>
          <a:bodyPr/>
          <a:lstStyle/>
          <a:p>
            <a:r>
              <a:rPr lang="fr-FR" smtClean="0"/>
              <a:t>Cliquez pour modifier le style du titre</a:t>
            </a:r>
            <a:endParaRPr lang="en-CA"/>
          </a:p>
        </p:txBody>
      </p:sp>
      <p:sp>
        <p:nvSpPr>
          <p:cNvPr id="15" name="Espace réservé du tableau 14"/>
          <p:cNvSpPr>
            <a:spLocks noGrp="1"/>
          </p:cNvSpPr>
          <p:nvPr>
            <p:ph type="tbl" sz="quarter" idx="16"/>
          </p:nvPr>
        </p:nvSpPr>
        <p:spPr>
          <a:xfrm>
            <a:off x="558799" y="2386012"/>
            <a:ext cx="8027989" cy="4097083"/>
          </a:xfrm>
        </p:spPr>
        <p:txBody>
          <a:bodyPr rtlCol="0">
            <a:normAutofit/>
          </a:bodyPr>
          <a:lstStyle>
            <a:lvl1pPr>
              <a:defRPr sz="1200"/>
            </a:lvl1pPr>
          </a:lstStyle>
          <a:p>
            <a:pPr lvl="0"/>
            <a:endParaRPr lang="en-CA" noProof="0"/>
          </a:p>
        </p:txBody>
      </p:sp>
      <p:sp>
        <p:nvSpPr>
          <p:cNvPr id="7" name="Espace réservé de la date 3"/>
          <p:cNvSpPr>
            <a:spLocks noGrp="1"/>
          </p:cNvSpPr>
          <p:nvPr>
            <p:ph type="dt" sz="half" idx="17"/>
          </p:nvPr>
        </p:nvSpPr>
        <p:spPr>
          <a:xfrm>
            <a:off x="3273425" y="6483350"/>
            <a:ext cx="2560638" cy="236538"/>
          </a:xfrm>
        </p:spPr>
        <p:txBody>
          <a:bodyPr/>
          <a:lstStyle>
            <a:lvl1pPr>
              <a:defRPr/>
            </a:lvl1pPr>
          </a:lstStyle>
          <a:p>
            <a:pPr>
              <a:defRPr/>
            </a:pPr>
            <a:fld id="{709EE6F9-FBA1-4654-BA72-25CF5FE43E91}" type="datetime1">
              <a:rPr lang="fr-FR">
                <a:solidFill>
                  <a:srgbClr val="000000">
                    <a:tint val="75000"/>
                  </a:srgbClr>
                </a:solidFill>
              </a:rPr>
              <a:pPr>
                <a:defRPr/>
              </a:pPr>
              <a:t>28/07/2017</a:t>
            </a:fld>
            <a:endParaRPr lang="en-CA">
              <a:solidFill>
                <a:srgbClr val="000000">
                  <a:tint val="75000"/>
                </a:srgbClr>
              </a:solidFill>
            </a:endParaRPr>
          </a:p>
        </p:txBody>
      </p:sp>
      <p:sp>
        <p:nvSpPr>
          <p:cNvPr id="8" name="Espace réservé du pied de page 4"/>
          <p:cNvSpPr>
            <a:spLocks noGrp="1"/>
          </p:cNvSpPr>
          <p:nvPr>
            <p:ph type="ftr" sz="quarter" idx="18"/>
          </p:nvPr>
        </p:nvSpPr>
        <p:spPr/>
        <p:txBody>
          <a:bodyPr/>
          <a:lstStyle>
            <a:lvl1pPr>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9" name="Espace réservé du numéro de diapositive 5"/>
          <p:cNvSpPr>
            <a:spLocks noGrp="1"/>
          </p:cNvSpPr>
          <p:nvPr>
            <p:ph type="sldNum" sz="quarter" idx="19"/>
          </p:nvPr>
        </p:nvSpPr>
        <p:spPr/>
        <p:txBody>
          <a:bodyPr/>
          <a:lstStyle>
            <a:lvl1pPr>
              <a:defRPr/>
            </a:lvl1pPr>
          </a:lstStyle>
          <a:p>
            <a:pPr>
              <a:defRPr/>
            </a:pPr>
            <a:fld id="{BEAE9DD5-72EA-4055-B9A0-D125A9C3AE89}"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345410078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exte 1 photo">
    <p:spTree>
      <p:nvGrpSpPr>
        <p:cNvPr id="1" name=""/>
        <p:cNvGrpSpPr/>
        <p:nvPr/>
      </p:nvGrpSpPr>
      <p:grpSpPr>
        <a:xfrm>
          <a:off x="0" y="0"/>
          <a:ext cx="0" cy="0"/>
          <a:chOff x="0" y="0"/>
          <a:chExt cx="0" cy="0"/>
        </a:xfrm>
      </p:grpSpPr>
      <p:sp>
        <p:nvSpPr>
          <p:cNvPr id="6" name="Rectangle 5"/>
          <p:cNvSpPr/>
          <p:nvPr userDrawn="1"/>
        </p:nvSpPr>
        <p:spPr>
          <a:xfrm>
            <a:off x="5989638" y="4559300"/>
            <a:ext cx="2597150"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1" name="Espace réservé pour une image  10"/>
          <p:cNvSpPr>
            <a:spLocks noGrp="1"/>
          </p:cNvSpPr>
          <p:nvPr>
            <p:ph type="pic" sz="quarter" idx="13"/>
          </p:nvPr>
        </p:nvSpPr>
        <p:spPr>
          <a:xfrm>
            <a:off x="5989637" y="2291275"/>
            <a:ext cx="2597151" cy="2127978"/>
          </a:xfrm>
        </p:spPr>
        <p:txBody>
          <a:bodyPr rtlCol="0">
            <a:normAutofit/>
          </a:bodyPr>
          <a:lstStyle>
            <a:lvl1pPr marL="0" indent="0">
              <a:buNone/>
              <a:defRPr/>
            </a:lvl1pPr>
          </a:lstStyle>
          <a:p>
            <a:pPr lvl="0"/>
            <a:endParaRPr lang="en-CA" noProof="0" dirty="0"/>
          </a:p>
        </p:txBody>
      </p:sp>
      <p:sp>
        <p:nvSpPr>
          <p:cNvPr id="14" name="Espace réservé du texte 13"/>
          <p:cNvSpPr>
            <a:spLocks noGrp="1"/>
          </p:cNvSpPr>
          <p:nvPr>
            <p:ph type="body" sz="quarter" idx="14"/>
          </p:nvPr>
        </p:nvSpPr>
        <p:spPr>
          <a:xfrm>
            <a:off x="5989637" y="4668842"/>
            <a:ext cx="2597151" cy="1686238"/>
          </a:xfrm>
        </p:spPr>
        <p:txBody>
          <a:bodyPr>
            <a:normAutofit/>
          </a:bodyPr>
          <a:lstStyle>
            <a:lvl1pPr marL="0" indent="0">
              <a:lnSpc>
                <a:spcPts val="1500"/>
              </a:lnSpc>
              <a:spcBef>
                <a:spcPts val="800"/>
              </a:spcBef>
              <a:buNone/>
              <a:defRPr sz="1200" b="0"/>
            </a:lvl1pPr>
          </a:lstStyle>
          <a:p>
            <a:pPr lvl="0"/>
            <a:r>
              <a:rPr lang="fr-FR" dirty="0" smtClean="0"/>
              <a:t>Cliquez pour modifier les styles du</a:t>
            </a:r>
            <a:endParaRPr lang="en-CA" dirty="0"/>
          </a:p>
        </p:txBody>
      </p:sp>
      <p:sp>
        <p:nvSpPr>
          <p:cNvPr id="18" name="Espace réservé du titre 1"/>
          <p:cNvSpPr>
            <a:spLocks noGrp="1"/>
          </p:cNvSpPr>
          <p:nvPr>
            <p:ph type="title"/>
          </p:nvPr>
        </p:nvSpPr>
        <p:spPr>
          <a:xfrm>
            <a:off x="558800" y="404334"/>
            <a:ext cx="5311775" cy="1589058"/>
          </a:xfrm>
          <a:prstGeom prst="rect">
            <a:avLst/>
          </a:prstGeom>
        </p:spPr>
        <p:txBody>
          <a:bodyPr rtlCol="0">
            <a:normAutofit/>
          </a:bodyPr>
          <a:lstStyle/>
          <a:p>
            <a:r>
              <a:rPr lang="fr-FR" dirty="0" smtClean="0"/>
              <a:t>Cliquez pour modifier le style du titre</a:t>
            </a:r>
            <a:endParaRPr lang="en-CA" dirty="0"/>
          </a:p>
        </p:txBody>
      </p:sp>
      <p:sp>
        <p:nvSpPr>
          <p:cNvPr id="17" name="Espace réservé du texte 16"/>
          <p:cNvSpPr>
            <a:spLocks noGrp="1"/>
          </p:cNvSpPr>
          <p:nvPr>
            <p:ph type="body" sz="quarter" idx="15"/>
          </p:nvPr>
        </p:nvSpPr>
        <p:spPr>
          <a:xfrm>
            <a:off x="558800" y="2386012"/>
            <a:ext cx="5311775" cy="4097083"/>
          </a:xfrm>
        </p:spPr>
        <p:txBody>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7" name="Espace réservé de la date 3"/>
          <p:cNvSpPr>
            <a:spLocks noGrp="1"/>
          </p:cNvSpPr>
          <p:nvPr>
            <p:ph type="dt" sz="half" idx="16"/>
          </p:nvPr>
        </p:nvSpPr>
        <p:spPr>
          <a:xfrm>
            <a:off x="3273425" y="6483350"/>
            <a:ext cx="2560638" cy="236538"/>
          </a:xfrm>
        </p:spPr>
        <p:txBody>
          <a:bodyPr/>
          <a:lstStyle>
            <a:lvl1pPr>
              <a:defRPr/>
            </a:lvl1pPr>
          </a:lstStyle>
          <a:p>
            <a:pPr>
              <a:defRPr/>
            </a:pPr>
            <a:fld id="{C0DFE617-5C14-4B24-9501-27B4EB357146}" type="datetime1">
              <a:rPr lang="fr-FR">
                <a:solidFill>
                  <a:srgbClr val="000000">
                    <a:tint val="75000"/>
                  </a:srgbClr>
                </a:solidFill>
              </a:rPr>
              <a:pPr>
                <a:defRPr/>
              </a:pPr>
              <a:t>28/07/2017</a:t>
            </a:fld>
            <a:endParaRPr lang="en-CA">
              <a:solidFill>
                <a:srgbClr val="000000">
                  <a:tint val="75000"/>
                </a:srgbClr>
              </a:solidFill>
            </a:endParaRPr>
          </a:p>
        </p:txBody>
      </p:sp>
      <p:sp>
        <p:nvSpPr>
          <p:cNvPr id="8" name="Espace réservé du pied de page 4"/>
          <p:cNvSpPr>
            <a:spLocks noGrp="1"/>
          </p:cNvSpPr>
          <p:nvPr>
            <p:ph type="ftr" sz="quarter" idx="17"/>
          </p:nvPr>
        </p:nvSpPr>
        <p:spPr/>
        <p:txBody>
          <a:bodyPr/>
          <a:lstStyle>
            <a:lvl1pPr>
              <a:defRPr/>
            </a:lvl1pPr>
          </a:lstStyle>
          <a:p>
            <a:pPr>
              <a:defRPr/>
            </a:pPr>
            <a:r>
              <a:rPr lang="en-CA">
                <a:solidFill>
                  <a:srgbClr val="000000">
                    <a:tint val="75000"/>
                  </a:srgbClr>
                </a:solidFill>
              </a:rPr>
              <a:t>CROP</a:t>
            </a:r>
          </a:p>
        </p:txBody>
      </p:sp>
      <p:sp>
        <p:nvSpPr>
          <p:cNvPr id="9" name="Espace réservé du numéro de diapositive 5"/>
          <p:cNvSpPr>
            <a:spLocks noGrp="1"/>
          </p:cNvSpPr>
          <p:nvPr>
            <p:ph type="sldNum" sz="quarter" idx="18"/>
          </p:nvPr>
        </p:nvSpPr>
        <p:spPr/>
        <p:txBody>
          <a:bodyPr/>
          <a:lstStyle>
            <a:lvl1pPr>
              <a:defRPr/>
            </a:lvl1pPr>
          </a:lstStyle>
          <a:p>
            <a:pPr>
              <a:defRPr/>
            </a:pPr>
            <a:fld id="{327656BC-DBDB-4C1C-A305-6D8B9C7971C1}"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89347614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preserve="1" userDrawn="1">
  <p:cSld name="Three-column">
    <p:spTree>
      <p:nvGrpSpPr>
        <p:cNvPr id="1" name=""/>
        <p:cNvGrpSpPr/>
        <p:nvPr/>
      </p:nvGrpSpPr>
      <p:grpSpPr>
        <a:xfrm>
          <a:off x="0" y="0"/>
          <a:ext cx="0" cy="0"/>
          <a:chOff x="0" y="0"/>
          <a:chExt cx="0" cy="0"/>
        </a:xfrm>
      </p:grpSpPr>
      <p:sp>
        <p:nvSpPr>
          <p:cNvPr id="11" name="Rectangle 10"/>
          <p:cNvSpPr/>
          <p:nvPr userDrawn="1"/>
        </p:nvSpPr>
        <p:spPr>
          <a:xfrm>
            <a:off x="5989638"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2" name="Rectangle 11"/>
          <p:cNvSpPr/>
          <p:nvPr userDrawn="1"/>
        </p:nvSpPr>
        <p:spPr>
          <a:xfrm>
            <a:off x="558800" y="4175125"/>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3" name="Rectangle 12"/>
          <p:cNvSpPr/>
          <p:nvPr userDrawn="1"/>
        </p:nvSpPr>
        <p:spPr>
          <a:xfrm>
            <a:off x="3273425" y="4175125"/>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15" name="Connecteur droit 14"/>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7" name="Rectangle 16"/>
          <p:cNvSpPr/>
          <p:nvPr userDrawn="1"/>
        </p:nvSpPr>
        <p:spPr>
          <a:xfrm>
            <a:off x="5989638"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8" name="Rectangle 17"/>
          <p:cNvSpPr/>
          <p:nvPr userDrawn="1"/>
        </p:nvSpPr>
        <p:spPr>
          <a:xfrm>
            <a:off x="558800" y="1335088"/>
            <a:ext cx="2597150"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9" name="Rectangle 18"/>
          <p:cNvSpPr/>
          <p:nvPr userDrawn="1"/>
        </p:nvSpPr>
        <p:spPr>
          <a:xfrm>
            <a:off x="3273425" y="1335088"/>
            <a:ext cx="2600325" cy="555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4" name="Espace réservé du texte 13"/>
          <p:cNvSpPr>
            <a:spLocks noGrp="1"/>
          </p:cNvSpPr>
          <p:nvPr>
            <p:ph type="body" sz="quarter" idx="14"/>
          </p:nvPr>
        </p:nvSpPr>
        <p:spPr>
          <a:xfrm>
            <a:off x="5989637"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799" y="4257362"/>
            <a:ext cx="2595563" cy="2225734"/>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599" y="4257362"/>
            <a:ext cx="2597151" cy="2225734"/>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7" name="Espace réservé du texte 13"/>
          <p:cNvSpPr>
            <a:spLocks noGrp="1"/>
          </p:cNvSpPr>
          <p:nvPr>
            <p:ph type="body" sz="quarter" idx="19"/>
          </p:nvPr>
        </p:nvSpPr>
        <p:spPr>
          <a:xfrm>
            <a:off x="5989637"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28" name="Espace réservé du texte 13"/>
          <p:cNvSpPr>
            <a:spLocks noGrp="1"/>
          </p:cNvSpPr>
          <p:nvPr>
            <p:ph type="body" sz="quarter" idx="20"/>
          </p:nvPr>
        </p:nvSpPr>
        <p:spPr>
          <a:xfrm>
            <a:off x="558799" y="1409026"/>
            <a:ext cx="2595563" cy="2742350"/>
          </a:xfrm>
        </p:spPr>
        <p:txBody>
          <a:bodyPr>
            <a:normAutofit/>
          </a:bodyPr>
          <a:lstStyle>
            <a:lvl1pPr marL="0" indent="0">
              <a:lnSpc>
                <a:spcPts val="15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9" name="Espace réservé du texte 13"/>
          <p:cNvSpPr>
            <a:spLocks noGrp="1"/>
          </p:cNvSpPr>
          <p:nvPr>
            <p:ph type="body" sz="quarter" idx="21"/>
          </p:nvPr>
        </p:nvSpPr>
        <p:spPr>
          <a:xfrm>
            <a:off x="3276599" y="1409026"/>
            <a:ext cx="2597151" cy="2742350"/>
          </a:xfrm>
        </p:spPr>
        <p:txBody>
          <a:bodyPr>
            <a:normAutofit/>
          </a:bodyPr>
          <a:lstStyle>
            <a:lvl1pPr marL="0" indent="0">
              <a:lnSpc>
                <a:spcPts val="1500"/>
              </a:lnSpc>
              <a:spcBef>
                <a:spcPts val="0"/>
              </a:spcBef>
              <a:buNone/>
              <a:defRPr sz="1200" b="0"/>
            </a:lvl1pPr>
          </a:lstStyle>
          <a:p>
            <a:pPr lvl="0"/>
            <a:r>
              <a:rPr lang="fr-FR" dirty="0" smtClean="0"/>
              <a:t>Cliquez pour modifier les styles du</a:t>
            </a:r>
            <a:endParaRPr lang="en-CA" dirty="0"/>
          </a:p>
        </p:txBody>
      </p:sp>
      <p:sp>
        <p:nvSpPr>
          <p:cNvPr id="30" name="Espace réservé du texte 13"/>
          <p:cNvSpPr>
            <a:spLocks noGrp="1"/>
          </p:cNvSpPr>
          <p:nvPr>
            <p:ph type="body" sz="quarter" idx="22"/>
          </p:nvPr>
        </p:nvSpPr>
        <p:spPr>
          <a:xfrm>
            <a:off x="5989637"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a:p>
            <a:pPr lvl="1"/>
            <a:r>
              <a:rPr lang="fr-FR" smtClean="0"/>
              <a:t>Deuxième niveau</a:t>
            </a:r>
          </a:p>
        </p:txBody>
      </p:sp>
      <p:sp>
        <p:nvSpPr>
          <p:cNvPr id="31" name="Espace réservé du texte 13"/>
          <p:cNvSpPr>
            <a:spLocks noGrp="1"/>
          </p:cNvSpPr>
          <p:nvPr>
            <p:ph type="body" sz="quarter" idx="23"/>
          </p:nvPr>
        </p:nvSpPr>
        <p:spPr>
          <a:xfrm>
            <a:off x="558799" y="1060704"/>
            <a:ext cx="2595563" cy="274320"/>
          </a:xfrm>
        </p:spPr>
        <p:txBody>
          <a:bodyPr>
            <a:noAutofit/>
          </a:bodyPr>
          <a:lstStyle>
            <a:lvl1pPr marL="0" indent="0">
              <a:lnSpc>
                <a:spcPts val="2000"/>
              </a:lnSpc>
              <a:buNone/>
              <a:defRPr sz="1600" b="1">
                <a:solidFill>
                  <a:schemeClr val="bg2"/>
                </a:solidFill>
                <a:latin typeface="Arial Narrow" pitchFamily="34" charset="0"/>
              </a:defRPr>
            </a:lvl1pPr>
          </a:lstStyle>
          <a:p>
            <a:pPr lvl="0"/>
            <a:r>
              <a:rPr lang="fr-FR" smtClean="0"/>
              <a:t>Modifiez les styles du texte du masque</a:t>
            </a:r>
          </a:p>
        </p:txBody>
      </p:sp>
      <p:sp>
        <p:nvSpPr>
          <p:cNvPr id="32" name="Espace réservé du texte 13"/>
          <p:cNvSpPr>
            <a:spLocks noGrp="1"/>
          </p:cNvSpPr>
          <p:nvPr>
            <p:ph type="body" sz="quarter" idx="24"/>
          </p:nvPr>
        </p:nvSpPr>
        <p:spPr>
          <a:xfrm>
            <a:off x="3276599" y="1060704"/>
            <a:ext cx="2597151" cy="274320"/>
          </a:xfrm>
        </p:spPr>
        <p:txBody>
          <a:bodyPr>
            <a:noAutofit/>
          </a:bodyPr>
          <a:lstStyle>
            <a:lvl1pPr marL="0" marR="0" indent="0" algn="l" defTabSz="914400" rtl="0" eaLnBrk="1" fontAlgn="auto" latinLnBrk="0" hangingPunct="1">
              <a:lnSpc>
                <a:spcPts val="20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a:p>
            <a:pPr lvl="1"/>
            <a:r>
              <a:rPr lang="fr-FR" smtClean="0"/>
              <a:t>Deuxième niveau</a:t>
            </a:r>
          </a:p>
        </p:txBody>
      </p:sp>
      <p:sp>
        <p:nvSpPr>
          <p:cNvPr id="21" name="Espace réservé de la date 3"/>
          <p:cNvSpPr>
            <a:spLocks noGrp="1"/>
          </p:cNvSpPr>
          <p:nvPr>
            <p:ph type="dt" sz="half" idx="25"/>
          </p:nvPr>
        </p:nvSpPr>
        <p:spPr>
          <a:xfrm>
            <a:off x="3273425" y="6483350"/>
            <a:ext cx="2560638" cy="236538"/>
          </a:xfrm>
        </p:spPr>
        <p:txBody>
          <a:bodyPr/>
          <a:lstStyle>
            <a:lvl1pPr>
              <a:defRPr/>
            </a:lvl1pPr>
          </a:lstStyle>
          <a:p>
            <a:pPr>
              <a:defRPr/>
            </a:pPr>
            <a:fld id="{B649E4B0-F4CF-4465-B7D8-95E54FA6B35A}" type="datetime1">
              <a:rPr lang="fr-FR">
                <a:solidFill>
                  <a:srgbClr val="000000">
                    <a:tint val="75000"/>
                  </a:srgbClr>
                </a:solidFill>
              </a:rPr>
              <a:pPr>
                <a:defRPr/>
              </a:pPr>
              <a:t>28/07/2017</a:t>
            </a:fld>
            <a:endParaRPr lang="en-CA">
              <a:solidFill>
                <a:srgbClr val="000000">
                  <a:tint val="75000"/>
                </a:srgbClr>
              </a:solidFill>
            </a:endParaRPr>
          </a:p>
        </p:txBody>
      </p:sp>
      <p:sp>
        <p:nvSpPr>
          <p:cNvPr id="22" name="Espace réservé du pied de page 4"/>
          <p:cNvSpPr>
            <a:spLocks noGrp="1"/>
          </p:cNvSpPr>
          <p:nvPr>
            <p:ph type="ftr" sz="quarter" idx="26"/>
          </p:nvPr>
        </p:nvSpPr>
        <p:spPr/>
        <p:txBody>
          <a:bodyPr/>
          <a:lstStyle>
            <a:lvl1pPr>
              <a:defRPr/>
            </a:lvl1pPr>
          </a:lstStyle>
          <a:p>
            <a:pPr>
              <a:defRPr/>
            </a:pPr>
            <a:r>
              <a:rPr lang="en-CA">
                <a:solidFill>
                  <a:srgbClr val="000000">
                    <a:tint val="75000"/>
                  </a:srgbClr>
                </a:solidFill>
              </a:rPr>
              <a:t>CROP</a:t>
            </a:r>
          </a:p>
        </p:txBody>
      </p:sp>
      <p:sp>
        <p:nvSpPr>
          <p:cNvPr id="23" name="Espace réservé du numéro de diapositive 5"/>
          <p:cNvSpPr>
            <a:spLocks noGrp="1"/>
          </p:cNvSpPr>
          <p:nvPr>
            <p:ph type="sldNum" sz="quarter" idx="27"/>
          </p:nvPr>
        </p:nvSpPr>
        <p:spPr/>
        <p:txBody>
          <a:bodyPr/>
          <a:lstStyle>
            <a:lvl1pPr>
              <a:defRPr/>
            </a:lvl1pPr>
          </a:lstStyle>
          <a:p>
            <a:pPr>
              <a:defRPr/>
            </a:pPr>
            <a:fld id="{AF9A1818-D36C-4678-B81D-4647E66F1472}"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218352490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Three-column title">
    <p:spTree>
      <p:nvGrpSpPr>
        <p:cNvPr id="1" name=""/>
        <p:cNvGrpSpPr/>
        <p:nvPr/>
      </p:nvGrpSpPr>
      <p:grpSpPr>
        <a:xfrm>
          <a:off x="0" y="0"/>
          <a:ext cx="0" cy="0"/>
          <a:chOff x="0" y="0"/>
          <a:chExt cx="0" cy="0"/>
        </a:xfrm>
      </p:grpSpPr>
      <p:sp>
        <p:nvSpPr>
          <p:cNvPr id="12" name="Rectangle 11"/>
          <p:cNvSpPr/>
          <p:nvPr userDrawn="1"/>
        </p:nvSpPr>
        <p:spPr>
          <a:xfrm>
            <a:off x="5989638"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3" name="Rectangle 12"/>
          <p:cNvSpPr/>
          <p:nvPr userDrawn="1"/>
        </p:nvSpPr>
        <p:spPr>
          <a:xfrm>
            <a:off x="558800" y="4595813"/>
            <a:ext cx="2597150"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5" name="Rectangle 14"/>
          <p:cNvSpPr/>
          <p:nvPr userDrawn="1"/>
        </p:nvSpPr>
        <p:spPr>
          <a:xfrm>
            <a:off x="3273425" y="4595813"/>
            <a:ext cx="2600325" cy="53975"/>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cxnSp>
        <p:nvCxnSpPr>
          <p:cNvPr id="17" name="Connecteur droit 16"/>
          <p:cNvCxnSpPr/>
          <p:nvPr userDrawn="1"/>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8" name="Forme en L 17"/>
          <p:cNvSpPr/>
          <p:nvPr userDrawn="1"/>
        </p:nvSpPr>
        <p:spPr>
          <a:xfrm rot="5400000">
            <a:off x="558800" y="174625"/>
            <a:ext cx="230188" cy="230188"/>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9" name="Rectangle 18"/>
          <p:cNvSpPr/>
          <p:nvPr userDrawn="1"/>
        </p:nvSpPr>
        <p:spPr>
          <a:xfrm>
            <a:off x="5989638"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2" name="Rectangle 21"/>
          <p:cNvSpPr/>
          <p:nvPr userDrawn="1"/>
        </p:nvSpPr>
        <p:spPr>
          <a:xfrm>
            <a:off x="558800" y="2879725"/>
            <a:ext cx="2597150"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3" name="Rectangle 22"/>
          <p:cNvSpPr/>
          <p:nvPr userDrawn="1"/>
        </p:nvSpPr>
        <p:spPr>
          <a:xfrm>
            <a:off x="3273425" y="2879725"/>
            <a:ext cx="2600325" cy="55563"/>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4" name="Forme en L 23"/>
          <p:cNvSpPr/>
          <p:nvPr userDrawn="1"/>
        </p:nvSpPr>
        <p:spPr>
          <a:xfrm rot="5400000" flipH="1" flipV="1">
            <a:off x="5640388" y="1993900"/>
            <a:ext cx="230188" cy="230187"/>
          </a:xfrm>
          <a:prstGeom prst="corner">
            <a:avLst>
              <a:gd name="adj1" fmla="val 31250"/>
              <a:gd name="adj2" fmla="val 30083"/>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14" name="Espace réservé du texte 13"/>
          <p:cNvSpPr>
            <a:spLocks noGrp="1"/>
          </p:cNvSpPr>
          <p:nvPr>
            <p:ph type="body" sz="quarter" idx="14"/>
          </p:nvPr>
        </p:nvSpPr>
        <p:spPr>
          <a:xfrm>
            <a:off x="5989637"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16" name="Espace réservé du texte 13"/>
          <p:cNvSpPr>
            <a:spLocks noGrp="1"/>
          </p:cNvSpPr>
          <p:nvPr>
            <p:ph type="body" sz="quarter" idx="16"/>
          </p:nvPr>
        </p:nvSpPr>
        <p:spPr>
          <a:xfrm>
            <a:off x="558800" y="4677986"/>
            <a:ext cx="2595563" cy="1805110"/>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20" name="Espace réservé du texte 13"/>
          <p:cNvSpPr>
            <a:spLocks noGrp="1"/>
          </p:cNvSpPr>
          <p:nvPr>
            <p:ph type="body" sz="quarter" idx="18"/>
          </p:nvPr>
        </p:nvSpPr>
        <p:spPr>
          <a:xfrm>
            <a:off x="3276600" y="4677986"/>
            <a:ext cx="2597151" cy="1805110"/>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21" name="Espace réservé du titre 1"/>
          <p:cNvSpPr>
            <a:spLocks noGrp="1"/>
          </p:cNvSpPr>
          <p:nvPr>
            <p:ph type="title"/>
          </p:nvPr>
        </p:nvSpPr>
        <p:spPr>
          <a:xfrm>
            <a:off x="558800" y="404334"/>
            <a:ext cx="5311774" cy="1589058"/>
          </a:xfrm>
          <a:prstGeom prst="rect">
            <a:avLst/>
          </a:prstGeom>
        </p:spPr>
        <p:txBody>
          <a:bodyPr rtlCol="0">
            <a:normAutofit/>
          </a:bodyPr>
          <a:lstStyle/>
          <a:p>
            <a:r>
              <a:rPr lang="fr-FR" dirty="0" smtClean="0"/>
              <a:t>Cliquez pour modifier le style du titre</a:t>
            </a:r>
            <a:endParaRPr lang="en-CA" dirty="0"/>
          </a:p>
        </p:txBody>
      </p:sp>
      <p:sp>
        <p:nvSpPr>
          <p:cNvPr id="35" name="Espace réservé du texte 13"/>
          <p:cNvSpPr>
            <a:spLocks noGrp="1"/>
          </p:cNvSpPr>
          <p:nvPr>
            <p:ph type="body" sz="quarter" idx="19"/>
          </p:nvPr>
        </p:nvSpPr>
        <p:spPr>
          <a:xfrm>
            <a:off x="5989637"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37" name="Espace réservé du texte 13"/>
          <p:cNvSpPr>
            <a:spLocks noGrp="1"/>
          </p:cNvSpPr>
          <p:nvPr>
            <p:ph type="body" sz="quarter" idx="20"/>
          </p:nvPr>
        </p:nvSpPr>
        <p:spPr>
          <a:xfrm>
            <a:off x="558799" y="2962784"/>
            <a:ext cx="2595563" cy="1632778"/>
          </a:xfrm>
        </p:spPr>
        <p:txBody>
          <a:bodyPr>
            <a:normAutofit/>
          </a:bodyPr>
          <a:lstStyle>
            <a:lvl1pPr marL="0" indent="0">
              <a:lnSpc>
                <a:spcPts val="1300"/>
              </a:lnSpc>
              <a:spcBef>
                <a:spcPts val="0"/>
              </a:spcBef>
              <a:buNone/>
              <a:defRPr sz="1200" b="0">
                <a:solidFill>
                  <a:schemeClr val="tx2"/>
                </a:solidFill>
              </a:defRPr>
            </a:lvl1pPr>
          </a:lstStyle>
          <a:p>
            <a:pPr lvl="0"/>
            <a:r>
              <a:rPr lang="fr-FR" dirty="0" smtClean="0"/>
              <a:t>Cliquez pour modifier les styles du</a:t>
            </a:r>
            <a:endParaRPr lang="en-CA" dirty="0"/>
          </a:p>
        </p:txBody>
      </p:sp>
      <p:sp>
        <p:nvSpPr>
          <p:cNvPr id="39" name="Espace réservé du texte 13"/>
          <p:cNvSpPr>
            <a:spLocks noGrp="1"/>
          </p:cNvSpPr>
          <p:nvPr>
            <p:ph type="body" sz="quarter" idx="21"/>
          </p:nvPr>
        </p:nvSpPr>
        <p:spPr>
          <a:xfrm>
            <a:off x="3276599" y="2962784"/>
            <a:ext cx="2597151" cy="1632778"/>
          </a:xfrm>
        </p:spPr>
        <p:txBody>
          <a:bodyPr>
            <a:normAutofit/>
          </a:bodyPr>
          <a:lstStyle>
            <a:lvl1pPr marL="0" indent="0">
              <a:lnSpc>
                <a:spcPts val="1300"/>
              </a:lnSpc>
              <a:spcBef>
                <a:spcPts val="0"/>
              </a:spcBef>
              <a:buNone/>
              <a:defRPr sz="1200" b="0"/>
            </a:lvl1pPr>
          </a:lstStyle>
          <a:p>
            <a:pPr lvl="0"/>
            <a:r>
              <a:rPr lang="fr-FR" dirty="0" smtClean="0"/>
              <a:t>Cliquez pour modifier les styles du</a:t>
            </a:r>
            <a:endParaRPr lang="en-CA" dirty="0"/>
          </a:p>
        </p:txBody>
      </p:sp>
      <p:sp>
        <p:nvSpPr>
          <p:cNvPr id="41" name="Espace réservé du texte 13"/>
          <p:cNvSpPr>
            <a:spLocks noGrp="1"/>
          </p:cNvSpPr>
          <p:nvPr>
            <p:ph type="body" sz="quarter" idx="22"/>
          </p:nvPr>
        </p:nvSpPr>
        <p:spPr>
          <a:xfrm>
            <a:off x="5989637"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p:txBody>
      </p:sp>
      <p:sp>
        <p:nvSpPr>
          <p:cNvPr id="42" name="Espace réservé du texte 13"/>
          <p:cNvSpPr>
            <a:spLocks noGrp="1"/>
          </p:cNvSpPr>
          <p:nvPr>
            <p:ph type="body" sz="quarter" idx="23"/>
          </p:nvPr>
        </p:nvSpPr>
        <p:spPr>
          <a:xfrm>
            <a:off x="558799" y="2414016"/>
            <a:ext cx="2595563" cy="466344"/>
          </a:xfrm>
        </p:spPr>
        <p:txBody>
          <a:bodyPr anchor="b">
            <a:noAutofit/>
          </a:bodyPr>
          <a:lstStyle>
            <a:lvl1pPr marL="0" indent="0">
              <a:lnSpc>
                <a:spcPts val="1800"/>
              </a:lnSpc>
              <a:buNone/>
              <a:defRPr sz="1600" b="1">
                <a:solidFill>
                  <a:schemeClr val="bg2"/>
                </a:solidFill>
                <a:latin typeface="Arial Narrow" pitchFamily="34" charset="0"/>
              </a:defRPr>
            </a:lvl1pPr>
          </a:lstStyle>
          <a:p>
            <a:pPr lvl="0"/>
            <a:r>
              <a:rPr lang="fr-FR" smtClean="0"/>
              <a:t>Modifiez les styles du texte du masque</a:t>
            </a:r>
          </a:p>
        </p:txBody>
      </p:sp>
      <p:sp>
        <p:nvSpPr>
          <p:cNvPr id="43" name="Espace réservé du texte 13"/>
          <p:cNvSpPr>
            <a:spLocks noGrp="1"/>
          </p:cNvSpPr>
          <p:nvPr>
            <p:ph type="body" sz="quarter" idx="24"/>
          </p:nvPr>
        </p:nvSpPr>
        <p:spPr>
          <a:xfrm>
            <a:off x="3276599" y="2414016"/>
            <a:ext cx="2597151" cy="466344"/>
          </a:xfrm>
        </p:spPr>
        <p:txBody>
          <a:bodyPr anchor="b">
            <a:noAutofit/>
          </a:bodyPr>
          <a:lstStyle>
            <a:lvl1pPr marL="0" marR="0" indent="0" algn="l" defTabSz="914400" rtl="0" eaLnBrk="1" fontAlgn="auto" latinLnBrk="0" hangingPunct="1">
              <a:lnSpc>
                <a:spcPts val="1800"/>
              </a:lnSpc>
              <a:spcBef>
                <a:spcPts val="1200"/>
              </a:spcBef>
              <a:spcAft>
                <a:spcPts val="0"/>
              </a:spcAft>
              <a:buClr>
                <a:schemeClr val="tx2"/>
              </a:buClr>
              <a:buSzTx/>
              <a:buFont typeface="Arial" pitchFamily="34" charset="0"/>
              <a:buNone/>
              <a:tabLst/>
              <a:defRPr sz="1600" b="1">
                <a:latin typeface="Arial Narrow" pitchFamily="34" charset="0"/>
              </a:defRPr>
            </a:lvl1pPr>
          </a:lstStyle>
          <a:p>
            <a:pPr lvl="0"/>
            <a:r>
              <a:rPr lang="fr-FR" smtClean="0"/>
              <a:t>Modifiez les styles du texte du masque</a:t>
            </a:r>
          </a:p>
        </p:txBody>
      </p:sp>
      <p:sp>
        <p:nvSpPr>
          <p:cNvPr id="25" name="Espace réservé de la date 3"/>
          <p:cNvSpPr>
            <a:spLocks noGrp="1"/>
          </p:cNvSpPr>
          <p:nvPr>
            <p:ph type="dt" sz="half" idx="25"/>
          </p:nvPr>
        </p:nvSpPr>
        <p:spPr>
          <a:xfrm>
            <a:off x="3273425" y="6483350"/>
            <a:ext cx="2560638" cy="236538"/>
          </a:xfrm>
        </p:spPr>
        <p:txBody>
          <a:bodyPr/>
          <a:lstStyle>
            <a:lvl1pPr>
              <a:defRPr/>
            </a:lvl1pPr>
          </a:lstStyle>
          <a:p>
            <a:pPr>
              <a:defRPr/>
            </a:pPr>
            <a:fld id="{B4EF1596-8AD2-4358-993B-D0EB934F5E4B}" type="datetime1">
              <a:rPr lang="fr-FR">
                <a:solidFill>
                  <a:srgbClr val="000000">
                    <a:tint val="75000"/>
                  </a:srgbClr>
                </a:solidFill>
              </a:rPr>
              <a:pPr>
                <a:defRPr/>
              </a:pPr>
              <a:t>28/07/2017</a:t>
            </a:fld>
            <a:endParaRPr lang="en-CA">
              <a:solidFill>
                <a:srgbClr val="000000">
                  <a:tint val="75000"/>
                </a:srgbClr>
              </a:solidFill>
            </a:endParaRPr>
          </a:p>
        </p:txBody>
      </p:sp>
      <p:sp>
        <p:nvSpPr>
          <p:cNvPr id="26" name="Espace réservé du pied de page 4"/>
          <p:cNvSpPr>
            <a:spLocks noGrp="1"/>
          </p:cNvSpPr>
          <p:nvPr>
            <p:ph type="ftr" sz="quarter" idx="26"/>
          </p:nvPr>
        </p:nvSpPr>
        <p:spPr/>
        <p:txBody>
          <a:bodyPr/>
          <a:lstStyle>
            <a:lvl1pPr>
              <a:defRPr/>
            </a:lvl1pPr>
          </a:lstStyle>
          <a:p>
            <a:pPr>
              <a:defRPr/>
            </a:pPr>
            <a:r>
              <a:rPr lang="en-CA">
                <a:solidFill>
                  <a:srgbClr val="000000">
                    <a:tint val="75000"/>
                  </a:srgbClr>
                </a:solidFill>
              </a:rPr>
              <a:t>CROP</a:t>
            </a:r>
          </a:p>
        </p:txBody>
      </p:sp>
      <p:sp>
        <p:nvSpPr>
          <p:cNvPr id="27" name="Espace réservé du numéro de diapositive 5"/>
          <p:cNvSpPr>
            <a:spLocks noGrp="1"/>
          </p:cNvSpPr>
          <p:nvPr>
            <p:ph type="sldNum" sz="quarter" idx="27"/>
          </p:nvPr>
        </p:nvSpPr>
        <p:spPr/>
        <p:txBody>
          <a:bodyPr/>
          <a:lstStyle>
            <a:lvl1pPr>
              <a:defRPr/>
            </a:lvl1pPr>
          </a:lstStyle>
          <a:p>
            <a:pPr>
              <a:defRPr/>
            </a:pPr>
            <a:fld id="{875EB6D9-B916-4799-9E6B-BDDF0D3309BA}" type="slidenum">
              <a:rPr lang="en-CA">
                <a:solidFill>
                  <a:srgbClr val="000000">
                    <a:tint val="75000"/>
                  </a:srgbClr>
                </a:solidFill>
              </a:rPr>
              <a:pPr>
                <a:defRPr/>
              </a:pPr>
              <a:t>‹N°›</a:t>
            </a:fld>
            <a:endParaRPr lang="en-CA">
              <a:solidFill>
                <a:srgbClr val="000000">
                  <a:tint val="75000"/>
                </a:srgbClr>
              </a:solidFill>
            </a:endParaRPr>
          </a:p>
        </p:txBody>
      </p:sp>
    </p:spTree>
    <p:extLst>
      <p:ext uri="{BB962C8B-B14F-4D97-AF65-F5344CB8AC3E}">
        <p14:creationId xmlns:p14="http://schemas.microsoft.com/office/powerpoint/2010/main" val="154854220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8.xml"/><Relationship Id="rId13" Type="http://schemas.openxmlformats.org/officeDocument/2006/relationships/slideLayout" Target="../slideLayouts/slideLayout43.xml"/><Relationship Id="rId18" Type="http://schemas.openxmlformats.org/officeDocument/2006/relationships/slideLayout" Target="../slideLayouts/slideLayout48.xml"/><Relationship Id="rId26" Type="http://schemas.openxmlformats.org/officeDocument/2006/relationships/slideLayout" Target="../slideLayouts/slideLayout56.xml"/><Relationship Id="rId39" Type="http://schemas.openxmlformats.org/officeDocument/2006/relationships/slideLayout" Target="../slideLayouts/slideLayout69.xml"/><Relationship Id="rId3" Type="http://schemas.openxmlformats.org/officeDocument/2006/relationships/slideLayout" Target="../slideLayouts/slideLayout33.xml"/><Relationship Id="rId21" Type="http://schemas.openxmlformats.org/officeDocument/2006/relationships/slideLayout" Target="../slideLayouts/slideLayout51.xml"/><Relationship Id="rId34" Type="http://schemas.openxmlformats.org/officeDocument/2006/relationships/slideLayout" Target="../slideLayouts/slideLayout64.xml"/><Relationship Id="rId7" Type="http://schemas.openxmlformats.org/officeDocument/2006/relationships/slideLayout" Target="../slideLayouts/slideLayout37.xml"/><Relationship Id="rId12" Type="http://schemas.openxmlformats.org/officeDocument/2006/relationships/slideLayout" Target="../slideLayouts/slideLayout42.xml"/><Relationship Id="rId17" Type="http://schemas.openxmlformats.org/officeDocument/2006/relationships/slideLayout" Target="../slideLayouts/slideLayout47.xml"/><Relationship Id="rId25" Type="http://schemas.openxmlformats.org/officeDocument/2006/relationships/slideLayout" Target="../slideLayouts/slideLayout55.xml"/><Relationship Id="rId33" Type="http://schemas.openxmlformats.org/officeDocument/2006/relationships/slideLayout" Target="../slideLayouts/slideLayout63.xml"/><Relationship Id="rId38" Type="http://schemas.openxmlformats.org/officeDocument/2006/relationships/slideLayout" Target="../slideLayouts/slideLayout68.xml"/><Relationship Id="rId2" Type="http://schemas.openxmlformats.org/officeDocument/2006/relationships/slideLayout" Target="../slideLayouts/slideLayout32.xml"/><Relationship Id="rId16" Type="http://schemas.openxmlformats.org/officeDocument/2006/relationships/slideLayout" Target="../slideLayouts/slideLayout46.xml"/><Relationship Id="rId20" Type="http://schemas.openxmlformats.org/officeDocument/2006/relationships/slideLayout" Target="../slideLayouts/slideLayout50.xml"/><Relationship Id="rId29" Type="http://schemas.openxmlformats.org/officeDocument/2006/relationships/slideLayout" Target="../slideLayouts/slideLayout59.xml"/><Relationship Id="rId41" Type="http://schemas.openxmlformats.org/officeDocument/2006/relationships/theme" Target="../theme/theme2.xml"/><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24" Type="http://schemas.openxmlformats.org/officeDocument/2006/relationships/slideLayout" Target="../slideLayouts/slideLayout54.xml"/><Relationship Id="rId32" Type="http://schemas.openxmlformats.org/officeDocument/2006/relationships/slideLayout" Target="../slideLayouts/slideLayout62.xml"/><Relationship Id="rId37" Type="http://schemas.openxmlformats.org/officeDocument/2006/relationships/slideLayout" Target="../slideLayouts/slideLayout67.xml"/><Relationship Id="rId40" Type="http://schemas.openxmlformats.org/officeDocument/2006/relationships/slideLayout" Target="../slideLayouts/slideLayout70.xml"/><Relationship Id="rId5" Type="http://schemas.openxmlformats.org/officeDocument/2006/relationships/slideLayout" Target="../slideLayouts/slideLayout35.xml"/><Relationship Id="rId15" Type="http://schemas.openxmlformats.org/officeDocument/2006/relationships/slideLayout" Target="../slideLayouts/slideLayout45.xml"/><Relationship Id="rId23" Type="http://schemas.openxmlformats.org/officeDocument/2006/relationships/slideLayout" Target="../slideLayouts/slideLayout53.xml"/><Relationship Id="rId28" Type="http://schemas.openxmlformats.org/officeDocument/2006/relationships/slideLayout" Target="../slideLayouts/slideLayout58.xml"/><Relationship Id="rId36" Type="http://schemas.openxmlformats.org/officeDocument/2006/relationships/slideLayout" Target="../slideLayouts/slideLayout66.xml"/><Relationship Id="rId10" Type="http://schemas.openxmlformats.org/officeDocument/2006/relationships/slideLayout" Target="../slideLayouts/slideLayout40.xml"/><Relationship Id="rId19" Type="http://schemas.openxmlformats.org/officeDocument/2006/relationships/slideLayout" Target="../slideLayouts/slideLayout49.xml"/><Relationship Id="rId31" Type="http://schemas.openxmlformats.org/officeDocument/2006/relationships/slideLayout" Target="../slideLayouts/slideLayout61.xml"/><Relationship Id="rId4" Type="http://schemas.openxmlformats.org/officeDocument/2006/relationships/slideLayout" Target="../slideLayouts/slideLayout34.xml"/><Relationship Id="rId9" Type="http://schemas.openxmlformats.org/officeDocument/2006/relationships/slideLayout" Target="../slideLayouts/slideLayout39.xml"/><Relationship Id="rId14" Type="http://schemas.openxmlformats.org/officeDocument/2006/relationships/slideLayout" Target="../slideLayouts/slideLayout44.xml"/><Relationship Id="rId22" Type="http://schemas.openxmlformats.org/officeDocument/2006/relationships/slideLayout" Target="../slideLayouts/slideLayout52.xml"/><Relationship Id="rId27" Type="http://schemas.openxmlformats.org/officeDocument/2006/relationships/slideLayout" Target="../slideLayouts/slideLayout57.xml"/><Relationship Id="rId30" Type="http://schemas.openxmlformats.org/officeDocument/2006/relationships/slideLayout" Target="../slideLayouts/slideLayout60.xml"/><Relationship Id="rId35" Type="http://schemas.openxmlformats.org/officeDocument/2006/relationships/slideLayout" Target="../slideLayouts/slideLayout6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slideLayout" Target="../slideLayouts/slideLayout83.xml"/><Relationship Id="rId18" Type="http://schemas.openxmlformats.org/officeDocument/2006/relationships/slideLayout" Target="../slideLayouts/slideLayout88.xml"/><Relationship Id="rId26" Type="http://schemas.openxmlformats.org/officeDocument/2006/relationships/slideLayout" Target="../slideLayouts/slideLayout96.xml"/><Relationship Id="rId39" Type="http://schemas.openxmlformats.org/officeDocument/2006/relationships/slideLayout" Target="../slideLayouts/slideLayout109.xml"/><Relationship Id="rId3" Type="http://schemas.openxmlformats.org/officeDocument/2006/relationships/slideLayout" Target="../slideLayouts/slideLayout73.xml"/><Relationship Id="rId21" Type="http://schemas.openxmlformats.org/officeDocument/2006/relationships/slideLayout" Target="../slideLayouts/slideLayout91.xml"/><Relationship Id="rId34" Type="http://schemas.openxmlformats.org/officeDocument/2006/relationships/slideLayout" Target="../slideLayouts/slideLayout104.xml"/><Relationship Id="rId42" Type="http://schemas.openxmlformats.org/officeDocument/2006/relationships/slideLayout" Target="../slideLayouts/slideLayout112.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17" Type="http://schemas.openxmlformats.org/officeDocument/2006/relationships/slideLayout" Target="../slideLayouts/slideLayout87.xml"/><Relationship Id="rId25" Type="http://schemas.openxmlformats.org/officeDocument/2006/relationships/slideLayout" Target="../slideLayouts/slideLayout95.xml"/><Relationship Id="rId33" Type="http://schemas.openxmlformats.org/officeDocument/2006/relationships/slideLayout" Target="../slideLayouts/slideLayout103.xml"/><Relationship Id="rId38" Type="http://schemas.openxmlformats.org/officeDocument/2006/relationships/slideLayout" Target="../slideLayouts/slideLayout108.xml"/><Relationship Id="rId2" Type="http://schemas.openxmlformats.org/officeDocument/2006/relationships/slideLayout" Target="../slideLayouts/slideLayout72.xml"/><Relationship Id="rId16" Type="http://schemas.openxmlformats.org/officeDocument/2006/relationships/slideLayout" Target="../slideLayouts/slideLayout86.xml"/><Relationship Id="rId20" Type="http://schemas.openxmlformats.org/officeDocument/2006/relationships/slideLayout" Target="../slideLayouts/slideLayout90.xml"/><Relationship Id="rId29" Type="http://schemas.openxmlformats.org/officeDocument/2006/relationships/slideLayout" Target="../slideLayouts/slideLayout99.xml"/><Relationship Id="rId41" Type="http://schemas.openxmlformats.org/officeDocument/2006/relationships/slideLayout" Target="../slideLayouts/slideLayout111.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24" Type="http://schemas.openxmlformats.org/officeDocument/2006/relationships/slideLayout" Target="../slideLayouts/slideLayout94.xml"/><Relationship Id="rId32" Type="http://schemas.openxmlformats.org/officeDocument/2006/relationships/slideLayout" Target="../slideLayouts/slideLayout102.xml"/><Relationship Id="rId37" Type="http://schemas.openxmlformats.org/officeDocument/2006/relationships/slideLayout" Target="../slideLayouts/slideLayout107.xml"/><Relationship Id="rId40" Type="http://schemas.openxmlformats.org/officeDocument/2006/relationships/slideLayout" Target="../slideLayouts/slideLayout110.xml"/><Relationship Id="rId5" Type="http://schemas.openxmlformats.org/officeDocument/2006/relationships/slideLayout" Target="../slideLayouts/slideLayout75.xml"/><Relationship Id="rId15" Type="http://schemas.openxmlformats.org/officeDocument/2006/relationships/slideLayout" Target="../slideLayouts/slideLayout85.xml"/><Relationship Id="rId23" Type="http://schemas.openxmlformats.org/officeDocument/2006/relationships/slideLayout" Target="../slideLayouts/slideLayout93.xml"/><Relationship Id="rId28" Type="http://schemas.openxmlformats.org/officeDocument/2006/relationships/slideLayout" Target="../slideLayouts/slideLayout98.xml"/><Relationship Id="rId36" Type="http://schemas.openxmlformats.org/officeDocument/2006/relationships/slideLayout" Target="../slideLayouts/slideLayout106.xml"/><Relationship Id="rId10" Type="http://schemas.openxmlformats.org/officeDocument/2006/relationships/slideLayout" Target="../slideLayouts/slideLayout80.xml"/><Relationship Id="rId19" Type="http://schemas.openxmlformats.org/officeDocument/2006/relationships/slideLayout" Target="../slideLayouts/slideLayout89.xml"/><Relationship Id="rId31" Type="http://schemas.openxmlformats.org/officeDocument/2006/relationships/slideLayout" Target="../slideLayouts/slideLayout101.xml"/><Relationship Id="rId4" Type="http://schemas.openxmlformats.org/officeDocument/2006/relationships/slideLayout" Target="../slideLayouts/slideLayout74.xml"/><Relationship Id="rId9" Type="http://schemas.openxmlformats.org/officeDocument/2006/relationships/slideLayout" Target="../slideLayouts/slideLayout79.xml"/><Relationship Id="rId14" Type="http://schemas.openxmlformats.org/officeDocument/2006/relationships/slideLayout" Target="../slideLayouts/slideLayout84.xml"/><Relationship Id="rId22" Type="http://schemas.openxmlformats.org/officeDocument/2006/relationships/slideLayout" Target="../slideLayouts/slideLayout92.xml"/><Relationship Id="rId27" Type="http://schemas.openxmlformats.org/officeDocument/2006/relationships/slideLayout" Target="../slideLayouts/slideLayout97.xml"/><Relationship Id="rId30" Type="http://schemas.openxmlformats.org/officeDocument/2006/relationships/slideLayout" Target="../slideLayouts/slideLayout100.xml"/><Relationship Id="rId35" Type="http://schemas.openxmlformats.org/officeDocument/2006/relationships/slideLayout" Target="../slideLayouts/slideLayout105.xml"/><Relationship Id="rId43"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20.xml"/><Relationship Id="rId13" Type="http://schemas.openxmlformats.org/officeDocument/2006/relationships/slideLayout" Target="../slideLayouts/slideLayout125.xml"/><Relationship Id="rId18" Type="http://schemas.openxmlformats.org/officeDocument/2006/relationships/slideLayout" Target="../slideLayouts/slideLayout130.xml"/><Relationship Id="rId26" Type="http://schemas.openxmlformats.org/officeDocument/2006/relationships/slideLayout" Target="../slideLayouts/slideLayout138.xml"/><Relationship Id="rId3" Type="http://schemas.openxmlformats.org/officeDocument/2006/relationships/slideLayout" Target="../slideLayouts/slideLayout115.xml"/><Relationship Id="rId21" Type="http://schemas.openxmlformats.org/officeDocument/2006/relationships/slideLayout" Target="../slideLayouts/slideLayout133.xml"/><Relationship Id="rId7" Type="http://schemas.openxmlformats.org/officeDocument/2006/relationships/slideLayout" Target="../slideLayouts/slideLayout119.xml"/><Relationship Id="rId12" Type="http://schemas.openxmlformats.org/officeDocument/2006/relationships/slideLayout" Target="../slideLayouts/slideLayout124.xml"/><Relationship Id="rId17" Type="http://schemas.openxmlformats.org/officeDocument/2006/relationships/slideLayout" Target="../slideLayouts/slideLayout129.xml"/><Relationship Id="rId25" Type="http://schemas.openxmlformats.org/officeDocument/2006/relationships/slideLayout" Target="../slideLayouts/slideLayout137.xml"/><Relationship Id="rId2" Type="http://schemas.openxmlformats.org/officeDocument/2006/relationships/slideLayout" Target="../slideLayouts/slideLayout114.xml"/><Relationship Id="rId16" Type="http://schemas.openxmlformats.org/officeDocument/2006/relationships/slideLayout" Target="../slideLayouts/slideLayout128.xml"/><Relationship Id="rId20" Type="http://schemas.openxmlformats.org/officeDocument/2006/relationships/slideLayout" Target="../slideLayouts/slideLayout132.xml"/><Relationship Id="rId29" Type="http://schemas.openxmlformats.org/officeDocument/2006/relationships/slideLayout" Target="../slideLayouts/slideLayout141.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24" Type="http://schemas.openxmlformats.org/officeDocument/2006/relationships/slideLayout" Target="../slideLayouts/slideLayout136.xml"/><Relationship Id="rId5" Type="http://schemas.openxmlformats.org/officeDocument/2006/relationships/slideLayout" Target="../slideLayouts/slideLayout117.xml"/><Relationship Id="rId15" Type="http://schemas.openxmlformats.org/officeDocument/2006/relationships/slideLayout" Target="../slideLayouts/slideLayout127.xml"/><Relationship Id="rId23" Type="http://schemas.openxmlformats.org/officeDocument/2006/relationships/slideLayout" Target="../slideLayouts/slideLayout135.xml"/><Relationship Id="rId28" Type="http://schemas.openxmlformats.org/officeDocument/2006/relationships/slideLayout" Target="../slideLayouts/slideLayout140.xml"/><Relationship Id="rId10" Type="http://schemas.openxmlformats.org/officeDocument/2006/relationships/slideLayout" Target="../slideLayouts/slideLayout122.xml"/><Relationship Id="rId19" Type="http://schemas.openxmlformats.org/officeDocument/2006/relationships/slideLayout" Target="../slideLayouts/slideLayout131.xml"/><Relationship Id="rId31" Type="http://schemas.openxmlformats.org/officeDocument/2006/relationships/theme" Target="../theme/theme4.xml"/><Relationship Id="rId4" Type="http://schemas.openxmlformats.org/officeDocument/2006/relationships/slideLayout" Target="../slideLayouts/slideLayout116.xml"/><Relationship Id="rId9" Type="http://schemas.openxmlformats.org/officeDocument/2006/relationships/slideLayout" Target="../slideLayouts/slideLayout121.xml"/><Relationship Id="rId14" Type="http://schemas.openxmlformats.org/officeDocument/2006/relationships/slideLayout" Target="../slideLayouts/slideLayout126.xml"/><Relationship Id="rId22" Type="http://schemas.openxmlformats.org/officeDocument/2006/relationships/slideLayout" Target="../slideLayouts/slideLayout134.xml"/><Relationship Id="rId27" Type="http://schemas.openxmlformats.org/officeDocument/2006/relationships/slideLayout" Target="../slideLayouts/slideLayout139.xml"/><Relationship Id="rId30" Type="http://schemas.openxmlformats.org/officeDocument/2006/relationships/slideLayout" Target="../slideLayouts/slideLayout1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50.xml"/><Relationship Id="rId13" Type="http://schemas.openxmlformats.org/officeDocument/2006/relationships/slideLayout" Target="../slideLayouts/slideLayout155.xml"/><Relationship Id="rId18" Type="http://schemas.openxmlformats.org/officeDocument/2006/relationships/slideLayout" Target="../slideLayouts/slideLayout160.xml"/><Relationship Id="rId26" Type="http://schemas.openxmlformats.org/officeDocument/2006/relationships/slideLayout" Target="../slideLayouts/slideLayout168.xml"/><Relationship Id="rId3" Type="http://schemas.openxmlformats.org/officeDocument/2006/relationships/slideLayout" Target="../slideLayouts/slideLayout145.xml"/><Relationship Id="rId21" Type="http://schemas.openxmlformats.org/officeDocument/2006/relationships/slideLayout" Target="../slideLayouts/slideLayout163.xml"/><Relationship Id="rId34" Type="http://schemas.openxmlformats.org/officeDocument/2006/relationships/slideLayout" Target="../slideLayouts/slideLayout176.xml"/><Relationship Id="rId7" Type="http://schemas.openxmlformats.org/officeDocument/2006/relationships/slideLayout" Target="../slideLayouts/slideLayout149.xml"/><Relationship Id="rId12" Type="http://schemas.openxmlformats.org/officeDocument/2006/relationships/slideLayout" Target="../slideLayouts/slideLayout154.xml"/><Relationship Id="rId17" Type="http://schemas.openxmlformats.org/officeDocument/2006/relationships/slideLayout" Target="../slideLayouts/slideLayout159.xml"/><Relationship Id="rId25" Type="http://schemas.openxmlformats.org/officeDocument/2006/relationships/slideLayout" Target="../slideLayouts/slideLayout167.xml"/><Relationship Id="rId33" Type="http://schemas.openxmlformats.org/officeDocument/2006/relationships/slideLayout" Target="../slideLayouts/slideLayout175.xml"/><Relationship Id="rId2" Type="http://schemas.openxmlformats.org/officeDocument/2006/relationships/slideLayout" Target="../slideLayouts/slideLayout144.xml"/><Relationship Id="rId16" Type="http://schemas.openxmlformats.org/officeDocument/2006/relationships/slideLayout" Target="../slideLayouts/slideLayout158.xml"/><Relationship Id="rId20" Type="http://schemas.openxmlformats.org/officeDocument/2006/relationships/slideLayout" Target="../slideLayouts/slideLayout162.xml"/><Relationship Id="rId29" Type="http://schemas.openxmlformats.org/officeDocument/2006/relationships/slideLayout" Target="../slideLayouts/slideLayout171.xml"/><Relationship Id="rId1" Type="http://schemas.openxmlformats.org/officeDocument/2006/relationships/slideLayout" Target="../slideLayouts/slideLayout143.xml"/><Relationship Id="rId6" Type="http://schemas.openxmlformats.org/officeDocument/2006/relationships/slideLayout" Target="../slideLayouts/slideLayout148.xml"/><Relationship Id="rId11" Type="http://schemas.openxmlformats.org/officeDocument/2006/relationships/slideLayout" Target="../slideLayouts/slideLayout153.xml"/><Relationship Id="rId24" Type="http://schemas.openxmlformats.org/officeDocument/2006/relationships/slideLayout" Target="../slideLayouts/slideLayout166.xml"/><Relationship Id="rId32" Type="http://schemas.openxmlformats.org/officeDocument/2006/relationships/slideLayout" Target="../slideLayouts/slideLayout174.xml"/><Relationship Id="rId37" Type="http://schemas.openxmlformats.org/officeDocument/2006/relationships/theme" Target="../theme/theme5.xml"/><Relationship Id="rId5" Type="http://schemas.openxmlformats.org/officeDocument/2006/relationships/slideLayout" Target="../slideLayouts/slideLayout147.xml"/><Relationship Id="rId15" Type="http://schemas.openxmlformats.org/officeDocument/2006/relationships/slideLayout" Target="../slideLayouts/slideLayout157.xml"/><Relationship Id="rId23" Type="http://schemas.openxmlformats.org/officeDocument/2006/relationships/slideLayout" Target="../slideLayouts/slideLayout165.xml"/><Relationship Id="rId28" Type="http://schemas.openxmlformats.org/officeDocument/2006/relationships/slideLayout" Target="../slideLayouts/slideLayout170.xml"/><Relationship Id="rId36" Type="http://schemas.openxmlformats.org/officeDocument/2006/relationships/slideLayout" Target="../slideLayouts/slideLayout178.xml"/><Relationship Id="rId10" Type="http://schemas.openxmlformats.org/officeDocument/2006/relationships/slideLayout" Target="../slideLayouts/slideLayout152.xml"/><Relationship Id="rId19" Type="http://schemas.openxmlformats.org/officeDocument/2006/relationships/slideLayout" Target="../slideLayouts/slideLayout161.xml"/><Relationship Id="rId31" Type="http://schemas.openxmlformats.org/officeDocument/2006/relationships/slideLayout" Target="../slideLayouts/slideLayout173.xml"/><Relationship Id="rId4" Type="http://schemas.openxmlformats.org/officeDocument/2006/relationships/slideLayout" Target="../slideLayouts/slideLayout146.xml"/><Relationship Id="rId9" Type="http://schemas.openxmlformats.org/officeDocument/2006/relationships/slideLayout" Target="../slideLayouts/slideLayout151.xml"/><Relationship Id="rId14" Type="http://schemas.openxmlformats.org/officeDocument/2006/relationships/slideLayout" Target="../slideLayouts/slideLayout156.xml"/><Relationship Id="rId22" Type="http://schemas.openxmlformats.org/officeDocument/2006/relationships/slideLayout" Target="../slideLayouts/slideLayout164.xml"/><Relationship Id="rId27" Type="http://schemas.openxmlformats.org/officeDocument/2006/relationships/slideLayout" Target="../slideLayouts/slideLayout169.xml"/><Relationship Id="rId30" Type="http://schemas.openxmlformats.org/officeDocument/2006/relationships/slideLayout" Target="../slideLayouts/slideLayout172.xml"/><Relationship Id="rId35" Type="http://schemas.openxmlformats.org/officeDocument/2006/relationships/slideLayout" Target="../slideLayouts/slideLayout17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86.xml"/><Relationship Id="rId13" Type="http://schemas.openxmlformats.org/officeDocument/2006/relationships/slideLayout" Target="../slideLayouts/slideLayout191.xml"/><Relationship Id="rId18" Type="http://schemas.openxmlformats.org/officeDocument/2006/relationships/slideLayout" Target="../slideLayouts/slideLayout196.xml"/><Relationship Id="rId26" Type="http://schemas.openxmlformats.org/officeDocument/2006/relationships/slideLayout" Target="../slideLayouts/slideLayout204.xml"/><Relationship Id="rId3" Type="http://schemas.openxmlformats.org/officeDocument/2006/relationships/slideLayout" Target="../slideLayouts/slideLayout181.xml"/><Relationship Id="rId21" Type="http://schemas.openxmlformats.org/officeDocument/2006/relationships/slideLayout" Target="../slideLayouts/slideLayout199.xml"/><Relationship Id="rId7" Type="http://schemas.openxmlformats.org/officeDocument/2006/relationships/slideLayout" Target="../slideLayouts/slideLayout185.xml"/><Relationship Id="rId12" Type="http://schemas.openxmlformats.org/officeDocument/2006/relationships/slideLayout" Target="../slideLayouts/slideLayout190.xml"/><Relationship Id="rId17" Type="http://schemas.openxmlformats.org/officeDocument/2006/relationships/slideLayout" Target="../slideLayouts/slideLayout195.xml"/><Relationship Id="rId25" Type="http://schemas.openxmlformats.org/officeDocument/2006/relationships/slideLayout" Target="../slideLayouts/slideLayout203.xml"/><Relationship Id="rId2" Type="http://schemas.openxmlformats.org/officeDocument/2006/relationships/slideLayout" Target="../slideLayouts/slideLayout180.xml"/><Relationship Id="rId16" Type="http://schemas.openxmlformats.org/officeDocument/2006/relationships/slideLayout" Target="../slideLayouts/slideLayout194.xml"/><Relationship Id="rId20" Type="http://schemas.openxmlformats.org/officeDocument/2006/relationships/slideLayout" Target="../slideLayouts/slideLayout198.xml"/><Relationship Id="rId29" Type="http://schemas.openxmlformats.org/officeDocument/2006/relationships/slideLayout" Target="../slideLayouts/slideLayout207.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24" Type="http://schemas.openxmlformats.org/officeDocument/2006/relationships/slideLayout" Target="../slideLayouts/slideLayout202.xml"/><Relationship Id="rId5" Type="http://schemas.openxmlformats.org/officeDocument/2006/relationships/slideLayout" Target="../slideLayouts/slideLayout183.xml"/><Relationship Id="rId15" Type="http://schemas.openxmlformats.org/officeDocument/2006/relationships/slideLayout" Target="../slideLayouts/slideLayout193.xml"/><Relationship Id="rId23" Type="http://schemas.openxmlformats.org/officeDocument/2006/relationships/slideLayout" Target="../slideLayouts/slideLayout201.xml"/><Relationship Id="rId28" Type="http://schemas.openxmlformats.org/officeDocument/2006/relationships/slideLayout" Target="../slideLayouts/slideLayout206.xml"/><Relationship Id="rId10" Type="http://schemas.openxmlformats.org/officeDocument/2006/relationships/slideLayout" Target="../slideLayouts/slideLayout188.xml"/><Relationship Id="rId19" Type="http://schemas.openxmlformats.org/officeDocument/2006/relationships/slideLayout" Target="../slideLayouts/slideLayout197.xml"/><Relationship Id="rId31" Type="http://schemas.openxmlformats.org/officeDocument/2006/relationships/theme" Target="../theme/theme6.xml"/><Relationship Id="rId4" Type="http://schemas.openxmlformats.org/officeDocument/2006/relationships/slideLayout" Target="../slideLayouts/slideLayout182.xml"/><Relationship Id="rId9" Type="http://schemas.openxmlformats.org/officeDocument/2006/relationships/slideLayout" Target="../slideLayouts/slideLayout187.xml"/><Relationship Id="rId14" Type="http://schemas.openxmlformats.org/officeDocument/2006/relationships/slideLayout" Target="../slideLayouts/slideLayout192.xml"/><Relationship Id="rId22" Type="http://schemas.openxmlformats.org/officeDocument/2006/relationships/slideLayout" Target="../slideLayouts/slideLayout200.xml"/><Relationship Id="rId27" Type="http://schemas.openxmlformats.org/officeDocument/2006/relationships/slideLayout" Target="../slideLayouts/slideLayout205.xml"/><Relationship Id="rId30" Type="http://schemas.openxmlformats.org/officeDocument/2006/relationships/slideLayout" Target="../slideLayouts/slideLayout208.xml"/></Relationships>
</file>

<file path=ppt/slideMasters/_rels/slideMaster7.xml.rels><?xml version="1.0" encoding="UTF-8" standalone="yes"?>
<Relationships xmlns="http://schemas.openxmlformats.org/package/2006/relationships"><Relationship Id="rId26" Type="http://schemas.openxmlformats.org/officeDocument/2006/relationships/slideLayout" Target="../slideLayouts/slideLayout234.xml"/><Relationship Id="rId117" Type="http://schemas.openxmlformats.org/officeDocument/2006/relationships/slideLayout" Target="../slideLayouts/slideLayout325.xml"/><Relationship Id="rId21" Type="http://schemas.openxmlformats.org/officeDocument/2006/relationships/slideLayout" Target="../slideLayouts/slideLayout229.xml"/><Relationship Id="rId42" Type="http://schemas.openxmlformats.org/officeDocument/2006/relationships/slideLayout" Target="../slideLayouts/slideLayout250.xml"/><Relationship Id="rId47" Type="http://schemas.openxmlformats.org/officeDocument/2006/relationships/slideLayout" Target="../slideLayouts/slideLayout255.xml"/><Relationship Id="rId63" Type="http://schemas.openxmlformats.org/officeDocument/2006/relationships/slideLayout" Target="../slideLayouts/slideLayout271.xml"/><Relationship Id="rId68" Type="http://schemas.openxmlformats.org/officeDocument/2006/relationships/slideLayout" Target="../slideLayouts/slideLayout276.xml"/><Relationship Id="rId84" Type="http://schemas.openxmlformats.org/officeDocument/2006/relationships/slideLayout" Target="../slideLayouts/slideLayout292.xml"/><Relationship Id="rId89" Type="http://schemas.openxmlformats.org/officeDocument/2006/relationships/slideLayout" Target="../slideLayouts/slideLayout297.xml"/><Relationship Id="rId112" Type="http://schemas.openxmlformats.org/officeDocument/2006/relationships/slideLayout" Target="../slideLayouts/slideLayout320.xml"/><Relationship Id="rId133" Type="http://schemas.openxmlformats.org/officeDocument/2006/relationships/slideLayout" Target="../slideLayouts/slideLayout341.xml"/><Relationship Id="rId138" Type="http://schemas.openxmlformats.org/officeDocument/2006/relationships/slideLayout" Target="../slideLayouts/slideLayout346.xml"/><Relationship Id="rId154" Type="http://schemas.openxmlformats.org/officeDocument/2006/relationships/slideLayout" Target="../slideLayouts/slideLayout362.xml"/><Relationship Id="rId159" Type="http://schemas.openxmlformats.org/officeDocument/2006/relationships/slideLayout" Target="../slideLayouts/slideLayout367.xml"/><Relationship Id="rId16" Type="http://schemas.openxmlformats.org/officeDocument/2006/relationships/slideLayout" Target="../slideLayouts/slideLayout224.xml"/><Relationship Id="rId107" Type="http://schemas.openxmlformats.org/officeDocument/2006/relationships/slideLayout" Target="../slideLayouts/slideLayout315.xml"/><Relationship Id="rId11" Type="http://schemas.openxmlformats.org/officeDocument/2006/relationships/slideLayout" Target="../slideLayouts/slideLayout219.xml"/><Relationship Id="rId32" Type="http://schemas.openxmlformats.org/officeDocument/2006/relationships/slideLayout" Target="../slideLayouts/slideLayout240.xml"/><Relationship Id="rId37" Type="http://schemas.openxmlformats.org/officeDocument/2006/relationships/slideLayout" Target="../slideLayouts/slideLayout245.xml"/><Relationship Id="rId53" Type="http://schemas.openxmlformats.org/officeDocument/2006/relationships/slideLayout" Target="../slideLayouts/slideLayout261.xml"/><Relationship Id="rId58" Type="http://schemas.openxmlformats.org/officeDocument/2006/relationships/slideLayout" Target="../slideLayouts/slideLayout266.xml"/><Relationship Id="rId74" Type="http://schemas.openxmlformats.org/officeDocument/2006/relationships/slideLayout" Target="../slideLayouts/slideLayout282.xml"/><Relationship Id="rId79" Type="http://schemas.openxmlformats.org/officeDocument/2006/relationships/slideLayout" Target="../slideLayouts/slideLayout287.xml"/><Relationship Id="rId102" Type="http://schemas.openxmlformats.org/officeDocument/2006/relationships/slideLayout" Target="../slideLayouts/slideLayout310.xml"/><Relationship Id="rId123" Type="http://schemas.openxmlformats.org/officeDocument/2006/relationships/slideLayout" Target="../slideLayouts/slideLayout331.xml"/><Relationship Id="rId128" Type="http://schemas.openxmlformats.org/officeDocument/2006/relationships/slideLayout" Target="../slideLayouts/slideLayout336.xml"/><Relationship Id="rId144" Type="http://schemas.openxmlformats.org/officeDocument/2006/relationships/slideLayout" Target="../slideLayouts/slideLayout352.xml"/><Relationship Id="rId149" Type="http://schemas.openxmlformats.org/officeDocument/2006/relationships/slideLayout" Target="../slideLayouts/slideLayout357.xml"/><Relationship Id="rId5" Type="http://schemas.openxmlformats.org/officeDocument/2006/relationships/slideLayout" Target="../slideLayouts/slideLayout213.xml"/><Relationship Id="rId90" Type="http://schemas.openxmlformats.org/officeDocument/2006/relationships/slideLayout" Target="../slideLayouts/slideLayout298.xml"/><Relationship Id="rId95" Type="http://schemas.openxmlformats.org/officeDocument/2006/relationships/slideLayout" Target="../slideLayouts/slideLayout303.xml"/><Relationship Id="rId160" Type="http://schemas.openxmlformats.org/officeDocument/2006/relationships/slideLayout" Target="../slideLayouts/slideLayout368.xml"/><Relationship Id="rId22" Type="http://schemas.openxmlformats.org/officeDocument/2006/relationships/slideLayout" Target="../slideLayouts/slideLayout230.xml"/><Relationship Id="rId27" Type="http://schemas.openxmlformats.org/officeDocument/2006/relationships/slideLayout" Target="../slideLayouts/slideLayout235.xml"/><Relationship Id="rId43" Type="http://schemas.openxmlformats.org/officeDocument/2006/relationships/slideLayout" Target="../slideLayouts/slideLayout251.xml"/><Relationship Id="rId48" Type="http://schemas.openxmlformats.org/officeDocument/2006/relationships/slideLayout" Target="../slideLayouts/slideLayout256.xml"/><Relationship Id="rId64" Type="http://schemas.openxmlformats.org/officeDocument/2006/relationships/slideLayout" Target="../slideLayouts/slideLayout272.xml"/><Relationship Id="rId69" Type="http://schemas.openxmlformats.org/officeDocument/2006/relationships/slideLayout" Target="../slideLayouts/slideLayout277.xml"/><Relationship Id="rId113" Type="http://schemas.openxmlformats.org/officeDocument/2006/relationships/slideLayout" Target="../slideLayouts/slideLayout321.xml"/><Relationship Id="rId118" Type="http://schemas.openxmlformats.org/officeDocument/2006/relationships/slideLayout" Target="../slideLayouts/slideLayout326.xml"/><Relationship Id="rId134" Type="http://schemas.openxmlformats.org/officeDocument/2006/relationships/slideLayout" Target="../slideLayouts/slideLayout342.xml"/><Relationship Id="rId139" Type="http://schemas.openxmlformats.org/officeDocument/2006/relationships/slideLayout" Target="../slideLayouts/slideLayout347.xml"/><Relationship Id="rId80" Type="http://schemas.openxmlformats.org/officeDocument/2006/relationships/slideLayout" Target="../slideLayouts/slideLayout288.xml"/><Relationship Id="rId85" Type="http://schemas.openxmlformats.org/officeDocument/2006/relationships/slideLayout" Target="../slideLayouts/slideLayout293.xml"/><Relationship Id="rId150" Type="http://schemas.openxmlformats.org/officeDocument/2006/relationships/slideLayout" Target="../slideLayouts/slideLayout358.xml"/><Relationship Id="rId155" Type="http://schemas.openxmlformats.org/officeDocument/2006/relationships/slideLayout" Target="../slideLayouts/slideLayout363.xml"/><Relationship Id="rId12" Type="http://schemas.openxmlformats.org/officeDocument/2006/relationships/slideLayout" Target="../slideLayouts/slideLayout220.xml"/><Relationship Id="rId17" Type="http://schemas.openxmlformats.org/officeDocument/2006/relationships/slideLayout" Target="../slideLayouts/slideLayout225.xml"/><Relationship Id="rId33" Type="http://schemas.openxmlformats.org/officeDocument/2006/relationships/slideLayout" Target="../slideLayouts/slideLayout241.xml"/><Relationship Id="rId38" Type="http://schemas.openxmlformats.org/officeDocument/2006/relationships/slideLayout" Target="../slideLayouts/slideLayout246.xml"/><Relationship Id="rId59" Type="http://schemas.openxmlformats.org/officeDocument/2006/relationships/slideLayout" Target="../slideLayouts/slideLayout267.xml"/><Relationship Id="rId103" Type="http://schemas.openxmlformats.org/officeDocument/2006/relationships/slideLayout" Target="../slideLayouts/slideLayout311.xml"/><Relationship Id="rId108" Type="http://schemas.openxmlformats.org/officeDocument/2006/relationships/slideLayout" Target="../slideLayouts/slideLayout316.xml"/><Relationship Id="rId124" Type="http://schemas.openxmlformats.org/officeDocument/2006/relationships/slideLayout" Target="../slideLayouts/slideLayout332.xml"/><Relationship Id="rId129" Type="http://schemas.openxmlformats.org/officeDocument/2006/relationships/slideLayout" Target="../slideLayouts/slideLayout337.xml"/><Relationship Id="rId20" Type="http://schemas.openxmlformats.org/officeDocument/2006/relationships/slideLayout" Target="../slideLayouts/slideLayout228.xml"/><Relationship Id="rId41" Type="http://schemas.openxmlformats.org/officeDocument/2006/relationships/slideLayout" Target="../slideLayouts/slideLayout249.xml"/><Relationship Id="rId54" Type="http://schemas.openxmlformats.org/officeDocument/2006/relationships/slideLayout" Target="../slideLayouts/slideLayout262.xml"/><Relationship Id="rId62" Type="http://schemas.openxmlformats.org/officeDocument/2006/relationships/slideLayout" Target="../slideLayouts/slideLayout270.xml"/><Relationship Id="rId70" Type="http://schemas.openxmlformats.org/officeDocument/2006/relationships/slideLayout" Target="../slideLayouts/slideLayout278.xml"/><Relationship Id="rId75" Type="http://schemas.openxmlformats.org/officeDocument/2006/relationships/slideLayout" Target="../slideLayouts/slideLayout283.xml"/><Relationship Id="rId83" Type="http://schemas.openxmlformats.org/officeDocument/2006/relationships/slideLayout" Target="../slideLayouts/slideLayout291.xml"/><Relationship Id="rId88" Type="http://schemas.openxmlformats.org/officeDocument/2006/relationships/slideLayout" Target="../slideLayouts/slideLayout296.xml"/><Relationship Id="rId91" Type="http://schemas.openxmlformats.org/officeDocument/2006/relationships/slideLayout" Target="../slideLayouts/slideLayout299.xml"/><Relationship Id="rId96" Type="http://schemas.openxmlformats.org/officeDocument/2006/relationships/slideLayout" Target="../slideLayouts/slideLayout304.xml"/><Relationship Id="rId111" Type="http://schemas.openxmlformats.org/officeDocument/2006/relationships/slideLayout" Target="../slideLayouts/slideLayout319.xml"/><Relationship Id="rId132" Type="http://schemas.openxmlformats.org/officeDocument/2006/relationships/slideLayout" Target="../slideLayouts/slideLayout340.xml"/><Relationship Id="rId140" Type="http://schemas.openxmlformats.org/officeDocument/2006/relationships/slideLayout" Target="../slideLayouts/slideLayout348.xml"/><Relationship Id="rId145" Type="http://schemas.openxmlformats.org/officeDocument/2006/relationships/slideLayout" Target="../slideLayouts/slideLayout353.xml"/><Relationship Id="rId153" Type="http://schemas.openxmlformats.org/officeDocument/2006/relationships/slideLayout" Target="../slideLayouts/slideLayout361.xml"/><Relationship Id="rId161" Type="http://schemas.openxmlformats.org/officeDocument/2006/relationships/slideLayout" Target="../slideLayouts/slideLayout369.xml"/><Relationship Id="rId1" Type="http://schemas.openxmlformats.org/officeDocument/2006/relationships/slideLayout" Target="../slideLayouts/slideLayout209.xml"/><Relationship Id="rId6" Type="http://schemas.openxmlformats.org/officeDocument/2006/relationships/slideLayout" Target="../slideLayouts/slideLayout214.xml"/><Relationship Id="rId15" Type="http://schemas.openxmlformats.org/officeDocument/2006/relationships/slideLayout" Target="../slideLayouts/slideLayout223.xml"/><Relationship Id="rId23" Type="http://schemas.openxmlformats.org/officeDocument/2006/relationships/slideLayout" Target="../slideLayouts/slideLayout231.xml"/><Relationship Id="rId28" Type="http://schemas.openxmlformats.org/officeDocument/2006/relationships/slideLayout" Target="../slideLayouts/slideLayout236.xml"/><Relationship Id="rId36" Type="http://schemas.openxmlformats.org/officeDocument/2006/relationships/slideLayout" Target="../slideLayouts/slideLayout244.xml"/><Relationship Id="rId49" Type="http://schemas.openxmlformats.org/officeDocument/2006/relationships/slideLayout" Target="../slideLayouts/slideLayout257.xml"/><Relationship Id="rId57" Type="http://schemas.openxmlformats.org/officeDocument/2006/relationships/slideLayout" Target="../slideLayouts/slideLayout265.xml"/><Relationship Id="rId106" Type="http://schemas.openxmlformats.org/officeDocument/2006/relationships/slideLayout" Target="../slideLayouts/slideLayout314.xml"/><Relationship Id="rId114" Type="http://schemas.openxmlformats.org/officeDocument/2006/relationships/slideLayout" Target="../slideLayouts/slideLayout322.xml"/><Relationship Id="rId119" Type="http://schemas.openxmlformats.org/officeDocument/2006/relationships/slideLayout" Target="../slideLayouts/slideLayout327.xml"/><Relationship Id="rId127" Type="http://schemas.openxmlformats.org/officeDocument/2006/relationships/slideLayout" Target="../slideLayouts/slideLayout335.xml"/><Relationship Id="rId10" Type="http://schemas.openxmlformats.org/officeDocument/2006/relationships/slideLayout" Target="../slideLayouts/slideLayout218.xml"/><Relationship Id="rId31" Type="http://schemas.openxmlformats.org/officeDocument/2006/relationships/slideLayout" Target="../slideLayouts/slideLayout239.xml"/><Relationship Id="rId44" Type="http://schemas.openxmlformats.org/officeDocument/2006/relationships/slideLayout" Target="../slideLayouts/slideLayout252.xml"/><Relationship Id="rId52" Type="http://schemas.openxmlformats.org/officeDocument/2006/relationships/slideLayout" Target="../slideLayouts/slideLayout260.xml"/><Relationship Id="rId60" Type="http://schemas.openxmlformats.org/officeDocument/2006/relationships/slideLayout" Target="../slideLayouts/slideLayout268.xml"/><Relationship Id="rId65" Type="http://schemas.openxmlformats.org/officeDocument/2006/relationships/slideLayout" Target="../slideLayouts/slideLayout273.xml"/><Relationship Id="rId73" Type="http://schemas.openxmlformats.org/officeDocument/2006/relationships/slideLayout" Target="../slideLayouts/slideLayout281.xml"/><Relationship Id="rId78" Type="http://schemas.openxmlformats.org/officeDocument/2006/relationships/slideLayout" Target="../slideLayouts/slideLayout286.xml"/><Relationship Id="rId81" Type="http://schemas.openxmlformats.org/officeDocument/2006/relationships/slideLayout" Target="../slideLayouts/slideLayout289.xml"/><Relationship Id="rId86" Type="http://schemas.openxmlformats.org/officeDocument/2006/relationships/slideLayout" Target="../slideLayouts/slideLayout294.xml"/><Relationship Id="rId94" Type="http://schemas.openxmlformats.org/officeDocument/2006/relationships/slideLayout" Target="../slideLayouts/slideLayout302.xml"/><Relationship Id="rId99" Type="http://schemas.openxmlformats.org/officeDocument/2006/relationships/slideLayout" Target="../slideLayouts/slideLayout307.xml"/><Relationship Id="rId101" Type="http://schemas.openxmlformats.org/officeDocument/2006/relationships/slideLayout" Target="../slideLayouts/slideLayout309.xml"/><Relationship Id="rId122" Type="http://schemas.openxmlformats.org/officeDocument/2006/relationships/slideLayout" Target="../slideLayouts/slideLayout330.xml"/><Relationship Id="rId130" Type="http://schemas.openxmlformats.org/officeDocument/2006/relationships/slideLayout" Target="../slideLayouts/slideLayout338.xml"/><Relationship Id="rId135" Type="http://schemas.openxmlformats.org/officeDocument/2006/relationships/slideLayout" Target="../slideLayouts/slideLayout343.xml"/><Relationship Id="rId143" Type="http://schemas.openxmlformats.org/officeDocument/2006/relationships/slideLayout" Target="../slideLayouts/slideLayout351.xml"/><Relationship Id="rId148" Type="http://schemas.openxmlformats.org/officeDocument/2006/relationships/slideLayout" Target="../slideLayouts/slideLayout356.xml"/><Relationship Id="rId151" Type="http://schemas.openxmlformats.org/officeDocument/2006/relationships/slideLayout" Target="../slideLayouts/slideLayout359.xml"/><Relationship Id="rId156" Type="http://schemas.openxmlformats.org/officeDocument/2006/relationships/slideLayout" Target="../slideLayouts/slideLayout364.xml"/><Relationship Id="rId4" Type="http://schemas.openxmlformats.org/officeDocument/2006/relationships/slideLayout" Target="../slideLayouts/slideLayout212.xml"/><Relationship Id="rId9" Type="http://schemas.openxmlformats.org/officeDocument/2006/relationships/slideLayout" Target="../slideLayouts/slideLayout217.xml"/><Relationship Id="rId13" Type="http://schemas.openxmlformats.org/officeDocument/2006/relationships/slideLayout" Target="../slideLayouts/slideLayout221.xml"/><Relationship Id="rId18" Type="http://schemas.openxmlformats.org/officeDocument/2006/relationships/slideLayout" Target="../slideLayouts/slideLayout226.xml"/><Relationship Id="rId39" Type="http://schemas.openxmlformats.org/officeDocument/2006/relationships/slideLayout" Target="../slideLayouts/slideLayout247.xml"/><Relationship Id="rId109" Type="http://schemas.openxmlformats.org/officeDocument/2006/relationships/slideLayout" Target="../slideLayouts/slideLayout317.xml"/><Relationship Id="rId34" Type="http://schemas.openxmlformats.org/officeDocument/2006/relationships/slideLayout" Target="../slideLayouts/slideLayout242.xml"/><Relationship Id="rId50" Type="http://schemas.openxmlformats.org/officeDocument/2006/relationships/slideLayout" Target="../slideLayouts/slideLayout258.xml"/><Relationship Id="rId55" Type="http://schemas.openxmlformats.org/officeDocument/2006/relationships/slideLayout" Target="../slideLayouts/slideLayout263.xml"/><Relationship Id="rId76" Type="http://schemas.openxmlformats.org/officeDocument/2006/relationships/slideLayout" Target="../slideLayouts/slideLayout284.xml"/><Relationship Id="rId97" Type="http://schemas.openxmlformats.org/officeDocument/2006/relationships/slideLayout" Target="../slideLayouts/slideLayout305.xml"/><Relationship Id="rId104" Type="http://schemas.openxmlformats.org/officeDocument/2006/relationships/slideLayout" Target="../slideLayouts/slideLayout312.xml"/><Relationship Id="rId120" Type="http://schemas.openxmlformats.org/officeDocument/2006/relationships/slideLayout" Target="../slideLayouts/slideLayout328.xml"/><Relationship Id="rId125" Type="http://schemas.openxmlformats.org/officeDocument/2006/relationships/slideLayout" Target="../slideLayouts/slideLayout333.xml"/><Relationship Id="rId141" Type="http://schemas.openxmlformats.org/officeDocument/2006/relationships/slideLayout" Target="../slideLayouts/slideLayout349.xml"/><Relationship Id="rId146" Type="http://schemas.openxmlformats.org/officeDocument/2006/relationships/slideLayout" Target="../slideLayouts/slideLayout354.xml"/><Relationship Id="rId7" Type="http://schemas.openxmlformats.org/officeDocument/2006/relationships/slideLayout" Target="../slideLayouts/slideLayout215.xml"/><Relationship Id="rId71" Type="http://schemas.openxmlformats.org/officeDocument/2006/relationships/slideLayout" Target="../slideLayouts/slideLayout279.xml"/><Relationship Id="rId92" Type="http://schemas.openxmlformats.org/officeDocument/2006/relationships/slideLayout" Target="../slideLayouts/slideLayout300.xml"/><Relationship Id="rId162" Type="http://schemas.openxmlformats.org/officeDocument/2006/relationships/theme" Target="../theme/theme7.xml"/><Relationship Id="rId2" Type="http://schemas.openxmlformats.org/officeDocument/2006/relationships/slideLayout" Target="../slideLayouts/slideLayout210.xml"/><Relationship Id="rId29" Type="http://schemas.openxmlformats.org/officeDocument/2006/relationships/slideLayout" Target="../slideLayouts/slideLayout237.xml"/><Relationship Id="rId24" Type="http://schemas.openxmlformats.org/officeDocument/2006/relationships/slideLayout" Target="../slideLayouts/slideLayout232.xml"/><Relationship Id="rId40" Type="http://schemas.openxmlformats.org/officeDocument/2006/relationships/slideLayout" Target="../slideLayouts/slideLayout248.xml"/><Relationship Id="rId45" Type="http://schemas.openxmlformats.org/officeDocument/2006/relationships/slideLayout" Target="../slideLayouts/slideLayout253.xml"/><Relationship Id="rId66" Type="http://schemas.openxmlformats.org/officeDocument/2006/relationships/slideLayout" Target="../slideLayouts/slideLayout274.xml"/><Relationship Id="rId87" Type="http://schemas.openxmlformats.org/officeDocument/2006/relationships/slideLayout" Target="../slideLayouts/slideLayout295.xml"/><Relationship Id="rId110" Type="http://schemas.openxmlformats.org/officeDocument/2006/relationships/slideLayout" Target="../slideLayouts/slideLayout318.xml"/><Relationship Id="rId115" Type="http://schemas.openxmlformats.org/officeDocument/2006/relationships/slideLayout" Target="../slideLayouts/slideLayout323.xml"/><Relationship Id="rId131" Type="http://schemas.openxmlformats.org/officeDocument/2006/relationships/slideLayout" Target="../slideLayouts/slideLayout339.xml"/><Relationship Id="rId136" Type="http://schemas.openxmlformats.org/officeDocument/2006/relationships/slideLayout" Target="../slideLayouts/slideLayout344.xml"/><Relationship Id="rId157" Type="http://schemas.openxmlformats.org/officeDocument/2006/relationships/slideLayout" Target="../slideLayouts/slideLayout365.xml"/><Relationship Id="rId61" Type="http://schemas.openxmlformats.org/officeDocument/2006/relationships/slideLayout" Target="../slideLayouts/slideLayout269.xml"/><Relationship Id="rId82" Type="http://schemas.openxmlformats.org/officeDocument/2006/relationships/slideLayout" Target="../slideLayouts/slideLayout290.xml"/><Relationship Id="rId152" Type="http://schemas.openxmlformats.org/officeDocument/2006/relationships/slideLayout" Target="../slideLayouts/slideLayout360.xml"/><Relationship Id="rId19" Type="http://schemas.openxmlformats.org/officeDocument/2006/relationships/slideLayout" Target="../slideLayouts/slideLayout227.xml"/><Relationship Id="rId14" Type="http://schemas.openxmlformats.org/officeDocument/2006/relationships/slideLayout" Target="../slideLayouts/slideLayout222.xml"/><Relationship Id="rId30" Type="http://schemas.openxmlformats.org/officeDocument/2006/relationships/slideLayout" Target="../slideLayouts/slideLayout238.xml"/><Relationship Id="rId35" Type="http://schemas.openxmlformats.org/officeDocument/2006/relationships/slideLayout" Target="../slideLayouts/slideLayout243.xml"/><Relationship Id="rId56" Type="http://schemas.openxmlformats.org/officeDocument/2006/relationships/slideLayout" Target="../slideLayouts/slideLayout264.xml"/><Relationship Id="rId77" Type="http://schemas.openxmlformats.org/officeDocument/2006/relationships/slideLayout" Target="../slideLayouts/slideLayout285.xml"/><Relationship Id="rId100" Type="http://schemas.openxmlformats.org/officeDocument/2006/relationships/slideLayout" Target="../slideLayouts/slideLayout308.xml"/><Relationship Id="rId105" Type="http://schemas.openxmlformats.org/officeDocument/2006/relationships/slideLayout" Target="../slideLayouts/slideLayout313.xml"/><Relationship Id="rId126" Type="http://schemas.openxmlformats.org/officeDocument/2006/relationships/slideLayout" Target="../slideLayouts/slideLayout334.xml"/><Relationship Id="rId147" Type="http://schemas.openxmlformats.org/officeDocument/2006/relationships/slideLayout" Target="../slideLayouts/slideLayout355.xml"/><Relationship Id="rId8" Type="http://schemas.openxmlformats.org/officeDocument/2006/relationships/slideLayout" Target="../slideLayouts/slideLayout216.xml"/><Relationship Id="rId51" Type="http://schemas.openxmlformats.org/officeDocument/2006/relationships/slideLayout" Target="../slideLayouts/slideLayout259.xml"/><Relationship Id="rId72" Type="http://schemas.openxmlformats.org/officeDocument/2006/relationships/slideLayout" Target="../slideLayouts/slideLayout280.xml"/><Relationship Id="rId93" Type="http://schemas.openxmlformats.org/officeDocument/2006/relationships/slideLayout" Target="../slideLayouts/slideLayout301.xml"/><Relationship Id="rId98" Type="http://schemas.openxmlformats.org/officeDocument/2006/relationships/slideLayout" Target="../slideLayouts/slideLayout306.xml"/><Relationship Id="rId121" Type="http://schemas.openxmlformats.org/officeDocument/2006/relationships/slideLayout" Target="../slideLayouts/slideLayout329.xml"/><Relationship Id="rId142" Type="http://schemas.openxmlformats.org/officeDocument/2006/relationships/slideLayout" Target="../slideLayouts/slideLayout350.xml"/><Relationship Id="rId3" Type="http://schemas.openxmlformats.org/officeDocument/2006/relationships/slideLayout" Target="../slideLayouts/slideLayout211.xml"/><Relationship Id="rId25" Type="http://schemas.openxmlformats.org/officeDocument/2006/relationships/slideLayout" Target="../slideLayouts/slideLayout233.xml"/><Relationship Id="rId46" Type="http://schemas.openxmlformats.org/officeDocument/2006/relationships/slideLayout" Target="../slideLayouts/slideLayout254.xml"/><Relationship Id="rId67" Type="http://schemas.openxmlformats.org/officeDocument/2006/relationships/slideLayout" Target="../slideLayouts/slideLayout275.xml"/><Relationship Id="rId116" Type="http://schemas.openxmlformats.org/officeDocument/2006/relationships/slideLayout" Target="../slideLayouts/slideLayout324.xml"/><Relationship Id="rId137" Type="http://schemas.openxmlformats.org/officeDocument/2006/relationships/slideLayout" Target="../slideLayouts/slideLayout345.xml"/><Relationship Id="rId158" Type="http://schemas.openxmlformats.org/officeDocument/2006/relationships/slideLayout" Target="../slideLayouts/slideLayout36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377.xml"/><Relationship Id="rId13" Type="http://schemas.openxmlformats.org/officeDocument/2006/relationships/slideLayout" Target="../slideLayouts/slideLayout382.xml"/><Relationship Id="rId18" Type="http://schemas.openxmlformats.org/officeDocument/2006/relationships/slideLayout" Target="../slideLayouts/slideLayout387.xml"/><Relationship Id="rId26" Type="http://schemas.openxmlformats.org/officeDocument/2006/relationships/slideLayout" Target="../slideLayouts/slideLayout395.xml"/><Relationship Id="rId39" Type="http://schemas.openxmlformats.org/officeDocument/2006/relationships/slideLayout" Target="../slideLayouts/slideLayout408.xml"/><Relationship Id="rId3" Type="http://schemas.openxmlformats.org/officeDocument/2006/relationships/slideLayout" Target="../slideLayouts/slideLayout372.xml"/><Relationship Id="rId21" Type="http://schemas.openxmlformats.org/officeDocument/2006/relationships/slideLayout" Target="../slideLayouts/slideLayout390.xml"/><Relationship Id="rId34" Type="http://schemas.openxmlformats.org/officeDocument/2006/relationships/slideLayout" Target="../slideLayouts/slideLayout403.xml"/><Relationship Id="rId7" Type="http://schemas.openxmlformats.org/officeDocument/2006/relationships/slideLayout" Target="../slideLayouts/slideLayout376.xml"/><Relationship Id="rId12" Type="http://schemas.openxmlformats.org/officeDocument/2006/relationships/slideLayout" Target="../slideLayouts/slideLayout381.xml"/><Relationship Id="rId17" Type="http://schemas.openxmlformats.org/officeDocument/2006/relationships/slideLayout" Target="../slideLayouts/slideLayout386.xml"/><Relationship Id="rId25" Type="http://schemas.openxmlformats.org/officeDocument/2006/relationships/slideLayout" Target="../slideLayouts/slideLayout394.xml"/><Relationship Id="rId33" Type="http://schemas.openxmlformats.org/officeDocument/2006/relationships/slideLayout" Target="../slideLayouts/slideLayout402.xml"/><Relationship Id="rId38" Type="http://schemas.openxmlformats.org/officeDocument/2006/relationships/slideLayout" Target="../slideLayouts/slideLayout407.xml"/><Relationship Id="rId2" Type="http://schemas.openxmlformats.org/officeDocument/2006/relationships/slideLayout" Target="../slideLayouts/slideLayout371.xml"/><Relationship Id="rId16" Type="http://schemas.openxmlformats.org/officeDocument/2006/relationships/slideLayout" Target="../slideLayouts/slideLayout385.xml"/><Relationship Id="rId20" Type="http://schemas.openxmlformats.org/officeDocument/2006/relationships/slideLayout" Target="../slideLayouts/slideLayout389.xml"/><Relationship Id="rId29" Type="http://schemas.openxmlformats.org/officeDocument/2006/relationships/slideLayout" Target="../slideLayouts/slideLayout398.xml"/><Relationship Id="rId41" Type="http://schemas.openxmlformats.org/officeDocument/2006/relationships/theme" Target="../theme/theme8.xml"/><Relationship Id="rId1" Type="http://schemas.openxmlformats.org/officeDocument/2006/relationships/slideLayout" Target="../slideLayouts/slideLayout370.xml"/><Relationship Id="rId6" Type="http://schemas.openxmlformats.org/officeDocument/2006/relationships/slideLayout" Target="../slideLayouts/slideLayout375.xml"/><Relationship Id="rId11" Type="http://schemas.openxmlformats.org/officeDocument/2006/relationships/slideLayout" Target="../slideLayouts/slideLayout380.xml"/><Relationship Id="rId24" Type="http://schemas.openxmlformats.org/officeDocument/2006/relationships/slideLayout" Target="../slideLayouts/slideLayout393.xml"/><Relationship Id="rId32" Type="http://schemas.openxmlformats.org/officeDocument/2006/relationships/slideLayout" Target="../slideLayouts/slideLayout401.xml"/><Relationship Id="rId37" Type="http://schemas.openxmlformats.org/officeDocument/2006/relationships/slideLayout" Target="../slideLayouts/slideLayout406.xml"/><Relationship Id="rId40" Type="http://schemas.openxmlformats.org/officeDocument/2006/relationships/slideLayout" Target="../slideLayouts/slideLayout409.xml"/><Relationship Id="rId5" Type="http://schemas.openxmlformats.org/officeDocument/2006/relationships/slideLayout" Target="../slideLayouts/slideLayout374.xml"/><Relationship Id="rId15" Type="http://schemas.openxmlformats.org/officeDocument/2006/relationships/slideLayout" Target="../slideLayouts/slideLayout384.xml"/><Relationship Id="rId23" Type="http://schemas.openxmlformats.org/officeDocument/2006/relationships/slideLayout" Target="../slideLayouts/slideLayout392.xml"/><Relationship Id="rId28" Type="http://schemas.openxmlformats.org/officeDocument/2006/relationships/slideLayout" Target="../slideLayouts/slideLayout397.xml"/><Relationship Id="rId36" Type="http://schemas.openxmlformats.org/officeDocument/2006/relationships/slideLayout" Target="../slideLayouts/slideLayout405.xml"/><Relationship Id="rId10" Type="http://schemas.openxmlformats.org/officeDocument/2006/relationships/slideLayout" Target="../slideLayouts/slideLayout379.xml"/><Relationship Id="rId19" Type="http://schemas.openxmlformats.org/officeDocument/2006/relationships/slideLayout" Target="../slideLayouts/slideLayout388.xml"/><Relationship Id="rId31" Type="http://schemas.openxmlformats.org/officeDocument/2006/relationships/slideLayout" Target="../slideLayouts/slideLayout400.xml"/><Relationship Id="rId4" Type="http://schemas.openxmlformats.org/officeDocument/2006/relationships/slideLayout" Target="../slideLayouts/slideLayout373.xml"/><Relationship Id="rId9" Type="http://schemas.openxmlformats.org/officeDocument/2006/relationships/slideLayout" Target="../slideLayouts/slideLayout378.xml"/><Relationship Id="rId14" Type="http://schemas.openxmlformats.org/officeDocument/2006/relationships/slideLayout" Target="../slideLayouts/slideLayout383.xml"/><Relationship Id="rId22" Type="http://schemas.openxmlformats.org/officeDocument/2006/relationships/slideLayout" Target="../slideLayouts/slideLayout391.xml"/><Relationship Id="rId27" Type="http://schemas.openxmlformats.org/officeDocument/2006/relationships/slideLayout" Target="../slideLayouts/slideLayout396.xml"/><Relationship Id="rId30" Type="http://schemas.openxmlformats.org/officeDocument/2006/relationships/slideLayout" Target="../slideLayouts/slideLayout399.xml"/><Relationship Id="rId35" Type="http://schemas.openxmlformats.org/officeDocument/2006/relationships/slideLayout" Target="../slideLayouts/slideLayout40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3" name="Espace réservé du texte 2"/>
          <p:cNvSpPr>
            <a:spLocks noGrp="1"/>
          </p:cNvSpPr>
          <p:nvPr>
            <p:ph type="body" idx="1"/>
          </p:nvPr>
        </p:nvSpPr>
        <p:spPr>
          <a:xfrm>
            <a:off x="558799" y="1518285"/>
            <a:ext cx="5311775" cy="4892040"/>
          </a:xfrm>
          <a:prstGeom prst="rect">
            <a:avLst/>
          </a:prstGeom>
        </p:spPr>
        <p:txBody>
          <a:bodyPr vert="horz" lIns="0" tIns="0" rIns="0" bIns="0" rtlCol="0">
            <a:normAutofit/>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5" name="Espace réservé du pied de page 4"/>
          <p:cNvSpPr>
            <a:spLocks noGrp="1"/>
          </p:cNvSpPr>
          <p:nvPr>
            <p:ph type="ftr" sz="quarter" idx="3"/>
          </p:nvPr>
        </p:nvSpPr>
        <p:spPr>
          <a:xfrm>
            <a:off x="558800" y="6483096"/>
            <a:ext cx="2560638" cy="238379"/>
          </a:xfrm>
          <a:prstGeom prst="rect">
            <a:avLst/>
          </a:prstGeom>
        </p:spPr>
        <p:txBody>
          <a:bodyPr vert="horz" lIns="0" tIns="0" rIns="0" bIns="0" rtlCol="0" anchor="ctr"/>
          <a:lstStyle>
            <a:lvl1pPr algn="l">
              <a:defRPr sz="1000">
                <a:solidFill>
                  <a:schemeClr val="tx1">
                    <a:tint val="75000"/>
                  </a:schemeClr>
                </a:solidFill>
                <a:latin typeface="Arial Narrow" pitchFamily="34" charset="0"/>
              </a:defRPr>
            </a:lvl1p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4"/>
          </p:nvPr>
        </p:nvSpPr>
        <p:spPr>
          <a:xfrm>
            <a:off x="5989639" y="6483096"/>
            <a:ext cx="2597150" cy="238379"/>
          </a:xfrm>
          <a:prstGeom prst="rect">
            <a:avLst/>
          </a:prstGeom>
        </p:spPr>
        <p:txBody>
          <a:bodyPr vert="horz" lIns="0" tIns="0" rIns="0" bIns="0" rtlCol="0" anchor="ctr"/>
          <a:lstStyle>
            <a:lvl1pPr algn="r">
              <a:defRPr sz="1000">
                <a:solidFill>
                  <a:schemeClr val="tx1">
                    <a:tint val="75000"/>
                  </a:schemeClr>
                </a:solidFill>
                <a:latin typeface="Arial Narrow" pitchFamily="34" charset="0"/>
              </a:defRPr>
            </a:lvl1p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cxnSp>
        <p:nvCxnSpPr>
          <p:cNvPr id="8" name="Connecteur droit 7"/>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Rectangle 13"/>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7F7F7F"/>
              </a:solidFill>
            </a:endParaRPr>
          </a:p>
        </p:txBody>
      </p:sp>
      <p:sp>
        <p:nvSpPr>
          <p:cNvPr id="20" name="Espace réservé de la date 19"/>
          <p:cNvSpPr>
            <a:spLocks noGrp="1"/>
          </p:cNvSpPr>
          <p:nvPr>
            <p:ph type="dt" sz="half" idx="2"/>
          </p:nvPr>
        </p:nvSpPr>
        <p:spPr>
          <a:xfrm>
            <a:off x="3273426" y="6483096"/>
            <a:ext cx="2560638" cy="238379"/>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a:defRPr sz="1000">
                <a:solidFill>
                  <a:schemeClr val="tx1">
                    <a:tint val="75000"/>
                  </a:schemeClr>
                </a:solidFill>
                <a:latin typeface="Arial Narrow" pitchFamily="34" charset="0"/>
                <a:cs typeface="Arial" pitchFamily="34" charset="0"/>
              </a:defRPr>
            </a:lvl1pPr>
          </a:lstStyle>
          <a:p>
            <a:fld id="{E87B434C-9450-4FD0-A3BB-FC343C76F50C}" type="datetime1">
              <a:rPr lang="fr-FR" smtClean="0">
                <a:solidFill>
                  <a:srgbClr val="000000">
                    <a:tint val="75000"/>
                  </a:srgbClr>
                </a:solidFill>
              </a:rPr>
              <a:pPr/>
              <a:t>28/07/2017</a:t>
            </a:fld>
            <a:endParaRPr lang="en-CA">
              <a:solidFill>
                <a:srgbClr val="000000">
                  <a:tint val="75000"/>
                </a:srgbClr>
              </a:solidFill>
            </a:endParaRPr>
          </a:p>
        </p:txBody>
      </p:sp>
    </p:spTree>
    <p:extLst>
      <p:ext uri="{BB962C8B-B14F-4D97-AF65-F5344CB8AC3E}">
        <p14:creationId xmlns:p14="http://schemas.microsoft.com/office/powerpoint/2010/main" val="1006446157"/>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 id="2147483674" r:id="rId13"/>
    <p:sldLayoutId id="2147483675" r:id="rId14"/>
    <p:sldLayoutId id="2147483676" r:id="rId15"/>
    <p:sldLayoutId id="2147483677" r:id="rId16"/>
    <p:sldLayoutId id="2147483678" r:id="rId17"/>
    <p:sldLayoutId id="2147483679" r:id="rId18"/>
    <p:sldLayoutId id="2147483680" r:id="rId19"/>
    <p:sldLayoutId id="2147483681" r:id="rId20"/>
    <p:sldLayoutId id="2147483682" r:id="rId21"/>
    <p:sldLayoutId id="2147483683" r:id="rId22"/>
    <p:sldLayoutId id="2147483684" r:id="rId23"/>
    <p:sldLayoutId id="2147483685" r:id="rId24"/>
    <p:sldLayoutId id="2147483686" r:id="rId25"/>
    <p:sldLayoutId id="2147483687" r:id="rId26"/>
    <p:sldLayoutId id="2147483688" r:id="rId27"/>
    <p:sldLayoutId id="2147483689" r:id="rId28"/>
    <p:sldLayoutId id="2147483690" r:id="rId29"/>
    <p:sldLayoutId id="2147483691" r:id="rId30"/>
  </p:sldLayoutIdLst>
  <p:timing>
    <p:tnLst>
      <p:par>
        <p:cTn id="1" dur="indefinite" restart="never" nodeType="tmRoot"/>
      </p:par>
    </p:tnLst>
  </p:timing>
  <p:hf hdr="0" dt="0"/>
  <p:txStyles>
    <p:titleStyle>
      <a:lvl1pPr algn="l" defTabSz="914400" rtl="0" eaLnBrk="1" latinLnBrk="0" hangingPunct="1">
        <a:spcBef>
          <a:spcPct val="0"/>
        </a:spcBef>
        <a:buNone/>
        <a:defRPr sz="1800" b="1" kern="1200">
          <a:solidFill>
            <a:srgbClr val="E31836"/>
          </a:solidFill>
          <a:latin typeface="Arial" pitchFamily="34" charset="0"/>
          <a:ea typeface="+mj-ea"/>
          <a:cs typeface="Arial" pitchFamily="34" charset="0"/>
        </a:defRPr>
      </a:lvl1pPr>
    </p:titleStyle>
    <p:bodyStyle>
      <a:lvl1pPr marL="0" indent="0" algn="l" defTabSz="914400" rtl="0" eaLnBrk="1" latinLnBrk="0" hangingPunct="1">
        <a:spcBef>
          <a:spcPts val="1200"/>
        </a:spcBef>
        <a:buClr>
          <a:schemeClr val="tx2"/>
        </a:buClr>
        <a:buFont typeface="Arial" pitchFamily="34" charset="0"/>
        <a:buNone/>
        <a:tabLst/>
        <a:defRPr sz="1600" b="1" kern="1200">
          <a:solidFill>
            <a:srgbClr val="7F7F7F"/>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rgbClr val="7F7F7F"/>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rgbClr val="7F7F7F"/>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rgbClr val="7F7F7F"/>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3" name="Espace réservé du texte 2"/>
          <p:cNvSpPr>
            <a:spLocks noGrp="1"/>
          </p:cNvSpPr>
          <p:nvPr>
            <p:ph type="body" idx="1"/>
          </p:nvPr>
        </p:nvSpPr>
        <p:spPr>
          <a:xfrm>
            <a:off x="558799" y="1518285"/>
            <a:ext cx="5311775" cy="4892040"/>
          </a:xfrm>
          <a:prstGeom prst="rect">
            <a:avLst/>
          </a:prstGeom>
        </p:spPr>
        <p:txBody>
          <a:bodyPr vert="horz" lIns="0" tIns="0" rIns="0" bIns="0" rtlCol="0">
            <a:normAutofit/>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5" name="Espace réservé du pied de page 4"/>
          <p:cNvSpPr>
            <a:spLocks noGrp="1"/>
          </p:cNvSpPr>
          <p:nvPr>
            <p:ph type="ftr" sz="quarter" idx="3"/>
          </p:nvPr>
        </p:nvSpPr>
        <p:spPr>
          <a:xfrm>
            <a:off x="558800" y="6483096"/>
            <a:ext cx="2560638" cy="238379"/>
          </a:xfrm>
          <a:prstGeom prst="rect">
            <a:avLst/>
          </a:prstGeom>
        </p:spPr>
        <p:txBody>
          <a:bodyPr vert="horz" lIns="0" tIns="0" rIns="0" bIns="0" rtlCol="0" anchor="ctr"/>
          <a:lstStyle>
            <a:lvl1pPr algn="l">
              <a:defRPr sz="1000">
                <a:solidFill>
                  <a:schemeClr val="tx1">
                    <a:tint val="75000"/>
                  </a:schemeClr>
                </a:solidFill>
                <a:latin typeface="Arial Narrow" pitchFamily="34" charset="0"/>
              </a:defRPr>
            </a:lvl1p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4"/>
          </p:nvPr>
        </p:nvSpPr>
        <p:spPr>
          <a:xfrm>
            <a:off x="5989639" y="6483096"/>
            <a:ext cx="2597150" cy="238379"/>
          </a:xfrm>
          <a:prstGeom prst="rect">
            <a:avLst/>
          </a:prstGeom>
        </p:spPr>
        <p:txBody>
          <a:bodyPr vert="horz" lIns="0" tIns="0" rIns="0" bIns="0" rtlCol="0" anchor="ctr"/>
          <a:lstStyle>
            <a:lvl1pPr algn="r">
              <a:defRPr sz="1000">
                <a:solidFill>
                  <a:schemeClr val="tx1">
                    <a:tint val="75000"/>
                  </a:schemeClr>
                </a:solidFill>
                <a:latin typeface="Arial Narrow" pitchFamily="34" charset="0"/>
              </a:defRPr>
            </a:lvl1p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cxnSp>
        <p:nvCxnSpPr>
          <p:cNvPr id="8" name="Connecteur droit 7"/>
          <p:cNvCxnSpPr/>
          <p:nvPr/>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e la date 19"/>
          <p:cNvSpPr>
            <a:spLocks noGrp="1"/>
          </p:cNvSpPr>
          <p:nvPr>
            <p:ph type="dt" sz="half" idx="2"/>
          </p:nvPr>
        </p:nvSpPr>
        <p:spPr>
          <a:xfrm>
            <a:off x="3273426" y="6483096"/>
            <a:ext cx="2560638" cy="238379"/>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a:defRPr sz="1000">
                <a:solidFill>
                  <a:schemeClr val="tx1">
                    <a:tint val="75000"/>
                  </a:schemeClr>
                </a:solidFill>
                <a:latin typeface="Arial Narrow" pitchFamily="34" charset="0"/>
                <a:cs typeface="Arial" pitchFamily="34" charset="0"/>
              </a:defRPr>
            </a:lvl1pPr>
          </a:lstStyle>
          <a:p>
            <a:fld id="{E87B434C-9450-4FD0-A3BB-FC343C76F50C}" type="datetime1">
              <a:rPr lang="fr-FR" smtClean="0">
                <a:solidFill>
                  <a:srgbClr val="000000">
                    <a:tint val="75000"/>
                  </a:srgbClr>
                </a:solidFill>
              </a:rPr>
              <a:pPr/>
              <a:t>28/07/2017</a:t>
            </a:fld>
            <a:endParaRPr lang="en-CA">
              <a:solidFill>
                <a:srgbClr val="000000">
                  <a:tint val="75000"/>
                </a:srgbClr>
              </a:solidFill>
            </a:endParaRPr>
          </a:p>
        </p:txBody>
      </p:sp>
    </p:spTree>
    <p:extLst>
      <p:ext uri="{BB962C8B-B14F-4D97-AF65-F5344CB8AC3E}">
        <p14:creationId xmlns:p14="http://schemas.microsoft.com/office/powerpoint/2010/main" val="51167489"/>
      </p:ext>
    </p:extLst>
  </p:cSld>
  <p:clrMap bg1="lt1" tx1="dk1" bg2="lt2" tx2="dk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 id="2147483709" r:id="rId15"/>
    <p:sldLayoutId id="2147483710" r:id="rId16"/>
    <p:sldLayoutId id="2147483711" r:id="rId17"/>
    <p:sldLayoutId id="2147483712" r:id="rId18"/>
    <p:sldLayoutId id="2147483713" r:id="rId19"/>
    <p:sldLayoutId id="2147483714" r:id="rId20"/>
    <p:sldLayoutId id="2147483715" r:id="rId21"/>
    <p:sldLayoutId id="2147483716" r:id="rId22"/>
    <p:sldLayoutId id="2147483717" r:id="rId23"/>
    <p:sldLayoutId id="2147483718" r:id="rId24"/>
    <p:sldLayoutId id="2147483719" r:id="rId25"/>
    <p:sldLayoutId id="2147483720" r:id="rId26"/>
    <p:sldLayoutId id="2147483721" r:id="rId27"/>
    <p:sldLayoutId id="2147483722" r:id="rId28"/>
    <p:sldLayoutId id="2147483723" r:id="rId29"/>
    <p:sldLayoutId id="2147483724" r:id="rId30"/>
    <p:sldLayoutId id="2147483725" r:id="rId31"/>
    <p:sldLayoutId id="2147483726" r:id="rId32"/>
    <p:sldLayoutId id="2147483727" r:id="rId33"/>
    <p:sldLayoutId id="2147483728" r:id="rId34"/>
    <p:sldLayoutId id="2147483729" r:id="rId35"/>
    <p:sldLayoutId id="2147483730" r:id="rId36"/>
    <p:sldLayoutId id="2147483731" r:id="rId37"/>
    <p:sldLayoutId id="2147483732" r:id="rId38"/>
    <p:sldLayoutId id="2147483733" r:id="rId39"/>
    <p:sldLayoutId id="2147483734" r:id="rId40"/>
  </p:sldLayoutIdLst>
  <p:timing>
    <p:tnLst>
      <p:par>
        <p:cTn id="1" dur="indefinite" restart="never" nodeType="tmRoot"/>
      </p:par>
    </p:tnLst>
  </p:timing>
  <p:hf hdr="0" dt="0"/>
  <p:txStyles>
    <p:titleStyle>
      <a:lvl1pPr algn="l" defTabSz="914400" rtl="0" eaLnBrk="1" latinLnBrk="0" hangingPunct="1">
        <a:spcBef>
          <a:spcPct val="0"/>
        </a:spcBef>
        <a:buNone/>
        <a:defRPr sz="1800" b="1" kern="1200">
          <a:solidFill>
            <a:schemeClr val="tx2"/>
          </a:solidFill>
          <a:latin typeface="Arial" pitchFamily="34" charset="0"/>
          <a:ea typeface="+mj-ea"/>
          <a:cs typeface="Arial" pitchFamily="34" charset="0"/>
        </a:defRPr>
      </a:lvl1pPr>
    </p:titleStyle>
    <p:bodyStyle>
      <a:lvl1pPr marL="0" indent="0" algn="l" defTabSz="914400" rtl="0" eaLnBrk="1" latinLnBrk="0" hangingPunct="1">
        <a:spcBef>
          <a:spcPts val="1200"/>
        </a:spcBef>
        <a:buClr>
          <a:schemeClr val="tx2"/>
        </a:buClr>
        <a:buFont typeface="Arial" pitchFamily="34" charset="0"/>
        <a:buNone/>
        <a:tabLst/>
        <a:defRPr sz="1600" b="1" kern="1200">
          <a:solidFill>
            <a:schemeClr val="bg2"/>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chemeClr val="bg2"/>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Espace réservé du titre 1"/>
          <p:cNvSpPr>
            <a:spLocks noGrp="1"/>
          </p:cNvSpPr>
          <p:nvPr>
            <p:ph type="title"/>
          </p:nvPr>
        </p:nvSpPr>
        <p:spPr bwMode="auto">
          <a:xfrm>
            <a:off x="558800" y="373063"/>
            <a:ext cx="5311775" cy="1008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fr-FR" smtClean="0"/>
              <a:t>CLIQUEZ POUR MODIFIER LE STYLE DU TITRE</a:t>
            </a:r>
            <a:endParaRPr lang="en-CA" smtClean="0"/>
          </a:p>
        </p:txBody>
      </p:sp>
      <p:sp>
        <p:nvSpPr>
          <p:cNvPr id="1027" name="Espace réservé du texte 2"/>
          <p:cNvSpPr>
            <a:spLocks noGrp="1"/>
          </p:cNvSpPr>
          <p:nvPr>
            <p:ph type="body" idx="1"/>
          </p:nvPr>
        </p:nvSpPr>
        <p:spPr bwMode="auto">
          <a:xfrm>
            <a:off x="558800" y="1517650"/>
            <a:ext cx="5311775" cy="4892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p:txBody>
      </p:sp>
      <p:sp>
        <p:nvSpPr>
          <p:cNvPr id="5"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2B9BEA6F-F6F6-4B2A-AE69-C458F4E0138E}" type="slidenum">
              <a:rPr lang="en-CA">
                <a:solidFill>
                  <a:srgbClr val="000000">
                    <a:tint val="75000"/>
                  </a:srgbClr>
                </a:solidFill>
              </a:rPr>
              <a:pPr>
                <a:defRPr/>
              </a:pPr>
              <a:t>‹N°›</a:t>
            </a:fld>
            <a:endParaRPr lang="en-CA" dirty="0">
              <a:solidFill>
                <a:srgbClr val="000000">
                  <a:tint val="75000"/>
                </a:srgbClr>
              </a:solidFill>
            </a:endParaRPr>
          </a:p>
        </p:txBody>
      </p:sp>
      <p:cxnSp>
        <p:nvCxnSpPr>
          <p:cNvPr id="8" name="Connecteur droit 7"/>
          <p:cNvCxnSpPr/>
          <p:nvPr/>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558800" y="1381125"/>
            <a:ext cx="5311775" cy="55563"/>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solidFill>
                <a:prstClr val="white"/>
              </a:solidFill>
            </a:endParaRPr>
          </a:p>
        </p:txBody>
      </p:sp>
      <p:sp>
        <p:nvSpPr>
          <p:cNvPr id="20"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E69CD658-DFFC-4FA3-B780-C5CAF987BA2D}" type="datetime1">
              <a:rPr lang="fr-FR">
                <a:solidFill>
                  <a:srgbClr val="000000">
                    <a:tint val="75000"/>
                  </a:srgbClr>
                </a:solidFill>
              </a:rPr>
              <a:pPr>
                <a:defRPr/>
              </a:pPr>
              <a:t>28/07/2017</a:t>
            </a:fld>
            <a:endParaRPr lang="en-CA">
              <a:solidFill>
                <a:srgbClr val="000000">
                  <a:tint val="75000"/>
                </a:srgbClr>
              </a:solidFill>
            </a:endParaRPr>
          </a:p>
        </p:txBody>
      </p:sp>
    </p:spTree>
    <p:extLst>
      <p:ext uri="{BB962C8B-B14F-4D97-AF65-F5344CB8AC3E}">
        <p14:creationId xmlns:p14="http://schemas.microsoft.com/office/powerpoint/2010/main" val="2803648531"/>
      </p:ext>
    </p:extLst>
  </p:cSld>
  <p:clrMap bg1="lt1" tx1="dk1" bg2="lt2" tx2="dk2" accent1="accent1" accent2="accent2" accent3="accent3" accent4="accent4" accent5="accent5" accent6="accent6" hlink="hlink" folHlink="folHlink"/>
  <p:sldLayoutIdLst>
    <p:sldLayoutId id="2147483736" r:id="rId1"/>
    <p:sldLayoutId id="2147483737" r:id="rId2"/>
    <p:sldLayoutId id="2147483738" r:id="rId3"/>
    <p:sldLayoutId id="2147483739" r:id="rId4"/>
    <p:sldLayoutId id="2147483740" r:id="rId5"/>
    <p:sldLayoutId id="2147483885" r:id="rId6"/>
    <p:sldLayoutId id="2147483917" r:id="rId7"/>
    <p:sldLayoutId id="2147483741" r:id="rId8"/>
    <p:sldLayoutId id="2147483742" r:id="rId9"/>
    <p:sldLayoutId id="2147483743" r:id="rId10"/>
    <p:sldLayoutId id="2147483744" r:id="rId11"/>
    <p:sldLayoutId id="2147483745" r:id="rId12"/>
    <p:sldLayoutId id="2147483746" r:id="rId13"/>
    <p:sldLayoutId id="2147483747" r:id="rId14"/>
    <p:sldLayoutId id="2147483748" r:id="rId15"/>
    <p:sldLayoutId id="2147483749" r:id="rId16"/>
    <p:sldLayoutId id="2147483750" r:id="rId17"/>
    <p:sldLayoutId id="2147483751" r:id="rId18"/>
    <p:sldLayoutId id="2147483752" r:id="rId19"/>
    <p:sldLayoutId id="2147483753" r:id="rId20"/>
    <p:sldLayoutId id="2147483754" r:id="rId21"/>
    <p:sldLayoutId id="2147483755" r:id="rId22"/>
    <p:sldLayoutId id="2147483756" r:id="rId23"/>
    <p:sldLayoutId id="2147483757" r:id="rId24"/>
    <p:sldLayoutId id="2147483758" r:id="rId25"/>
    <p:sldLayoutId id="2147483759" r:id="rId26"/>
    <p:sldLayoutId id="2147483760" r:id="rId27"/>
    <p:sldLayoutId id="2147483761" r:id="rId28"/>
    <p:sldLayoutId id="2147483762" r:id="rId29"/>
    <p:sldLayoutId id="2147483763" r:id="rId30"/>
    <p:sldLayoutId id="2147483764" r:id="rId31"/>
    <p:sldLayoutId id="2147483765" r:id="rId32"/>
    <p:sldLayoutId id="2147483766" r:id="rId33"/>
    <p:sldLayoutId id="2147483767" r:id="rId34"/>
    <p:sldLayoutId id="2147483768" r:id="rId35"/>
    <p:sldLayoutId id="2147483769" r:id="rId36"/>
    <p:sldLayoutId id="2147483770" r:id="rId37"/>
    <p:sldLayoutId id="2147483771" r:id="rId38"/>
    <p:sldLayoutId id="2147483772" r:id="rId39"/>
    <p:sldLayoutId id="2147483773" r:id="rId40"/>
    <p:sldLayoutId id="2147483774" r:id="rId41"/>
    <p:sldLayoutId id="2147483775" r:id="rId42"/>
  </p:sldLayoutIdLst>
  <p:timing>
    <p:tnLst>
      <p:par>
        <p:cTn id="1" dur="indefinite" restart="never" nodeType="tmRoot"/>
      </p:par>
    </p:tnLst>
  </p:timing>
  <p:hf hdr="0" dt="0"/>
  <p:txStyles>
    <p:title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p:titleStyle>
    <p:bodyStyle>
      <a:lvl1pPr marL="342900" indent="-342900" algn="l" rtl="0" eaLnBrk="0" fontAlgn="base" hangingPunct="0">
        <a:spcBef>
          <a:spcPts val="1200"/>
        </a:spcBef>
        <a:spcAft>
          <a:spcPct val="0"/>
        </a:spcAft>
        <a:buClr>
          <a:schemeClr val="tx2"/>
        </a:buClr>
        <a:buFont typeface="Arial" charset="0"/>
        <a:defRPr sz="1600" b="1" kern="1200">
          <a:solidFill>
            <a:schemeClr val="bg2"/>
          </a:solidFill>
          <a:latin typeface="Arial" pitchFamily="34" charset="0"/>
          <a:ea typeface="+mn-ea"/>
          <a:cs typeface="Arial" pitchFamily="34" charset="0"/>
        </a:defRPr>
      </a:lvl1pPr>
      <a:lvl2pPr marL="742950" indent="-285750" algn="l" rtl="0" eaLnBrk="0" fontAlgn="base" hangingPunct="0">
        <a:spcBef>
          <a:spcPts val="800"/>
        </a:spcBef>
        <a:spcAft>
          <a:spcPct val="0"/>
        </a:spcAft>
        <a:buClr>
          <a:schemeClr val="tx2"/>
        </a:buClr>
        <a:buFont typeface="Arial" charset="0"/>
        <a:defRPr sz="1600" kern="1200">
          <a:solidFill>
            <a:schemeClr val="bg2"/>
          </a:solidFill>
          <a:latin typeface="Arial" pitchFamily="34" charset="0"/>
          <a:ea typeface="+mn-ea"/>
          <a:cs typeface="Arial" pitchFamily="34" charset="0"/>
        </a:defRPr>
      </a:lvl2pPr>
      <a:lvl3pPr marL="228600" indent="685800" algn="l" rtl="0" eaLnBrk="0" fontAlgn="base" hangingPunct="0">
        <a:spcBef>
          <a:spcPts val="1400"/>
        </a:spcBef>
        <a:spcAft>
          <a:spcPct val="0"/>
        </a:spcAft>
        <a:buClr>
          <a:schemeClr val="tx2"/>
        </a:buClr>
        <a:buFont typeface="Arial" charset="0"/>
        <a:defRPr sz="1600" b="1" kern="1200">
          <a:solidFill>
            <a:schemeClr val="bg2"/>
          </a:solidFill>
          <a:latin typeface="Arial" pitchFamily="34" charset="0"/>
          <a:ea typeface="+mn-ea"/>
          <a:cs typeface="Arial" pitchFamily="34" charset="0"/>
        </a:defRPr>
      </a:lvl3pPr>
      <a:lvl4pPr marL="228600" indent="1143000" algn="l" rtl="0" eaLnBrk="0" fontAlgn="base" hangingPunct="0">
        <a:spcBef>
          <a:spcPts val="800"/>
        </a:spcBef>
        <a:spcAft>
          <a:spcPct val="0"/>
        </a:spcAft>
        <a:buClr>
          <a:schemeClr val="tx2"/>
        </a:buClr>
        <a:buFont typeface="Arial" charset="0"/>
        <a:defRPr sz="1600" kern="1200">
          <a:solidFill>
            <a:schemeClr val="bg2"/>
          </a:solidFill>
          <a:latin typeface="Arial" pitchFamily="34" charset="0"/>
          <a:ea typeface="+mn-ea"/>
          <a:cs typeface="Arial" pitchFamily="34" charset="0"/>
        </a:defRPr>
      </a:lvl4pPr>
      <a:lvl5pPr marL="2057400" indent="-228600" algn="l" rtl="0" eaLnBrk="0" fontAlgn="base" hangingPunct="0">
        <a:spcBef>
          <a:spcPts val="1200"/>
        </a:spcBef>
        <a:spcAft>
          <a:spcPct val="0"/>
        </a:spcAft>
        <a:buClr>
          <a:schemeClr val="tx2"/>
        </a:buClr>
        <a:buFont typeface="Arial" charset="0"/>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3" name="Espace réservé du texte 2"/>
          <p:cNvSpPr>
            <a:spLocks noGrp="1"/>
          </p:cNvSpPr>
          <p:nvPr>
            <p:ph type="body" idx="1"/>
          </p:nvPr>
        </p:nvSpPr>
        <p:spPr>
          <a:xfrm>
            <a:off x="558799" y="1518285"/>
            <a:ext cx="5311775" cy="4892040"/>
          </a:xfrm>
          <a:prstGeom prst="rect">
            <a:avLst/>
          </a:prstGeom>
        </p:spPr>
        <p:txBody>
          <a:bodyPr vert="horz" lIns="0" tIns="0" rIns="0" bIns="0" rtlCol="0">
            <a:normAutofit/>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5" name="Espace réservé du pied de page 4"/>
          <p:cNvSpPr>
            <a:spLocks noGrp="1"/>
          </p:cNvSpPr>
          <p:nvPr>
            <p:ph type="ftr" sz="quarter" idx="3"/>
          </p:nvPr>
        </p:nvSpPr>
        <p:spPr>
          <a:xfrm>
            <a:off x="558800" y="6483096"/>
            <a:ext cx="2560638" cy="238379"/>
          </a:xfrm>
          <a:prstGeom prst="rect">
            <a:avLst/>
          </a:prstGeom>
        </p:spPr>
        <p:txBody>
          <a:bodyPr vert="horz" lIns="0" tIns="0" rIns="0" bIns="0" rtlCol="0" anchor="ctr"/>
          <a:lstStyle>
            <a:lvl1pPr algn="l">
              <a:defRPr sz="1000">
                <a:solidFill>
                  <a:schemeClr val="tx1">
                    <a:tint val="75000"/>
                  </a:schemeClr>
                </a:solidFill>
                <a:latin typeface="Arial Narrow" pitchFamily="34" charset="0"/>
              </a:defRPr>
            </a:lvl1p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4"/>
          </p:nvPr>
        </p:nvSpPr>
        <p:spPr>
          <a:xfrm>
            <a:off x="5989639" y="6483096"/>
            <a:ext cx="2597150" cy="238379"/>
          </a:xfrm>
          <a:prstGeom prst="rect">
            <a:avLst/>
          </a:prstGeom>
        </p:spPr>
        <p:txBody>
          <a:bodyPr vert="horz" lIns="0" tIns="0" rIns="0" bIns="0" rtlCol="0" anchor="ctr"/>
          <a:lstStyle>
            <a:lvl1pPr algn="r">
              <a:defRPr sz="1000">
                <a:solidFill>
                  <a:schemeClr val="tx1">
                    <a:tint val="75000"/>
                  </a:schemeClr>
                </a:solidFill>
                <a:latin typeface="Arial Narrow" pitchFamily="34" charset="0"/>
              </a:defRPr>
            </a:lvl1p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cxnSp>
        <p:nvCxnSpPr>
          <p:cNvPr id="8" name="Connecteur droit 7"/>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Rectangle 13"/>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7F7F7F"/>
              </a:solidFill>
            </a:endParaRPr>
          </a:p>
        </p:txBody>
      </p:sp>
      <p:sp>
        <p:nvSpPr>
          <p:cNvPr id="20" name="Espace réservé de la date 19"/>
          <p:cNvSpPr>
            <a:spLocks noGrp="1"/>
          </p:cNvSpPr>
          <p:nvPr>
            <p:ph type="dt" sz="half" idx="2"/>
          </p:nvPr>
        </p:nvSpPr>
        <p:spPr>
          <a:xfrm>
            <a:off x="3273426" y="6483096"/>
            <a:ext cx="2560638" cy="238379"/>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a:defRPr sz="1000">
                <a:solidFill>
                  <a:schemeClr val="tx1">
                    <a:tint val="75000"/>
                  </a:schemeClr>
                </a:solidFill>
                <a:latin typeface="Arial Narrow" pitchFamily="34" charset="0"/>
                <a:cs typeface="Arial" pitchFamily="34" charset="0"/>
              </a:defRPr>
            </a:lvl1pPr>
          </a:lstStyle>
          <a:p>
            <a:fld id="{E87B434C-9450-4FD0-A3BB-FC343C76F50C}" type="datetime1">
              <a:rPr lang="fr-FR" smtClean="0">
                <a:solidFill>
                  <a:srgbClr val="000000">
                    <a:tint val="75000"/>
                  </a:srgbClr>
                </a:solidFill>
              </a:rPr>
              <a:pPr/>
              <a:t>28/07/2017</a:t>
            </a:fld>
            <a:endParaRPr lang="en-CA">
              <a:solidFill>
                <a:srgbClr val="000000">
                  <a:tint val="75000"/>
                </a:srgbClr>
              </a:solidFill>
            </a:endParaRPr>
          </a:p>
        </p:txBody>
      </p:sp>
    </p:spTree>
    <p:extLst>
      <p:ext uri="{BB962C8B-B14F-4D97-AF65-F5344CB8AC3E}">
        <p14:creationId xmlns:p14="http://schemas.microsoft.com/office/powerpoint/2010/main" val="3071983392"/>
      </p:ext>
    </p:extLst>
  </p:cSld>
  <p:clrMap bg1="lt1" tx1="dk1" bg2="lt2" tx2="dk2" accent1="accent1" accent2="accent2" accent3="accent3" accent4="accent4" accent5="accent5" accent6="accent6" hlink="hlink" folHlink="folHlink"/>
  <p:sldLayoutIdLst>
    <p:sldLayoutId id="2147483777" r:id="rId1"/>
    <p:sldLayoutId id="2147483778" r:id="rId2"/>
    <p:sldLayoutId id="2147483779" r:id="rId3"/>
    <p:sldLayoutId id="2147483780" r:id="rId4"/>
    <p:sldLayoutId id="2147483781" r:id="rId5"/>
    <p:sldLayoutId id="2147483782" r:id="rId6"/>
    <p:sldLayoutId id="2147483783" r:id="rId7"/>
    <p:sldLayoutId id="2147483784" r:id="rId8"/>
    <p:sldLayoutId id="2147483785" r:id="rId9"/>
    <p:sldLayoutId id="2147483786" r:id="rId10"/>
    <p:sldLayoutId id="2147483787" r:id="rId11"/>
    <p:sldLayoutId id="2147483788" r:id="rId12"/>
    <p:sldLayoutId id="2147483789" r:id="rId13"/>
    <p:sldLayoutId id="2147483790" r:id="rId14"/>
    <p:sldLayoutId id="2147483791" r:id="rId15"/>
    <p:sldLayoutId id="2147483792" r:id="rId16"/>
    <p:sldLayoutId id="2147483793" r:id="rId17"/>
    <p:sldLayoutId id="2147483794" r:id="rId18"/>
    <p:sldLayoutId id="2147483795" r:id="rId19"/>
    <p:sldLayoutId id="2147483796" r:id="rId20"/>
    <p:sldLayoutId id="2147483797" r:id="rId21"/>
    <p:sldLayoutId id="2147483798" r:id="rId22"/>
    <p:sldLayoutId id="2147483799" r:id="rId23"/>
    <p:sldLayoutId id="2147483800" r:id="rId24"/>
    <p:sldLayoutId id="2147483801" r:id="rId25"/>
    <p:sldLayoutId id="2147483802" r:id="rId26"/>
    <p:sldLayoutId id="2147483803" r:id="rId27"/>
    <p:sldLayoutId id="2147483804" r:id="rId28"/>
    <p:sldLayoutId id="2147483805" r:id="rId29"/>
    <p:sldLayoutId id="2147483806" r:id="rId30"/>
  </p:sldLayoutIdLst>
  <p:timing>
    <p:tnLst>
      <p:par>
        <p:cTn id="1" dur="indefinite" restart="never" nodeType="tmRoot"/>
      </p:par>
    </p:tnLst>
  </p:timing>
  <p:hf hdr="0" dt="0"/>
  <p:txStyles>
    <p:titleStyle>
      <a:lvl1pPr algn="l" defTabSz="914400" rtl="0" eaLnBrk="1" latinLnBrk="0" hangingPunct="1">
        <a:spcBef>
          <a:spcPct val="0"/>
        </a:spcBef>
        <a:buNone/>
        <a:defRPr sz="1800" b="1" kern="1200">
          <a:solidFill>
            <a:srgbClr val="E31836"/>
          </a:solidFill>
          <a:latin typeface="Arial" pitchFamily="34" charset="0"/>
          <a:ea typeface="+mj-ea"/>
          <a:cs typeface="Arial" pitchFamily="34" charset="0"/>
        </a:defRPr>
      </a:lvl1pPr>
    </p:titleStyle>
    <p:bodyStyle>
      <a:lvl1pPr marL="0" indent="0" algn="l" defTabSz="914400" rtl="0" eaLnBrk="1" latinLnBrk="0" hangingPunct="1">
        <a:spcBef>
          <a:spcPts val="1200"/>
        </a:spcBef>
        <a:buClr>
          <a:schemeClr val="tx2"/>
        </a:buClr>
        <a:buFont typeface="Arial" pitchFamily="34" charset="0"/>
        <a:buNone/>
        <a:tabLst/>
        <a:defRPr sz="1600" b="1" kern="1200">
          <a:solidFill>
            <a:srgbClr val="7F7F7F"/>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rgbClr val="7F7F7F"/>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rgbClr val="7F7F7F"/>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rgbClr val="7F7F7F"/>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Espace réservé du titre 1"/>
          <p:cNvSpPr>
            <a:spLocks noGrp="1"/>
          </p:cNvSpPr>
          <p:nvPr>
            <p:ph type="title"/>
          </p:nvPr>
        </p:nvSpPr>
        <p:spPr bwMode="auto">
          <a:xfrm>
            <a:off x="558800" y="373063"/>
            <a:ext cx="5311775"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p>
            <a:pPr lvl="0"/>
            <a:r>
              <a:rPr lang="fr-FR" smtClean="0"/>
              <a:t>CLIQUEZ POUR MODIFIER LE STYLE DU TITRE</a:t>
            </a:r>
            <a:endParaRPr lang="en-CA" smtClean="0"/>
          </a:p>
        </p:txBody>
      </p:sp>
      <p:sp>
        <p:nvSpPr>
          <p:cNvPr id="1027" name="Espace réservé du texte 2"/>
          <p:cNvSpPr>
            <a:spLocks noGrp="1"/>
          </p:cNvSpPr>
          <p:nvPr>
            <p:ph type="body" idx="1"/>
          </p:nvPr>
        </p:nvSpPr>
        <p:spPr bwMode="auto">
          <a:xfrm>
            <a:off x="558800" y="1517650"/>
            <a:ext cx="5311775" cy="4892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p:txBody>
      </p:sp>
      <p:sp>
        <p:nvSpPr>
          <p:cNvPr id="5" name="Espace réservé du pied de page 4"/>
          <p:cNvSpPr>
            <a:spLocks noGrp="1"/>
          </p:cNvSpPr>
          <p:nvPr>
            <p:ph type="ftr" sz="quarter" idx="3"/>
          </p:nvPr>
        </p:nvSpPr>
        <p:spPr>
          <a:xfrm>
            <a:off x="558800" y="6483350"/>
            <a:ext cx="2560638" cy="238125"/>
          </a:xfrm>
          <a:prstGeom prst="rect">
            <a:avLst/>
          </a:prstGeom>
        </p:spPr>
        <p:txBody>
          <a:bodyPr vert="horz" lIns="0" tIns="0" rIns="0" bIns="0" rtlCol="0" anchor="ctr"/>
          <a:lstStyle>
            <a:lvl1pPr algn="l" fontAlgn="auto">
              <a:spcBef>
                <a:spcPts val="0"/>
              </a:spcBef>
              <a:spcAft>
                <a:spcPts val="0"/>
              </a:spcAft>
              <a:defRPr sz="1000">
                <a:solidFill>
                  <a:schemeClr val="tx1">
                    <a:tint val="75000"/>
                  </a:schemeClr>
                </a:solidFill>
                <a:latin typeface="Arial Narrow" pitchFamily="34" charset="0"/>
                <a:cs typeface="+mn-cs"/>
              </a:defRPr>
            </a:lvl1pPr>
          </a:lstStyle>
          <a:p>
            <a:pPr>
              <a:defRPr/>
            </a:pPr>
            <a:r>
              <a:rPr lang="en-CA" dirty="0">
                <a:solidFill>
                  <a:srgbClr val="000000">
                    <a:tint val="75000"/>
                  </a:srgbClr>
                </a:solidFill>
              </a:rPr>
              <a:t>CROP</a:t>
            </a:r>
          </a:p>
        </p:txBody>
      </p:sp>
      <p:sp>
        <p:nvSpPr>
          <p:cNvPr id="6" name="Espace réservé du numéro de diapositive 5"/>
          <p:cNvSpPr>
            <a:spLocks noGrp="1"/>
          </p:cNvSpPr>
          <p:nvPr>
            <p:ph type="sldNum" sz="quarter" idx="4"/>
          </p:nvPr>
        </p:nvSpPr>
        <p:spPr>
          <a:xfrm>
            <a:off x="5989638" y="6483350"/>
            <a:ext cx="2597150" cy="238125"/>
          </a:xfrm>
          <a:prstGeom prst="rect">
            <a:avLst/>
          </a:prstGeom>
        </p:spPr>
        <p:txBody>
          <a:bodyPr vert="horz" lIns="0" tIns="0" rIns="0" bIns="0" rtlCol="0" anchor="ctr"/>
          <a:lstStyle>
            <a:lvl1pPr algn="r" fontAlgn="auto">
              <a:spcBef>
                <a:spcPts val="0"/>
              </a:spcBef>
              <a:spcAft>
                <a:spcPts val="0"/>
              </a:spcAft>
              <a:defRPr sz="1000">
                <a:solidFill>
                  <a:schemeClr val="tx1">
                    <a:tint val="75000"/>
                  </a:schemeClr>
                </a:solidFill>
                <a:latin typeface="Arial Narrow" pitchFamily="34" charset="0"/>
                <a:cs typeface="+mn-cs"/>
              </a:defRPr>
            </a:lvl1pPr>
          </a:lstStyle>
          <a:p>
            <a:pPr>
              <a:defRPr/>
            </a:pPr>
            <a:fld id="{0C7B244A-80AA-4673-A27D-0A019959D5E8}" type="slidenum">
              <a:rPr lang="en-CA">
                <a:solidFill>
                  <a:srgbClr val="000000">
                    <a:tint val="75000"/>
                  </a:srgbClr>
                </a:solidFill>
              </a:rPr>
              <a:pPr>
                <a:defRPr/>
              </a:pPr>
              <a:t>‹N°›</a:t>
            </a:fld>
            <a:endParaRPr lang="en-CA" dirty="0">
              <a:solidFill>
                <a:srgbClr val="000000">
                  <a:tint val="75000"/>
                </a:srgbClr>
              </a:solidFill>
            </a:endParaRPr>
          </a:p>
        </p:txBody>
      </p:sp>
      <p:cxnSp>
        <p:nvCxnSpPr>
          <p:cNvPr id="8" name="Connecteur droit 7"/>
          <p:cNvCxnSpPr/>
          <p:nvPr/>
        </p:nvCxnSpPr>
        <p:spPr>
          <a:xfrm>
            <a:off x="558800" y="6483350"/>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Espace réservé de la date 19"/>
          <p:cNvSpPr>
            <a:spLocks noGrp="1"/>
          </p:cNvSpPr>
          <p:nvPr>
            <p:ph type="dt" sz="half" idx="2"/>
          </p:nvPr>
        </p:nvSpPr>
        <p:spPr>
          <a:xfrm>
            <a:off x="3273425" y="6483350"/>
            <a:ext cx="2560638" cy="238125"/>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fontAlgn="auto">
              <a:spcBef>
                <a:spcPts val="0"/>
              </a:spcBef>
              <a:spcAft>
                <a:spcPts val="0"/>
              </a:spcAft>
              <a:defRPr sz="1000">
                <a:solidFill>
                  <a:schemeClr val="tx1">
                    <a:tint val="75000"/>
                  </a:schemeClr>
                </a:solidFill>
                <a:latin typeface="Arial Narrow" pitchFamily="34" charset="0"/>
                <a:cs typeface="Arial" pitchFamily="34" charset="0"/>
              </a:defRPr>
            </a:lvl1pPr>
          </a:lstStyle>
          <a:p>
            <a:pPr>
              <a:defRPr/>
            </a:pPr>
            <a:fld id="{B1F76D0E-28C8-480E-A52F-B51E620BAE30}" type="datetime1">
              <a:rPr lang="fr-FR">
                <a:solidFill>
                  <a:srgbClr val="000000">
                    <a:tint val="75000"/>
                  </a:srgbClr>
                </a:solidFill>
              </a:rPr>
              <a:pPr>
                <a:defRPr/>
              </a:pPr>
              <a:t>28/07/2017</a:t>
            </a:fld>
            <a:endParaRPr lang="en-CA" dirty="0">
              <a:solidFill>
                <a:srgbClr val="000000">
                  <a:tint val="75000"/>
                </a:srgbClr>
              </a:solidFill>
            </a:endParaRPr>
          </a:p>
        </p:txBody>
      </p:sp>
    </p:spTree>
    <p:extLst>
      <p:ext uri="{BB962C8B-B14F-4D97-AF65-F5344CB8AC3E}">
        <p14:creationId xmlns:p14="http://schemas.microsoft.com/office/powerpoint/2010/main" val="3766450648"/>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 id="2147483860" r:id="rId12"/>
    <p:sldLayoutId id="2147483861" r:id="rId13"/>
    <p:sldLayoutId id="2147483862" r:id="rId14"/>
    <p:sldLayoutId id="2147483863" r:id="rId15"/>
    <p:sldLayoutId id="2147483864" r:id="rId16"/>
    <p:sldLayoutId id="2147483865" r:id="rId17"/>
    <p:sldLayoutId id="2147483866" r:id="rId18"/>
    <p:sldLayoutId id="2147483867" r:id="rId19"/>
    <p:sldLayoutId id="2147483868" r:id="rId20"/>
    <p:sldLayoutId id="2147483869" r:id="rId21"/>
    <p:sldLayoutId id="2147483870" r:id="rId22"/>
    <p:sldLayoutId id="2147483871" r:id="rId23"/>
    <p:sldLayoutId id="2147483872" r:id="rId24"/>
    <p:sldLayoutId id="2147483873" r:id="rId25"/>
    <p:sldLayoutId id="2147483874" r:id="rId26"/>
    <p:sldLayoutId id="2147483875" r:id="rId27"/>
    <p:sldLayoutId id="2147483876" r:id="rId28"/>
    <p:sldLayoutId id="2147483877" r:id="rId29"/>
    <p:sldLayoutId id="2147483878" r:id="rId30"/>
    <p:sldLayoutId id="2147483879" r:id="rId31"/>
    <p:sldLayoutId id="2147483880" r:id="rId32"/>
    <p:sldLayoutId id="2147483881" r:id="rId33"/>
    <p:sldLayoutId id="2147483882" r:id="rId34"/>
    <p:sldLayoutId id="2147483883" r:id="rId35"/>
    <p:sldLayoutId id="2147483884" r:id="rId36"/>
  </p:sldLayoutIdLst>
  <p:timing>
    <p:tnLst>
      <p:par>
        <p:cTn id="1" dur="indefinite" restart="never" nodeType="tmRoot"/>
      </p:par>
    </p:tnLst>
  </p:timing>
  <p:hf hdr="0" dt="0"/>
  <p:txStyles>
    <p:titleStyle>
      <a:lvl1pPr algn="l" rtl="0" eaLnBrk="0" fontAlgn="base" hangingPunct="0">
        <a:spcBef>
          <a:spcPct val="0"/>
        </a:spcBef>
        <a:spcAft>
          <a:spcPct val="0"/>
        </a:spcAft>
        <a:defRPr b="1" kern="1200">
          <a:solidFill>
            <a:srgbClr val="00B0F0"/>
          </a:solidFill>
          <a:latin typeface="Arial" pitchFamily="34" charset="0"/>
          <a:ea typeface="+mj-ea"/>
          <a:cs typeface="Arial" pitchFamily="34" charset="0"/>
        </a:defRPr>
      </a:lvl1pPr>
      <a:lvl2pPr algn="l" rtl="0" eaLnBrk="0" fontAlgn="base" hangingPunct="0">
        <a:spcBef>
          <a:spcPct val="0"/>
        </a:spcBef>
        <a:spcAft>
          <a:spcPct val="0"/>
        </a:spcAft>
        <a:defRPr b="1">
          <a:solidFill>
            <a:srgbClr val="00B0F0"/>
          </a:solidFill>
          <a:latin typeface="Arial" charset="0"/>
          <a:cs typeface="Arial" charset="0"/>
        </a:defRPr>
      </a:lvl2pPr>
      <a:lvl3pPr algn="l" rtl="0" eaLnBrk="0" fontAlgn="base" hangingPunct="0">
        <a:spcBef>
          <a:spcPct val="0"/>
        </a:spcBef>
        <a:spcAft>
          <a:spcPct val="0"/>
        </a:spcAft>
        <a:defRPr b="1">
          <a:solidFill>
            <a:srgbClr val="00B0F0"/>
          </a:solidFill>
          <a:latin typeface="Arial" charset="0"/>
          <a:cs typeface="Arial" charset="0"/>
        </a:defRPr>
      </a:lvl3pPr>
      <a:lvl4pPr algn="l" rtl="0" eaLnBrk="0" fontAlgn="base" hangingPunct="0">
        <a:spcBef>
          <a:spcPct val="0"/>
        </a:spcBef>
        <a:spcAft>
          <a:spcPct val="0"/>
        </a:spcAft>
        <a:defRPr b="1">
          <a:solidFill>
            <a:srgbClr val="00B0F0"/>
          </a:solidFill>
          <a:latin typeface="Arial" charset="0"/>
          <a:cs typeface="Arial" charset="0"/>
        </a:defRPr>
      </a:lvl4pPr>
      <a:lvl5pPr algn="l" rtl="0" eaLnBrk="0" fontAlgn="base" hangingPunct="0">
        <a:spcBef>
          <a:spcPct val="0"/>
        </a:spcBef>
        <a:spcAft>
          <a:spcPct val="0"/>
        </a:spcAft>
        <a:defRPr b="1">
          <a:solidFill>
            <a:srgbClr val="00B0F0"/>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p:titleStyle>
    <p:bodyStyle>
      <a:lvl1pPr marL="342900" indent="-342900" algn="l" rtl="0" eaLnBrk="0" fontAlgn="base" hangingPunct="0">
        <a:spcBef>
          <a:spcPts val="1200"/>
        </a:spcBef>
        <a:spcAft>
          <a:spcPct val="0"/>
        </a:spcAft>
        <a:buClr>
          <a:schemeClr val="tx2"/>
        </a:buClr>
        <a:buFont typeface="Arial" charset="0"/>
        <a:defRPr sz="1600" b="1" kern="1200">
          <a:solidFill>
            <a:srgbClr val="7F7F7F"/>
          </a:solidFill>
          <a:latin typeface="Arial" pitchFamily="34" charset="0"/>
          <a:ea typeface="+mn-ea"/>
          <a:cs typeface="Arial" pitchFamily="34" charset="0"/>
        </a:defRPr>
      </a:lvl1pPr>
      <a:lvl2pPr marL="742950" indent="-285750" algn="l" rtl="0" eaLnBrk="0" fontAlgn="base" hangingPunct="0">
        <a:spcBef>
          <a:spcPts val="800"/>
        </a:spcBef>
        <a:spcAft>
          <a:spcPct val="0"/>
        </a:spcAft>
        <a:buClr>
          <a:schemeClr val="tx2"/>
        </a:buClr>
        <a:buFont typeface="Arial" charset="0"/>
        <a:defRPr sz="1600" kern="1200">
          <a:solidFill>
            <a:srgbClr val="7F7F7F"/>
          </a:solidFill>
          <a:latin typeface="Arial" pitchFamily="34" charset="0"/>
          <a:ea typeface="+mn-ea"/>
          <a:cs typeface="Arial" pitchFamily="34" charset="0"/>
        </a:defRPr>
      </a:lvl2pPr>
      <a:lvl3pPr marL="228600" indent="685800" algn="l" rtl="0" eaLnBrk="0" fontAlgn="base" hangingPunct="0">
        <a:spcBef>
          <a:spcPts val="1400"/>
        </a:spcBef>
        <a:spcAft>
          <a:spcPct val="0"/>
        </a:spcAft>
        <a:buClr>
          <a:schemeClr val="tx2"/>
        </a:buClr>
        <a:buFont typeface="Arial" charset="0"/>
        <a:defRPr sz="1600" b="1" kern="1200">
          <a:solidFill>
            <a:srgbClr val="7F7F7F"/>
          </a:solidFill>
          <a:latin typeface="Arial" pitchFamily="34" charset="0"/>
          <a:ea typeface="+mn-ea"/>
          <a:cs typeface="Arial" pitchFamily="34" charset="0"/>
        </a:defRPr>
      </a:lvl3pPr>
      <a:lvl4pPr marL="228600" indent="1143000" algn="l" rtl="0" eaLnBrk="0" fontAlgn="base" hangingPunct="0">
        <a:spcBef>
          <a:spcPts val="800"/>
        </a:spcBef>
        <a:spcAft>
          <a:spcPct val="0"/>
        </a:spcAft>
        <a:buClr>
          <a:schemeClr val="tx2"/>
        </a:buClr>
        <a:buFont typeface="Arial" charset="0"/>
        <a:defRPr sz="1600" kern="1200">
          <a:solidFill>
            <a:srgbClr val="7F7F7F"/>
          </a:solidFill>
          <a:latin typeface="Arial" pitchFamily="34" charset="0"/>
          <a:ea typeface="+mn-ea"/>
          <a:cs typeface="Arial" pitchFamily="34" charset="0"/>
        </a:defRPr>
      </a:lvl4pPr>
      <a:lvl5pPr marL="2057400" indent="-228600" algn="l" rtl="0" eaLnBrk="0" fontAlgn="base" hangingPunct="0">
        <a:spcBef>
          <a:spcPts val="1200"/>
        </a:spcBef>
        <a:spcAft>
          <a:spcPct val="0"/>
        </a:spcAft>
        <a:buClr>
          <a:schemeClr val="tx2"/>
        </a:buClr>
        <a:buFont typeface="Arial" charset="0"/>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3" name="Espace réservé du texte 2"/>
          <p:cNvSpPr>
            <a:spLocks noGrp="1"/>
          </p:cNvSpPr>
          <p:nvPr>
            <p:ph type="body" idx="1"/>
          </p:nvPr>
        </p:nvSpPr>
        <p:spPr>
          <a:xfrm>
            <a:off x="558799" y="1518285"/>
            <a:ext cx="5311775" cy="4892040"/>
          </a:xfrm>
          <a:prstGeom prst="rect">
            <a:avLst/>
          </a:prstGeom>
        </p:spPr>
        <p:txBody>
          <a:bodyPr vert="horz" lIns="0" tIns="0" rIns="0" bIns="0" rtlCol="0">
            <a:normAutofit/>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5" name="Espace réservé du pied de page 4"/>
          <p:cNvSpPr>
            <a:spLocks noGrp="1"/>
          </p:cNvSpPr>
          <p:nvPr>
            <p:ph type="ftr" sz="quarter" idx="3"/>
          </p:nvPr>
        </p:nvSpPr>
        <p:spPr>
          <a:xfrm>
            <a:off x="558800" y="6483096"/>
            <a:ext cx="2560638" cy="238379"/>
          </a:xfrm>
          <a:prstGeom prst="rect">
            <a:avLst/>
          </a:prstGeom>
        </p:spPr>
        <p:txBody>
          <a:bodyPr vert="horz" lIns="0" tIns="0" rIns="0" bIns="0" rtlCol="0" anchor="ctr"/>
          <a:lstStyle>
            <a:lvl1pPr algn="l">
              <a:defRPr sz="1000">
                <a:solidFill>
                  <a:schemeClr val="tx1">
                    <a:tint val="75000"/>
                  </a:schemeClr>
                </a:solidFill>
                <a:latin typeface="Arial Narrow" pitchFamily="34" charset="0"/>
              </a:defRPr>
            </a:lvl1p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4"/>
          </p:nvPr>
        </p:nvSpPr>
        <p:spPr>
          <a:xfrm>
            <a:off x="5989639" y="6483096"/>
            <a:ext cx="2597150" cy="238379"/>
          </a:xfrm>
          <a:prstGeom prst="rect">
            <a:avLst/>
          </a:prstGeom>
        </p:spPr>
        <p:txBody>
          <a:bodyPr vert="horz" lIns="0" tIns="0" rIns="0" bIns="0" rtlCol="0" anchor="ctr"/>
          <a:lstStyle>
            <a:lvl1pPr algn="r">
              <a:defRPr sz="1000">
                <a:solidFill>
                  <a:schemeClr val="tx1">
                    <a:tint val="75000"/>
                  </a:schemeClr>
                </a:solidFill>
                <a:latin typeface="Arial Narrow" pitchFamily="34" charset="0"/>
              </a:defRPr>
            </a:lvl1p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cxnSp>
        <p:nvCxnSpPr>
          <p:cNvPr id="8" name="Connecteur droit 7"/>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Rectangle 13"/>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7F7F7F"/>
              </a:solidFill>
            </a:endParaRPr>
          </a:p>
        </p:txBody>
      </p:sp>
      <p:sp>
        <p:nvSpPr>
          <p:cNvPr id="20" name="Espace réservé de la date 19"/>
          <p:cNvSpPr>
            <a:spLocks noGrp="1"/>
          </p:cNvSpPr>
          <p:nvPr>
            <p:ph type="dt" sz="half" idx="2"/>
          </p:nvPr>
        </p:nvSpPr>
        <p:spPr>
          <a:xfrm>
            <a:off x="3273426" y="6483096"/>
            <a:ext cx="2560638" cy="238379"/>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a:defRPr sz="1000">
                <a:solidFill>
                  <a:schemeClr val="tx1">
                    <a:tint val="75000"/>
                  </a:schemeClr>
                </a:solidFill>
                <a:latin typeface="Arial Narrow" pitchFamily="34" charset="0"/>
                <a:cs typeface="Arial" pitchFamily="34" charset="0"/>
              </a:defRPr>
            </a:lvl1pPr>
          </a:lstStyle>
          <a:p>
            <a:fld id="{DFCB8B95-51E8-459B-952B-B3E504C6B567}" type="datetime1">
              <a:rPr lang="fr-FR" smtClean="0">
                <a:solidFill>
                  <a:srgbClr val="000000">
                    <a:tint val="75000"/>
                  </a:srgbClr>
                </a:solidFill>
              </a:rPr>
              <a:pPr/>
              <a:t>28/07/2017</a:t>
            </a:fld>
            <a:endParaRPr lang="en-CA">
              <a:solidFill>
                <a:srgbClr val="000000">
                  <a:tint val="75000"/>
                </a:srgbClr>
              </a:solidFill>
            </a:endParaRPr>
          </a:p>
        </p:txBody>
      </p:sp>
    </p:spTree>
    <p:extLst>
      <p:ext uri="{BB962C8B-B14F-4D97-AF65-F5344CB8AC3E}">
        <p14:creationId xmlns:p14="http://schemas.microsoft.com/office/powerpoint/2010/main" val="2916222356"/>
      </p:ext>
    </p:extLst>
  </p:cSld>
  <p:clrMap bg1="lt1" tx1="dk1" bg2="lt2" tx2="dk2" accent1="accent1" accent2="accent2" accent3="accent3" accent4="accent4" accent5="accent5" accent6="accent6" hlink="hlink" folHlink="folHlink"/>
  <p:sldLayoutIdLst>
    <p:sldLayoutId id="2147483919" r:id="rId1"/>
    <p:sldLayoutId id="2147483920" r:id="rId2"/>
    <p:sldLayoutId id="2147483921" r:id="rId3"/>
    <p:sldLayoutId id="2147483922" r:id="rId4"/>
    <p:sldLayoutId id="2147483923" r:id="rId5"/>
    <p:sldLayoutId id="2147483924" r:id="rId6"/>
    <p:sldLayoutId id="2147483925" r:id="rId7"/>
    <p:sldLayoutId id="2147483926" r:id="rId8"/>
    <p:sldLayoutId id="2147483927" r:id="rId9"/>
    <p:sldLayoutId id="2147483928" r:id="rId10"/>
    <p:sldLayoutId id="2147483929" r:id="rId11"/>
    <p:sldLayoutId id="2147483930" r:id="rId12"/>
    <p:sldLayoutId id="2147483931" r:id="rId13"/>
    <p:sldLayoutId id="2147483932" r:id="rId14"/>
    <p:sldLayoutId id="2147483933" r:id="rId15"/>
    <p:sldLayoutId id="2147483934" r:id="rId16"/>
    <p:sldLayoutId id="2147483935" r:id="rId17"/>
    <p:sldLayoutId id="2147483936" r:id="rId18"/>
    <p:sldLayoutId id="2147483937" r:id="rId19"/>
    <p:sldLayoutId id="2147483938" r:id="rId20"/>
    <p:sldLayoutId id="2147483939" r:id="rId21"/>
    <p:sldLayoutId id="2147483940" r:id="rId22"/>
    <p:sldLayoutId id="2147483941" r:id="rId23"/>
    <p:sldLayoutId id="2147483942" r:id="rId24"/>
    <p:sldLayoutId id="2147483943" r:id="rId25"/>
    <p:sldLayoutId id="2147483944" r:id="rId26"/>
    <p:sldLayoutId id="2147483945" r:id="rId27"/>
    <p:sldLayoutId id="2147483946" r:id="rId28"/>
    <p:sldLayoutId id="2147483947" r:id="rId29"/>
    <p:sldLayoutId id="2147483948" r:id="rId30"/>
  </p:sldLayoutIdLst>
  <p:timing>
    <p:tnLst>
      <p:par>
        <p:cTn id="1" dur="indefinite" restart="never" nodeType="tmRoot"/>
      </p:par>
    </p:tnLst>
  </p:timing>
  <p:hf hdr="0" ftr="0" dt="0"/>
  <p:txStyles>
    <p:titleStyle>
      <a:lvl1pPr algn="l" defTabSz="914400" rtl="0" eaLnBrk="1" latinLnBrk="0" hangingPunct="1">
        <a:spcBef>
          <a:spcPct val="0"/>
        </a:spcBef>
        <a:buNone/>
        <a:defRPr sz="1800" b="1" kern="1200">
          <a:solidFill>
            <a:srgbClr val="E31836"/>
          </a:solidFill>
          <a:latin typeface="Arial" pitchFamily="34" charset="0"/>
          <a:ea typeface="+mj-ea"/>
          <a:cs typeface="Arial" pitchFamily="34" charset="0"/>
        </a:defRPr>
      </a:lvl1pPr>
    </p:titleStyle>
    <p:bodyStyle>
      <a:lvl1pPr marL="0" indent="0" algn="l" defTabSz="914400" rtl="0" eaLnBrk="1" latinLnBrk="0" hangingPunct="1">
        <a:spcBef>
          <a:spcPts val="1200"/>
        </a:spcBef>
        <a:buClr>
          <a:schemeClr val="tx2"/>
        </a:buClr>
        <a:buFont typeface="Arial" pitchFamily="34" charset="0"/>
        <a:buNone/>
        <a:tabLst/>
        <a:defRPr sz="1600" b="1" kern="1200">
          <a:solidFill>
            <a:srgbClr val="7F7F7F"/>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rgbClr val="7F7F7F"/>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rgbClr val="7F7F7F"/>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rgbClr val="7F7F7F"/>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fr-FR" dirty="0" smtClean="0"/>
              <a:t>CLIQUEZ POUR MODIFIER LE STYLE DU TITRE</a:t>
            </a:r>
            <a:endParaRPr lang="en-CA" dirty="0"/>
          </a:p>
        </p:txBody>
      </p:sp>
      <p:sp>
        <p:nvSpPr>
          <p:cNvPr id="3" name="Espace réservé du texte 2"/>
          <p:cNvSpPr>
            <a:spLocks noGrp="1"/>
          </p:cNvSpPr>
          <p:nvPr>
            <p:ph type="body" idx="1"/>
          </p:nvPr>
        </p:nvSpPr>
        <p:spPr>
          <a:xfrm>
            <a:off x="558799" y="1518285"/>
            <a:ext cx="5311775" cy="4892040"/>
          </a:xfrm>
          <a:prstGeom prst="rect">
            <a:avLst/>
          </a:prstGeom>
        </p:spPr>
        <p:txBody>
          <a:bodyPr vert="horz" lIns="0" tIns="0" rIns="0" bIns="0" rtlCol="0">
            <a:normAutofit/>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5" name="Espace réservé du pied de page 4"/>
          <p:cNvSpPr>
            <a:spLocks noGrp="1"/>
          </p:cNvSpPr>
          <p:nvPr>
            <p:ph type="ftr" sz="quarter" idx="3"/>
          </p:nvPr>
        </p:nvSpPr>
        <p:spPr>
          <a:xfrm>
            <a:off x="558800" y="6483096"/>
            <a:ext cx="2560638" cy="238379"/>
          </a:xfrm>
          <a:prstGeom prst="rect">
            <a:avLst/>
          </a:prstGeom>
        </p:spPr>
        <p:txBody>
          <a:bodyPr vert="horz" lIns="0" tIns="0" rIns="0" bIns="0" rtlCol="0" anchor="ctr"/>
          <a:lstStyle>
            <a:lvl1pPr algn="l">
              <a:defRPr sz="1000">
                <a:solidFill>
                  <a:schemeClr val="tx1">
                    <a:tint val="75000"/>
                  </a:schemeClr>
                </a:solidFill>
                <a:latin typeface="Arial Narrow" pitchFamily="34" charset="0"/>
              </a:defRPr>
            </a:lvl1p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4"/>
          </p:nvPr>
        </p:nvSpPr>
        <p:spPr>
          <a:xfrm>
            <a:off x="5989639" y="6483096"/>
            <a:ext cx="2597150" cy="238379"/>
          </a:xfrm>
          <a:prstGeom prst="rect">
            <a:avLst/>
          </a:prstGeom>
        </p:spPr>
        <p:txBody>
          <a:bodyPr vert="horz" lIns="0" tIns="0" rIns="0" bIns="0" rtlCol="0" anchor="ctr"/>
          <a:lstStyle>
            <a:lvl1pPr algn="r">
              <a:defRPr sz="1000">
                <a:solidFill>
                  <a:schemeClr val="tx1">
                    <a:tint val="75000"/>
                  </a:schemeClr>
                </a:solidFill>
                <a:latin typeface="Arial Narrow" pitchFamily="34" charset="0"/>
              </a:defRPr>
            </a:lvl1p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cxnSp>
        <p:nvCxnSpPr>
          <p:cNvPr id="8" name="Connecteur droit 7"/>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Rectangle 13"/>
          <p:cNvSpPr/>
          <p:nvPr userDrawn="1"/>
        </p:nvSpPr>
        <p:spPr>
          <a:xfrm>
            <a:off x="558799" y="1381125"/>
            <a:ext cx="5311775" cy="54864"/>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prstClr val="white"/>
              </a:solidFill>
            </a:endParaRPr>
          </a:p>
        </p:txBody>
      </p:sp>
      <p:sp>
        <p:nvSpPr>
          <p:cNvPr id="20" name="Espace réservé de la date 19"/>
          <p:cNvSpPr>
            <a:spLocks noGrp="1"/>
          </p:cNvSpPr>
          <p:nvPr>
            <p:ph type="dt" sz="half" idx="2"/>
          </p:nvPr>
        </p:nvSpPr>
        <p:spPr>
          <a:xfrm>
            <a:off x="3273426" y="6483096"/>
            <a:ext cx="2560638" cy="238379"/>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a:defRPr sz="1000">
                <a:solidFill>
                  <a:schemeClr val="tx1">
                    <a:tint val="75000"/>
                  </a:schemeClr>
                </a:solidFill>
                <a:latin typeface="Arial Narrow" pitchFamily="34" charset="0"/>
                <a:cs typeface="Arial" pitchFamily="34" charset="0"/>
              </a:defRPr>
            </a:lvl1pPr>
          </a:lstStyle>
          <a:p>
            <a:fld id="{E87B434C-9450-4FD0-A3BB-FC343C76F50C}" type="datetime1">
              <a:rPr lang="fr-FR" smtClean="0">
                <a:solidFill>
                  <a:srgbClr val="000000">
                    <a:tint val="75000"/>
                  </a:srgbClr>
                </a:solidFill>
              </a:rPr>
              <a:pPr/>
              <a:t>28/07/2017</a:t>
            </a:fld>
            <a:endParaRPr lang="en-CA">
              <a:solidFill>
                <a:srgbClr val="000000">
                  <a:tint val="75000"/>
                </a:srgbClr>
              </a:solidFill>
            </a:endParaRPr>
          </a:p>
        </p:txBody>
      </p:sp>
    </p:spTree>
    <p:extLst>
      <p:ext uri="{BB962C8B-B14F-4D97-AF65-F5344CB8AC3E}">
        <p14:creationId xmlns:p14="http://schemas.microsoft.com/office/powerpoint/2010/main" val="216393036"/>
      </p:ext>
    </p:extLst>
  </p:cSld>
  <p:clrMap bg1="lt1" tx1="dk1" bg2="lt2" tx2="dk2" accent1="accent1" accent2="accent2" accent3="accent3" accent4="accent4" accent5="accent5" accent6="accent6" hlink="hlink" folHlink="folHlink"/>
  <p:sldLayoutIdLst>
    <p:sldLayoutId id="2147483950" r:id="rId1"/>
    <p:sldLayoutId id="2147483951" r:id="rId2"/>
    <p:sldLayoutId id="2147483952" r:id="rId3"/>
    <p:sldLayoutId id="2147483953" r:id="rId4"/>
    <p:sldLayoutId id="2147483954" r:id="rId5"/>
    <p:sldLayoutId id="2147483955" r:id="rId6"/>
    <p:sldLayoutId id="2147483956" r:id="rId7"/>
    <p:sldLayoutId id="2147483957" r:id="rId8"/>
    <p:sldLayoutId id="2147483958" r:id="rId9"/>
    <p:sldLayoutId id="2147483959" r:id="rId10"/>
    <p:sldLayoutId id="2147483960" r:id="rId11"/>
    <p:sldLayoutId id="2147483961" r:id="rId12"/>
    <p:sldLayoutId id="2147483962" r:id="rId13"/>
    <p:sldLayoutId id="2147483963" r:id="rId14"/>
    <p:sldLayoutId id="2147483964" r:id="rId15"/>
    <p:sldLayoutId id="2147483965" r:id="rId16"/>
    <p:sldLayoutId id="2147483966" r:id="rId17"/>
    <p:sldLayoutId id="2147483967" r:id="rId18"/>
    <p:sldLayoutId id="2147483968" r:id="rId19"/>
    <p:sldLayoutId id="2147483969" r:id="rId20"/>
    <p:sldLayoutId id="2147483970" r:id="rId21"/>
    <p:sldLayoutId id="2147483971" r:id="rId22"/>
    <p:sldLayoutId id="2147483972" r:id="rId23"/>
    <p:sldLayoutId id="2147483973" r:id="rId24"/>
    <p:sldLayoutId id="2147483974" r:id="rId25"/>
    <p:sldLayoutId id="2147483975" r:id="rId26"/>
    <p:sldLayoutId id="2147483976" r:id="rId27"/>
    <p:sldLayoutId id="2147483977" r:id="rId28"/>
    <p:sldLayoutId id="2147483978" r:id="rId29"/>
    <p:sldLayoutId id="2147483979" r:id="rId30"/>
    <p:sldLayoutId id="2147483980" r:id="rId31"/>
    <p:sldLayoutId id="2147483981" r:id="rId32"/>
    <p:sldLayoutId id="2147483982" r:id="rId33"/>
    <p:sldLayoutId id="2147483983" r:id="rId34"/>
    <p:sldLayoutId id="2147483984" r:id="rId35"/>
    <p:sldLayoutId id="2147483985" r:id="rId36"/>
    <p:sldLayoutId id="2147483986" r:id="rId37"/>
    <p:sldLayoutId id="2147483987" r:id="rId38"/>
    <p:sldLayoutId id="2147483988" r:id="rId39"/>
    <p:sldLayoutId id="2147483989" r:id="rId40"/>
    <p:sldLayoutId id="2147483990" r:id="rId41"/>
    <p:sldLayoutId id="2147483991" r:id="rId42"/>
    <p:sldLayoutId id="2147483992" r:id="rId43"/>
    <p:sldLayoutId id="2147483993" r:id="rId44"/>
    <p:sldLayoutId id="2147483994" r:id="rId45"/>
    <p:sldLayoutId id="2147483995" r:id="rId46"/>
    <p:sldLayoutId id="2147483996" r:id="rId47"/>
    <p:sldLayoutId id="2147483997" r:id="rId48"/>
    <p:sldLayoutId id="2147483998" r:id="rId49"/>
    <p:sldLayoutId id="2147483999" r:id="rId50"/>
    <p:sldLayoutId id="2147484000" r:id="rId51"/>
    <p:sldLayoutId id="2147484001" r:id="rId52"/>
    <p:sldLayoutId id="2147484002" r:id="rId53"/>
    <p:sldLayoutId id="2147484003" r:id="rId54"/>
    <p:sldLayoutId id="2147484004" r:id="rId55"/>
    <p:sldLayoutId id="2147484005" r:id="rId56"/>
    <p:sldLayoutId id="2147484006" r:id="rId57"/>
    <p:sldLayoutId id="2147484007" r:id="rId58"/>
    <p:sldLayoutId id="2147484008" r:id="rId59"/>
    <p:sldLayoutId id="2147484009" r:id="rId60"/>
    <p:sldLayoutId id="2147484010" r:id="rId61"/>
    <p:sldLayoutId id="2147484011" r:id="rId62"/>
    <p:sldLayoutId id="2147484012" r:id="rId63"/>
    <p:sldLayoutId id="2147484013" r:id="rId64"/>
    <p:sldLayoutId id="2147484014" r:id="rId65"/>
    <p:sldLayoutId id="2147484015" r:id="rId66"/>
    <p:sldLayoutId id="2147484016" r:id="rId67"/>
    <p:sldLayoutId id="2147484017" r:id="rId68"/>
    <p:sldLayoutId id="2147484018" r:id="rId69"/>
    <p:sldLayoutId id="2147484019" r:id="rId70"/>
    <p:sldLayoutId id="2147484020" r:id="rId71"/>
    <p:sldLayoutId id="2147484021" r:id="rId72"/>
    <p:sldLayoutId id="2147484022" r:id="rId73"/>
    <p:sldLayoutId id="2147484023" r:id="rId74"/>
    <p:sldLayoutId id="2147484024" r:id="rId75"/>
    <p:sldLayoutId id="2147484025" r:id="rId76"/>
    <p:sldLayoutId id="2147484026" r:id="rId77"/>
    <p:sldLayoutId id="2147484027" r:id="rId78"/>
    <p:sldLayoutId id="2147484028" r:id="rId79"/>
    <p:sldLayoutId id="2147484029" r:id="rId80"/>
    <p:sldLayoutId id="2147484030" r:id="rId81"/>
    <p:sldLayoutId id="2147484031" r:id="rId82"/>
    <p:sldLayoutId id="2147484032" r:id="rId83"/>
    <p:sldLayoutId id="2147484033" r:id="rId84"/>
    <p:sldLayoutId id="2147484034" r:id="rId85"/>
    <p:sldLayoutId id="2147484035" r:id="rId86"/>
    <p:sldLayoutId id="2147484036" r:id="rId87"/>
    <p:sldLayoutId id="2147484037" r:id="rId88"/>
    <p:sldLayoutId id="2147484038" r:id="rId89"/>
    <p:sldLayoutId id="2147484039" r:id="rId90"/>
    <p:sldLayoutId id="2147484040" r:id="rId91"/>
    <p:sldLayoutId id="2147484041" r:id="rId92"/>
    <p:sldLayoutId id="2147484042" r:id="rId93"/>
    <p:sldLayoutId id="2147484043" r:id="rId94"/>
    <p:sldLayoutId id="2147484044" r:id="rId95"/>
    <p:sldLayoutId id="2147484045" r:id="rId96"/>
    <p:sldLayoutId id="2147484046" r:id="rId97"/>
    <p:sldLayoutId id="2147484047" r:id="rId98"/>
    <p:sldLayoutId id="2147484048" r:id="rId99"/>
    <p:sldLayoutId id="2147484049" r:id="rId100"/>
    <p:sldLayoutId id="2147484050" r:id="rId101"/>
    <p:sldLayoutId id="2147484051" r:id="rId102"/>
    <p:sldLayoutId id="2147484052" r:id="rId103"/>
    <p:sldLayoutId id="2147484053" r:id="rId104"/>
    <p:sldLayoutId id="2147484054" r:id="rId105"/>
    <p:sldLayoutId id="2147484055" r:id="rId106"/>
    <p:sldLayoutId id="2147484056" r:id="rId107"/>
    <p:sldLayoutId id="2147484057" r:id="rId108"/>
    <p:sldLayoutId id="2147484058" r:id="rId109"/>
    <p:sldLayoutId id="2147484059" r:id="rId110"/>
    <p:sldLayoutId id="2147484060" r:id="rId111"/>
    <p:sldLayoutId id="2147484061" r:id="rId112"/>
    <p:sldLayoutId id="2147484062" r:id="rId113"/>
    <p:sldLayoutId id="2147484063" r:id="rId114"/>
    <p:sldLayoutId id="2147484064" r:id="rId115"/>
    <p:sldLayoutId id="2147484065" r:id="rId116"/>
    <p:sldLayoutId id="2147484066" r:id="rId117"/>
    <p:sldLayoutId id="2147484067" r:id="rId118"/>
    <p:sldLayoutId id="2147484068" r:id="rId119"/>
    <p:sldLayoutId id="2147484069" r:id="rId120"/>
    <p:sldLayoutId id="2147484070" r:id="rId121"/>
    <p:sldLayoutId id="2147484071" r:id="rId122"/>
    <p:sldLayoutId id="2147484072" r:id="rId123"/>
    <p:sldLayoutId id="2147484073" r:id="rId124"/>
    <p:sldLayoutId id="2147484074" r:id="rId125"/>
    <p:sldLayoutId id="2147484075" r:id="rId126"/>
    <p:sldLayoutId id="2147484076" r:id="rId127"/>
    <p:sldLayoutId id="2147484077" r:id="rId128"/>
    <p:sldLayoutId id="2147484078" r:id="rId129"/>
    <p:sldLayoutId id="2147484079" r:id="rId130"/>
    <p:sldLayoutId id="2147484080" r:id="rId131"/>
    <p:sldLayoutId id="2147484081" r:id="rId132"/>
    <p:sldLayoutId id="2147484082" r:id="rId133"/>
    <p:sldLayoutId id="2147484083" r:id="rId134"/>
    <p:sldLayoutId id="2147484084" r:id="rId135"/>
    <p:sldLayoutId id="2147484085" r:id="rId136"/>
    <p:sldLayoutId id="2147484086" r:id="rId137"/>
    <p:sldLayoutId id="2147484087" r:id="rId138"/>
    <p:sldLayoutId id="2147484088" r:id="rId139"/>
    <p:sldLayoutId id="2147484089" r:id="rId140"/>
    <p:sldLayoutId id="2147484090" r:id="rId141"/>
    <p:sldLayoutId id="2147484091" r:id="rId142"/>
    <p:sldLayoutId id="2147484092" r:id="rId143"/>
    <p:sldLayoutId id="2147484093" r:id="rId144"/>
    <p:sldLayoutId id="2147484094" r:id="rId145"/>
    <p:sldLayoutId id="2147484095" r:id="rId146"/>
    <p:sldLayoutId id="2147484096" r:id="rId147"/>
    <p:sldLayoutId id="2147484097" r:id="rId148"/>
    <p:sldLayoutId id="2147484098" r:id="rId149"/>
    <p:sldLayoutId id="2147484099" r:id="rId150"/>
    <p:sldLayoutId id="2147484100" r:id="rId151"/>
    <p:sldLayoutId id="2147484101" r:id="rId152"/>
    <p:sldLayoutId id="2147484102" r:id="rId153"/>
    <p:sldLayoutId id="2147484103" r:id="rId154"/>
    <p:sldLayoutId id="2147484104" r:id="rId155"/>
    <p:sldLayoutId id="2147484105" r:id="rId156"/>
    <p:sldLayoutId id="2147484106" r:id="rId157"/>
    <p:sldLayoutId id="2147484107" r:id="rId158"/>
    <p:sldLayoutId id="2147484108" r:id="rId159"/>
    <p:sldLayoutId id="2147484109" r:id="rId160"/>
    <p:sldLayoutId id="2147484110" r:id="rId161"/>
  </p:sldLayoutIdLst>
  <p:timing>
    <p:tnLst>
      <p:par>
        <p:cTn id="1" dur="indefinite" restart="never" nodeType="tmRoot"/>
      </p:par>
    </p:tnLst>
  </p:timing>
  <p:hf hdr="0" dt="0"/>
  <p:txStyles>
    <p:titleStyle>
      <a:lvl1pPr algn="l" defTabSz="914400" rtl="0" eaLnBrk="1" latinLnBrk="0" hangingPunct="1">
        <a:spcBef>
          <a:spcPct val="0"/>
        </a:spcBef>
        <a:buNone/>
        <a:defRPr sz="1800" b="1" kern="1200">
          <a:solidFill>
            <a:schemeClr val="tx2"/>
          </a:solidFill>
          <a:latin typeface="Arial" pitchFamily="34" charset="0"/>
          <a:ea typeface="+mj-ea"/>
          <a:cs typeface="Arial" pitchFamily="34" charset="0"/>
        </a:defRPr>
      </a:lvl1pPr>
    </p:titleStyle>
    <p:bodyStyle>
      <a:lvl1pPr marL="0" indent="0" algn="l" defTabSz="914400" rtl="0" eaLnBrk="1" latinLnBrk="0" hangingPunct="1">
        <a:spcBef>
          <a:spcPts val="1200"/>
        </a:spcBef>
        <a:buClr>
          <a:schemeClr val="tx2"/>
        </a:buClr>
        <a:buFont typeface="Arial" pitchFamily="34" charset="0"/>
        <a:buNone/>
        <a:tabLst/>
        <a:defRPr sz="1600" b="1" kern="1200">
          <a:solidFill>
            <a:schemeClr val="bg2"/>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chemeClr val="bg2"/>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chemeClr val="bg2"/>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558800" y="373063"/>
            <a:ext cx="5311774" cy="1008062"/>
          </a:xfrm>
          <a:prstGeom prst="rect">
            <a:avLst/>
          </a:prstGeom>
        </p:spPr>
        <p:txBody>
          <a:bodyPr vert="horz" lIns="0" tIns="0" rIns="0" bIns="0" rtlCol="0" anchor="ctr">
            <a:normAutofit/>
          </a:bodyPr>
          <a:lstStyle/>
          <a:p>
            <a:r>
              <a:rPr lang="en-CA" dirty="0" err="1" smtClean="0"/>
              <a:t>Cliquez</a:t>
            </a:r>
            <a:r>
              <a:rPr lang="en-CA" dirty="0" smtClean="0"/>
              <a:t> </a:t>
            </a:r>
            <a:r>
              <a:rPr lang="en-CA" dirty="0" err="1" smtClean="0"/>
              <a:t>ici</a:t>
            </a:r>
            <a:r>
              <a:rPr lang="en-CA" dirty="0" smtClean="0"/>
              <a:t> pour modifier le style du </a:t>
            </a:r>
            <a:r>
              <a:rPr lang="en-CA" dirty="0" err="1" smtClean="0"/>
              <a:t>texte</a:t>
            </a:r>
            <a:endParaRPr lang="en-CA" dirty="0"/>
          </a:p>
        </p:txBody>
      </p:sp>
      <p:sp>
        <p:nvSpPr>
          <p:cNvPr id="3" name="Espace réservé du texte 2"/>
          <p:cNvSpPr>
            <a:spLocks noGrp="1"/>
          </p:cNvSpPr>
          <p:nvPr>
            <p:ph type="body" idx="1"/>
          </p:nvPr>
        </p:nvSpPr>
        <p:spPr>
          <a:xfrm>
            <a:off x="558799" y="1518285"/>
            <a:ext cx="5311775" cy="4892040"/>
          </a:xfrm>
          <a:prstGeom prst="rect">
            <a:avLst/>
          </a:prstGeom>
        </p:spPr>
        <p:txBody>
          <a:bodyPr vert="horz" lIns="0" tIns="0" rIns="0" bIns="0" rtlCol="0">
            <a:normAutofit/>
          </a:bodyPr>
          <a:lstStyle/>
          <a:p>
            <a:pPr lvl="0"/>
            <a:r>
              <a:rPr lang="fr-FR" dirty="0" smtClean="0"/>
              <a:t>Cliquez pour modifier les styles du texte du masque</a:t>
            </a:r>
          </a:p>
          <a:p>
            <a:pPr lvl="1"/>
            <a:r>
              <a:rPr lang="fr-FR" dirty="0" smtClean="0"/>
              <a:t>Deuxième niveau</a:t>
            </a:r>
          </a:p>
          <a:p>
            <a:pPr lvl="2"/>
            <a:r>
              <a:rPr lang="fr-FR" dirty="0" smtClean="0"/>
              <a:t>Troisième niveau</a:t>
            </a:r>
          </a:p>
          <a:p>
            <a:pPr lvl="3"/>
            <a:r>
              <a:rPr lang="fr-FR" dirty="0" smtClean="0"/>
              <a:t>Quatrième niveau</a:t>
            </a:r>
          </a:p>
        </p:txBody>
      </p:sp>
      <p:sp>
        <p:nvSpPr>
          <p:cNvPr id="5" name="Espace réservé du pied de page 4"/>
          <p:cNvSpPr>
            <a:spLocks noGrp="1"/>
          </p:cNvSpPr>
          <p:nvPr>
            <p:ph type="ftr" sz="quarter" idx="3"/>
          </p:nvPr>
        </p:nvSpPr>
        <p:spPr>
          <a:xfrm>
            <a:off x="558800" y="6483096"/>
            <a:ext cx="2560638" cy="238379"/>
          </a:xfrm>
          <a:prstGeom prst="rect">
            <a:avLst/>
          </a:prstGeom>
        </p:spPr>
        <p:txBody>
          <a:bodyPr vert="horz" lIns="0" tIns="0" rIns="0" bIns="0" rtlCol="0" anchor="ctr"/>
          <a:lstStyle>
            <a:lvl1pPr algn="l">
              <a:defRPr sz="1000">
                <a:solidFill>
                  <a:schemeClr val="tx1">
                    <a:tint val="75000"/>
                  </a:schemeClr>
                </a:solidFill>
                <a:latin typeface="Arial Narrow" pitchFamily="34" charset="0"/>
              </a:defRPr>
            </a:lvl1pPr>
          </a:lstStyle>
          <a:p>
            <a:r>
              <a:rPr lang="en-CA" smtClean="0">
                <a:solidFill>
                  <a:srgbClr val="000000">
                    <a:tint val="75000"/>
                  </a:srgbClr>
                </a:solidFill>
              </a:rPr>
              <a:t>CROP</a:t>
            </a:r>
            <a:endParaRPr lang="en-CA" dirty="0">
              <a:solidFill>
                <a:srgbClr val="000000">
                  <a:tint val="75000"/>
                </a:srgbClr>
              </a:solidFill>
            </a:endParaRPr>
          </a:p>
        </p:txBody>
      </p:sp>
      <p:sp>
        <p:nvSpPr>
          <p:cNvPr id="6" name="Espace réservé du numéro de diapositive 5"/>
          <p:cNvSpPr>
            <a:spLocks noGrp="1"/>
          </p:cNvSpPr>
          <p:nvPr>
            <p:ph type="sldNum" sz="quarter" idx="4"/>
          </p:nvPr>
        </p:nvSpPr>
        <p:spPr>
          <a:xfrm>
            <a:off x="5989639" y="6483096"/>
            <a:ext cx="2597150" cy="238379"/>
          </a:xfrm>
          <a:prstGeom prst="rect">
            <a:avLst/>
          </a:prstGeom>
        </p:spPr>
        <p:txBody>
          <a:bodyPr vert="horz" lIns="0" tIns="0" rIns="0" bIns="0" rtlCol="0" anchor="ctr"/>
          <a:lstStyle>
            <a:lvl1pPr algn="r">
              <a:defRPr sz="1000">
                <a:solidFill>
                  <a:schemeClr val="tx1">
                    <a:tint val="75000"/>
                  </a:schemeClr>
                </a:solidFill>
                <a:latin typeface="Arial Narrow" pitchFamily="34" charset="0"/>
              </a:defRPr>
            </a:lvl1pPr>
          </a:lstStyle>
          <a:p>
            <a:fld id="{E7B58D81-04C7-47EB-9B1C-20051A4D7758}" type="slidenum">
              <a:rPr lang="en-CA" smtClean="0">
                <a:solidFill>
                  <a:srgbClr val="000000">
                    <a:tint val="75000"/>
                  </a:srgbClr>
                </a:solidFill>
              </a:rPr>
              <a:pPr/>
              <a:t>‹N°›</a:t>
            </a:fld>
            <a:endParaRPr lang="en-CA" dirty="0">
              <a:solidFill>
                <a:srgbClr val="000000">
                  <a:tint val="75000"/>
                </a:srgbClr>
              </a:solidFill>
            </a:endParaRPr>
          </a:p>
        </p:txBody>
      </p:sp>
      <p:cxnSp>
        <p:nvCxnSpPr>
          <p:cNvPr id="8" name="Connecteur droit 7"/>
          <p:cNvCxnSpPr/>
          <p:nvPr userDrawn="1"/>
        </p:nvCxnSpPr>
        <p:spPr>
          <a:xfrm>
            <a:off x="558800" y="6483096"/>
            <a:ext cx="8027988"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Rectangle 13"/>
          <p:cNvSpPr/>
          <p:nvPr userDrawn="1"/>
        </p:nvSpPr>
        <p:spPr>
          <a:xfrm>
            <a:off x="558799" y="1381125"/>
            <a:ext cx="5311775" cy="54864"/>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CA">
              <a:solidFill>
                <a:srgbClr val="7F7F7F"/>
              </a:solidFill>
            </a:endParaRPr>
          </a:p>
        </p:txBody>
      </p:sp>
      <p:sp>
        <p:nvSpPr>
          <p:cNvPr id="20" name="Espace réservé de la date 19"/>
          <p:cNvSpPr>
            <a:spLocks noGrp="1"/>
          </p:cNvSpPr>
          <p:nvPr>
            <p:ph type="dt" sz="half" idx="2"/>
          </p:nvPr>
        </p:nvSpPr>
        <p:spPr>
          <a:xfrm>
            <a:off x="3273426" y="6483096"/>
            <a:ext cx="2560638" cy="238379"/>
          </a:xfrm>
          <a:prstGeom prst="rect">
            <a:avLst/>
          </a:prstGeom>
          <a:ln w="19050">
            <a:noFill/>
          </a:ln>
        </p:spPr>
        <p:style>
          <a:lnRef idx="1">
            <a:schemeClr val="accent1"/>
          </a:lnRef>
          <a:fillRef idx="0">
            <a:schemeClr val="accent1"/>
          </a:fillRef>
          <a:effectRef idx="0">
            <a:schemeClr val="accent1"/>
          </a:effectRef>
          <a:fontRef idx="minor">
            <a:schemeClr val="tx1"/>
          </a:fontRef>
        </p:style>
        <p:txBody>
          <a:bodyPr vert="horz" lIns="91440" tIns="45720" rIns="91440" bIns="45720" rtlCol="0" anchor="ctr"/>
          <a:lstStyle>
            <a:lvl1pPr algn="ctr">
              <a:defRPr sz="1000">
                <a:solidFill>
                  <a:schemeClr val="tx1">
                    <a:tint val="75000"/>
                  </a:schemeClr>
                </a:solidFill>
                <a:latin typeface="Arial Narrow" pitchFamily="34" charset="0"/>
                <a:cs typeface="Arial" pitchFamily="34" charset="0"/>
              </a:defRPr>
            </a:lvl1pPr>
          </a:lstStyle>
          <a:p>
            <a:fld id="{E87B434C-9450-4FD0-A3BB-FC343C76F50C}" type="datetime1">
              <a:rPr lang="fr-FR" smtClean="0">
                <a:solidFill>
                  <a:srgbClr val="000000">
                    <a:tint val="75000"/>
                  </a:srgbClr>
                </a:solidFill>
              </a:rPr>
              <a:pPr/>
              <a:t>28/07/2017</a:t>
            </a:fld>
            <a:endParaRPr lang="en-CA">
              <a:solidFill>
                <a:srgbClr val="000000">
                  <a:tint val="75000"/>
                </a:srgbClr>
              </a:solidFill>
            </a:endParaRPr>
          </a:p>
        </p:txBody>
      </p:sp>
    </p:spTree>
    <p:extLst>
      <p:ext uri="{BB962C8B-B14F-4D97-AF65-F5344CB8AC3E}">
        <p14:creationId xmlns:p14="http://schemas.microsoft.com/office/powerpoint/2010/main" val="1864973624"/>
      </p:ext>
    </p:extLst>
  </p:cSld>
  <p:clrMap bg1="lt1" tx1="dk1" bg2="lt2" tx2="dk2" accent1="accent1" accent2="accent2" accent3="accent3" accent4="accent4" accent5="accent5" accent6="accent6" hlink="hlink" folHlink="folHlink"/>
  <p:sldLayoutIdLst>
    <p:sldLayoutId id="2147484112" r:id="rId1"/>
    <p:sldLayoutId id="2147484113" r:id="rId2"/>
    <p:sldLayoutId id="2147484114" r:id="rId3"/>
    <p:sldLayoutId id="2147484115" r:id="rId4"/>
    <p:sldLayoutId id="2147484116" r:id="rId5"/>
    <p:sldLayoutId id="2147484117" r:id="rId6"/>
    <p:sldLayoutId id="2147484118" r:id="rId7"/>
    <p:sldLayoutId id="2147484119" r:id="rId8"/>
    <p:sldLayoutId id="2147484120" r:id="rId9"/>
    <p:sldLayoutId id="2147484121" r:id="rId10"/>
    <p:sldLayoutId id="2147484122" r:id="rId11"/>
    <p:sldLayoutId id="2147484123" r:id="rId12"/>
    <p:sldLayoutId id="2147484124" r:id="rId13"/>
    <p:sldLayoutId id="2147484125" r:id="rId14"/>
    <p:sldLayoutId id="2147484126" r:id="rId15"/>
    <p:sldLayoutId id="2147484127" r:id="rId16"/>
    <p:sldLayoutId id="2147484128" r:id="rId17"/>
    <p:sldLayoutId id="2147484129" r:id="rId18"/>
    <p:sldLayoutId id="2147484130" r:id="rId19"/>
    <p:sldLayoutId id="2147484131" r:id="rId20"/>
    <p:sldLayoutId id="2147484132" r:id="rId21"/>
    <p:sldLayoutId id="2147484133" r:id="rId22"/>
    <p:sldLayoutId id="2147484134" r:id="rId23"/>
    <p:sldLayoutId id="2147484135" r:id="rId24"/>
    <p:sldLayoutId id="2147484136" r:id="rId25"/>
    <p:sldLayoutId id="2147484137" r:id="rId26"/>
    <p:sldLayoutId id="2147484138" r:id="rId27"/>
    <p:sldLayoutId id="2147484139" r:id="rId28"/>
    <p:sldLayoutId id="2147484140" r:id="rId29"/>
    <p:sldLayoutId id="2147484141" r:id="rId30"/>
    <p:sldLayoutId id="2147484142" r:id="rId31"/>
    <p:sldLayoutId id="2147484143" r:id="rId32"/>
    <p:sldLayoutId id="2147484144" r:id="rId33"/>
    <p:sldLayoutId id="2147484145" r:id="rId34"/>
    <p:sldLayoutId id="2147484146" r:id="rId35"/>
    <p:sldLayoutId id="2147484147" r:id="rId36"/>
    <p:sldLayoutId id="2147484148" r:id="rId37"/>
    <p:sldLayoutId id="2147484149" r:id="rId38"/>
    <p:sldLayoutId id="2147484150" r:id="rId39"/>
    <p:sldLayoutId id="2147484151" r:id="rId40"/>
  </p:sldLayoutIdLst>
  <p:timing>
    <p:tnLst>
      <p:par>
        <p:cTn id="1" dur="indefinite" restart="never" nodeType="tmRoot"/>
      </p:par>
    </p:tnLst>
  </p:timing>
  <p:hf hdr="0" dt="0"/>
  <p:txStyles>
    <p:titleStyle>
      <a:lvl1pPr algn="l" defTabSz="914400" rtl="0" eaLnBrk="1" latinLnBrk="0" hangingPunct="1">
        <a:spcBef>
          <a:spcPct val="0"/>
        </a:spcBef>
        <a:buNone/>
        <a:defRPr sz="1800" b="1" kern="1200" baseline="0">
          <a:solidFill>
            <a:srgbClr val="B5CC22"/>
          </a:solidFill>
          <a:latin typeface="Arial" pitchFamily="34" charset="0"/>
          <a:ea typeface="+mj-ea"/>
          <a:cs typeface="Arial" pitchFamily="34" charset="0"/>
        </a:defRPr>
      </a:lvl1pPr>
    </p:titleStyle>
    <p:bodyStyle>
      <a:lvl1pPr marL="0" indent="0" algn="l" defTabSz="914400" rtl="0" eaLnBrk="1" latinLnBrk="0" hangingPunct="1">
        <a:spcBef>
          <a:spcPts val="1200"/>
        </a:spcBef>
        <a:buClr>
          <a:schemeClr val="tx2"/>
        </a:buClr>
        <a:buFont typeface="Arial" pitchFamily="34" charset="0"/>
        <a:buNone/>
        <a:tabLst/>
        <a:defRPr sz="1600" b="1" kern="1200">
          <a:solidFill>
            <a:srgbClr val="7F7F7F"/>
          </a:solidFill>
          <a:latin typeface="Arial" pitchFamily="34" charset="0"/>
          <a:ea typeface="+mn-ea"/>
          <a:cs typeface="Arial" pitchFamily="34" charset="0"/>
        </a:defRPr>
      </a:lvl1pPr>
      <a:lvl2pPr marL="0" indent="0" algn="l" defTabSz="914400" rtl="0" eaLnBrk="1" latinLnBrk="0" hangingPunct="1">
        <a:spcBef>
          <a:spcPts val="800"/>
        </a:spcBef>
        <a:buClr>
          <a:schemeClr val="tx2"/>
        </a:buClr>
        <a:buFont typeface="Arial" pitchFamily="34" charset="0"/>
        <a:buNone/>
        <a:defRPr sz="1600" kern="1200">
          <a:solidFill>
            <a:srgbClr val="7F7F7F"/>
          </a:solidFill>
          <a:latin typeface="Arial" pitchFamily="34" charset="0"/>
          <a:ea typeface="+mn-ea"/>
          <a:cs typeface="Arial" pitchFamily="34" charset="0"/>
        </a:defRPr>
      </a:lvl2pPr>
      <a:lvl3pPr marL="228600" indent="0" algn="l" defTabSz="914400" rtl="0" eaLnBrk="1" latinLnBrk="0" hangingPunct="1">
        <a:spcBef>
          <a:spcPts val="1400"/>
        </a:spcBef>
        <a:buClr>
          <a:schemeClr val="tx2"/>
        </a:buClr>
        <a:buFont typeface="Arial" pitchFamily="34" charset="0"/>
        <a:buNone/>
        <a:defRPr sz="1600" b="1" kern="1200">
          <a:solidFill>
            <a:srgbClr val="7F7F7F"/>
          </a:solidFill>
          <a:latin typeface="Arial" pitchFamily="34" charset="0"/>
          <a:ea typeface="+mn-ea"/>
          <a:cs typeface="Arial" pitchFamily="34" charset="0"/>
        </a:defRPr>
      </a:lvl3pPr>
      <a:lvl4pPr marL="228600" indent="0" algn="l" defTabSz="914400" rtl="0" eaLnBrk="1" latinLnBrk="0" hangingPunct="1">
        <a:spcBef>
          <a:spcPts val="800"/>
        </a:spcBef>
        <a:buClr>
          <a:schemeClr val="tx2"/>
        </a:buClr>
        <a:buFont typeface="Arial" pitchFamily="34" charset="0"/>
        <a:buNone/>
        <a:defRPr sz="1600" kern="1200">
          <a:solidFill>
            <a:srgbClr val="7F7F7F"/>
          </a:solidFill>
          <a:latin typeface="Arial" pitchFamily="34" charset="0"/>
          <a:ea typeface="+mn-ea"/>
          <a:cs typeface="Arial" pitchFamily="34" charset="0"/>
        </a:defRPr>
      </a:lvl4pPr>
      <a:lvl5pPr marL="0" indent="0" algn="l" defTabSz="914400" rtl="0" eaLnBrk="1" latinLnBrk="0" hangingPunct="1">
        <a:spcBef>
          <a:spcPts val="1200"/>
        </a:spcBef>
        <a:buClr>
          <a:schemeClr val="tx2"/>
        </a:buClr>
        <a:buFont typeface="Arial" pitchFamily="34" charset="0"/>
        <a:buNone/>
        <a:defRPr sz="1600" kern="1200">
          <a:solidFill>
            <a:schemeClr val="bg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jpg"/><Relationship Id="rId1" Type="http://schemas.openxmlformats.org/officeDocument/2006/relationships/slideLayout" Target="../slideLayouts/slideLayout37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116.xml"/><Relationship Id="rId2" Type="http://schemas.openxmlformats.org/officeDocument/2006/relationships/tags" Target="../tags/tag34.xml"/><Relationship Id="rId1" Type="http://schemas.openxmlformats.org/officeDocument/2006/relationships/tags" Target="../tags/tag33.xml"/><Relationship Id="rId4" Type="http://schemas.openxmlformats.org/officeDocument/2006/relationships/image" Target="../media/image18.jpeg"/></Relationships>
</file>

<file path=ppt/slides/_rels/slide100.xml.rels><?xml version="1.0" encoding="UTF-8" standalone="yes"?>
<Relationships xmlns="http://schemas.openxmlformats.org/package/2006/relationships"><Relationship Id="rId3" Type="http://schemas.openxmlformats.org/officeDocument/2006/relationships/tags" Target="../tags/tag495.xml"/><Relationship Id="rId2" Type="http://schemas.openxmlformats.org/officeDocument/2006/relationships/tags" Target="../tags/tag494.xml"/><Relationship Id="rId1" Type="http://schemas.openxmlformats.org/officeDocument/2006/relationships/tags" Target="../tags/tag493.xml"/><Relationship Id="rId6" Type="http://schemas.openxmlformats.org/officeDocument/2006/relationships/slideLayout" Target="../slideLayouts/slideLayout151.xml"/><Relationship Id="rId5" Type="http://schemas.openxmlformats.org/officeDocument/2006/relationships/tags" Target="../tags/tag497.xml"/><Relationship Id="rId4" Type="http://schemas.openxmlformats.org/officeDocument/2006/relationships/tags" Target="../tags/tag496.xml"/></Relationships>
</file>

<file path=ppt/slides/_rels/slide101.xml.rels><?xml version="1.0" encoding="UTF-8" standalone="yes"?>
<Relationships xmlns="http://schemas.openxmlformats.org/package/2006/relationships"><Relationship Id="rId8" Type="http://schemas.openxmlformats.org/officeDocument/2006/relationships/notesSlide" Target="../notesSlides/notesSlide19.xml"/><Relationship Id="rId3" Type="http://schemas.openxmlformats.org/officeDocument/2006/relationships/tags" Target="../tags/tag500.xml"/><Relationship Id="rId7" Type="http://schemas.openxmlformats.org/officeDocument/2006/relationships/slideLayout" Target="../slideLayouts/slideLayout5.xml"/><Relationship Id="rId2" Type="http://schemas.openxmlformats.org/officeDocument/2006/relationships/tags" Target="../tags/tag499.xml"/><Relationship Id="rId1" Type="http://schemas.openxmlformats.org/officeDocument/2006/relationships/tags" Target="../tags/tag498.xml"/><Relationship Id="rId6" Type="http://schemas.openxmlformats.org/officeDocument/2006/relationships/tags" Target="../tags/tag503.xml"/><Relationship Id="rId5" Type="http://schemas.openxmlformats.org/officeDocument/2006/relationships/tags" Target="../tags/tag502.xml"/><Relationship Id="rId10" Type="http://schemas.openxmlformats.org/officeDocument/2006/relationships/chart" Target="../charts/chart23.xml"/><Relationship Id="rId4" Type="http://schemas.openxmlformats.org/officeDocument/2006/relationships/tags" Target="../tags/tag501.xml"/><Relationship Id="rId9" Type="http://schemas.openxmlformats.org/officeDocument/2006/relationships/chart" Target="../charts/chart22.xml"/></Relationships>
</file>

<file path=ppt/slides/_rels/slide102.xml.rels><?xml version="1.0" encoding="UTF-8" standalone="yes"?>
<Relationships xmlns="http://schemas.openxmlformats.org/package/2006/relationships"><Relationship Id="rId3" Type="http://schemas.openxmlformats.org/officeDocument/2006/relationships/tags" Target="../tags/tag506.xml"/><Relationship Id="rId7" Type="http://schemas.openxmlformats.org/officeDocument/2006/relationships/slideLayout" Target="../slideLayouts/slideLayout151.xml"/><Relationship Id="rId2" Type="http://schemas.openxmlformats.org/officeDocument/2006/relationships/tags" Target="../tags/tag505.xml"/><Relationship Id="rId1" Type="http://schemas.openxmlformats.org/officeDocument/2006/relationships/tags" Target="../tags/tag504.xml"/><Relationship Id="rId6" Type="http://schemas.openxmlformats.org/officeDocument/2006/relationships/tags" Target="../tags/tag509.xml"/><Relationship Id="rId5" Type="http://schemas.openxmlformats.org/officeDocument/2006/relationships/tags" Target="../tags/tag508.xml"/><Relationship Id="rId4" Type="http://schemas.openxmlformats.org/officeDocument/2006/relationships/tags" Target="../tags/tag507.xml"/></Relationships>
</file>

<file path=ppt/slides/_rels/slide103.xml.rels><?xml version="1.0" encoding="UTF-8" standalone="yes"?>
<Relationships xmlns="http://schemas.openxmlformats.org/package/2006/relationships"><Relationship Id="rId3" Type="http://schemas.openxmlformats.org/officeDocument/2006/relationships/tags" Target="../tags/tag512.xml"/><Relationship Id="rId7" Type="http://schemas.openxmlformats.org/officeDocument/2006/relationships/slideLayout" Target="../slideLayouts/slideLayout151.xml"/><Relationship Id="rId2" Type="http://schemas.openxmlformats.org/officeDocument/2006/relationships/tags" Target="../tags/tag511.xml"/><Relationship Id="rId1" Type="http://schemas.openxmlformats.org/officeDocument/2006/relationships/tags" Target="../tags/tag510.xml"/><Relationship Id="rId6" Type="http://schemas.openxmlformats.org/officeDocument/2006/relationships/tags" Target="../tags/tag515.xml"/><Relationship Id="rId5" Type="http://schemas.openxmlformats.org/officeDocument/2006/relationships/tags" Target="../tags/tag514.xml"/><Relationship Id="rId4" Type="http://schemas.openxmlformats.org/officeDocument/2006/relationships/tags" Target="../tags/tag513.xml"/></Relationships>
</file>

<file path=ppt/slides/_rels/slide104.xml.rels><?xml version="1.0" encoding="UTF-8" standalone="yes"?>
<Relationships xmlns="http://schemas.openxmlformats.org/package/2006/relationships"><Relationship Id="rId3" Type="http://schemas.openxmlformats.org/officeDocument/2006/relationships/tags" Target="../tags/tag518.xml"/><Relationship Id="rId7" Type="http://schemas.openxmlformats.org/officeDocument/2006/relationships/slideLayout" Target="../slideLayouts/slideLayout151.xml"/><Relationship Id="rId2" Type="http://schemas.openxmlformats.org/officeDocument/2006/relationships/tags" Target="../tags/tag517.xml"/><Relationship Id="rId1" Type="http://schemas.openxmlformats.org/officeDocument/2006/relationships/tags" Target="../tags/tag516.xml"/><Relationship Id="rId6" Type="http://schemas.openxmlformats.org/officeDocument/2006/relationships/tags" Target="../tags/tag521.xml"/><Relationship Id="rId5" Type="http://schemas.openxmlformats.org/officeDocument/2006/relationships/tags" Target="../tags/tag520.xml"/><Relationship Id="rId4" Type="http://schemas.openxmlformats.org/officeDocument/2006/relationships/tags" Target="../tags/tag519.xml"/></Relationships>
</file>

<file path=ppt/slides/_rels/slide105.xml.rels><?xml version="1.0" encoding="UTF-8" standalone="yes"?>
<Relationships xmlns="http://schemas.openxmlformats.org/package/2006/relationships"><Relationship Id="rId3" Type="http://schemas.openxmlformats.org/officeDocument/2006/relationships/tags" Target="../tags/tag524.xml"/><Relationship Id="rId7" Type="http://schemas.openxmlformats.org/officeDocument/2006/relationships/slideLayout" Target="../slideLayouts/slideLayout151.xml"/><Relationship Id="rId2" Type="http://schemas.openxmlformats.org/officeDocument/2006/relationships/tags" Target="../tags/tag523.xml"/><Relationship Id="rId1" Type="http://schemas.openxmlformats.org/officeDocument/2006/relationships/tags" Target="../tags/tag522.xml"/><Relationship Id="rId6" Type="http://schemas.openxmlformats.org/officeDocument/2006/relationships/tags" Target="../tags/tag527.xml"/><Relationship Id="rId5" Type="http://schemas.openxmlformats.org/officeDocument/2006/relationships/tags" Target="../tags/tag526.xml"/><Relationship Id="rId4" Type="http://schemas.openxmlformats.org/officeDocument/2006/relationships/tags" Target="../tags/tag525.xml"/></Relationships>
</file>

<file path=ppt/slides/_rels/slide106.xml.rels><?xml version="1.0" encoding="UTF-8" standalone="yes"?>
<Relationships xmlns="http://schemas.openxmlformats.org/package/2006/relationships"><Relationship Id="rId3" Type="http://schemas.openxmlformats.org/officeDocument/2006/relationships/tags" Target="../tags/tag530.xml"/><Relationship Id="rId7" Type="http://schemas.openxmlformats.org/officeDocument/2006/relationships/slideLayout" Target="../slideLayouts/slideLayout151.xml"/><Relationship Id="rId2" Type="http://schemas.openxmlformats.org/officeDocument/2006/relationships/tags" Target="../tags/tag529.xml"/><Relationship Id="rId1" Type="http://schemas.openxmlformats.org/officeDocument/2006/relationships/tags" Target="../tags/tag528.xml"/><Relationship Id="rId6" Type="http://schemas.openxmlformats.org/officeDocument/2006/relationships/tags" Target="../tags/tag533.xml"/><Relationship Id="rId5" Type="http://schemas.openxmlformats.org/officeDocument/2006/relationships/tags" Target="../tags/tag532.xml"/><Relationship Id="rId4" Type="http://schemas.openxmlformats.org/officeDocument/2006/relationships/tags" Target="../tags/tag531.xml"/></Relationships>
</file>

<file path=ppt/slides/_rels/slide107.xml.rels><?xml version="1.0" encoding="UTF-8" standalone="yes"?>
<Relationships xmlns="http://schemas.openxmlformats.org/package/2006/relationships"><Relationship Id="rId3" Type="http://schemas.openxmlformats.org/officeDocument/2006/relationships/tags" Target="../tags/tag536.xml"/><Relationship Id="rId7" Type="http://schemas.openxmlformats.org/officeDocument/2006/relationships/slideLayout" Target="../slideLayouts/slideLayout151.xml"/><Relationship Id="rId2" Type="http://schemas.openxmlformats.org/officeDocument/2006/relationships/tags" Target="../tags/tag535.xml"/><Relationship Id="rId1" Type="http://schemas.openxmlformats.org/officeDocument/2006/relationships/tags" Target="../tags/tag534.xml"/><Relationship Id="rId6" Type="http://schemas.openxmlformats.org/officeDocument/2006/relationships/tags" Target="../tags/tag539.xml"/><Relationship Id="rId5" Type="http://schemas.openxmlformats.org/officeDocument/2006/relationships/tags" Target="../tags/tag538.xml"/><Relationship Id="rId4" Type="http://schemas.openxmlformats.org/officeDocument/2006/relationships/tags" Target="../tags/tag537.xml"/></Relationships>
</file>

<file path=ppt/slides/_rels/slide108.xml.rels><?xml version="1.0" encoding="UTF-8" standalone="yes"?>
<Relationships xmlns="http://schemas.openxmlformats.org/package/2006/relationships"><Relationship Id="rId8" Type="http://schemas.openxmlformats.org/officeDocument/2006/relationships/notesSlide" Target="../notesSlides/notesSlide20.xml"/><Relationship Id="rId3" Type="http://schemas.openxmlformats.org/officeDocument/2006/relationships/tags" Target="../tags/tag542.xml"/><Relationship Id="rId7" Type="http://schemas.openxmlformats.org/officeDocument/2006/relationships/slideLayout" Target="../slideLayouts/slideLayout5.xml"/><Relationship Id="rId2" Type="http://schemas.openxmlformats.org/officeDocument/2006/relationships/tags" Target="../tags/tag541.xml"/><Relationship Id="rId1" Type="http://schemas.openxmlformats.org/officeDocument/2006/relationships/tags" Target="../tags/tag540.xml"/><Relationship Id="rId6" Type="http://schemas.openxmlformats.org/officeDocument/2006/relationships/tags" Target="../tags/tag545.xml"/><Relationship Id="rId5" Type="http://schemas.openxmlformats.org/officeDocument/2006/relationships/tags" Target="../tags/tag544.xml"/><Relationship Id="rId4" Type="http://schemas.openxmlformats.org/officeDocument/2006/relationships/tags" Target="../tags/tag543.xml"/><Relationship Id="rId9" Type="http://schemas.openxmlformats.org/officeDocument/2006/relationships/chart" Target="../charts/chart24.xml"/></Relationships>
</file>

<file path=ppt/slides/_rels/slide109.xml.rels><?xml version="1.0" encoding="UTF-8" standalone="yes"?>
<Relationships xmlns="http://schemas.openxmlformats.org/package/2006/relationships"><Relationship Id="rId3" Type="http://schemas.openxmlformats.org/officeDocument/2006/relationships/tags" Target="../tags/tag548.xml"/><Relationship Id="rId7" Type="http://schemas.openxmlformats.org/officeDocument/2006/relationships/slideLayout" Target="../slideLayouts/slideLayout151.xml"/><Relationship Id="rId2" Type="http://schemas.openxmlformats.org/officeDocument/2006/relationships/tags" Target="../tags/tag547.xml"/><Relationship Id="rId1" Type="http://schemas.openxmlformats.org/officeDocument/2006/relationships/tags" Target="../tags/tag546.xml"/><Relationship Id="rId6" Type="http://schemas.openxmlformats.org/officeDocument/2006/relationships/tags" Target="../tags/tag551.xml"/><Relationship Id="rId5" Type="http://schemas.openxmlformats.org/officeDocument/2006/relationships/tags" Target="../tags/tag550.xml"/><Relationship Id="rId4" Type="http://schemas.openxmlformats.org/officeDocument/2006/relationships/tags" Target="../tags/tag549.xml"/></Relationships>
</file>

<file path=ppt/slides/_rels/slide11.xml.rels><?xml version="1.0" encoding="UTF-8" standalone="yes"?>
<Relationships xmlns="http://schemas.openxmlformats.org/package/2006/relationships"><Relationship Id="rId3" Type="http://schemas.openxmlformats.org/officeDocument/2006/relationships/tags" Target="../tags/tag37.xml"/><Relationship Id="rId2" Type="http://schemas.openxmlformats.org/officeDocument/2006/relationships/tags" Target="../tags/tag36.xml"/><Relationship Id="rId1" Type="http://schemas.openxmlformats.org/officeDocument/2006/relationships/tags" Target="../tags/tag35.xml"/><Relationship Id="rId5" Type="http://schemas.openxmlformats.org/officeDocument/2006/relationships/slideLayout" Target="../slideLayouts/slideLayout183.xml"/><Relationship Id="rId4" Type="http://schemas.openxmlformats.org/officeDocument/2006/relationships/tags" Target="../tags/tag38.xml"/></Relationships>
</file>

<file path=ppt/slides/_rels/slide110.xml.rels><?xml version="1.0" encoding="UTF-8" standalone="yes"?>
<Relationships xmlns="http://schemas.openxmlformats.org/package/2006/relationships"><Relationship Id="rId3" Type="http://schemas.openxmlformats.org/officeDocument/2006/relationships/tags" Target="../tags/tag554.xml"/><Relationship Id="rId7" Type="http://schemas.openxmlformats.org/officeDocument/2006/relationships/slideLayout" Target="../slideLayouts/slideLayout151.xml"/><Relationship Id="rId2" Type="http://schemas.openxmlformats.org/officeDocument/2006/relationships/tags" Target="../tags/tag553.xml"/><Relationship Id="rId1" Type="http://schemas.openxmlformats.org/officeDocument/2006/relationships/tags" Target="../tags/tag552.xml"/><Relationship Id="rId6" Type="http://schemas.openxmlformats.org/officeDocument/2006/relationships/tags" Target="../tags/tag557.xml"/><Relationship Id="rId5" Type="http://schemas.openxmlformats.org/officeDocument/2006/relationships/tags" Target="../tags/tag556.xml"/><Relationship Id="rId4" Type="http://schemas.openxmlformats.org/officeDocument/2006/relationships/tags" Target="../tags/tag555.xml"/></Relationships>
</file>

<file path=ppt/slides/_rels/slide111.xml.rels><?xml version="1.0" encoding="UTF-8" standalone="yes"?>
<Relationships xmlns="http://schemas.openxmlformats.org/package/2006/relationships"><Relationship Id="rId3" Type="http://schemas.openxmlformats.org/officeDocument/2006/relationships/tags" Target="../tags/tag560.xml"/><Relationship Id="rId7" Type="http://schemas.openxmlformats.org/officeDocument/2006/relationships/slideLayout" Target="../slideLayouts/slideLayout151.xml"/><Relationship Id="rId2" Type="http://schemas.openxmlformats.org/officeDocument/2006/relationships/tags" Target="../tags/tag559.xml"/><Relationship Id="rId1" Type="http://schemas.openxmlformats.org/officeDocument/2006/relationships/tags" Target="../tags/tag558.xml"/><Relationship Id="rId6" Type="http://schemas.openxmlformats.org/officeDocument/2006/relationships/tags" Target="../tags/tag563.xml"/><Relationship Id="rId5" Type="http://schemas.openxmlformats.org/officeDocument/2006/relationships/tags" Target="../tags/tag562.xml"/><Relationship Id="rId4" Type="http://schemas.openxmlformats.org/officeDocument/2006/relationships/tags" Target="../tags/tag561.xml"/></Relationships>
</file>

<file path=ppt/slides/_rels/slide112.xml.rels><?xml version="1.0" encoding="UTF-8" standalone="yes"?>
<Relationships xmlns="http://schemas.openxmlformats.org/package/2006/relationships"><Relationship Id="rId8" Type="http://schemas.openxmlformats.org/officeDocument/2006/relationships/notesSlide" Target="../notesSlides/notesSlide21.xml"/><Relationship Id="rId3" Type="http://schemas.openxmlformats.org/officeDocument/2006/relationships/tags" Target="../tags/tag566.xml"/><Relationship Id="rId7" Type="http://schemas.openxmlformats.org/officeDocument/2006/relationships/slideLayout" Target="../slideLayouts/slideLayout5.xml"/><Relationship Id="rId2" Type="http://schemas.openxmlformats.org/officeDocument/2006/relationships/tags" Target="../tags/tag565.xml"/><Relationship Id="rId1" Type="http://schemas.openxmlformats.org/officeDocument/2006/relationships/tags" Target="../tags/tag564.xml"/><Relationship Id="rId6" Type="http://schemas.openxmlformats.org/officeDocument/2006/relationships/tags" Target="../tags/tag569.xml"/><Relationship Id="rId5" Type="http://schemas.openxmlformats.org/officeDocument/2006/relationships/tags" Target="../tags/tag568.xml"/><Relationship Id="rId4" Type="http://schemas.openxmlformats.org/officeDocument/2006/relationships/tags" Target="../tags/tag567.xml"/><Relationship Id="rId9" Type="http://schemas.openxmlformats.org/officeDocument/2006/relationships/chart" Target="../charts/chart25.xml"/></Relationships>
</file>

<file path=ppt/slides/_rels/slide113.xml.rels><?xml version="1.0" encoding="UTF-8" standalone="yes"?>
<Relationships xmlns="http://schemas.openxmlformats.org/package/2006/relationships"><Relationship Id="rId3" Type="http://schemas.openxmlformats.org/officeDocument/2006/relationships/tags" Target="../tags/tag572.xml"/><Relationship Id="rId7" Type="http://schemas.openxmlformats.org/officeDocument/2006/relationships/slideLayout" Target="../slideLayouts/slideLayout151.xml"/><Relationship Id="rId2" Type="http://schemas.openxmlformats.org/officeDocument/2006/relationships/tags" Target="../tags/tag571.xml"/><Relationship Id="rId1" Type="http://schemas.openxmlformats.org/officeDocument/2006/relationships/tags" Target="../tags/tag570.xml"/><Relationship Id="rId6" Type="http://schemas.openxmlformats.org/officeDocument/2006/relationships/tags" Target="../tags/tag575.xml"/><Relationship Id="rId5" Type="http://schemas.openxmlformats.org/officeDocument/2006/relationships/tags" Target="../tags/tag574.xml"/><Relationship Id="rId4" Type="http://schemas.openxmlformats.org/officeDocument/2006/relationships/tags" Target="../tags/tag573.xml"/></Relationships>
</file>

<file path=ppt/slides/_rels/slide114.xml.rels><?xml version="1.0" encoding="UTF-8" standalone="yes"?>
<Relationships xmlns="http://schemas.openxmlformats.org/package/2006/relationships"><Relationship Id="rId3" Type="http://schemas.openxmlformats.org/officeDocument/2006/relationships/tags" Target="../tags/tag578.xml"/><Relationship Id="rId7" Type="http://schemas.openxmlformats.org/officeDocument/2006/relationships/slideLayout" Target="../slideLayouts/slideLayout151.xml"/><Relationship Id="rId2" Type="http://schemas.openxmlformats.org/officeDocument/2006/relationships/tags" Target="../tags/tag577.xml"/><Relationship Id="rId1" Type="http://schemas.openxmlformats.org/officeDocument/2006/relationships/tags" Target="../tags/tag576.xml"/><Relationship Id="rId6" Type="http://schemas.openxmlformats.org/officeDocument/2006/relationships/tags" Target="../tags/tag581.xml"/><Relationship Id="rId5" Type="http://schemas.openxmlformats.org/officeDocument/2006/relationships/tags" Target="../tags/tag580.xml"/><Relationship Id="rId4" Type="http://schemas.openxmlformats.org/officeDocument/2006/relationships/tags" Target="../tags/tag579.xml"/></Relationships>
</file>

<file path=ppt/slides/_rels/slide115.xml.rels><?xml version="1.0" encoding="UTF-8" standalone="yes"?>
<Relationships xmlns="http://schemas.openxmlformats.org/package/2006/relationships"><Relationship Id="rId3" Type="http://schemas.openxmlformats.org/officeDocument/2006/relationships/tags" Target="../tags/tag584.xml"/><Relationship Id="rId7" Type="http://schemas.openxmlformats.org/officeDocument/2006/relationships/slideLayout" Target="../slideLayouts/slideLayout151.xml"/><Relationship Id="rId2" Type="http://schemas.openxmlformats.org/officeDocument/2006/relationships/tags" Target="../tags/tag583.xml"/><Relationship Id="rId1" Type="http://schemas.openxmlformats.org/officeDocument/2006/relationships/tags" Target="../tags/tag582.xml"/><Relationship Id="rId6" Type="http://schemas.openxmlformats.org/officeDocument/2006/relationships/tags" Target="../tags/tag587.xml"/><Relationship Id="rId5" Type="http://schemas.openxmlformats.org/officeDocument/2006/relationships/tags" Target="../tags/tag586.xml"/><Relationship Id="rId4" Type="http://schemas.openxmlformats.org/officeDocument/2006/relationships/tags" Target="../tags/tag585.xml"/></Relationships>
</file>

<file path=ppt/slides/_rels/slide116.xml.rels><?xml version="1.0" encoding="UTF-8" standalone="yes"?>
<Relationships xmlns="http://schemas.openxmlformats.org/package/2006/relationships"><Relationship Id="rId3" Type="http://schemas.openxmlformats.org/officeDocument/2006/relationships/tags" Target="../tags/tag590.xml"/><Relationship Id="rId2" Type="http://schemas.openxmlformats.org/officeDocument/2006/relationships/tags" Target="../tags/tag589.xml"/><Relationship Id="rId1" Type="http://schemas.openxmlformats.org/officeDocument/2006/relationships/tags" Target="../tags/tag588.xml"/><Relationship Id="rId6" Type="http://schemas.openxmlformats.org/officeDocument/2006/relationships/slideLayout" Target="../slideLayouts/slideLayout151.xml"/><Relationship Id="rId5" Type="http://schemas.openxmlformats.org/officeDocument/2006/relationships/tags" Target="../tags/tag592.xml"/><Relationship Id="rId4" Type="http://schemas.openxmlformats.org/officeDocument/2006/relationships/tags" Target="../tags/tag591.xml"/></Relationships>
</file>

<file path=ppt/slides/_rels/slide117.xml.rels><?xml version="1.0" encoding="UTF-8" standalone="yes"?>
<Relationships xmlns="http://schemas.openxmlformats.org/package/2006/relationships"><Relationship Id="rId3" Type="http://schemas.openxmlformats.org/officeDocument/2006/relationships/tags" Target="../tags/tag595.xml"/><Relationship Id="rId2" Type="http://schemas.openxmlformats.org/officeDocument/2006/relationships/tags" Target="../tags/tag594.xml"/><Relationship Id="rId1" Type="http://schemas.openxmlformats.org/officeDocument/2006/relationships/tags" Target="../tags/tag593.xml"/><Relationship Id="rId6" Type="http://schemas.openxmlformats.org/officeDocument/2006/relationships/slideLayout" Target="../slideLayouts/slideLayout151.xml"/><Relationship Id="rId5" Type="http://schemas.openxmlformats.org/officeDocument/2006/relationships/tags" Target="../tags/tag597.xml"/><Relationship Id="rId4" Type="http://schemas.openxmlformats.org/officeDocument/2006/relationships/tags" Target="../tags/tag596.xml"/></Relationships>
</file>

<file path=ppt/slides/_rels/slide118.xml.rels><?xml version="1.0" encoding="UTF-8" standalone="yes"?>
<Relationships xmlns="http://schemas.openxmlformats.org/package/2006/relationships"><Relationship Id="rId3" Type="http://schemas.openxmlformats.org/officeDocument/2006/relationships/tags" Target="../tags/tag600.xml"/><Relationship Id="rId2" Type="http://schemas.openxmlformats.org/officeDocument/2006/relationships/tags" Target="../tags/tag599.xml"/><Relationship Id="rId1" Type="http://schemas.openxmlformats.org/officeDocument/2006/relationships/tags" Target="../tags/tag598.xml"/><Relationship Id="rId6" Type="http://schemas.openxmlformats.org/officeDocument/2006/relationships/slideLayout" Target="../slideLayouts/slideLayout151.xml"/><Relationship Id="rId5" Type="http://schemas.openxmlformats.org/officeDocument/2006/relationships/tags" Target="../tags/tag602.xml"/><Relationship Id="rId4" Type="http://schemas.openxmlformats.org/officeDocument/2006/relationships/tags" Target="../tags/tag601.xml"/></Relationships>
</file>

<file path=ppt/slides/_rels/slide119.xml.rels><?xml version="1.0" encoding="UTF-8" standalone="yes"?>
<Relationships xmlns="http://schemas.openxmlformats.org/package/2006/relationships"><Relationship Id="rId3" Type="http://schemas.openxmlformats.org/officeDocument/2006/relationships/tags" Target="../tags/tag605.xml"/><Relationship Id="rId2" Type="http://schemas.openxmlformats.org/officeDocument/2006/relationships/tags" Target="../tags/tag604.xml"/><Relationship Id="rId1" Type="http://schemas.openxmlformats.org/officeDocument/2006/relationships/tags" Target="../tags/tag603.xml"/><Relationship Id="rId6" Type="http://schemas.openxmlformats.org/officeDocument/2006/relationships/slideLayout" Target="../slideLayouts/slideLayout151.xml"/><Relationship Id="rId5" Type="http://schemas.openxmlformats.org/officeDocument/2006/relationships/tags" Target="../tags/tag607.xml"/><Relationship Id="rId4" Type="http://schemas.openxmlformats.org/officeDocument/2006/relationships/tags" Target="../tags/tag606.xml"/></Relationships>
</file>

<file path=ppt/slides/_rels/slide12.xml.rels><?xml version="1.0" encoding="UTF-8" standalone="yes"?>
<Relationships xmlns="http://schemas.openxmlformats.org/package/2006/relationships"><Relationship Id="rId3" Type="http://schemas.openxmlformats.org/officeDocument/2006/relationships/tags" Target="../tags/tag41.xml"/><Relationship Id="rId2" Type="http://schemas.openxmlformats.org/officeDocument/2006/relationships/tags" Target="../tags/tag40.xml"/><Relationship Id="rId1" Type="http://schemas.openxmlformats.org/officeDocument/2006/relationships/tags" Target="../tags/tag39.xml"/><Relationship Id="rId5" Type="http://schemas.openxmlformats.org/officeDocument/2006/relationships/slideLayout" Target="../slideLayouts/slideLayout183.xml"/><Relationship Id="rId4" Type="http://schemas.openxmlformats.org/officeDocument/2006/relationships/tags" Target="../tags/tag42.xml"/></Relationships>
</file>

<file path=ppt/slides/_rels/slide120.xml.rels><?xml version="1.0" encoding="UTF-8" standalone="yes"?>
<Relationships xmlns="http://schemas.openxmlformats.org/package/2006/relationships"><Relationship Id="rId8" Type="http://schemas.openxmlformats.org/officeDocument/2006/relationships/slideLayout" Target="../slideLayouts/slideLayout5.xml"/><Relationship Id="rId3" Type="http://schemas.openxmlformats.org/officeDocument/2006/relationships/tags" Target="../tags/tag610.xml"/><Relationship Id="rId7" Type="http://schemas.openxmlformats.org/officeDocument/2006/relationships/tags" Target="../tags/tag614.xml"/><Relationship Id="rId2" Type="http://schemas.openxmlformats.org/officeDocument/2006/relationships/tags" Target="../tags/tag609.xml"/><Relationship Id="rId1" Type="http://schemas.openxmlformats.org/officeDocument/2006/relationships/tags" Target="../tags/tag608.xml"/><Relationship Id="rId6" Type="http://schemas.openxmlformats.org/officeDocument/2006/relationships/tags" Target="../tags/tag613.xml"/><Relationship Id="rId11" Type="http://schemas.openxmlformats.org/officeDocument/2006/relationships/chart" Target="../charts/chart27.xml"/><Relationship Id="rId5" Type="http://schemas.openxmlformats.org/officeDocument/2006/relationships/tags" Target="../tags/tag612.xml"/><Relationship Id="rId10" Type="http://schemas.openxmlformats.org/officeDocument/2006/relationships/chart" Target="../charts/chart26.xml"/><Relationship Id="rId4" Type="http://schemas.openxmlformats.org/officeDocument/2006/relationships/tags" Target="../tags/tag611.xml"/><Relationship Id="rId9" Type="http://schemas.openxmlformats.org/officeDocument/2006/relationships/notesSlide" Target="../notesSlides/notesSlide22.xml"/></Relationships>
</file>

<file path=ppt/slides/_rels/slide121.xml.rels><?xml version="1.0" encoding="UTF-8" standalone="yes"?>
<Relationships xmlns="http://schemas.openxmlformats.org/package/2006/relationships"><Relationship Id="rId3" Type="http://schemas.openxmlformats.org/officeDocument/2006/relationships/tags" Target="../tags/tag617.xml"/><Relationship Id="rId2" Type="http://schemas.openxmlformats.org/officeDocument/2006/relationships/tags" Target="../tags/tag616.xml"/><Relationship Id="rId1" Type="http://schemas.openxmlformats.org/officeDocument/2006/relationships/tags" Target="../tags/tag615.xml"/><Relationship Id="rId6" Type="http://schemas.openxmlformats.org/officeDocument/2006/relationships/slideLayout" Target="../slideLayouts/slideLayout151.xml"/><Relationship Id="rId5" Type="http://schemas.openxmlformats.org/officeDocument/2006/relationships/tags" Target="../tags/tag619.xml"/><Relationship Id="rId4" Type="http://schemas.openxmlformats.org/officeDocument/2006/relationships/tags" Target="../tags/tag618.xml"/></Relationships>
</file>

<file path=ppt/slides/_rels/slide122.xml.rels><?xml version="1.0" encoding="UTF-8" standalone="yes"?>
<Relationships xmlns="http://schemas.openxmlformats.org/package/2006/relationships"><Relationship Id="rId3" Type="http://schemas.openxmlformats.org/officeDocument/2006/relationships/tags" Target="../tags/tag622.xml"/><Relationship Id="rId2" Type="http://schemas.openxmlformats.org/officeDocument/2006/relationships/tags" Target="../tags/tag621.xml"/><Relationship Id="rId1" Type="http://schemas.openxmlformats.org/officeDocument/2006/relationships/tags" Target="../tags/tag620.xml"/><Relationship Id="rId6" Type="http://schemas.openxmlformats.org/officeDocument/2006/relationships/slideLayout" Target="../slideLayouts/slideLayout151.xml"/><Relationship Id="rId5" Type="http://schemas.openxmlformats.org/officeDocument/2006/relationships/tags" Target="../tags/tag624.xml"/><Relationship Id="rId4" Type="http://schemas.openxmlformats.org/officeDocument/2006/relationships/tags" Target="../tags/tag623.xml"/></Relationships>
</file>

<file path=ppt/slides/_rels/slide123.xml.rels><?xml version="1.0" encoding="UTF-8" standalone="yes"?>
<Relationships xmlns="http://schemas.openxmlformats.org/package/2006/relationships"><Relationship Id="rId8" Type="http://schemas.openxmlformats.org/officeDocument/2006/relationships/notesSlide" Target="../notesSlides/notesSlide23.xml"/><Relationship Id="rId3" Type="http://schemas.openxmlformats.org/officeDocument/2006/relationships/tags" Target="../tags/tag627.xml"/><Relationship Id="rId7" Type="http://schemas.openxmlformats.org/officeDocument/2006/relationships/slideLayout" Target="../slideLayouts/slideLayout5.xml"/><Relationship Id="rId2" Type="http://schemas.openxmlformats.org/officeDocument/2006/relationships/tags" Target="../tags/tag626.xml"/><Relationship Id="rId1" Type="http://schemas.openxmlformats.org/officeDocument/2006/relationships/tags" Target="../tags/tag625.xml"/><Relationship Id="rId6" Type="http://schemas.openxmlformats.org/officeDocument/2006/relationships/tags" Target="../tags/tag630.xml"/><Relationship Id="rId5" Type="http://schemas.openxmlformats.org/officeDocument/2006/relationships/tags" Target="../tags/tag629.xml"/><Relationship Id="rId4" Type="http://schemas.openxmlformats.org/officeDocument/2006/relationships/tags" Target="../tags/tag628.xml"/><Relationship Id="rId9" Type="http://schemas.openxmlformats.org/officeDocument/2006/relationships/chart" Target="../charts/chart28.xml"/></Relationships>
</file>

<file path=ppt/slides/_rels/slide124.xml.rels><?xml version="1.0" encoding="UTF-8" standalone="yes"?>
<Relationships xmlns="http://schemas.openxmlformats.org/package/2006/relationships"><Relationship Id="rId3" Type="http://schemas.openxmlformats.org/officeDocument/2006/relationships/tags" Target="../tags/tag633.xml"/><Relationship Id="rId2" Type="http://schemas.openxmlformats.org/officeDocument/2006/relationships/tags" Target="../tags/tag632.xml"/><Relationship Id="rId1" Type="http://schemas.openxmlformats.org/officeDocument/2006/relationships/tags" Target="../tags/tag631.xml"/><Relationship Id="rId6" Type="http://schemas.openxmlformats.org/officeDocument/2006/relationships/slideLayout" Target="../slideLayouts/slideLayout151.xml"/><Relationship Id="rId5" Type="http://schemas.openxmlformats.org/officeDocument/2006/relationships/tags" Target="../tags/tag635.xml"/><Relationship Id="rId4" Type="http://schemas.openxmlformats.org/officeDocument/2006/relationships/tags" Target="../tags/tag634.xml"/></Relationships>
</file>

<file path=ppt/slides/_rels/slide125.xml.rels><?xml version="1.0" encoding="UTF-8" standalone="yes"?>
<Relationships xmlns="http://schemas.openxmlformats.org/package/2006/relationships"><Relationship Id="rId3" Type="http://schemas.openxmlformats.org/officeDocument/2006/relationships/tags" Target="../tags/tag638.xml"/><Relationship Id="rId2" Type="http://schemas.openxmlformats.org/officeDocument/2006/relationships/tags" Target="../tags/tag637.xml"/><Relationship Id="rId1" Type="http://schemas.openxmlformats.org/officeDocument/2006/relationships/tags" Target="../tags/tag636.xml"/><Relationship Id="rId6" Type="http://schemas.openxmlformats.org/officeDocument/2006/relationships/slideLayout" Target="../slideLayouts/slideLayout151.xml"/><Relationship Id="rId5" Type="http://schemas.openxmlformats.org/officeDocument/2006/relationships/tags" Target="../tags/tag640.xml"/><Relationship Id="rId4" Type="http://schemas.openxmlformats.org/officeDocument/2006/relationships/tags" Target="../tags/tag639.xml"/></Relationships>
</file>

<file path=ppt/slides/_rels/slide126.xml.rels><?xml version="1.0" encoding="UTF-8" standalone="yes"?>
<Relationships xmlns="http://schemas.openxmlformats.org/package/2006/relationships"><Relationship Id="rId3" Type="http://schemas.openxmlformats.org/officeDocument/2006/relationships/tags" Target="../tags/tag643.xml"/><Relationship Id="rId2" Type="http://schemas.openxmlformats.org/officeDocument/2006/relationships/tags" Target="../tags/tag642.xml"/><Relationship Id="rId1" Type="http://schemas.openxmlformats.org/officeDocument/2006/relationships/tags" Target="../tags/tag641.xml"/><Relationship Id="rId6" Type="http://schemas.openxmlformats.org/officeDocument/2006/relationships/slideLayout" Target="../slideLayouts/slideLayout151.xml"/><Relationship Id="rId5" Type="http://schemas.openxmlformats.org/officeDocument/2006/relationships/tags" Target="../tags/tag645.xml"/><Relationship Id="rId4" Type="http://schemas.openxmlformats.org/officeDocument/2006/relationships/tags" Target="../tags/tag644.xml"/></Relationships>
</file>

<file path=ppt/slides/_rels/slide127.xml.rels><?xml version="1.0" encoding="UTF-8" standalone="yes"?>
<Relationships xmlns="http://schemas.openxmlformats.org/package/2006/relationships"><Relationship Id="rId3" Type="http://schemas.openxmlformats.org/officeDocument/2006/relationships/tags" Target="../tags/tag648.xml"/><Relationship Id="rId2" Type="http://schemas.openxmlformats.org/officeDocument/2006/relationships/tags" Target="../tags/tag647.xml"/><Relationship Id="rId1" Type="http://schemas.openxmlformats.org/officeDocument/2006/relationships/tags" Target="../tags/tag646.xml"/><Relationship Id="rId6" Type="http://schemas.openxmlformats.org/officeDocument/2006/relationships/slideLayout" Target="../slideLayouts/slideLayout151.xml"/><Relationship Id="rId5" Type="http://schemas.openxmlformats.org/officeDocument/2006/relationships/tags" Target="../tags/tag650.xml"/><Relationship Id="rId4" Type="http://schemas.openxmlformats.org/officeDocument/2006/relationships/tags" Target="../tags/tag649.xml"/></Relationships>
</file>

<file path=ppt/slides/_rels/slide128.xml.rels><?xml version="1.0" encoding="UTF-8" standalone="yes"?>
<Relationships xmlns="http://schemas.openxmlformats.org/package/2006/relationships"><Relationship Id="rId8" Type="http://schemas.openxmlformats.org/officeDocument/2006/relationships/chart" Target="../charts/chart29.xml"/><Relationship Id="rId3" Type="http://schemas.openxmlformats.org/officeDocument/2006/relationships/tags" Target="../tags/tag653.xml"/><Relationship Id="rId7" Type="http://schemas.openxmlformats.org/officeDocument/2006/relationships/notesSlide" Target="../notesSlides/notesSlide24.xml"/><Relationship Id="rId2" Type="http://schemas.openxmlformats.org/officeDocument/2006/relationships/tags" Target="../tags/tag652.xml"/><Relationship Id="rId1" Type="http://schemas.openxmlformats.org/officeDocument/2006/relationships/tags" Target="../tags/tag651.xml"/><Relationship Id="rId6" Type="http://schemas.openxmlformats.org/officeDocument/2006/relationships/slideLayout" Target="../slideLayouts/slideLayout5.xml"/><Relationship Id="rId5" Type="http://schemas.openxmlformats.org/officeDocument/2006/relationships/tags" Target="../tags/tag655.xml"/><Relationship Id="rId4" Type="http://schemas.openxmlformats.org/officeDocument/2006/relationships/tags" Target="../tags/tag654.xml"/></Relationships>
</file>

<file path=ppt/slides/_rels/slide129.xml.rels><?xml version="1.0" encoding="UTF-8" standalone="yes"?>
<Relationships xmlns="http://schemas.openxmlformats.org/package/2006/relationships"><Relationship Id="rId3" Type="http://schemas.openxmlformats.org/officeDocument/2006/relationships/tags" Target="../tags/tag658.xml"/><Relationship Id="rId2" Type="http://schemas.openxmlformats.org/officeDocument/2006/relationships/tags" Target="../tags/tag657.xml"/><Relationship Id="rId1" Type="http://schemas.openxmlformats.org/officeDocument/2006/relationships/tags" Target="../tags/tag656.xml"/><Relationship Id="rId6" Type="http://schemas.openxmlformats.org/officeDocument/2006/relationships/slideLayout" Target="../slideLayouts/slideLayout151.xml"/><Relationship Id="rId5" Type="http://schemas.openxmlformats.org/officeDocument/2006/relationships/tags" Target="../tags/tag660.xml"/><Relationship Id="rId4" Type="http://schemas.openxmlformats.org/officeDocument/2006/relationships/tags" Target="../tags/tag659.xml"/></Relationships>
</file>

<file path=ppt/slides/_rels/slide13.xml.rels><?xml version="1.0" encoding="UTF-8" standalone="yes"?>
<Relationships xmlns="http://schemas.openxmlformats.org/package/2006/relationships"><Relationship Id="rId3" Type="http://schemas.openxmlformats.org/officeDocument/2006/relationships/tags" Target="../tags/tag45.xml"/><Relationship Id="rId2" Type="http://schemas.openxmlformats.org/officeDocument/2006/relationships/tags" Target="../tags/tag44.xml"/><Relationship Id="rId1" Type="http://schemas.openxmlformats.org/officeDocument/2006/relationships/tags" Target="../tags/tag43.xml"/><Relationship Id="rId5" Type="http://schemas.openxmlformats.org/officeDocument/2006/relationships/slideLayout" Target="../slideLayouts/slideLayout183.xml"/><Relationship Id="rId4" Type="http://schemas.openxmlformats.org/officeDocument/2006/relationships/tags" Target="../tags/tag46.xml"/></Relationships>
</file>

<file path=ppt/slides/_rels/slide130.xml.rels><?xml version="1.0" encoding="UTF-8" standalone="yes"?>
<Relationships xmlns="http://schemas.openxmlformats.org/package/2006/relationships"><Relationship Id="rId3" Type="http://schemas.openxmlformats.org/officeDocument/2006/relationships/tags" Target="../tags/tag663.xml"/><Relationship Id="rId2" Type="http://schemas.openxmlformats.org/officeDocument/2006/relationships/tags" Target="../tags/tag662.xml"/><Relationship Id="rId1" Type="http://schemas.openxmlformats.org/officeDocument/2006/relationships/tags" Target="../tags/tag661.xml"/><Relationship Id="rId6" Type="http://schemas.openxmlformats.org/officeDocument/2006/relationships/slideLayout" Target="../slideLayouts/slideLayout151.xml"/><Relationship Id="rId5" Type="http://schemas.openxmlformats.org/officeDocument/2006/relationships/tags" Target="../tags/tag665.xml"/><Relationship Id="rId4" Type="http://schemas.openxmlformats.org/officeDocument/2006/relationships/tags" Target="../tags/tag664.xml"/></Relationships>
</file>

<file path=ppt/slides/_rels/slide131.xml.rels><?xml version="1.0" encoding="UTF-8" standalone="yes"?>
<Relationships xmlns="http://schemas.openxmlformats.org/package/2006/relationships"><Relationship Id="rId3" Type="http://schemas.openxmlformats.org/officeDocument/2006/relationships/tags" Target="../tags/tag668.xml"/><Relationship Id="rId2" Type="http://schemas.openxmlformats.org/officeDocument/2006/relationships/tags" Target="../tags/tag667.xml"/><Relationship Id="rId1" Type="http://schemas.openxmlformats.org/officeDocument/2006/relationships/tags" Target="../tags/tag666.xml"/><Relationship Id="rId6" Type="http://schemas.openxmlformats.org/officeDocument/2006/relationships/slideLayout" Target="../slideLayouts/slideLayout151.xml"/><Relationship Id="rId5" Type="http://schemas.openxmlformats.org/officeDocument/2006/relationships/tags" Target="../tags/tag670.xml"/><Relationship Id="rId4" Type="http://schemas.openxmlformats.org/officeDocument/2006/relationships/tags" Target="../tags/tag669.xml"/></Relationships>
</file>

<file path=ppt/slides/_rels/slide132.xml.rels><?xml version="1.0" encoding="UTF-8" standalone="yes"?>
<Relationships xmlns="http://schemas.openxmlformats.org/package/2006/relationships"><Relationship Id="rId8" Type="http://schemas.openxmlformats.org/officeDocument/2006/relationships/notesSlide" Target="../notesSlides/notesSlide25.xml"/><Relationship Id="rId3" Type="http://schemas.openxmlformats.org/officeDocument/2006/relationships/tags" Target="../tags/tag673.xml"/><Relationship Id="rId7" Type="http://schemas.openxmlformats.org/officeDocument/2006/relationships/slideLayout" Target="../slideLayouts/slideLayout5.xml"/><Relationship Id="rId2" Type="http://schemas.openxmlformats.org/officeDocument/2006/relationships/tags" Target="../tags/tag672.xml"/><Relationship Id="rId1" Type="http://schemas.openxmlformats.org/officeDocument/2006/relationships/tags" Target="../tags/tag671.xml"/><Relationship Id="rId6" Type="http://schemas.openxmlformats.org/officeDocument/2006/relationships/tags" Target="../tags/tag676.xml"/><Relationship Id="rId5" Type="http://schemas.openxmlformats.org/officeDocument/2006/relationships/tags" Target="../tags/tag675.xml"/><Relationship Id="rId4" Type="http://schemas.openxmlformats.org/officeDocument/2006/relationships/tags" Target="../tags/tag674.xml"/><Relationship Id="rId9" Type="http://schemas.openxmlformats.org/officeDocument/2006/relationships/chart" Target="../charts/chart30.xml"/></Relationships>
</file>

<file path=ppt/slides/_rels/slide133.xml.rels><?xml version="1.0" encoding="UTF-8" standalone="yes"?>
<Relationships xmlns="http://schemas.openxmlformats.org/package/2006/relationships"><Relationship Id="rId3" Type="http://schemas.openxmlformats.org/officeDocument/2006/relationships/tags" Target="../tags/tag679.xml"/><Relationship Id="rId2" Type="http://schemas.openxmlformats.org/officeDocument/2006/relationships/tags" Target="../tags/tag678.xml"/><Relationship Id="rId1" Type="http://schemas.openxmlformats.org/officeDocument/2006/relationships/tags" Target="../tags/tag677.xml"/><Relationship Id="rId6" Type="http://schemas.openxmlformats.org/officeDocument/2006/relationships/slideLayout" Target="../slideLayouts/slideLayout151.xml"/><Relationship Id="rId5" Type="http://schemas.openxmlformats.org/officeDocument/2006/relationships/tags" Target="../tags/tag681.xml"/><Relationship Id="rId4" Type="http://schemas.openxmlformats.org/officeDocument/2006/relationships/tags" Target="../tags/tag680.xml"/></Relationships>
</file>

<file path=ppt/slides/_rels/slide134.xml.rels><?xml version="1.0" encoding="UTF-8" standalone="yes"?>
<Relationships xmlns="http://schemas.openxmlformats.org/package/2006/relationships"><Relationship Id="rId3" Type="http://schemas.openxmlformats.org/officeDocument/2006/relationships/tags" Target="../tags/tag684.xml"/><Relationship Id="rId2" Type="http://schemas.openxmlformats.org/officeDocument/2006/relationships/tags" Target="../tags/tag683.xml"/><Relationship Id="rId1" Type="http://schemas.openxmlformats.org/officeDocument/2006/relationships/tags" Target="../tags/tag682.xml"/><Relationship Id="rId6" Type="http://schemas.openxmlformats.org/officeDocument/2006/relationships/slideLayout" Target="../slideLayouts/slideLayout151.xml"/><Relationship Id="rId5" Type="http://schemas.openxmlformats.org/officeDocument/2006/relationships/tags" Target="../tags/tag686.xml"/><Relationship Id="rId4" Type="http://schemas.openxmlformats.org/officeDocument/2006/relationships/tags" Target="../tags/tag685.xml"/></Relationships>
</file>

<file path=ppt/slides/_rels/slide135.xml.rels><?xml version="1.0" encoding="UTF-8" standalone="yes"?>
<Relationships xmlns="http://schemas.openxmlformats.org/package/2006/relationships"><Relationship Id="rId3" Type="http://schemas.openxmlformats.org/officeDocument/2006/relationships/tags" Target="../tags/tag689.xml"/><Relationship Id="rId2" Type="http://schemas.openxmlformats.org/officeDocument/2006/relationships/tags" Target="../tags/tag688.xml"/><Relationship Id="rId1" Type="http://schemas.openxmlformats.org/officeDocument/2006/relationships/tags" Target="../tags/tag687.xml"/><Relationship Id="rId6" Type="http://schemas.openxmlformats.org/officeDocument/2006/relationships/slideLayout" Target="../slideLayouts/slideLayout151.xml"/><Relationship Id="rId5" Type="http://schemas.openxmlformats.org/officeDocument/2006/relationships/tags" Target="../tags/tag691.xml"/><Relationship Id="rId4" Type="http://schemas.openxmlformats.org/officeDocument/2006/relationships/tags" Target="../tags/tag690.xml"/></Relationships>
</file>

<file path=ppt/slides/_rels/slide136.xml.rels><?xml version="1.0" encoding="UTF-8" standalone="yes"?>
<Relationships xmlns="http://schemas.openxmlformats.org/package/2006/relationships"><Relationship Id="rId3" Type="http://schemas.openxmlformats.org/officeDocument/2006/relationships/tags" Target="../tags/tag694.xml"/><Relationship Id="rId2" Type="http://schemas.openxmlformats.org/officeDocument/2006/relationships/tags" Target="../tags/tag693.xml"/><Relationship Id="rId1" Type="http://schemas.openxmlformats.org/officeDocument/2006/relationships/tags" Target="../tags/tag692.xml"/><Relationship Id="rId6" Type="http://schemas.openxmlformats.org/officeDocument/2006/relationships/slideLayout" Target="../slideLayouts/slideLayout151.xml"/><Relationship Id="rId5" Type="http://schemas.openxmlformats.org/officeDocument/2006/relationships/tags" Target="../tags/tag696.xml"/><Relationship Id="rId4" Type="http://schemas.openxmlformats.org/officeDocument/2006/relationships/tags" Target="../tags/tag695.xml"/></Relationships>
</file>

<file path=ppt/slides/_rels/slide137.xml.rels><?xml version="1.0" encoding="UTF-8" standalone="yes"?>
<Relationships xmlns="http://schemas.openxmlformats.org/package/2006/relationships"><Relationship Id="rId3" Type="http://schemas.openxmlformats.org/officeDocument/2006/relationships/tags" Target="../tags/tag699.xml"/><Relationship Id="rId2" Type="http://schemas.openxmlformats.org/officeDocument/2006/relationships/tags" Target="../tags/tag698.xml"/><Relationship Id="rId1" Type="http://schemas.openxmlformats.org/officeDocument/2006/relationships/tags" Target="../tags/tag697.xml"/><Relationship Id="rId6" Type="http://schemas.openxmlformats.org/officeDocument/2006/relationships/slideLayout" Target="../slideLayouts/slideLayout151.xml"/><Relationship Id="rId5" Type="http://schemas.openxmlformats.org/officeDocument/2006/relationships/tags" Target="../tags/tag701.xml"/><Relationship Id="rId4" Type="http://schemas.openxmlformats.org/officeDocument/2006/relationships/tags" Target="../tags/tag700.xml"/></Relationships>
</file>

<file path=ppt/slides/_rels/slide138.xml.rels><?xml version="1.0" encoding="UTF-8" standalone="yes"?>
<Relationships xmlns="http://schemas.openxmlformats.org/package/2006/relationships"><Relationship Id="rId3" Type="http://schemas.openxmlformats.org/officeDocument/2006/relationships/tags" Target="../tags/tag704.xml"/><Relationship Id="rId2" Type="http://schemas.openxmlformats.org/officeDocument/2006/relationships/tags" Target="../tags/tag703.xml"/><Relationship Id="rId1" Type="http://schemas.openxmlformats.org/officeDocument/2006/relationships/tags" Target="../tags/tag702.xml"/><Relationship Id="rId6" Type="http://schemas.openxmlformats.org/officeDocument/2006/relationships/slideLayout" Target="../slideLayouts/slideLayout151.xml"/><Relationship Id="rId5" Type="http://schemas.openxmlformats.org/officeDocument/2006/relationships/tags" Target="../tags/tag706.xml"/><Relationship Id="rId4" Type="http://schemas.openxmlformats.org/officeDocument/2006/relationships/tags" Target="../tags/tag705.xml"/></Relationships>
</file>

<file path=ppt/slides/_rels/slide139.xml.rels><?xml version="1.0" encoding="UTF-8" standalone="yes"?>
<Relationships xmlns="http://schemas.openxmlformats.org/package/2006/relationships"><Relationship Id="rId8" Type="http://schemas.openxmlformats.org/officeDocument/2006/relationships/chart" Target="../charts/chart31.xml"/><Relationship Id="rId3" Type="http://schemas.openxmlformats.org/officeDocument/2006/relationships/tags" Target="../tags/tag709.xml"/><Relationship Id="rId7" Type="http://schemas.openxmlformats.org/officeDocument/2006/relationships/notesSlide" Target="../notesSlides/notesSlide26.xml"/><Relationship Id="rId2" Type="http://schemas.openxmlformats.org/officeDocument/2006/relationships/tags" Target="../tags/tag708.xml"/><Relationship Id="rId1" Type="http://schemas.openxmlformats.org/officeDocument/2006/relationships/tags" Target="../tags/tag707.xml"/><Relationship Id="rId6" Type="http://schemas.openxmlformats.org/officeDocument/2006/relationships/slideLayout" Target="../slideLayouts/slideLayout5.xml"/><Relationship Id="rId5" Type="http://schemas.openxmlformats.org/officeDocument/2006/relationships/tags" Target="../tags/tag711.xml"/><Relationship Id="rId4" Type="http://schemas.openxmlformats.org/officeDocument/2006/relationships/tags" Target="../tags/tag710.xml"/><Relationship Id="rId9" Type="http://schemas.openxmlformats.org/officeDocument/2006/relationships/chart" Target="../charts/chart32.xml"/></Relationships>
</file>

<file path=ppt/slides/_rels/slide14.xml.rels><?xml version="1.0" encoding="UTF-8" standalone="yes"?>
<Relationships xmlns="http://schemas.openxmlformats.org/package/2006/relationships"><Relationship Id="rId3" Type="http://schemas.openxmlformats.org/officeDocument/2006/relationships/tags" Target="../tags/tag49.xml"/><Relationship Id="rId2" Type="http://schemas.openxmlformats.org/officeDocument/2006/relationships/tags" Target="../tags/tag48.xml"/><Relationship Id="rId1" Type="http://schemas.openxmlformats.org/officeDocument/2006/relationships/tags" Target="../tags/tag47.xml"/><Relationship Id="rId5" Type="http://schemas.openxmlformats.org/officeDocument/2006/relationships/slideLayout" Target="../slideLayouts/slideLayout183.xml"/><Relationship Id="rId4" Type="http://schemas.openxmlformats.org/officeDocument/2006/relationships/tags" Target="../tags/tag50.xml"/></Relationships>
</file>

<file path=ppt/slides/_rels/slide140.xml.rels><?xml version="1.0" encoding="UTF-8" standalone="yes"?>
<Relationships xmlns="http://schemas.openxmlformats.org/package/2006/relationships"><Relationship Id="rId3" Type="http://schemas.openxmlformats.org/officeDocument/2006/relationships/slideLayout" Target="../slideLayouts/slideLayout116.xml"/><Relationship Id="rId2" Type="http://schemas.openxmlformats.org/officeDocument/2006/relationships/tags" Target="../tags/tag713.xml"/><Relationship Id="rId1" Type="http://schemas.openxmlformats.org/officeDocument/2006/relationships/tags" Target="../tags/tag712.xml"/><Relationship Id="rId4" Type="http://schemas.openxmlformats.org/officeDocument/2006/relationships/image" Target="../media/image21.jpeg"/></Relationships>
</file>

<file path=ppt/slides/_rels/slide141.xml.rels><?xml version="1.0" encoding="UTF-8" standalone="yes"?>
<Relationships xmlns="http://schemas.openxmlformats.org/package/2006/relationships"><Relationship Id="rId8" Type="http://schemas.openxmlformats.org/officeDocument/2006/relationships/notesSlide" Target="../notesSlides/notesSlide27.xml"/><Relationship Id="rId3" Type="http://schemas.openxmlformats.org/officeDocument/2006/relationships/tags" Target="../tags/tag716.xml"/><Relationship Id="rId7" Type="http://schemas.openxmlformats.org/officeDocument/2006/relationships/slideLayout" Target="../slideLayouts/slideLayout5.xml"/><Relationship Id="rId2" Type="http://schemas.openxmlformats.org/officeDocument/2006/relationships/tags" Target="../tags/tag715.xml"/><Relationship Id="rId1" Type="http://schemas.openxmlformats.org/officeDocument/2006/relationships/tags" Target="../tags/tag714.xml"/><Relationship Id="rId6" Type="http://schemas.openxmlformats.org/officeDocument/2006/relationships/tags" Target="../tags/tag719.xml"/><Relationship Id="rId5" Type="http://schemas.openxmlformats.org/officeDocument/2006/relationships/tags" Target="../tags/tag718.xml"/><Relationship Id="rId4" Type="http://schemas.openxmlformats.org/officeDocument/2006/relationships/tags" Target="../tags/tag717.xml"/><Relationship Id="rId9" Type="http://schemas.openxmlformats.org/officeDocument/2006/relationships/chart" Target="../charts/chart33.xml"/></Relationships>
</file>

<file path=ppt/slides/_rels/slide142.xml.rels><?xml version="1.0" encoding="UTF-8" standalone="yes"?>
<Relationships xmlns="http://schemas.openxmlformats.org/package/2006/relationships"><Relationship Id="rId8" Type="http://schemas.openxmlformats.org/officeDocument/2006/relationships/slideLayout" Target="../slideLayouts/slideLayout5.xml"/><Relationship Id="rId3" Type="http://schemas.openxmlformats.org/officeDocument/2006/relationships/tags" Target="../tags/tag722.xml"/><Relationship Id="rId7" Type="http://schemas.openxmlformats.org/officeDocument/2006/relationships/tags" Target="../tags/tag726.xml"/><Relationship Id="rId2" Type="http://schemas.openxmlformats.org/officeDocument/2006/relationships/tags" Target="../tags/tag721.xml"/><Relationship Id="rId1" Type="http://schemas.openxmlformats.org/officeDocument/2006/relationships/tags" Target="../tags/tag720.xml"/><Relationship Id="rId6" Type="http://schemas.openxmlformats.org/officeDocument/2006/relationships/tags" Target="../tags/tag725.xml"/><Relationship Id="rId11" Type="http://schemas.openxmlformats.org/officeDocument/2006/relationships/chart" Target="../charts/chart35.xml"/><Relationship Id="rId5" Type="http://schemas.openxmlformats.org/officeDocument/2006/relationships/tags" Target="../tags/tag724.xml"/><Relationship Id="rId10" Type="http://schemas.openxmlformats.org/officeDocument/2006/relationships/chart" Target="../charts/chart34.xml"/><Relationship Id="rId4" Type="http://schemas.openxmlformats.org/officeDocument/2006/relationships/tags" Target="../tags/tag723.xml"/><Relationship Id="rId9" Type="http://schemas.openxmlformats.org/officeDocument/2006/relationships/notesSlide" Target="../notesSlides/notesSlide28.xml"/></Relationships>
</file>

<file path=ppt/slides/_rels/slide143.xml.rels><?xml version="1.0" encoding="UTF-8" standalone="yes"?>
<Relationships xmlns="http://schemas.openxmlformats.org/package/2006/relationships"><Relationship Id="rId3" Type="http://schemas.openxmlformats.org/officeDocument/2006/relationships/tags" Target="../tags/tag729.xml"/><Relationship Id="rId7" Type="http://schemas.openxmlformats.org/officeDocument/2006/relationships/slideLayout" Target="../slideLayouts/slideLayout151.xml"/><Relationship Id="rId2" Type="http://schemas.openxmlformats.org/officeDocument/2006/relationships/tags" Target="../tags/tag728.xml"/><Relationship Id="rId1" Type="http://schemas.openxmlformats.org/officeDocument/2006/relationships/tags" Target="../tags/tag727.xml"/><Relationship Id="rId6" Type="http://schemas.openxmlformats.org/officeDocument/2006/relationships/tags" Target="../tags/tag732.xml"/><Relationship Id="rId5" Type="http://schemas.openxmlformats.org/officeDocument/2006/relationships/tags" Target="../tags/tag731.xml"/><Relationship Id="rId4" Type="http://schemas.openxmlformats.org/officeDocument/2006/relationships/tags" Target="../tags/tag730.xml"/></Relationships>
</file>

<file path=ppt/slides/_rels/slide144.xml.rels><?xml version="1.0" encoding="UTF-8" standalone="yes"?>
<Relationships xmlns="http://schemas.openxmlformats.org/package/2006/relationships"><Relationship Id="rId3" Type="http://schemas.openxmlformats.org/officeDocument/2006/relationships/tags" Target="../tags/tag735.xml"/><Relationship Id="rId7" Type="http://schemas.openxmlformats.org/officeDocument/2006/relationships/slideLayout" Target="../slideLayouts/slideLayout151.xml"/><Relationship Id="rId2" Type="http://schemas.openxmlformats.org/officeDocument/2006/relationships/tags" Target="../tags/tag734.xml"/><Relationship Id="rId1" Type="http://schemas.openxmlformats.org/officeDocument/2006/relationships/tags" Target="../tags/tag733.xml"/><Relationship Id="rId6" Type="http://schemas.openxmlformats.org/officeDocument/2006/relationships/tags" Target="../tags/tag738.xml"/><Relationship Id="rId5" Type="http://schemas.openxmlformats.org/officeDocument/2006/relationships/tags" Target="../tags/tag737.xml"/><Relationship Id="rId4" Type="http://schemas.openxmlformats.org/officeDocument/2006/relationships/tags" Target="../tags/tag736.xml"/></Relationships>
</file>

<file path=ppt/slides/_rels/slide145.xml.rels><?xml version="1.0" encoding="UTF-8" standalone="yes"?>
<Relationships xmlns="http://schemas.openxmlformats.org/package/2006/relationships"><Relationship Id="rId3" Type="http://schemas.openxmlformats.org/officeDocument/2006/relationships/tags" Target="../tags/tag741.xml"/><Relationship Id="rId7" Type="http://schemas.openxmlformats.org/officeDocument/2006/relationships/slideLayout" Target="../slideLayouts/slideLayout151.xml"/><Relationship Id="rId2" Type="http://schemas.openxmlformats.org/officeDocument/2006/relationships/tags" Target="../tags/tag740.xml"/><Relationship Id="rId1" Type="http://schemas.openxmlformats.org/officeDocument/2006/relationships/tags" Target="../tags/tag739.xml"/><Relationship Id="rId6" Type="http://schemas.openxmlformats.org/officeDocument/2006/relationships/tags" Target="../tags/tag744.xml"/><Relationship Id="rId5" Type="http://schemas.openxmlformats.org/officeDocument/2006/relationships/tags" Target="../tags/tag743.xml"/><Relationship Id="rId4" Type="http://schemas.openxmlformats.org/officeDocument/2006/relationships/tags" Target="../tags/tag742.xml"/></Relationships>
</file>

<file path=ppt/slides/_rels/slide146.xml.rels><?xml version="1.0" encoding="UTF-8" standalone="yes"?>
<Relationships xmlns="http://schemas.openxmlformats.org/package/2006/relationships"><Relationship Id="rId3" Type="http://schemas.openxmlformats.org/officeDocument/2006/relationships/tags" Target="../tags/tag747.xml"/><Relationship Id="rId7" Type="http://schemas.openxmlformats.org/officeDocument/2006/relationships/slideLayout" Target="../slideLayouts/slideLayout151.xml"/><Relationship Id="rId2" Type="http://schemas.openxmlformats.org/officeDocument/2006/relationships/tags" Target="../tags/tag746.xml"/><Relationship Id="rId1" Type="http://schemas.openxmlformats.org/officeDocument/2006/relationships/tags" Target="../tags/tag745.xml"/><Relationship Id="rId6" Type="http://schemas.openxmlformats.org/officeDocument/2006/relationships/tags" Target="../tags/tag750.xml"/><Relationship Id="rId5" Type="http://schemas.openxmlformats.org/officeDocument/2006/relationships/tags" Target="../tags/tag749.xml"/><Relationship Id="rId4" Type="http://schemas.openxmlformats.org/officeDocument/2006/relationships/tags" Target="../tags/tag748.xml"/></Relationships>
</file>

<file path=ppt/slides/_rels/slide147.xml.rels><?xml version="1.0" encoding="UTF-8" standalone="yes"?>
<Relationships xmlns="http://schemas.openxmlformats.org/package/2006/relationships"><Relationship Id="rId3" Type="http://schemas.openxmlformats.org/officeDocument/2006/relationships/tags" Target="../tags/tag753.xml"/><Relationship Id="rId7" Type="http://schemas.openxmlformats.org/officeDocument/2006/relationships/slideLayout" Target="../slideLayouts/slideLayout151.xml"/><Relationship Id="rId2" Type="http://schemas.openxmlformats.org/officeDocument/2006/relationships/tags" Target="../tags/tag752.xml"/><Relationship Id="rId1" Type="http://schemas.openxmlformats.org/officeDocument/2006/relationships/tags" Target="../tags/tag751.xml"/><Relationship Id="rId6" Type="http://schemas.openxmlformats.org/officeDocument/2006/relationships/tags" Target="../tags/tag756.xml"/><Relationship Id="rId5" Type="http://schemas.openxmlformats.org/officeDocument/2006/relationships/tags" Target="../tags/tag755.xml"/><Relationship Id="rId4" Type="http://schemas.openxmlformats.org/officeDocument/2006/relationships/tags" Target="../tags/tag754.xml"/></Relationships>
</file>

<file path=ppt/slides/_rels/slide148.xml.rels><?xml version="1.0" encoding="UTF-8" standalone="yes"?>
<Relationships xmlns="http://schemas.openxmlformats.org/package/2006/relationships"><Relationship Id="rId3" Type="http://schemas.openxmlformats.org/officeDocument/2006/relationships/tags" Target="../tags/tag759.xml"/><Relationship Id="rId7" Type="http://schemas.openxmlformats.org/officeDocument/2006/relationships/slideLayout" Target="../slideLayouts/slideLayout151.xml"/><Relationship Id="rId2" Type="http://schemas.openxmlformats.org/officeDocument/2006/relationships/tags" Target="../tags/tag758.xml"/><Relationship Id="rId1" Type="http://schemas.openxmlformats.org/officeDocument/2006/relationships/tags" Target="../tags/tag757.xml"/><Relationship Id="rId6" Type="http://schemas.openxmlformats.org/officeDocument/2006/relationships/tags" Target="../tags/tag762.xml"/><Relationship Id="rId5" Type="http://schemas.openxmlformats.org/officeDocument/2006/relationships/tags" Target="../tags/tag761.xml"/><Relationship Id="rId4" Type="http://schemas.openxmlformats.org/officeDocument/2006/relationships/tags" Target="../tags/tag760.xml"/></Relationships>
</file>

<file path=ppt/slides/_rels/slide149.xml.rels><?xml version="1.0" encoding="UTF-8" standalone="yes"?>
<Relationships xmlns="http://schemas.openxmlformats.org/package/2006/relationships"><Relationship Id="rId8" Type="http://schemas.openxmlformats.org/officeDocument/2006/relationships/chart" Target="../charts/chart36.xml"/><Relationship Id="rId3" Type="http://schemas.openxmlformats.org/officeDocument/2006/relationships/tags" Target="../tags/tag765.xml"/><Relationship Id="rId7" Type="http://schemas.openxmlformats.org/officeDocument/2006/relationships/notesSlide" Target="../notesSlides/notesSlide29.xml"/><Relationship Id="rId2" Type="http://schemas.openxmlformats.org/officeDocument/2006/relationships/tags" Target="../tags/tag764.xml"/><Relationship Id="rId1" Type="http://schemas.openxmlformats.org/officeDocument/2006/relationships/tags" Target="../tags/tag763.xml"/><Relationship Id="rId6" Type="http://schemas.openxmlformats.org/officeDocument/2006/relationships/slideLayout" Target="../slideLayouts/slideLayout5.xml"/><Relationship Id="rId5" Type="http://schemas.openxmlformats.org/officeDocument/2006/relationships/tags" Target="../tags/tag767.xml"/><Relationship Id="rId4" Type="http://schemas.openxmlformats.org/officeDocument/2006/relationships/tags" Target="../tags/tag766.xml"/></Relationships>
</file>

<file path=ppt/slides/_rels/slide15.xml.rels><?xml version="1.0" encoding="UTF-8" standalone="yes"?>
<Relationships xmlns="http://schemas.openxmlformats.org/package/2006/relationships"><Relationship Id="rId3" Type="http://schemas.openxmlformats.org/officeDocument/2006/relationships/tags" Target="../tags/tag53.xml"/><Relationship Id="rId2" Type="http://schemas.openxmlformats.org/officeDocument/2006/relationships/tags" Target="../tags/tag52.xml"/><Relationship Id="rId1" Type="http://schemas.openxmlformats.org/officeDocument/2006/relationships/tags" Target="../tags/tag51.xml"/><Relationship Id="rId5" Type="http://schemas.openxmlformats.org/officeDocument/2006/relationships/slideLayout" Target="../slideLayouts/slideLayout183.xml"/><Relationship Id="rId4" Type="http://schemas.openxmlformats.org/officeDocument/2006/relationships/tags" Target="../tags/tag54.xml"/></Relationships>
</file>

<file path=ppt/slides/_rels/slide150.xml.rels><?xml version="1.0" encoding="UTF-8" standalone="yes"?>
<Relationships xmlns="http://schemas.openxmlformats.org/package/2006/relationships"><Relationship Id="rId3" Type="http://schemas.openxmlformats.org/officeDocument/2006/relationships/tags" Target="../tags/tag770.xml"/><Relationship Id="rId7" Type="http://schemas.openxmlformats.org/officeDocument/2006/relationships/slideLayout" Target="../slideLayouts/slideLayout151.xml"/><Relationship Id="rId2" Type="http://schemas.openxmlformats.org/officeDocument/2006/relationships/tags" Target="../tags/tag769.xml"/><Relationship Id="rId1" Type="http://schemas.openxmlformats.org/officeDocument/2006/relationships/tags" Target="../tags/tag768.xml"/><Relationship Id="rId6" Type="http://schemas.openxmlformats.org/officeDocument/2006/relationships/tags" Target="../tags/tag773.xml"/><Relationship Id="rId5" Type="http://schemas.openxmlformats.org/officeDocument/2006/relationships/tags" Target="../tags/tag772.xml"/><Relationship Id="rId4" Type="http://schemas.openxmlformats.org/officeDocument/2006/relationships/tags" Target="../tags/tag771.xml"/></Relationships>
</file>

<file path=ppt/slides/_rels/slide151.xml.rels><?xml version="1.0" encoding="UTF-8" standalone="yes"?>
<Relationships xmlns="http://schemas.openxmlformats.org/package/2006/relationships"><Relationship Id="rId3" Type="http://schemas.openxmlformats.org/officeDocument/2006/relationships/tags" Target="../tags/tag776.xml"/><Relationship Id="rId7" Type="http://schemas.openxmlformats.org/officeDocument/2006/relationships/slideLayout" Target="../slideLayouts/slideLayout151.xml"/><Relationship Id="rId2" Type="http://schemas.openxmlformats.org/officeDocument/2006/relationships/tags" Target="../tags/tag775.xml"/><Relationship Id="rId1" Type="http://schemas.openxmlformats.org/officeDocument/2006/relationships/tags" Target="../tags/tag774.xml"/><Relationship Id="rId6" Type="http://schemas.openxmlformats.org/officeDocument/2006/relationships/tags" Target="../tags/tag779.xml"/><Relationship Id="rId5" Type="http://schemas.openxmlformats.org/officeDocument/2006/relationships/tags" Target="../tags/tag778.xml"/><Relationship Id="rId4" Type="http://schemas.openxmlformats.org/officeDocument/2006/relationships/tags" Target="../tags/tag777.xml"/></Relationships>
</file>

<file path=ppt/slides/_rels/slide152.xml.rels><?xml version="1.0" encoding="UTF-8" standalone="yes"?>
<Relationships xmlns="http://schemas.openxmlformats.org/package/2006/relationships"><Relationship Id="rId3" Type="http://schemas.openxmlformats.org/officeDocument/2006/relationships/tags" Target="../tags/tag782.xml"/><Relationship Id="rId7" Type="http://schemas.openxmlformats.org/officeDocument/2006/relationships/slideLayout" Target="../slideLayouts/slideLayout151.xml"/><Relationship Id="rId2" Type="http://schemas.openxmlformats.org/officeDocument/2006/relationships/tags" Target="../tags/tag781.xml"/><Relationship Id="rId1" Type="http://schemas.openxmlformats.org/officeDocument/2006/relationships/tags" Target="../tags/tag780.xml"/><Relationship Id="rId6" Type="http://schemas.openxmlformats.org/officeDocument/2006/relationships/tags" Target="../tags/tag785.xml"/><Relationship Id="rId5" Type="http://schemas.openxmlformats.org/officeDocument/2006/relationships/tags" Target="../tags/tag784.xml"/><Relationship Id="rId4" Type="http://schemas.openxmlformats.org/officeDocument/2006/relationships/tags" Target="../tags/tag783.xml"/></Relationships>
</file>

<file path=ppt/slides/_rels/slide153.xml.rels><?xml version="1.0" encoding="UTF-8" standalone="yes"?>
<Relationships xmlns="http://schemas.openxmlformats.org/package/2006/relationships"><Relationship Id="rId8" Type="http://schemas.openxmlformats.org/officeDocument/2006/relationships/notesSlide" Target="../notesSlides/notesSlide30.xml"/><Relationship Id="rId3" Type="http://schemas.openxmlformats.org/officeDocument/2006/relationships/tags" Target="../tags/tag788.xml"/><Relationship Id="rId7" Type="http://schemas.openxmlformats.org/officeDocument/2006/relationships/slideLayout" Target="../slideLayouts/slideLayout5.xml"/><Relationship Id="rId2" Type="http://schemas.openxmlformats.org/officeDocument/2006/relationships/tags" Target="../tags/tag787.xml"/><Relationship Id="rId1" Type="http://schemas.openxmlformats.org/officeDocument/2006/relationships/tags" Target="../tags/tag786.xml"/><Relationship Id="rId6" Type="http://schemas.openxmlformats.org/officeDocument/2006/relationships/tags" Target="../tags/tag791.xml"/><Relationship Id="rId5" Type="http://schemas.openxmlformats.org/officeDocument/2006/relationships/tags" Target="../tags/tag790.xml"/><Relationship Id="rId4" Type="http://schemas.openxmlformats.org/officeDocument/2006/relationships/tags" Target="../tags/tag789.xml"/><Relationship Id="rId9" Type="http://schemas.openxmlformats.org/officeDocument/2006/relationships/chart" Target="../charts/chart37.xml"/></Relationships>
</file>

<file path=ppt/slides/_rels/slide154.xml.rels><?xml version="1.0" encoding="UTF-8" standalone="yes"?>
<Relationships xmlns="http://schemas.openxmlformats.org/package/2006/relationships"><Relationship Id="rId8" Type="http://schemas.openxmlformats.org/officeDocument/2006/relationships/notesSlide" Target="../notesSlides/notesSlide31.xml"/><Relationship Id="rId3" Type="http://schemas.openxmlformats.org/officeDocument/2006/relationships/tags" Target="../tags/tag794.xml"/><Relationship Id="rId7" Type="http://schemas.openxmlformats.org/officeDocument/2006/relationships/slideLayout" Target="../slideLayouts/slideLayout5.xml"/><Relationship Id="rId2" Type="http://schemas.openxmlformats.org/officeDocument/2006/relationships/tags" Target="../tags/tag793.xml"/><Relationship Id="rId1" Type="http://schemas.openxmlformats.org/officeDocument/2006/relationships/tags" Target="../tags/tag792.xml"/><Relationship Id="rId6" Type="http://schemas.openxmlformats.org/officeDocument/2006/relationships/tags" Target="../tags/tag797.xml"/><Relationship Id="rId5" Type="http://schemas.openxmlformats.org/officeDocument/2006/relationships/tags" Target="../tags/tag796.xml"/><Relationship Id="rId4" Type="http://schemas.openxmlformats.org/officeDocument/2006/relationships/tags" Target="../tags/tag795.xml"/><Relationship Id="rId9" Type="http://schemas.openxmlformats.org/officeDocument/2006/relationships/chart" Target="../charts/chart38.xml"/></Relationships>
</file>

<file path=ppt/slides/_rels/slide155.xml.rels><?xml version="1.0" encoding="UTF-8" standalone="yes"?>
<Relationships xmlns="http://schemas.openxmlformats.org/package/2006/relationships"><Relationship Id="rId8" Type="http://schemas.openxmlformats.org/officeDocument/2006/relationships/chart" Target="../charts/chart39.xml"/><Relationship Id="rId3" Type="http://schemas.openxmlformats.org/officeDocument/2006/relationships/tags" Target="../tags/tag800.xml"/><Relationship Id="rId7" Type="http://schemas.openxmlformats.org/officeDocument/2006/relationships/notesSlide" Target="../notesSlides/notesSlide32.xml"/><Relationship Id="rId2" Type="http://schemas.openxmlformats.org/officeDocument/2006/relationships/tags" Target="../tags/tag799.xml"/><Relationship Id="rId1" Type="http://schemas.openxmlformats.org/officeDocument/2006/relationships/tags" Target="../tags/tag798.xml"/><Relationship Id="rId6" Type="http://schemas.openxmlformats.org/officeDocument/2006/relationships/slideLayout" Target="../slideLayouts/slideLayout5.xml"/><Relationship Id="rId5" Type="http://schemas.openxmlformats.org/officeDocument/2006/relationships/tags" Target="../tags/tag802.xml"/><Relationship Id="rId4" Type="http://schemas.openxmlformats.org/officeDocument/2006/relationships/tags" Target="../tags/tag801.xml"/></Relationships>
</file>

<file path=ppt/slides/_rels/slide156.xml.rels><?xml version="1.0" encoding="UTF-8" standalone="yes"?>
<Relationships xmlns="http://schemas.openxmlformats.org/package/2006/relationships"><Relationship Id="rId3" Type="http://schemas.openxmlformats.org/officeDocument/2006/relationships/tags" Target="../tags/tag805.xml"/><Relationship Id="rId7" Type="http://schemas.openxmlformats.org/officeDocument/2006/relationships/slideLayout" Target="../slideLayouts/slideLayout151.xml"/><Relationship Id="rId2" Type="http://schemas.openxmlformats.org/officeDocument/2006/relationships/tags" Target="../tags/tag804.xml"/><Relationship Id="rId1" Type="http://schemas.openxmlformats.org/officeDocument/2006/relationships/tags" Target="../tags/tag803.xml"/><Relationship Id="rId6" Type="http://schemas.openxmlformats.org/officeDocument/2006/relationships/tags" Target="../tags/tag808.xml"/><Relationship Id="rId5" Type="http://schemas.openxmlformats.org/officeDocument/2006/relationships/tags" Target="../tags/tag807.xml"/><Relationship Id="rId4" Type="http://schemas.openxmlformats.org/officeDocument/2006/relationships/tags" Target="../tags/tag806.xml"/></Relationships>
</file>

<file path=ppt/slides/_rels/slide157.xml.rels><?xml version="1.0" encoding="UTF-8" standalone="yes"?>
<Relationships xmlns="http://schemas.openxmlformats.org/package/2006/relationships"><Relationship Id="rId3" Type="http://schemas.openxmlformats.org/officeDocument/2006/relationships/tags" Target="../tags/tag811.xml"/><Relationship Id="rId7" Type="http://schemas.openxmlformats.org/officeDocument/2006/relationships/slideLayout" Target="../slideLayouts/slideLayout151.xml"/><Relationship Id="rId2" Type="http://schemas.openxmlformats.org/officeDocument/2006/relationships/tags" Target="../tags/tag810.xml"/><Relationship Id="rId1" Type="http://schemas.openxmlformats.org/officeDocument/2006/relationships/tags" Target="../tags/tag809.xml"/><Relationship Id="rId6" Type="http://schemas.openxmlformats.org/officeDocument/2006/relationships/tags" Target="../tags/tag814.xml"/><Relationship Id="rId5" Type="http://schemas.openxmlformats.org/officeDocument/2006/relationships/tags" Target="../tags/tag813.xml"/><Relationship Id="rId4" Type="http://schemas.openxmlformats.org/officeDocument/2006/relationships/tags" Target="../tags/tag812.xml"/></Relationships>
</file>

<file path=ppt/slides/_rels/slide158.xml.rels><?xml version="1.0" encoding="UTF-8" standalone="yes"?>
<Relationships xmlns="http://schemas.openxmlformats.org/package/2006/relationships"><Relationship Id="rId8" Type="http://schemas.openxmlformats.org/officeDocument/2006/relationships/slideLayout" Target="../slideLayouts/slideLayout5.xml"/><Relationship Id="rId3" Type="http://schemas.openxmlformats.org/officeDocument/2006/relationships/tags" Target="../tags/tag817.xml"/><Relationship Id="rId7" Type="http://schemas.openxmlformats.org/officeDocument/2006/relationships/tags" Target="../tags/tag821.xml"/><Relationship Id="rId2" Type="http://schemas.openxmlformats.org/officeDocument/2006/relationships/tags" Target="../tags/tag816.xml"/><Relationship Id="rId1" Type="http://schemas.openxmlformats.org/officeDocument/2006/relationships/tags" Target="../tags/tag815.xml"/><Relationship Id="rId6" Type="http://schemas.openxmlformats.org/officeDocument/2006/relationships/tags" Target="../tags/tag820.xml"/><Relationship Id="rId11" Type="http://schemas.openxmlformats.org/officeDocument/2006/relationships/chart" Target="../charts/chart41.xml"/><Relationship Id="rId5" Type="http://schemas.openxmlformats.org/officeDocument/2006/relationships/tags" Target="../tags/tag819.xml"/><Relationship Id="rId10" Type="http://schemas.openxmlformats.org/officeDocument/2006/relationships/chart" Target="../charts/chart40.xml"/><Relationship Id="rId4" Type="http://schemas.openxmlformats.org/officeDocument/2006/relationships/tags" Target="../tags/tag818.xml"/><Relationship Id="rId9" Type="http://schemas.openxmlformats.org/officeDocument/2006/relationships/notesSlide" Target="../notesSlides/notesSlide33.xml"/></Relationships>
</file>

<file path=ppt/slides/_rels/slide159.xml.rels><?xml version="1.0" encoding="UTF-8" standalone="yes"?>
<Relationships xmlns="http://schemas.openxmlformats.org/package/2006/relationships"><Relationship Id="rId3" Type="http://schemas.openxmlformats.org/officeDocument/2006/relationships/tags" Target="../tags/tag824.xml"/><Relationship Id="rId7" Type="http://schemas.openxmlformats.org/officeDocument/2006/relationships/slideLayout" Target="../slideLayouts/slideLayout151.xml"/><Relationship Id="rId2" Type="http://schemas.openxmlformats.org/officeDocument/2006/relationships/tags" Target="../tags/tag823.xml"/><Relationship Id="rId1" Type="http://schemas.openxmlformats.org/officeDocument/2006/relationships/tags" Target="../tags/tag822.xml"/><Relationship Id="rId6" Type="http://schemas.openxmlformats.org/officeDocument/2006/relationships/tags" Target="../tags/tag827.xml"/><Relationship Id="rId5" Type="http://schemas.openxmlformats.org/officeDocument/2006/relationships/tags" Target="../tags/tag826.xml"/><Relationship Id="rId4" Type="http://schemas.openxmlformats.org/officeDocument/2006/relationships/tags" Target="../tags/tag825.xml"/></Relationships>
</file>

<file path=ppt/slides/_rels/slide16.xml.rels><?xml version="1.0" encoding="UTF-8" standalone="yes"?>
<Relationships xmlns="http://schemas.openxmlformats.org/package/2006/relationships"><Relationship Id="rId3" Type="http://schemas.openxmlformats.org/officeDocument/2006/relationships/tags" Target="../tags/tag57.xml"/><Relationship Id="rId2" Type="http://schemas.openxmlformats.org/officeDocument/2006/relationships/tags" Target="../tags/tag56.xml"/><Relationship Id="rId1" Type="http://schemas.openxmlformats.org/officeDocument/2006/relationships/tags" Target="../tags/tag55.xml"/><Relationship Id="rId5" Type="http://schemas.openxmlformats.org/officeDocument/2006/relationships/slideLayout" Target="../slideLayouts/slideLayout183.xml"/><Relationship Id="rId4" Type="http://schemas.openxmlformats.org/officeDocument/2006/relationships/tags" Target="../tags/tag58.xml"/></Relationships>
</file>

<file path=ppt/slides/_rels/slide160.xml.rels><?xml version="1.0" encoding="UTF-8" standalone="yes"?>
<Relationships xmlns="http://schemas.openxmlformats.org/package/2006/relationships"><Relationship Id="rId3" Type="http://schemas.openxmlformats.org/officeDocument/2006/relationships/tags" Target="../tags/tag830.xml"/><Relationship Id="rId7" Type="http://schemas.openxmlformats.org/officeDocument/2006/relationships/slideLayout" Target="../slideLayouts/slideLayout151.xml"/><Relationship Id="rId2" Type="http://schemas.openxmlformats.org/officeDocument/2006/relationships/tags" Target="../tags/tag829.xml"/><Relationship Id="rId1" Type="http://schemas.openxmlformats.org/officeDocument/2006/relationships/tags" Target="../tags/tag828.xml"/><Relationship Id="rId6" Type="http://schemas.openxmlformats.org/officeDocument/2006/relationships/tags" Target="../tags/tag833.xml"/><Relationship Id="rId5" Type="http://schemas.openxmlformats.org/officeDocument/2006/relationships/tags" Target="../tags/tag832.xml"/><Relationship Id="rId4" Type="http://schemas.openxmlformats.org/officeDocument/2006/relationships/tags" Target="../tags/tag831.xml"/></Relationships>
</file>

<file path=ppt/slides/_rels/slide161.xml.rels><?xml version="1.0" encoding="UTF-8" standalone="yes"?>
<Relationships xmlns="http://schemas.openxmlformats.org/package/2006/relationships"><Relationship Id="rId3" Type="http://schemas.openxmlformats.org/officeDocument/2006/relationships/tags" Target="../tags/tag836.xml"/><Relationship Id="rId7" Type="http://schemas.openxmlformats.org/officeDocument/2006/relationships/slideLayout" Target="../slideLayouts/slideLayout151.xml"/><Relationship Id="rId2" Type="http://schemas.openxmlformats.org/officeDocument/2006/relationships/tags" Target="../tags/tag835.xml"/><Relationship Id="rId1" Type="http://schemas.openxmlformats.org/officeDocument/2006/relationships/tags" Target="../tags/tag834.xml"/><Relationship Id="rId6" Type="http://schemas.openxmlformats.org/officeDocument/2006/relationships/tags" Target="../tags/tag839.xml"/><Relationship Id="rId5" Type="http://schemas.openxmlformats.org/officeDocument/2006/relationships/tags" Target="../tags/tag838.xml"/><Relationship Id="rId4" Type="http://schemas.openxmlformats.org/officeDocument/2006/relationships/tags" Target="../tags/tag837.xml"/></Relationships>
</file>

<file path=ppt/slides/_rels/slide162.xml.rels><?xml version="1.0" encoding="UTF-8" standalone="yes"?>
<Relationships xmlns="http://schemas.openxmlformats.org/package/2006/relationships"><Relationship Id="rId8" Type="http://schemas.openxmlformats.org/officeDocument/2006/relationships/notesSlide" Target="../notesSlides/notesSlide34.xml"/><Relationship Id="rId3" Type="http://schemas.openxmlformats.org/officeDocument/2006/relationships/tags" Target="../tags/tag842.xml"/><Relationship Id="rId7" Type="http://schemas.openxmlformats.org/officeDocument/2006/relationships/slideLayout" Target="../slideLayouts/slideLayout5.xml"/><Relationship Id="rId2" Type="http://schemas.openxmlformats.org/officeDocument/2006/relationships/tags" Target="../tags/tag841.xml"/><Relationship Id="rId1" Type="http://schemas.openxmlformats.org/officeDocument/2006/relationships/tags" Target="../tags/tag840.xml"/><Relationship Id="rId6" Type="http://schemas.openxmlformats.org/officeDocument/2006/relationships/tags" Target="../tags/tag845.xml"/><Relationship Id="rId5" Type="http://schemas.openxmlformats.org/officeDocument/2006/relationships/tags" Target="../tags/tag844.xml"/><Relationship Id="rId4" Type="http://schemas.openxmlformats.org/officeDocument/2006/relationships/tags" Target="../tags/tag843.xml"/><Relationship Id="rId9" Type="http://schemas.openxmlformats.org/officeDocument/2006/relationships/chart" Target="../charts/chart42.xml"/></Relationships>
</file>

<file path=ppt/slides/_rels/slide163.xml.rels><?xml version="1.0" encoding="UTF-8" standalone="yes"?>
<Relationships xmlns="http://schemas.openxmlformats.org/package/2006/relationships"><Relationship Id="rId3" Type="http://schemas.openxmlformats.org/officeDocument/2006/relationships/tags" Target="../tags/tag848.xml"/><Relationship Id="rId7" Type="http://schemas.openxmlformats.org/officeDocument/2006/relationships/slideLayout" Target="../slideLayouts/slideLayout151.xml"/><Relationship Id="rId2" Type="http://schemas.openxmlformats.org/officeDocument/2006/relationships/tags" Target="../tags/tag847.xml"/><Relationship Id="rId1" Type="http://schemas.openxmlformats.org/officeDocument/2006/relationships/tags" Target="../tags/tag846.xml"/><Relationship Id="rId6" Type="http://schemas.openxmlformats.org/officeDocument/2006/relationships/tags" Target="../tags/tag851.xml"/><Relationship Id="rId5" Type="http://schemas.openxmlformats.org/officeDocument/2006/relationships/tags" Target="../tags/tag850.xml"/><Relationship Id="rId4" Type="http://schemas.openxmlformats.org/officeDocument/2006/relationships/tags" Target="../tags/tag849.xml"/></Relationships>
</file>

<file path=ppt/slides/_rels/slide164.xml.rels><?xml version="1.0" encoding="UTF-8" standalone="yes"?>
<Relationships xmlns="http://schemas.openxmlformats.org/package/2006/relationships"><Relationship Id="rId3" Type="http://schemas.openxmlformats.org/officeDocument/2006/relationships/tags" Target="../tags/tag854.xml"/><Relationship Id="rId7" Type="http://schemas.openxmlformats.org/officeDocument/2006/relationships/slideLayout" Target="../slideLayouts/slideLayout151.xml"/><Relationship Id="rId2" Type="http://schemas.openxmlformats.org/officeDocument/2006/relationships/tags" Target="../tags/tag853.xml"/><Relationship Id="rId1" Type="http://schemas.openxmlformats.org/officeDocument/2006/relationships/tags" Target="../tags/tag852.xml"/><Relationship Id="rId6" Type="http://schemas.openxmlformats.org/officeDocument/2006/relationships/tags" Target="../tags/tag857.xml"/><Relationship Id="rId5" Type="http://schemas.openxmlformats.org/officeDocument/2006/relationships/tags" Target="../tags/tag856.xml"/><Relationship Id="rId4" Type="http://schemas.openxmlformats.org/officeDocument/2006/relationships/tags" Target="../tags/tag855.xml"/></Relationships>
</file>

<file path=ppt/slides/_rels/slide165.xml.rels><?xml version="1.0" encoding="UTF-8" standalone="yes"?>
<Relationships xmlns="http://schemas.openxmlformats.org/package/2006/relationships"><Relationship Id="rId3" Type="http://schemas.openxmlformats.org/officeDocument/2006/relationships/tags" Target="../tags/tag860.xml"/><Relationship Id="rId7" Type="http://schemas.openxmlformats.org/officeDocument/2006/relationships/slideLayout" Target="../slideLayouts/slideLayout151.xml"/><Relationship Id="rId2" Type="http://schemas.openxmlformats.org/officeDocument/2006/relationships/tags" Target="../tags/tag859.xml"/><Relationship Id="rId1" Type="http://schemas.openxmlformats.org/officeDocument/2006/relationships/tags" Target="../tags/tag858.xml"/><Relationship Id="rId6" Type="http://schemas.openxmlformats.org/officeDocument/2006/relationships/tags" Target="../tags/tag863.xml"/><Relationship Id="rId5" Type="http://schemas.openxmlformats.org/officeDocument/2006/relationships/tags" Target="../tags/tag862.xml"/><Relationship Id="rId4" Type="http://schemas.openxmlformats.org/officeDocument/2006/relationships/tags" Target="../tags/tag861.xml"/></Relationships>
</file>

<file path=ppt/slides/_rels/slide166.xml.rels><?xml version="1.0" encoding="UTF-8" standalone="yes"?>
<Relationships xmlns="http://schemas.openxmlformats.org/package/2006/relationships"><Relationship Id="rId8" Type="http://schemas.openxmlformats.org/officeDocument/2006/relationships/notesSlide" Target="../notesSlides/notesSlide35.xml"/><Relationship Id="rId3" Type="http://schemas.openxmlformats.org/officeDocument/2006/relationships/tags" Target="../tags/tag866.xml"/><Relationship Id="rId7" Type="http://schemas.openxmlformats.org/officeDocument/2006/relationships/slideLayout" Target="../slideLayouts/slideLayout5.xml"/><Relationship Id="rId2" Type="http://schemas.openxmlformats.org/officeDocument/2006/relationships/tags" Target="../tags/tag865.xml"/><Relationship Id="rId1" Type="http://schemas.openxmlformats.org/officeDocument/2006/relationships/tags" Target="../tags/tag864.xml"/><Relationship Id="rId6" Type="http://schemas.openxmlformats.org/officeDocument/2006/relationships/tags" Target="../tags/tag869.xml"/><Relationship Id="rId5" Type="http://schemas.openxmlformats.org/officeDocument/2006/relationships/tags" Target="../tags/tag868.xml"/><Relationship Id="rId4" Type="http://schemas.openxmlformats.org/officeDocument/2006/relationships/tags" Target="../tags/tag867.xml"/><Relationship Id="rId9" Type="http://schemas.openxmlformats.org/officeDocument/2006/relationships/chart" Target="../charts/chart43.xml"/></Relationships>
</file>

<file path=ppt/slides/_rels/slide167.xml.rels><?xml version="1.0" encoding="UTF-8" standalone="yes"?>
<Relationships xmlns="http://schemas.openxmlformats.org/package/2006/relationships"><Relationship Id="rId3" Type="http://schemas.openxmlformats.org/officeDocument/2006/relationships/tags" Target="../tags/tag872.xml"/><Relationship Id="rId7" Type="http://schemas.openxmlformats.org/officeDocument/2006/relationships/slideLayout" Target="../slideLayouts/slideLayout151.xml"/><Relationship Id="rId2" Type="http://schemas.openxmlformats.org/officeDocument/2006/relationships/tags" Target="../tags/tag871.xml"/><Relationship Id="rId1" Type="http://schemas.openxmlformats.org/officeDocument/2006/relationships/tags" Target="../tags/tag870.xml"/><Relationship Id="rId6" Type="http://schemas.openxmlformats.org/officeDocument/2006/relationships/tags" Target="../tags/tag875.xml"/><Relationship Id="rId5" Type="http://schemas.openxmlformats.org/officeDocument/2006/relationships/tags" Target="../tags/tag874.xml"/><Relationship Id="rId4" Type="http://schemas.openxmlformats.org/officeDocument/2006/relationships/tags" Target="../tags/tag873.xml"/></Relationships>
</file>

<file path=ppt/slides/_rels/slide168.xml.rels><?xml version="1.0" encoding="UTF-8" standalone="yes"?>
<Relationships xmlns="http://schemas.openxmlformats.org/package/2006/relationships"><Relationship Id="rId3" Type="http://schemas.openxmlformats.org/officeDocument/2006/relationships/tags" Target="../tags/tag878.xml"/><Relationship Id="rId7" Type="http://schemas.openxmlformats.org/officeDocument/2006/relationships/slideLayout" Target="../slideLayouts/slideLayout151.xml"/><Relationship Id="rId2" Type="http://schemas.openxmlformats.org/officeDocument/2006/relationships/tags" Target="../tags/tag877.xml"/><Relationship Id="rId1" Type="http://schemas.openxmlformats.org/officeDocument/2006/relationships/tags" Target="../tags/tag876.xml"/><Relationship Id="rId6" Type="http://schemas.openxmlformats.org/officeDocument/2006/relationships/tags" Target="../tags/tag881.xml"/><Relationship Id="rId5" Type="http://schemas.openxmlformats.org/officeDocument/2006/relationships/tags" Target="../tags/tag880.xml"/><Relationship Id="rId4" Type="http://schemas.openxmlformats.org/officeDocument/2006/relationships/tags" Target="../tags/tag879.xml"/></Relationships>
</file>

<file path=ppt/slides/_rels/slide169.xml.rels><?xml version="1.0" encoding="UTF-8" standalone="yes"?>
<Relationships xmlns="http://schemas.openxmlformats.org/package/2006/relationships"><Relationship Id="rId3" Type="http://schemas.openxmlformats.org/officeDocument/2006/relationships/tags" Target="../tags/tag884.xml"/><Relationship Id="rId7" Type="http://schemas.openxmlformats.org/officeDocument/2006/relationships/slideLayout" Target="../slideLayouts/slideLayout151.xml"/><Relationship Id="rId2" Type="http://schemas.openxmlformats.org/officeDocument/2006/relationships/tags" Target="../tags/tag883.xml"/><Relationship Id="rId1" Type="http://schemas.openxmlformats.org/officeDocument/2006/relationships/tags" Target="../tags/tag882.xml"/><Relationship Id="rId6" Type="http://schemas.openxmlformats.org/officeDocument/2006/relationships/tags" Target="../tags/tag887.xml"/><Relationship Id="rId5" Type="http://schemas.openxmlformats.org/officeDocument/2006/relationships/tags" Target="../tags/tag886.xml"/><Relationship Id="rId4" Type="http://schemas.openxmlformats.org/officeDocument/2006/relationships/tags" Target="../tags/tag885.xml"/></Relationships>
</file>

<file path=ppt/slides/_rels/slide17.xml.rels><?xml version="1.0" encoding="UTF-8" standalone="yes"?>
<Relationships xmlns="http://schemas.openxmlformats.org/package/2006/relationships"><Relationship Id="rId3" Type="http://schemas.openxmlformats.org/officeDocument/2006/relationships/tags" Target="../tags/tag61.xml"/><Relationship Id="rId2" Type="http://schemas.openxmlformats.org/officeDocument/2006/relationships/tags" Target="../tags/tag60.xml"/><Relationship Id="rId1" Type="http://schemas.openxmlformats.org/officeDocument/2006/relationships/tags" Target="../tags/tag59.xml"/><Relationship Id="rId5" Type="http://schemas.openxmlformats.org/officeDocument/2006/relationships/slideLayout" Target="../slideLayouts/slideLayout183.xml"/><Relationship Id="rId4" Type="http://schemas.openxmlformats.org/officeDocument/2006/relationships/tags" Target="../tags/tag62.xml"/></Relationships>
</file>

<file path=ppt/slides/_rels/slide170.xml.rels><?xml version="1.0" encoding="UTF-8" standalone="yes"?>
<Relationships xmlns="http://schemas.openxmlformats.org/package/2006/relationships"><Relationship Id="rId3" Type="http://schemas.openxmlformats.org/officeDocument/2006/relationships/tags" Target="../tags/tag890.xml"/><Relationship Id="rId7" Type="http://schemas.openxmlformats.org/officeDocument/2006/relationships/slideLayout" Target="../slideLayouts/slideLayout151.xml"/><Relationship Id="rId2" Type="http://schemas.openxmlformats.org/officeDocument/2006/relationships/tags" Target="../tags/tag889.xml"/><Relationship Id="rId1" Type="http://schemas.openxmlformats.org/officeDocument/2006/relationships/tags" Target="../tags/tag888.xml"/><Relationship Id="rId6" Type="http://schemas.openxmlformats.org/officeDocument/2006/relationships/tags" Target="../tags/tag893.xml"/><Relationship Id="rId5" Type="http://schemas.openxmlformats.org/officeDocument/2006/relationships/tags" Target="../tags/tag892.xml"/><Relationship Id="rId4" Type="http://schemas.openxmlformats.org/officeDocument/2006/relationships/tags" Target="../tags/tag891.xml"/></Relationships>
</file>

<file path=ppt/slides/_rels/slide171.xml.rels><?xml version="1.0" encoding="UTF-8" standalone="yes"?>
<Relationships xmlns="http://schemas.openxmlformats.org/package/2006/relationships"><Relationship Id="rId8" Type="http://schemas.openxmlformats.org/officeDocument/2006/relationships/chart" Target="../charts/chart44.xml"/><Relationship Id="rId3" Type="http://schemas.openxmlformats.org/officeDocument/2006/relationships/tags" Target="../tags/tag896.xml"/><Relationship Id="rId7" Type="http://schemas.openxmlformats.org/officeDocument/2006/relationships/notesSlide" Target="../notesSlides/notesSlide36.xml"/><Relationship Id="rId2" Type="http://schemas.openxmlformats.org/officeDocument/2006/relationships/tags" Target="../tags/tag895.xml"/><Relationship Id="rId1" Type="http://schemas.openxmlformats.org/officeDocument/2006/relationships/tags" Target="../tags/tag894.xml"/><Relationship Id="rId6" Type="http://schemas.openxmlformats.org/officeDocument/2006/relationships/slideLayout" Target="../slideLayouts/slideLayout5.xml"/><Relationship Id="rId5" Type="http://schemas.openxmlformats.org/officeDocument/2006/relationships/tags" Target="../tags/tag898.xml"/><Relationship Id="rId4" Type="http://schemas.openxmlformats.org/officeDocument/2006/relationships/tags" Target="../tags/tag897.xml"/><Relationship Id="rId9" Type="http://schemas.openxmlformats.org/officeDocument/2006/relationships/chart" Target="../charts/chart45.xml"/></Relationships>
</file>

<file path=ppt/slides/_rels/slide172.xml.rels><?xml version="1.0" encoding="UTF-8" standalone="yes"?>
<Relationships xmlns="http://schemas.openxmlformats.org/package/2006/relationships"><Relationship Id="rId3" Type="http://schemas.openxmlformats.org/officeDocument/2006/relationships/tags" Target="../tags/tag901.xml"/><Relationship Id="rId7" Type="http://schemas.openxmlformats.org/officeDocument/2006/relationships/slideLayout" Target="../slideLayouts/slideLayout151.xml"/><Relationship Id="rId2" Type="http://schemas.openxmlformats.org/officeDocument/2006/relationships/tags" Target="../tags/tag900.xml"/><Relationship Id="rId1" Type="http://schemas.openxmlformats.org/officeDocument/2006/relationships/tags" Target="../tags/tag899.xml"/><Relationship Id="rId6" Type="http://schemas.openxmlformats.org/officeDocument/2006/relationships/tags" Target="../tags/tag904.xml"/><Relationship Id="rId5" Type="http://schemas.openxmlformats.org/officeDocument/2006/relationships/tags" Target="../tags/tag903.xml"/><Relationship Id="rId4" Type="http://schemas.openxmlformats.org/officeDocument/2006/relationships/tags" Target="../tags/tag902.xml"/></Relationships>
</file>

<file path=ppt/slides/_rels/slide173.xml.rels><?xml version="1.0" encoding="UTF-8" standalone="yes"?>
<Relationships xmlns="http://schemas.openxmlformats.org/package/2006/relationships"><Relationship Id="rId3" Type="http://schemas.openxmlformats.org/officeDocument/2006/relationships/tags" Target="../tags/tag907.xml"/><Relationship Id="rId7" Type="http://schemas.openxmlformats.org/officeDocument/2006/relationships/slideLayout" Target="../slideLayouts/slideLayout151.xml"/><Relationship Id="rId2" Type="http://schemas.openxmlformats.org/officeDocument/2006/relationships/tags" Target="../tags/tag906.xml"/><Relationship Id="rId1" Type="http://schemas.openxmlformats.org/officeDocument/2006/relationships/tags" Target="../tags/tag905.xml"/><Relationship Id="rId6" Type="http://schemas.openxmlformats.org/officeDocument/2006/relationships/tags" Target="../tags/tag910.xml"/><Relationship Id="rId5" Type="http://schemas.openxmlformats.org/officeDocument/2006/relationships/tags" Target="../tags/tag909.xml"/><Relationship Id="rId4" Type="http://schemas.openxmlformats.org/officeDocument/2006/relationships/tags" Target="../tags/tag908.xml"/></Relationships>
</file>

<file path=ppt/slides/_rels/slide174.xml.rels><?xml version="1.0" encoding="UTF-8" standalone="yes"?>
<Relationships xmlns="http://schemas.openxmlformats.org/package/2006/relationships"><Relationship Id="rId3" Type="http://schemas.openxmlformats.org/officeDocument/2006/relationships/tags" Target="../tags/tag913.xml"/><Relationship Id="rId7" Type="http://schemas.openxmlformats.org/officeDocument/2006/relationships/slideLayout" Target="../slideLayouts/slideLayout151.xml"/><Relationship Id="rId2" Type="http://schemas.openxmlformats.org/officeDocument/2006/relationships/tags" Target="../tags/tag912.xml"/><Relationship Id="rId1" Type="http://schemas.openxmlformats.org/officeDocument/2006/relationships/tags" Target="../tags/tag911.xml"/><Relationship Id="rId6" Type="http://schemas.openxmlformats.org/officeDocument/2006/relationships/tags" Target="../tags/tag916.xml"/><Relationship Id="rId5" Type="http://schemas.openxmlformats.org/officeDocument/2006/relationships/tags" Target="../tags/tag915.xml"/><Relationship Id="rId4" Type="http://schemas.openxmlformats.org/officeDocument/2006/relationships/tags" Target="../tags/tag914.xml"/></Relationships>
</file>

<file path=ppt/slides/_rels/slide175.xml.rels><?xml version="1.0" encoding="UTF-8" standalone="yes"?>
<Relationships xmlns="http://schemas.openxmlformats.org/package/2006/relationships"><Relationship Id="rId3" Type="http://schemas.openxmlformats.org/officeDocument/2006/relationships/slideLayout" Target="../slideLayouts/slideLayout116.xml"/><Relationship Id="rId2" Type="http://schemas.openxmlformats.org/officeDocument/2006/relationships/tags" Target="../tags/tag918.xml"/><Relationship Id="rId1" Type="http://schemas.openxmlformats.org/officeDocument/2006/relationships/tags" Target="../tags/tag917.xml"/><Relationship Id="rId4" Type="http://schemas.openxmlformats.org/officeDocument/2006/relationships/image" Target="../media/image22.jpeg"/></Relationships>
</file>

<file path=ppt/slides/_rels/slide176.xml.rels><?xml version="1.0" encoding="UTF-8" standalone="yes"?>
<Relationships xmlns="http://schemas.openxmlformats.org/package/2006/relationships"><Relationship Id="rId8" Type="http://schemas.openxmlformats.org/officeDocument/2006/relationships/chart" Target="../charts/chart46.xml"/><Relationship Id="rId3" Type="http://schemas.openxmlformats.org/officeDocument/2006/relationships/tags" Target="../tags/tag921.xml"/><Relationship Id="rId7" Type="http://schemas.openxmlformats.org/officeDocument/2006/relationships/notesSlide" Target="../notesSlides/notesSlide37.xml"/><Relationship Id="rId2" Type="http://schemas.openxmlformats.org/officeDocument/2006/relationships/tags" Target="../tags/tag920.xml"/><Relationship Id="rId1" Type="http://schemas.openxmlformats.org/officeDocument/2006/relationships/tags" Target="../tags/tag919.xml"/><Relationship Id="rId6" Type="http://schemas.openxmlformats.org/officeDocument/2006/relationships/slideLayout" Target="../slideLayouts/slideLayout117.xml"/><Relationship Id="rId5" Type="http://schemas.openxmlformats.org/officeDocument/2006/relationships/tags" Target="../tags/tag923.xml"/><Relationship Id="rId4" Type="http://schemas.openxmlformats.org/officeDocument/2006/relationships/tags" Target="../tags/tag922.xml"/></Relationships>
</file>

<file path=ppt/slides/_rels/slide177.xml.rels><?xml version="1.0" encoding="UTF-8" standalone="yes"?>
<Relationships xmlns="http://schemas.openxmlformats.org/package/2006/relationships"><Relationship Id="rId3" Type="http://schemas.openxmlformats.org/officeDocument/2006/relationships/tags" Target="../tags/tag926.xml"/><Relationship Id="rId7" Type="http://schemas.openxmlformats.org/officeDocument/2006/relationships/slideLayout" Target="../slideLayouts/slideLayout151.xml"/><Relationship Id="rId2" Type="http://schemas.openxmlformats.org/officeDocument/2006/relationships/tags" Target="../tags/tag925.xml"/><Relationship Id="rId1" Type="http://schemas.openxmlformats.org/officeDocument/2006/relationships/tags" Target="../tags/tag924.xml"/><Relationship Id="rId6" Type="http://schemas.openxmlformats.org/officeDocument/2006/relationships/tags" Target="../tags/tag929.xml"/><Relationship Id="rId5" Type="http://schemas.openxmlformats.org/officeDocument/2006/relationships/tags" Target="../tags/tag928.xml"/><Relationship Id="rId4" Type="http://schemas.openxmlformats.org/officeDocument/2006/relationships/tags" Target="../tags/tag927.xml"/></Relationships>
</file>

<file path=ppt/slides/_rels/slide178.xml.rels><?xml version="1.0" encoding="UTF-8" standalone="yes"?>
<Relationships xmlns="http://schemas.openxmlformats.org/package/2006/relationships"><Relationship Id="rId3" Type="http://schemas.openxmlformats.org/officeDocument/2006/relationships/tags" Target="../tags/tag932.xml"/><Relationship Id="rId7" Type="http://schemas.openxmlformats.org/officeDocument/2006/relationships/slideLayout" Target="../slideLayouts/slideLayout151.xml"/><Relationship Id="rId2" Type="http://schemas.openxmlformats.org/officeDocument/2006/relationships/tags" Target="../tags/tag931.xml"/><Relationship Id="rId1" Type="http://schemas.openxmlformats.org/officeDocument/2006/relationships/tags" Target="../tags/tag930.xml"/><Relationship Id="rId6" Type="http://schemas.openxmlformats.org/officeDocument/2006/relationships/tags" Target="../tags/tag935.xml"/><Relationship Id="rId5" Type="http://schemas.openxmlformats.org/officeDocument/2006/relationships/tags" Target="../tags/tag934.xml"/><Relationship Id="rId4" Type="http://schemas.openxmlformats.org/officeDocument/2006/relationships/tags" Target="../tags/tag933.xml"/></Relationships>
</file>

<file path=ppt/slides/_rels/slide179.xml.rels><?xml version="1.0" encoding="UTF-8" standalone="yes"?>
<Relationships xmlns="http://schemas.openxmlformats.org/package/2006/relationships"><Relationship Id="rId3" Type="http://schemas.openxmlformats.org/officeDocument/2006/relationships/tags" Target="../tags/tag938.xml"/><Relationship Id="rId7" Type="http://schemas.openxmlformats.org/officeDocument/2006/relationships/slideLayout" Target="../slideLayouts/slideLayout151.xml"/><Relationship Id="rId2" Type="http://schemas.openxmlformats.org/officeDocument/2006/relationships/tags" Target="../tags/tag937.xml"/><Relationship Id="rId1" Type="http://schemas.openxmlformats.org/officeDocument/2006/relationships/tags" Target="../tags/tag936.xml"/><Relationship Id="rId6" Type="http://schemas.openxmlformats.org/officeDocument/2006/relationships/tags" Target="../tags/tag941.xml"/><Relationship Id="rId5" Type="http://schemas.openxmlformats.org/officeDocument/2006/relationships/tags" Target="../tags/tag940.xml"/><Relationship Id="rId4" Type="http://schemas.openxmlformats.org/officeDocument/2006/relationships/tags" Target="../tags/tag939.xml"/></Relationships>
</file>

<file path=ppt/slides/_rels/slide18.xml.rels><?xml version="1.0" encoding="UTF-8" standalone="yes"?>
<Relationships xmlns="http://schemas.openxmlformats.org/package/2006/relationships"><Relationship Id="rId3" Type="http://schemas.openxmlformats.org/officeDocument/2006/relationships/tags" Target="../tags/tag65.xml"/><Relationship Id="rId2" Type="http://schemas.openxmlformats.org/officeDocument/2006/relationships/tags" Target="../tags/tag64.xml"/><Relationship Id="rId1" Type="http://schemas.openxmlformats.org/officeDocument/2006/relationships/tags" Target="../tags/tag63.xml"/><Relationship Id="rId5" Type="http://schemas.openxmlformats.org/officeDocument/2006/relationships/slideLayout" Target="../slideLayouts/slideLayout183.xml"/><Relationship Id="rId4" Type="http://schemas.openxmlformats.org/officeDocument/2006/relationships/tags" Target="../tags/tag66.xml"/></Relationships>
</file>

<file path=ppt/slides/_rels/slide180.xml.rels><?xml version="1.0" encoding="UTF-8" standalone="yes"?>
<Relationships xmlns="http://schemas.openxmlformats.org/package/2006/relationships"><Relationship Id="rId8" Type="http://schemas.openxmlformats.org/officeDocument/2006/relationships/notesSlide" Target="../notesSlides/notesSlide38.xml"/><Relationship Id="rId3" Type="http://schemas.openxmlformats.org/officeDocument/2006/relationships/tags" Target="../tags/tag944.xml"/><Relationship Id="rId7" Type="http://schemas.openxmlformats.org/officeDocument/2006/relationships/slideLayout" Target="../slideLayouts/slideLayout117.xml"/><Relationship Id="rId2" Type="http://schemas.openxmlformats.org/officeDocument/2006/relationships/tags" Target="../tags/tag943.xml"/><Relationship Id="rId1" Type="http://schemas.openxmlformats.org/officeDocument/2006/relationships/tags" Target="../tags/tag942.xml"/><Relationship Id="rId6" Type="http://schemas.openxmlformats.org/officeDocument/2006/relationships/tags" Target="../tags/tag947.xml"/><Relationship Id="rId5" Type="http://schemas.openxmlformats.org/officeDocument/2006/relationships/tags" Target="../tags/tag946.xml"/><Relationship Id="rId4" Type="http://schemas.openxmlformats.org/officeDocument/2006/relationships/tags" Target="../tags/tag945.xml"/><Relationship Id="rId9" Type="http://schemas.openxmlformats.org/officeDocument/2006/relationships/chart" Target="../charts/chart47.xml"/></Relationships>
</file>

<file path=ppt/slides/_rels/slide181.xml.rels><?xml version="1.0" encoding="UTF-8" standalone="yes"?>
<Relationships xmlns="http://schemas.openxmlformats.org/package/2006/relationships"><Relationship Id="rId3" Type="http://schemas.openxmlformats.org/officeDocument/2006/relationships/tags" Target="../tags/tag950.xml"/><Relationship Id="rId7" Type="http://schemas.openxmlformats.org/officeDocument/2006/relationships/slideLayout" Target="../slideLayouts/slideLayout151.xml"/><Relationship Id="rId2" Type="http://schemas.openxmlformats.org/officeDocument/2006/relationships/tags" Target="../tags/tag949.xml"/><Relationship Id="rId1" Type="http://schemas.openxmlformats.org/officeDocument/2006/relationships/tags" Target="../tags/tag948.xml"/><Relationship Id="rId6" Type="http://schemas.openxmlformats.org/officeDocument/2006/relationships/tags" Target="../tags/tag953.xml"/><Relationship Id="rId5" Type="http://schemas.openxmlformats.org/officeDocument/2006/relationships/tags" Target="../tags/tag952.xml"/><Relationship Id="rId4" Type="http://schemas.openxmlformats.org/officeDocument/2006/relationships/tags" Target="../tags/tag951.xml"/></Relationships>
</file>

<file path=ppt/slides/_rels/slide182.xml.rels><?xml version="1.0" encoding="UTF-8" standalone="yes"?>
<Relationships xmlns="http://schemas.openxmlformats.org/package/2006/relationships"><Relationship Id="rId3" Type="http://schemas.openxmlformats.org/officeDocument/2006/relationships/tags" Target="../tags/tag956.xml"/><Relationship Id="rId7" Type="http://schemas.openxmlformats.org/officeDocument/2006/relationships/slideLayout" Target="../slideLayouts/slideLayout151.xml"/><Relationship Id="rId2" Type="http://schemas.openxmlformats.org/officeDocument/2006/relationships/tags" Target="../tags/tag955.xml"/><Relationship Id="rId1" Type="http://schemas.openxmlformats.org/officeDocument/2006/relationships/tags" Target="../tags/tag954.xml"/><Relationship Id="rId6" Type="http://schemas.openxmlformats.org/officeDocument/2006/relationships/tags" Target="../tags/tag959.xml"/><Relationship Id="rId5" Type="http://schemas.openxmlformats.org/officeDocument/2006/relationships/tags" Target="../tags/tag958.xml"/><Relationship Id="rId4" Type="http://schemas.openxmlformats.org/officeDocument/2006/relationships/tags" Target="../tags/tag957.xml"/></Relationships>
</file>

<file path=ppt/slides/_rels/slide183.xml.rels><?xml version="1.0" encoding="UTF-8" standalone="yes"?>
<Relationships xmlns="http://schemas.openxmlformats.org/package/2006/relationships"><Relationship Id="rId3" Type="http://schemas.openxmlformats.org/officeDocument/2006/relationships/tags" Target="../tags/tag962.xml"/><Relationship Id="rId7" Type="http://schemas.openxmlformats.org/officeDocument/2006/relationships/slideLayout" Target="../slideLayouts/slideLayout151.xml"/><Relationship Id="rId2" Type="http://schemas.openxmlformats.org/officeDocument/2006/relationships/tags" Target="../tags/tag961.xml"/><Relationship Id="rId1" Type="http://schemas.openxmlformats.org/officeDocument/2006/relationships/tags" Target="../tags/tag960.xml"/><Relationship Id="rId6" Type="http://schemas.openxmlformats.org/officeDocument/2006/relationships/tags" Target="../tags/tag965.xml"/><Relationship Id="rId5" Type="http://schemas.openxmlformats.org/officeDocument/2006/relationships/tags" Target="../tags/tag964.xml"/><Relationship Id="rId4" Type="http://schemas.openxmlformats.org/officeDocument/2006/relationships/tags" Target="../tags/tag963.xml"/></Relationships>
</file>

<file path=ppt/slides/_rels/slide184.xml.rels><?xml version="1.0" encoding="UTF-8" standalone="yes"?>
<Relationships xmlns="http://schemas.openxmlformats.org/package/2006/relationships"><Relationship Id="rId3" Type="http://schemas.openxmlformats.org/officeDocument/2006/relationships/tags" Target="../tags/tag968.xml"/><Relationship Id="rId7" Type="http://schemas.openxmlformats.org/officeDocument/2006/relationships/slideLayout" Target="../slideLayouts/slideLayout151.xml"/><Relationship Id="rId2" Type="http://schemas.openxmlformats.org/officeDocument/2006/relationships/tags" Target="../tags/tag967.xml"/><Relationship Id="rId1" Type="http://schemas.openxmlformats.org/officeDocument/2006/relationships/tags" Target="../tags/tag966.xml"/><Relationship Id="rId6" Type="http://schemas.openxmlformats.org/officeDocument/2006/relationships/tags" Target="../tags/tag971.xml"/><Relationship Id="rId5" Type="http://schemas.openxmlformats.org/officeDocument/2006/relationships/tags" Target="../tags/tag970.xml"/><Relationship Id="rId4" Type="http://schemas.openxmlformats.org/officeDocument/2006/relationships/tags" Target="../tags/tag969.xml"/></Relationships>
</file>

<file path=ppt/slides/_rels/slide185.xml.rels><?xml version="1.0" encoding="UTF-8" standalone="yes"?>
<Relationships xmlns="http://schemas.openxmlformats.org/package/2006/relationships"><Relationship Id="rId8" Type="http://schemas.openxmlformats.org/officeDocument/2006/relationships/notesSlide" Target="../notesSlides/notesSlide39.xml"/><Relationship Id="rId3" Type="http://schemas.openxmlformats.org/officeDocument/2006/relationships/tags" Target="../tags/tag974.xml"/><Relationship Id="rId7" Type="http://schemas.openxmlformats.org/officeDocument/2006/relationships/slideLayout" Target="../slideLayouts/slideLayout117.xml"/><Relationship Id="rId2" Type="http://schemas.openxmlformats.org/officeDocument/2006/relationships/tags" Target="../tags/tag973.xml"/><Relationship Id="rId1" Type="http://schemas.openxmlformats.org/officeDocument/2006/relationships/tags" Target="../tags/tag972.xml"/><Relationship Id="rId6" Type="http://schemas.openxmlformats.org/officeDocument/2006/relationships/tags" Target="../tags/tag977.xml"/><Relationship Id="rId5" Type="http://schemas.openxmlformats.org/officeDocument/2006/relationships/tags" Target="../tags/tag976.xml"/><Relationship Id="rId10" Type="http://schemas.openxmlformats.org/officeDocument/2006/relationships/chart" Target="../charts/chart49.xml"/><Relationship Id="rId4" Type="http://schemas.openxmlformats.org/officeDocument/2006/relationships/tags" Target="../tags/tag975.xml"/><Relationship Id="rId9" Type="http://schemas.openxmlformats.org/officeDocument/2006/relationships/chart" Target="../charts/chart48.xml"/></Relationships>
</file>

<file path=ppt/slides/_rels/slide186.xml.rels><?xml version="1.0" encoding="UTF-8" standalone="yes"?>
<Relationships xmlns="http://schemas.openxmlformats.org/package/2006/relationships"><Relationship Id="rId3" Type="http://schemas.openxmlformats.org/officeDocument/2006/relationships/tags" Target="../tags/tag980.xml"/><Relationship Id="rId2" Type="http://schemas.openxmlformats.org/officeDocument/2006/relationships/tags" Target="../tags/tag979.xml"/><Relationship Id="rId1" Type="http://schemas.openxmlformats.org/officeDocument/2006/relationships/tags" Target="../tags/tag978.xml"/><Relationship Id="rId6" Type="http://schemas.openxmlformats.org/officeDocument/2006/relationships/slideLayout" Target="../slideLayouts/slideLayout151.xml"/><Relationship Id="rId5" Type="http://schemas.openxmlformats.org/officeDocument/2006/relationships/tags" Target="../tags/tag982.xml"/><Relationship Id="rId4" Type="http://schemas.openxmlformats.org/officeDocument/2006/relationships/tags" Target="../tags/tag981.xml"/></Relationships>
</file>

<file path=ppt/slides/_rels/slide187.xml.rels><?xml version="1.0" encoding="UTF-8" standalone="yes"?>
<Relationships xmlns="http://schemas.openxmlformats.org/package/2006/relationships"><Relationship Id="rId3" Type="http://schemas.openxmlformats.org/officeDocument/2006/relationships/tags" Target="../tags/tag985.xml"/><Relationship Id="rId2" Type="http://schemas.openxmlformats.org/officeDocument/2006/relationships/tags" Target="../tags/tag984.xml"/><Relationship Id="rId1" Type="http://schemas.openxmlformats.org/officeDocument/2006/relationships/tags" Target="../tags/tag983.xml"/><Relationship Id="rId6" Type="http://schemas.openxmlformats.org/officeDocument/2006/relationships/slideLayout" Target="../slideLayouts/slideLayout151.xml"/><Relationship Id="rId5" Type="http://schemas.openxmlformats.org/officeDocument/2006/relationships/tags" Target="../tags/tag987.xml"/><Relationship Id="rId4" Type="http://schemas.openxmlformats.org/officeDocument/2006/relationships/tags" Target="../tags/tag986.xml"/></Relationships>
</file>

<file path=ppt/slides/_rels/slide188.xml.rels><?xml version="1.0" encoding="UTF-8" standalone="yes"?>
<Relationships xmlns="http://schemas.openxmlformats.org/package/2006/relationships"><Relationship Id="rId3" Type="http://schemas.openxmlformats.org/officeDocument/2006/relationships/tags" Target="../tags/tag990.xml"/><Relationship Id="rId2" Type="http://schemas.openxmlformats.org/officeDocument/2006/relationships/tags" Target="../tags/tag989.xml"/><Relationship Id="rId1" Type="http://schemas.openxmlformats.org/officeDocument/2006/relationships/tags" Target="../tags/tag988.xml"/><Relationship Id="rId6" Type="http://schemas.openxmlformats.org/officeDocument/2006/relationships/slideLayout" Target="../slideLayouts/slideLayout151.xml"/><Relationship Id="rId5" Type="http://schemas.openxmlformats.org/officeDocument/2006/relationships/tags" Target="../tags/tag992.xml"/><Relationship Id="rId4" Type="http://schemas.openxmlformats.org/officeDocument/2006/relationships/tags" Target="../tags/tag991.xml"/></Relationships>
</file>

<file path=ppt/slides/_rels/slide189.xml.rels><?xml version="1.0" encoding="UTF-8" standalone="yes"?>
<Relationships xmlns="http://schemas.openxmlformats.org/package/2006/relationships"><Relationship Id="rId8" Type="http://schemas.openxmlformats.org/officeDocument/2006/relationships/chart" Target="../charts/chart50.xml"/><Relationship Id="rId3" Type="http://schemas.openxmlformats.org/officeDocument/2006/relationships/tags" Target="../tags/tag995.xml"/><Relationship Id="rId7" Type="http://schemas.openxmlformats.org/officeDocument/2006/relationships/notesSlide" Target="../notesSlides/notesSlide40.xml"/><Relationship Id="rId2" Type="http://schemas.openxmlformats.org/officeDocument/2006/relationships/tags" Target="../tags/tag994.xml"/><Relationship Id="rId1" Type="http://schemas.openxmlformats.org/officeDocument/2006/relationships/tags" Target="../tags/tag993.xml"/><Relationship Id="rId6" Type="http://schemas.openxmlformats.org/officeDocument/2006/relationships/slideLayout" Target="../slideLayouts/slideLayout117.xml"/><Relationship Id="rId5" Type="http://schemas.openxmlformats.org/officeDocument/2006/relationships/tags" Target="../tags/tag997.xml"/><Relationship Id="rId4" Type="http://schemas.openxmlformats.org/officeDocument/2006/relationships/tags" Target="../tags/tag996.xml"/></Relationships>
</file>

<file path=ppt/slides/_rels/slide19.xml.rels><?xml version="1.0" encoding="UTF-8" standalone="yes"?>
<Relationships xmlns="http://schemas.openxmlformats.org/package/2006/relationships"><Relationship Id="rId3" Type="http://schemas.openxmlformats.org/officeDocument/2006/relationships/tags" Target="../tags/tag69.xml"/><Relationship Id="rId2" Type="http://schemas.openxmlformats.org/officeDocument/2006/relationships/tags" Target="../tags/tag68.xml"/><Relationship Id="rId1" Type="http://schemas.openxmlformats.org/officeDocument/2006/relationships/tags" Target="../tags/tag67.xml"/><Relationship Id="rId5" Type="http://schemas.openxmlformats.org/officeDocument/2006/relationships/slideLayout" Target="../slideLayouts/slideLayout183.xml"/><Relationship Id="rId4" Type="http://schemas.openxmlformats.org/officeDocument/2006/relationships/tags" Target="../tags/tag70.xml"/></Relationships>
</file>

<file path=ppt/slides/_rels/slide190.xml.rels><?xml version="1.0" encoding="UTF-8" standalone="yes"?>
<Relationships xmlns="http://schemas.openxmlformats.org/package/2006/relationships"><Relationship Id="rId3" Type="http://schemas.openxmlformats.org/officeDocument/2006/relationships/tags" Target="../tags/tag1000.xml"/><Relationship Id="rId7" Type="http://schemas.openxmlformats.org/officeDocument/2006/relationships/slideLayout" Target="../slideLayouts/slideLayout151.xml"/><Relationship Id="rId2" Type="http://schemas.openxmlformats.org/officeDocument/2006/relationships/tags" Target="../tags/tag999.xml"/><Relationship Id="rId1" Type="http://schemas.openxmlformats.org/officeDocument/2006/relationships/tags" Target="../tags/tag998.xml"/><Relationship Id="rId6" Type="http://schemas.openxmlformats.org/officeDocument/2006/relationships/tags" Target="../tags/tag1003.xml"/><Relationship Id="rId5" Type="http://schemas.openxmlformats.org/officeDocument/2006/relationships/tags" Target="../tags/tag1002.xml"/><Relationship Id="rId4" Type="http://schemas.openxmlformats.org/officeDocument/2006/relationships/tags" Target="../tags/tag1001.xml"/></Relationships>
</file>

<file path=ppt/slides/_rels/slide191.xml.rels><?xml version="1.0" encoding="UTF-8" standalone="yes"?>
<Relationships xmlns="http://schemas.openxmlformats.org/package/2006/relationships"><Relationship Id="rId3" Type="http://schemas.openxmlformats.org/officeDocument/2006/relationships/tags" Target="../tags/tag1006.xml"/><Relationship Id="rId7" Type="http://schemas.openxmlformats.org/officeDocument/2006/relationships/slideLayout" Target="../slideLayouts/slideLayout151.xml"/><Relationship Id="rId2" Type="http://schemas.openxmlformats.org/officeDocument/2006/relationships/tags" Target="../tags/tag1005.xml"/><Relationship Id="rId1" Type="http://schemas.openxmlformats.org/officeDocument/2006/relationships/tags" Target="../tags/tag1004.xml"/><Relationship Id="rId6" Type="http://schemas.openxmlformats.org/officeDocument/2006/relationships/tags" Target="../tags/tag1009.xml"/><Relationship Id="rId5" Type="http://schemas.openxmlformats.org/officeDocument/2006/relationships/tags" Target="../tags/tag1008.xml"/><Relationship Id="rId4" Type="http://schemas.openxmlformats.org/officeDocument/2006/relationships/tags" Target="../tags/tag1007.xml"/></Relationships>
</file>

<file path=ppt/slides/_rels/slide192.xml.rels><?xml version="1.0" encoding="UTF-8" standalone="yes"?>
<Relationships xmlns="http://schemas.openxmlformats.org/package/2006/relationships"><Relationship Id="rId3" Type="http://schemas.openxmlformats.org/officeDocument/2006/relationships/tags" Target="../tags/tag1012.xml"/><Relationship Id="rId7" Type="http://schemas.openxmlformats.org/officeDocument/2006/relationships/slideLayout" Target="../slideLayouts/slideLayout151.xml"/><Relationship Id="rId2" Type="http://schemas.openxmlformats.org/officeDocument/2006/relationships/tags" Target="../tags/tag1011.xml"/><Relationship Id="rId1" Type="http://schemas.openxmlformats.org/officeDocument/2006/relationships/tags" Target="../tags/tag1010.xml"/><Relationship Id="rId6" Type="http://schemas.openxmlformats.org/officeDocument/2006/relationships/tags" Target="../tags/tag1015.xml"/><Relationship Id="rId5" Type="http://schemas.openxmlformats.org/officeDocument/2006/relationships/tags" Target="../tags/tag1014.xml"/><Relationship Id="rId4" Type="http://schemas.openxmlformats.org/officeDocument/2006/relationships/tags" Target="../tags/tag1013.xml"/></Relationships>
</file>

<file path=ppt/slides/_rels/slide193.xml.rels><?xml version="1.0" encoding="UTF-8" standalone="yes"?>
<Relationships xmlns="http://schemas.openxmlformats.org/package/2006/relationships"><Relationship Id="rId8" Type="http://schemas.openxmlformats.org/officeDocument/2006/relationships/notesSlide" Target="../notesSlides/notesSlide41.xml"/><Relationship Id="rId3" Type="http://schemas.openxmlformats.org/officeDocument/2006/relationships/tags" Target="../tags/tag1018.xml"/><Relationship Id="rId7" Type="http://schemas.openxmlformats.org/officeDocument/2006/relationships/slideLayout" Target="../slideLayouts/slideLayout117.xml"/><Relationship Id="rId2" Type="http://schemas.openxmlformats.org/officeDocument/2006/relationships/tags" Target="../tags/tag1017.xml"/><Relationship Id="rId1" Type="http://schemas.openxmlformats.org/officeDocument/2006/relationships/tags" Target="../tags/tag1016.xml"/><Relationship Id="rId6" Type="http://schemas.openxmlformats.org/officeDocument/2006/relationships/tags" Target="../tags/tag1021.xml"/><Relationship Id="rId5" Type="http://schemas.openxmlformats.org/officeDocument/2006/relationships/tags" Target="../tags/tag1020.xml"/><Relationship Id="rId10" Type="http://schemas.openxmlformats.org/officeDocument/2006/relationships/chart" Target="../charts/chart52.xml"/><Relationship Id="rId4" Type="http://schemas.openxmlformats.org/officeDocument/2006/relationships/tags" Target="../tags/tag1019.xml"/><Relationship Id="rId9" Type="http://schemas.openxmlformats.org/officeDocument/2006/relationships/chart" Target="../charts/chart51.xml"/></Relationships>
</file>

<file path=ppt/slides/_rels/slide194.xml.rels><?xml version="1.0" encoding="UTF-8" standalone="yes"?>
<Relationships xmlns="http://schemas.openxmlformats.org/package/2006/relationships"><Relationship Id="rId3" Type="http://schemas.openxmlformats.org/officeDocument/2006/relationships/tags" Target="../tags/tag1024.xml"/><Relationship Id="rId2" Type="http://schemas.openxmlformats.org/officeDocument/2006/relationships/tags" Target="../tags/tag1023.xml"/><Relationship Id="rId1" Type="http://schemas.openxmlformats.org/officeDocument/2006/relationships/tags" Target="../tags/tag1022.xml"/><Relationship Id="rId6" Type="http://schemas.openxmlformats.org/officeDocument/2006/relationships/slideLayout" Target="../slideLayouts/slideLayout151.xml"/><Relationship Id="rId5" Type="http://schemas.openxmlformats.org/officeDocument/2006/relationships/tags" Target="../tags/tag1026.xml"/><Relationship Id="rId4" Type="http://schemas.openxmlformats.org/officeDocument/2006/relationships/tags" Target="../tags/tag1025.xml"/></Relationships>
</file>

<file path=ppt/slides/_rels/slide195.xml.rels><?xml version="1.0" encoding="UTF-8" standalone="yes"?>
<Relationships xmlns="http://schemas.openxmlformats.org/package/2006/relationships"><Relationship Id="rId3" Type="http://schemas.openxmlformats.org/officeDocument/2006/relationships/tags" Target="../tags/tag1029.xml"/><Relationship Id="rId2" Type="http://schemas.openxmlformats.org/officeDocument/2006/relationships/tags" Target="../tags/tag1028.xml"/><Relationship Id="rId1" Type="http://schemas.openxmlformats.org/officeDocument/2006/relationships/tags" Target="../tags/tag1027.xml"/><Relationship Id="rId6" Type="http://schemas.openxmlformats.org/officeDocument/2006/relationships/slideLayout" Target="../slideLayouts/slideLayout151.xml"/><Relationship Id="rId5" Type="http://schemas.openxmlformats.org/officeDocument/2006/relationships/tags" Target="../tags/tag1031.xml"/><Relationship Id="rId4" Type="http://schemas.openxmlformats.org/officeDocument/2006/relationships/tags" Target="../tags/tag1030.xml"/></Relationships>
</file>

<file path=ppt/slides/_rels/slide196.xml.rels><?xml version="1.0" encoding="UTF-8" standalone="yes"?>
<Relationships xmlns="http://schemas.openxmlformats.org/package/2006/relationships"><Relationship Id="rId3" Type="http://schemas.openxmlformats.org/officeDocument/2006/relationships/tags" Target="../tags/tag1034.xml"/><Relationship Id="rId2" Type="http://schemas.openxmlformats.org/officeDocument/2006/relationships/tags" Target="../tags/tag1033.xml"/><Relationship Id="rId1" Type="http://schemas.openxmlformats.org/officeDocument/2006/relationships/tags" Target="../tags/tag1032.xml"/><Relationship Id="rId6" Type="http://schemas.openxmlformats.org/officeDocument/2006/relationships/slideLayout" Target="../slideLayouts/slideLayout151.xml"/><Relationship Id="rId5" Type="http://schemas.openxmlformats.org/officeDocument/2006/relationships/tags" Target="../tags/tag1036.xml"/><Relationship Id="rId4" Type="http://schemas.openxmlformats.org/officeDocument/2006/relationships/tags" Target="../tags/tag1035.xml"/></Relationships>
</file>

<file path=ppt/slides/_rels/slide197.xml.rels><?xml version="1.0" encoding="UTF-8" standalone="yes"?>
<Relationships xmlns="http://schemas.openxmlformats.org/package/2006/relationships"><Relationship Id="rId3" Type="http://schemas.openxmlformats.org/officeDocument/2006/relationships/slideLayout" Target="../slideLayouts/slideLayout116.xml"/><Relationship Id="rId2" Type="http://schemas.openxmlformats.org/officeDocument/2006/relationships/tags" Target="../tags/tag1038.xml"/><Relationship Id="rId1" Type="http://schemas.openxmlformats.org/officeDocument/2006/relationships/tags" Target="../tags/tag1037.xml"/><Relationship Id="rId4" Type="http://schemas.openxmlformats.org/officeDocument/2006/relationships/image" Target="../media/image23.jpeg"/></Relationships>
</file>

<file path=ppt/slides/_rels/slide198.xml.rels><?xml version="1.0" encoding="UTF-8" standalone="yes"?>
<Relationships xmlns="http://schemas.openxmlformats.org/package/2006/relationships"><Relationship Id="rId8" Type="http://schemas.openxmlformats.org/officeDocument/2006/relationships/chart" Target="../charts/chart53.xml"/><Relationship Id="rId3" Type="http://schemas.openxmlformats.org/officeDocument/2006/relationships/tags" Target="../tags/tag1041.xml"/><Relationship Id="rId7" Type="http://schemas.openxmlformats.org/officeDocument/2006/relationships/notesSlide" Target="../notesSlides/notesSlide42.xml"/><Relationship Id="rId2" Type="http://schemas.openxmlformats.org/officeDocument/2006/relationships/tags" Target="../tags/tag1040.xml"/><Relationship Id="rId1" Type="http://schemas.openxmlformats.org/officeDocument/2006/relationships/tags" Target="../tags/tag1039.xml"/><Relationship Id="rId6" Type="http://schemas.openxmlformats.org/officeDocument/2006/relationships/slideLayout" Target="../slideLayouts/slideLayout5.xml"/><Relationship Id="rId5" Type="http://schemas.openxmlformats.org/officeDocument/2006/relationships/tags" Target="../tags/tag1043.xml"/><Relationship Id="rId4" Type="http://schemas.openxmlformats.org/officeDocument/2006/relationships/tags" Target="../tags/tag1042.xml"/><Relationship Id="rId9" Type="http://schemas.openxmlformats.org/officeDocument/2006/relationships/chart" Target="../charts/chart54.xml"/></Relationships>
</file>

<file path=ppt/slides/_rels/slide199.xml.rels><?xml version="1.0" encoding="UTF-8" standalone="yes"?>
<Relationships xmlns="http://schemas.openxmlformats.org/package/2006/relationships"><Relationship Id="rId3" Type="http://schemas.openxmlformats.org/officeDocument/2006/relationships/tags" Target="../tags/tag1046.xml"/><Relationship Id="rId7" Type="http://schemas.openxmlformats.org/officeDocument/2006/relationships/slideLayout" Target="../slideLayouts/slideLayout151.xml"/><Relationship Id="rId2" Type="http://schemas.openxmlformats.org/officeDocument/2006/relationships/tags" Target="../tags/tag1045.xml"/><Relationship Id="rId1" Type="http://schemas.openxmlformats.org/officeDocument/2006/relationships/tags" Target="../tags/tag1044.xml"/><Relationship Id="rId6" Type="http://schemas.openxmlformats.org/officeDocument/2006/relationships/tags" Target="../tags/tag1049.xml"/><Relationship Id="rId5" Type="http://schemas.openxmlformats.org/officeDocument/2006/relationships/tags" Target="../tags/tag1048.xml"/><Relationship Id="rId4" Type="http://schemas.openxmlformats.org/officeDocument/2006/relationships/tags" Target="../tags/tag1047.xml"/></Relationships>
</file>

<file path=ppt/slides/_rels/slide2.xml.rels><?xml version="1.0" encoding="UTF-8" standalone="yes"?>
<Relationships xmlns="http://schemas.openxmlformats.org/package/2006/relationships"><Relationship Id="rId3" Type="http://schemas.openxmlformats.org/officeDocument/2006/relationships/tags" Target="../tags/tag3.xml"/><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notesSlide" Target="../notesSlides/notesSlide1.xml"/><Relationship Id="rId5" Type="http://schemas.openxmlformats.org/officeDocument/2006/relationships/slideLayout" Target="../slideLayouts/slideLayout212.xml"/><Relationship Id="rId4" Type="http://schemas.openxmlformats.org/officeDocument/2006/relationships/tags" Target="../tags/tag4.xml"/></Relationships>
</file>

<file path=ppt/slides/_rels/slide20.xml.rels><?xml version="1.0" encoding="UTF-8" standalone="yes"?>
<Relationships xmlns="http://schemas.openxmlformats.org/package/2006/relationships"><Relationship Id="rId3" Type="http://schemas.openxmlformats.org/officeDocument/2006/relationships/tags" Target="../tags/tag73.xml"/><Relationship Id="rId2" Type="http://schemas.openxmlformats.org/officeDocument/2006/relationships/tags" Target="../tags/tag72.xml"/><Relationship Id="rId1" Type="http://schemas.openxmlformats.org/officeDocument/2006/relationships/tags" Target="../tags/tag71.xml"/><Relationship Id="rId5" Type="http://schemas.openxmlformats.org/officeDocument/2006/relationships/slideLayout" Target="../slideLayouts/slideLayout183.xml"/><Relationship Id="rId4" Type="http://schemas.openxmlformats.org/officeDocument/2006/relationships/tags" Target="../tags/tag74.xml"/></Relationships>
</file>

<file path=ppt/slides/_rels/slide200.xml.rels><?xml version="1.0" encoding="UTF-8" standalone="yes"?>
<Relationships xmlns="http://schemas.openxmlformats.org/package/2006/relationships"><Relationship Id="rId3" Type="http://schemas.openxmlformats.org/officeDocument/2006/relationships/tags" Target="../tags/tag1052.xml"/><Relationship Id="rId7" Type="http://schemas.openxmlformats.org/officeDocument/2006/relationships/slideLayout" Target="../slideLayouts/slideLayout151.xml"/><Relationship Id="rId2" Type="http://schemas.openxmlformats.org/officeDocument/2006/relationships/tags" Target="../tags/tag1051.xml"/><Relationship Id="rId1" Type="http://schemas.openxmlformats.org/officeDocument/2006/relationships/tags" Target="../tags/tag1050.xml"/><Relationship Id="rId6" Type="http://schemas.openxmlformats.org/officeDocument/2006/relationships/tags" Target="../tags/tag1055.xml"/><Relationship Id="rId5" Type="http://schemas.openxmlformats.org/officeDocument/2006/relationships/tags" Target="../tags/tag1054.xml"/><Relationship Id="rId4" Type="http://schemas.openxmlformats.org/officeDocument/2006/relationships/tags" Target="../tags/tag1053.xml"/></Relationships>
</file>

<file path=ppt/slides/_rels/slide201.xml.rels><?xml version="1.0" encoding="UTF-8" standalone="yes"?>
<Relationships xmlns="http://schemas.openxmlformats.org/package/2006/relationships"><Relationship Id="rId3" Type="http://schemas.openxmlformats.org/officeDocument/2006/relationships/tags" Target="../tags/tag1058.xml"/><Relationship Id="rId7" Type="http://schemas.openxmlformats.org/officeDocument/2006/relationships/slideLayout" Target="../slideLayouts/slideLayout151.xml"/><Relationship Id="rId2" Type="http://schemas.openxmlformats.org/officeDocument/2006/relationships/tags" Target="../tags/tag1057.xml"/><Relationship Id="rId1" Type="http://schemas.openxmlformats.org/officeDocument/2006/relationships/tags" Target="../tags/tag1056.xml"/><Relationship Id="rId6" Type="http://schemas.openxmlformats.org/officeDocument/2006/relationships/tags" Target="../tags/tag1061.xml"/><Relationship Id="rId5" Type="http://schemas.openxmlformats.org/officeDocument/2006/relationships/tags" Target="../tags/tag1060.xml"/><Relationship Id="rId4" Type="http://schemas.openxmlformats.org/officeDocument/2006/relationships/tags" Target="../tags/tag1059.xml"/></Relationships>
</file>

<file path=ppt/slides/_rels/slide202.xml.rels><?xml version="1.0" encoding="UTF-8" standalone="yes"?>
<Relationships xmlns="http://schemas.openxmlformats.org/package/2006/relationships"><Relationship Id="rId8" Type="http://schemas.openxmlformats.org/officeDocument/2006/relationships/notesSlide" Target="../notesSlides/notesSlide43.xml"/><Relationship Id="rId3" Type="http://schemas.openxmlformats.org/officeDocument/2006/relationships/tags" Target="../tags/tag1064.xml"/><Relationship Id="rId7" Type="http://schemas.openxmlformats.org/officeDocument/2006/relationships/slideLayout" Target="../slideLayouts/slideLayout5.xml"/><Relationship Id="rId2" Type="http://schemas.openxmlformats.org/officeDocument/2006/relationships/tags" Target="../tags/tag1063.xml"/><Relationship Id="rId1" Type="http://schemas.openxmlformats.org/officeDocument/2006/relationships/tags" Target="../tags/tag1062.xml"/><Relationship Id="rId6" Type="http://schemas.openxmlformats.org/officeDocument/2006/relationships/tags" Target="../tags/tag1067.xml"/><Relationship Id="rId5" Type="http://schemas.openxmlformats.org/officeDocument/2006/relationships/tags" Target="../tags/tag1066.xml"/><Relationship Id="rId4" Type="http://schemas.openxmlformats.org/officeDocument/2006/relationships/tags" Target="../tags/tag1065.xml"/><Relationship Id="rId9" Type="http://schemas.openxmlformats.org/officeDocument/2006/relationships/chart" Target="../charts/chart55.xml"/></Relationships>
</file>

<file path=ppt/slides/_rels/slide203.xml.rels><?xml version="1.0" encoding="UTF-8" standalone="yes"?>
<Relationships xmlns="http://schemas.openxmlformats.org/package/2006/relationships"><Relationship Id="rId8" Type="http://schemas.openxmlformats.org/officeDocument/2006/relationships/notesSlide" Target="../notesSlides/notesSlide44.xml"/><Relationship Id="rId3" Type="http://schemas.openxmlformats.org/officeDocument/2006/relationships/tags" Target="../tags/tag1070.xml"/><Relationship Id="rId7" Type="http://schemas.openxmlformats.org/officeDocument/2006/relationships/slideLayout" Target="../slideLayouts/slideLayout5.xml"/><Relationship Id="rId2" Type="http://schemas.openxmlformats.org/officeDocument/2006/relationships/tags" Target="../tags/tag1069.xml"/><Relationship Id="rId1" Type="http://schemas.openxmlformats.org/officeDocument/2006/relationships/tags" Target="../tags/tag1068.xml"/><Relationship Id="rId6" Type="http://schemas.openxmlformats.org/officeDocument/2006/relationships/tags" Target="../tags/tag1073.xml"/><Relationship Id="rId5" Type="http://schemas.openxmlformats.org/officeDocument/2006/relationships/tags" Target="../tags/tag1072.xml"/><Relationship Id="rId4" Type="http://schemas.openxmlformats.org/officeDocument/2006/relationships/tags" Target="../tags/tag1071.xml"/><Relationship Id="rId9" Type="http://schemas.openxmlformats.org/officeDocument/2006/relationships/chart" Target="../charts/chart56.xml"/></Relationships>
</file>

<file path=ppt/slides/_rels/slide204.xml.rels><?xml version="1.0" encoding="UTF-8" standalone="yes"?>
<Relationships xmlns="http://schemas.openxmlformats.org/package/2006/relationships"><Relationship Id="rId3" Type="http://schemas.openxmlformats.org/officeDocument/2006/relationships/tags" Target="../tags/tag1076.xml"/><Relationship Id="rId7" Type="http://schemas.openxmlformats.org/officeDocument/2006/relationships/slideLayout" Target="../slideLayouts/slideLayout151.xml"/><Relationship Id="rId2" Type="http://schemas.openxmlformats.org/officeDocument/2006/relationships/tags" Target="../tags/tag1075.xml"/><Relationship Id="rId1" Type="http://schemas.openxmlformats.org/officeDocument/2006/relationships/tags" Target="../tags/tag1074.xml"/><Relationship Id="rId6" Type="http://schemas.openxmlformats.org/officeDocument/2006/relationships/tags" Target="../tags/tag1079.xml"/><Relationship Id="rId5" Type="http://schemas.openxmlformats.org/officeDocument/2006/relationships/tags" Target="../tags/tag1078.xml"/><Relationship Id="rId4" Type="http://schemas.openxmlformats.org/officeDocument/2006/relationships/tags" Target="../tags/tag1077.xml"/></Relationships>
</file>

<file path=ppt/slides/_rels/slide205.xml.rels><?xml version="1.0" encoding="UTF-8" standalone="yes"?>
<Relationships xmlns="http://schemas.openxmlformats.org/package/2006/relationships"><Relationship Id="rId3" Type="http://schemas.openxmlformats.org/officeDocument/2006/relationships/tags" Target="../tags/tag1082.xml"/><Relationship Id="rId7" Type="http://schemas.openxmlformats.org/officeDocument/2006/relationships/slideLayout" Target="../slideLayouts/slideLayout151.xml"/><Relationship Id="rId2" Type="http://schemas.openxmlformats.org/officeDocument/2006/relationships/tags" Target="../tags/tag1081.xml"/><Relationship Id="rId1" Type="http://schemas.openxmlformats.org/officeDocument/2006/relationships/tags" Target="../tags/tag1080.xml"/><Relationship Id="rId6" Type="http://schemas.openxmlformats.org/officeDocument/2006/relationships/tags" Target="../tags/tag1085.xml"/><Relationship Id="rId5" Type="http://schemas.openxmlformats.org/officeDocument/2006/relationships/tags" Target="../tags/tag1084.xml"/><Relationship Id="rId4" Type="http://schemas.openxmlformats.org/officeDocument/2006/relationships/tags" Target="../tags/tag1083.xml"/></Relationships>
</file>

<file path=ppt/slides/_rels/slide206.xml.rels><?xml version="1.0" encoding="UTF-8" standalone="yes"?>
<Relationships xmlns="http://schemas.openxmlformats.org/package/2006/relationships"><Relationship Id="rId3" Type="http://schemas.openxmlformats.org/officeDocument/2006/relationships/tags" Target="../tags/tag1088.xml"/><Relationship Id="rId7" Type="http://schemas.openxmlformats.org/officeDocument/2006/relationships/slideLayout" Target="../slideLayouts/slideLayout151.xml"/><Relationship Id="rId2" Type="http://schemas.openxmlformats.org/officeDocument/2006/relationships/tags" Target="../tags/tag1087.xml"/><Relationship Id="rId1" Type="http://schemas.openxmlformats.org/officeDocument/2006/relationships/tags" Target="../tags/tag1086.xml"/><Relationship Id="rId6" Type="http://schemas.openxmlformats.org/officeDocument/2006/relationships/tags" Target="../tags/tag1091.xml"/><Relationship Id="rId5" Type="http://schemas.openxmlformats.org/officeDocument/2006/relationships/tags" Target="../tags/tag1090.xml"/><Relationship Id="rId4" Type="http://schemas.openxmlformats.org/officeDocument/2006/relationships/tags" Target="../tags/tag1089.xml"/></Relationships>
</file>

<file path=ppt/slides/_rels/slide207.xml.rels><?xml version="1.0" encoding="UTF-8" standalone="yes"?>
<Relationships xmlns="http://schemas.openxmlformats.org/package/2006/relationships"><Relationship Id="rId3" Type="http://schemas.openxmlformats.org/officeDocument/2006/relationships/tags" Target="../tags/tag1094.xml"/><Relationship Id="rId7" Type="http://schemas.openxmlformats.org/officeDocument/2006/relationships/slideLayout" Target="../slideLayouts/slideLayout151.xml"/><Relationship Id="rId2" Type="http://schemas.openxmlformats.org/officeDocument/2006/relationships/tags" Target="../tags/tag1093.xml"/><Relationship Id="rId1" Type="http://schemas.openxmlformats.org/officeDocument/2006/relationships/tags" Target="../tags/tag1092.xml"/><Relationship Id="rId6" Type="http://schemas.openxmlformats.org/officeDocument/2006/relationships/tags" Target="../tags/tag1097.xml"/><Relationship Id="rId5" Type="http://schemas.openxmlformats.org/officeDocument/2006/relationships/tags" Target="../tags/tag1096.xml"/><Relationship Id="rId4" Type="http://schemas.openxmlformats.org/officeDocument/2006/relationships/tags" Target="../tags/tag1095.xml"/></Relationships>
</file>

<file path=ppt/slides/_rels/slide208.xml.rels><?xml version="1.0" encoding="UTF-8" standalone="yes"?>
<Relationships xmlns="http://schemas.openxmlformats.org/package/2006/relationships"><Relationship Id="rId8" Type="http://schemas.openxmlformats.org/officeDocument/2006/relationships/notesSlide" Target="../notesSlides/notesSlide45.xml"/><Relationship Id="rId3" Type="http://schemas.openxmlformats.org/officeDocument/2006/relationships/tags" Target="../tags/tag1100.xml"/><Relationship Id="rId7" Type="http://schemas.openxmlformats.org/officeDocument/2006/relationships/slideLayout" Target="../slideLayouts/slideLayout5.xml"/><Relationship Id="rId2" Type="http://schemas.openxmlformats.org/officeDocument/2006/relationships/tags" Target="../tags/tag1099.xml"/><Relationship Id="rId1" Type="http://schemas.openxmlformats.org/officeDocument/2006/relationships/tags" Target="../tags/tag1098.xml"/><Relationship Id="rId6" Type="http://schemas.openxmlformats.org/officeDocument/2006/relationships/tags" Target="../tags/tag1103.xml"/><Relationship Id="rId5" Type="http://schemas.openxmlformats.org/officeDocument/2006/relationships/tags" Target="../tags/tag1102.xml"/><Relationship Id="rId4" Type="http://schemas.openxmlformats.org/officeDocument/2006/relationships/tags" Target="../tags/tag1101.xml"/><Relationship Id="rId9" Type="http://schemas.openxmlformats.org/officeDocument/2006/relationships/chart" Target="../charts/chart57.xml"/></Relationships>
</file>

<file path=ppt/slides/_rels/slide209.xml.rels><?xml version="1.0" encoding="UTF-8" standalone="yes"?>
<Relationships xmlns="http://schemas.openxmlformats.org/package/2006/relationships"><Relationship Id="rId3" Type="http://schemas.openxmlformats.org/officeDocument/2006/relationships/tags" Target="../tags/tag1106.xml"/><Relationship Id="rId7" Type="http://schemas.openxmlformats.org/officeDocument/2006/relationships/slideLayout" Target="../slideLayouts/slideLayout151.xml"/><Relationship Id="rId2" Type="http://schemas.openxmlformats.org/officeDocument/2006/relationships/tags" Target="../tags/tag1105.xml"/><Relationship Id="rId1" Type="http://schemas.openxmlformats.org/officeDocument/2006/relationships/tags" Target="../tags/tag1104.xml"/><Relationship Id="rId6" Type="http://schemas.openxmlformats.org/officeDocument/2006/relationships/tags" Target="../tags/tag1109.xml"/><Relationship Id="rId5" Type="http://schemas.openxmlformats.org/officeDocument/2006/relationships/tags" Target="../tags/tag1108.xml"/><Relationship Id="rId4" Type="http://schemas.openxmlformats.org/officeDocument/2006/relationships/tags" Target="../tags/tag1107.xml"/></Relationships>
</file>

<file path=ppt/slides/_rels/slide21.xml.rels><?xml version="1.0" encoding="UTF-8" standalone="yes"?>
<Relationships xmlns="http://schemas.openxmlformats.org/package/2006/relationships"><Relationship Id="rId3" Type="http://schemas.openxmlformats.org/officeDocument/2006/relationships/tags" Target="../tags/tag77.xml"/><Relationship Id="rId2" Type="http://schemas.openxmlformats.org/officeDocument/2006/relationships/tags" Target="../tags/tag76.xml"/><Relationship Id="rId1" Type="http://schemas.openxmlformats.org/officeDocument/2006/relationships/tags" Target="../tags/tag75.xml"/><Relationship Id="rId5" Type="http://schemas.openxmlformats.org/officeDocument/2006/relationships/slideLayout" Target="../slideLayouts/slideLayout183.xml"/><Relationship Id="rId4" Type="http://schemas.openxmlformats.org/officeDocument/2006/relationships/tags" Target="../tags/tag78.xml"/></Relationships>
</file>

<file path=ppt/slides/_rels/slide210.xml.rels><?xml version="1.0" encoding="UTF-8" standalone="yes"?>
<Relationships xmlns="http://schemas.openxmlformats.org/package/2006/relationships"><Relationship Id="rId3" Type="http://schemas.openxmlformats.org/officeDocument/2006/relationships/tags" Target="../tags/tag1112.xml"/><Relationship Id="rId7" Type="http://schemas.openxmlformats.org/officeDocument/2006/relationships/slideLayout" Target="../slideLayouts/slideLayout151.xml"/><Relationship Id="rId2" Type="http://schemas.openxmlformats.org/officeDocument/2006/relationships/tags" Target="../tags/tag1111.xml"/><Relationship Id="rId1" Type="http://schemas.openxmlformats.org/officeDocument/2006/relationships/tags" Target="../tags/tag1110.xml"/><Relationship Id="rId6" Type="http://schemas.openxmlformats.org/officeDocument/2006/relationships/tags" Target="../tags/tag1115.xml"/><Relationship Id="rId5" Type="http://schemas.openxmlformats.org/officeDocument/2006/relationships/tags" Target="../tags/tag1114.xml"/><Relationship Id="rId4" Type="http://schemas.openxmlformats.org/officeDocument/2006/relationships/tags" Target="../tags/tag1113.xml"/></Relationships>
</file>

<file path=ppt/slides/_rels/slide211.xml.rels><?xml version="1.0" encoding="UTF-8" standalone="yes"?>
<Relationships xmlns="http://schemas.openxmlformats.org/package/2006/relationships"><Relationship Id="rId3" Type="http://schemas.openxmlformats.org/officeDocument/2006/relationships/tags" Target="../tags/tag1118.xml"/><Relationship Id="rId7" Type="http://schemas.openxmlformats.org/officeDocument/2006/relationships/slideLayout" Target="../slideLayouts/slideLayout151.xml"/><Relationship Id="rId2" Type="http://schemas.openxmlformats.org/officeDocument/2006/relationships/tags" Target="../tags/tag1117.xml"/><Relationship Id="rId1" Type="http://schemas.openxmlformats.org/officeDocument/2006/relationships/tags" Target="../tags/tag1116.xml"/><Relationship Id="rId6" Type="http://schemas.openxmlformats.org/officeDocument/2006/relationships/tags" Target="../tags/tag1121.xml"/><Relationship Id="rId5" Type="http://schemas.openxmlformats.org/officeDocument/2006/relationships/tags" Target="../tags/tag1120.xml"/><Relationship Id="rId4" Type="http://schemas.openxmlformats.org/officeDocument/2006/relationships/tags" Target="../tags/tag1119.xml"/></Relationships>
</file>

<file path=ppt/slides/_rels/slide212.xml.rels><?xml version="1.0" encoding="UTF-8" standalone="yes"?>
<Relationships xmlns="http://schemas.openxmlformats.org/package/2006/relationships"><Relationship Id="rId8" Type="http://schemas.openxmlformats.org/officeDocument/2006/relationships/slideLayout" Target="../slideLayouts/slideLayout5.xml"/><Relationship Id="rId3" Type="http://schemas.openxmlformats.org/officeDocument/2006/relationships/tags" Target="../tags/tag1124.xml"/><Relationship Id="rId7" Type="http://schemas.openxmlformats.org/officeDocument/2006/relationships/tags" Target="../tags/tag1128.xml"/><Relationship Id="rId2" Type="http://schemas.openxmlformats.org/officeDocument/2006/relationships/tags" Target="../tags/tag1123.xml"/><Relationship Id="rId1" Type="http://schemas.openxmlformats.org/officeDocument/2006/relationships/tags" Target="../tags/tag1122.xml"/><Relationship Id="rId6" Type="http://schemas.openxmlformats.org/officeDocument/2006/relationships/tags" Target="../tags/tag1127.xml"/><Relationship Id="rId11" Type="http://schemas.openxmlformats.org/officeDocument/2006/relationships/chart" Target="../charts/chart59.xml"/><Relationship Id="rId5" Type="http://schemas.openxmlformats.org/officeDocument/2006/relationships/tags" Target="../tags/tag1126.xml"/><Relationship Id="rId10" Type="http://schemas.openxmlformats.org/officeDocument/2006/relationships/chart" Target="../charts/chart58.xml"/><Relationship Id="rId4" Type="http://schemas.openxmlformats.org/officeDocument/2006/relationships/tags" Target="../tags/tag1125.xml"/><Relationship Id="rId9" Type="http://schemas.openxmlformats.org/officeDocument/2006/relationships/notesSlide" Target="../notesSlides/notesSlide46.xml"/></Relationships>
</file>

<file path=ppt/slides/_rels/slide213.xml.rels><?xml version="1.0" encoding="UTF-8" standalone="yes"?>
<Relationships xmlns="http://schemas.openxmlformats.org/package/2006/relationships"><Relationship Id="rId3" Type="http://schemas.openxmlformats.org/officeDocument/2006/relationships/tags" Target="../tags/tag1131.xml"/><Relationship Id="rId7" Type="http://schemas.openxmlformats.org/officeDocument/2006/relationships/slideLayout" Target="../slideLayouts/slideLayout151.xml"/><Relationship Id="rId2" Type="http://schemas.openxmlformats.org/officeDocument/2006/relationships/tags" Target="../tags/tag1130.xml"/><Relationship Id="rId1" Type="http://schemas.openxmlformats.org/officeDocument/2006/relationships/tags" Target="../tags/tag1129.xml"/><Relationship Id="rId6" Type="http://schemas.openxmlformats.org/officeDocument/2006/relationships/tags" Target="../tags/tag1134.xml"/><Relationship Id="rId5" Type="http://schemas.openxmlformats.org/officeDocument/2006/relationships/tags" Target="../tags/tag1133.xml"/><Relationship Id="rId4" Type="http://schemas.openxmlformats.org/officeDocument/2006/relationships/tags" Target="../tags/tag1132.xml"/></Relationships>
</file>

<file path=ppt/slides/_rels/slide214.xml.rels><?xml version="1.0" encoding="UTF-8" standalone="yes"?>
<Relationships xmlns="http://schemas.openxmlformats.org/package/2006/relationships"><Relationship Id="rId3" Type="http://schemas.openxmlformats.org/officeDocument/2006/relationships/tags" Target="../tags/tag1137.xml"/><Relationship Id="rId7" Type="http://schemas.openxmlformats.org/officeDocument/2006/relationships/slideLayout" Target="../slideLayouts/slideLayout151.xml"/><Relationship Id="rId2" Type="http://schemas.openxmlformats.org/officeDocument/2006/relationships/tags" Target="../tags/tag1136.xml"/><Relationship Id="rId1" Type="http://schemas.openxmlformats.org/officeDocument/2006/relationships/tags" Target="../tags/tag1135.xml"/><Relationship Id="rId6" Type="http://schemas.openxmlformats.org/officeDocument/2006/relationships/tags" Target="../tags/tag1140.xml"/><Relationship Id="rId5" Type="http://schemas.openxmlformats.org/officeDocument/2006/relationships/tags" Target="../tags/tag1139.xml"/><Relationship Id="rId4" Type="http://schemas.openxmlformats.org/officeDocument/2006/relationships/tags" Target="../tags/tag1138.xml"/></Relationships>
</file>

<file path=ppt/slides/_rels/slide215.xml.rels><?xml version="1.0" encoding="UTF-8" standalone="yes"?>
<Relationships xmlns="http://schemas.openxmlformats.org/package/2006/relationships"><Relationship Id="rId3" Type="http://schemas.openxmlformats.org/officeDocument/2006/relationships/tags" Target="../tags/tag1143.xml"/><Relationship Id="rId7" Type="http://schemas.openxmlformats.org/officeDocument/2006/relationships/slideLayout" Target="../slideLayouts/slideLayout151.xml"/><Relationship Id="rId2" Type="http://schemas.openxmlformats.org/officeDocument/2006/relationships/tags" Target="../tags/tag1142.xml"/><Relationship Id="rId1" Type="http://schemas.openxmlformats.org/officeDocument/2006/relationships/tags" Target="../tags/tag1141.xml"/><Relationship Id="rId6" Type="http://schemas.openxmlformats.org/officeDocument/2006/relationships/tags" Target="../tags/tag1146.xml"/><Relationship Id="rId5" Type="http://schemas.openxmlformats.org/officeDocument/2006/relationships/tags" Target="../tags/tag1145.xml"/><Relationship Id="rId4" Type="http://schemas.openxmlformats.org/officeDocument/2006/relationships/tags" Target="../tags/tag1144.xml"/></Relationships>
</file>

<file path=ppt/slides/_rels/slide216.xml.rels><?xml version="1.0" encoding="UTF-8" standalone="yes"?>
<Relationships xmlns="http://schemas.openxmlformats.org/package/2006/relationships"><Relationship Id="rId8" Type="http://schemas.openxmlformats.org/officeDocument/2006/relationships/slideLayout" Target="../slideLayouts/slideLayout5.xml"/><Relationship Id="rId3" Type="http://schemas.openxmlformats.org/officeDocument/2006/relationships/tags" Target="../tags/tag1149.xml"/><Relationship Id="rId7" Type="http://schemas.openxmlformats.org/officeDocument/2006/relationships/tags" Target="../tags/tag1153.xml"/><Relationship Id="rId2" Type="http://schemas.openxmlformats.org/officeDocument/2006/relationships/tags" Target="../tags/tag1148.xml"/><Relationship Id="rId1" Type="http://schemas.openxmlformats.org/officeDocument/2006/relationships/tags" Target="../tags/tag1147.xml"/><Relationship Id="rId6" Type="http://schemas.openxmlformats.org/officeDocument/2006/relationships/tags" Target="../tags/tag1152.xml"/><Relationship Id="rId11" Type="http://schemas.openxmlformats.org/officeDocument/2006/relationships/chart" Target="../charts/chart61.xml"/><Relationship Id="rId5" Type="http://schemas.openxmlformats.org/officeDocument/2006/relationships/tags" Target="../tags/tag1151.xml"/><Relationship Id="rId10" Type="http://schemas.openxmlformats.org/officeDocument/2006/relationships/chart" Target="../charts/chart60.xml"/><Relationship Id="rId4" Type="http://schemas.openxmlformats.org/officeDocument/2006/relationships/tags" Target="../tags/tag1150.xml"/><Relationship Id="rId9" Type="http://schemas.openxmlformats.org/officeDocument/2006/relationships/notesSlide" Target="../notesSlides/notesSlide47.xml"/></Relationships>
</file>

<file path=ppt/slides/_rels/slide217.xml.rels><?xml version="1.0" encoding="UTF-8" standalone="yes"?>
<Relationships xmlns="http://schemas.openxmlformats.org/package/2006/relationships"><Relationship Id="rId3" Type="http://schemas.openxmlformats.org/officeDocument/2006/relationships/slideLayout" Target="../slideLayouts/slideLayout77.xml"/><Relationship Id="rId2" Type="http://schemas.openxmlformats.org/officeDocument/2006/relationships/tags" Target="../tags/tag1155.xml"/><Relationship Id="rId1" Type="http://schemas.openxmlformats.org/officeDocument/2006/relationships/tags" Target="../tags/tag1154.xml"/><Relationship Id="rId4" Type="http://schemas.openxmlformats.org/officeDocument/2006/relationships/image" Target="../media/image24.jpeg"/></Relationships>
</file>

<file path=ppt/slides/_rels/slide218.xml.rels><?xml version="1.0" encoding="UTF-8" standalone="yes"?>
<Relationships xmlns="http://schemas.openxmlformats.org/package/2006/relationships"><Relationship Id="rId3" Type="http://schemas.openxmlformats.org/officeDocument/2006/relationships/slideLayout" Target="../slideLayouts/slideLayout77.xml"/><Relationship Id="rId2" Type="http://schemas.openxmlformats.org/officeDocument/2006/relationships/tags" Target="../tags/tag1157.xml"/><Relationship Id="rId1" Type="http://schemas.openxmlformats.org/officeDocument/2006/relationships/tags" Target="../tags/tag1156.xml"/><Relationship Id="rId4" Type="http://schemas.openxmlformats.org/officeDocument/2006/relationships/image" Target="../media/image25.jpeg"/></Relationships>
</file>

<file path=ppt/slides/_rels/slide219.xml.rels><?xml version="1.0" encoding="UTF-8" standalone="yes"?>
<Relationships xmlns="http://schemas.openxmlformats.org/package/2006/relationships"><Relationship Id="rId3" Type="http://schemas.openxmlformats.org/officeDocument/2006/relationships/tags" Target="../tags/tag1160.xml"/><Relationship Id="rId7" Type="http://schemas.openxmlformats.org/officeDocument/2006/relationships/chart" Target="../charts/chart62.xml"/><Relationship Id="rId2" Type="http://schemas.openxmlformats.org/officeDocument/2006/relationships/tags" Target="../tags/tag1159.xml"/><Relationship Id="rId1" Type="http://schemas.openxmlformats.org/officeDocument/2006/relationships/tags" Target="../tags/tag1158.xml"/><Relationship Id="rId6" Type="http://schemas.openxmlformats.org/officeDocument/2006/relationships/slideLayout" Target="../slideLayouts/slideLayout106.xml"/><Relationship Id="rId5" Type="http://schemas.openxmlformats.org/officeDocument/2006/relationships/tags" Target="../tags/tag1162.xml"/><Relationship Id="rId4" Type="http://schemas.openxmlformats.org/officeDocument/2006/relationships/tags" Target="../tags/tag1161.xml"/></Relationships>
</file>

<file path=ppt/slides/_rels/slide22.xml.rels><?xml version="1.0" encoding="UTF-8" standalone="yes"?>
<Relationships xmlns="http://schemas.openxmlformats.org/package/2006/relationships"><Relationship Id="rId3" Type="http://schemas.openxmlformats.org/officeDocument/2006/relationships/tags" Target="../tags/tag81.xml"/><Relationship Id="rId2" Type="http://schemas.openxmlformats.org/officeDocument/2006/relationships/tags" Target="../tags/tag80.xml"/><Relationship Id="rId1" Type="http://schemas.openxmlformats.org/officeDocument/2006/relationships/tags" Target="../tags/tag79.xml"/><Relationship Id="rId5" Type="http://schemas.openxmlformats.org/officeDocument/2006/relationships/slideLayout" Target="../slideLayouts/slideLayout183.xml"/><Relationship Id="rId4" Type="http://schemas.openxmlformats.org/officeDocument/2006/relationships/tags" Target="../tags/tag82.xml"/></Relationships>
</file>

<file path=ppt/slides/_rels/slide220.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tags" Target="../tags/tag1165.xml"/><Relationship Id="rId7" Type="http://schemas.openxmlformats.org/officeDocument/2006/relationships/tags" Target="../tags/tag1169.xml"/><Relationship Id="rId2" Type="http://schemas.openxmlformats.org/officeDocument/2006/relationships/tags" Target="../tags/tag1164.xml"/><Relationship Id="rId1" Type="http://schemas.openxmlformats.org/officeDocument/2006/relationships/tags" Target="../tags/tag1163.xml"/><Relationship Id="rId6" Type="http://schemas.openxmlformats.org/officeDocument/2006/relationships/tags" Target="../tags/tag1168.xml"/><Relationship Id="rId5" Type="http://schemas.openxmlformats.org/officeDocument/2006/relationships/tags" Target="../tags/tag1167.xml"/><Relationship Id="rId4" Type="http://schemas.openxmlformats.org/officeDocument/2006/relationships/tags" Target="../tags/tag1166.xml"/></Relationships>
</file>

<file path=ppt/slides/_rels/slide221.xml.rels><?xml version="1.0" encoding="UTF-8" standalone="yes"?>
<Relationships xmlns="http://schemas.openxmlformats.org/package/2006/relationships"><Relationship Id="rId3" Type="http://schemas.openxmlformats.org/officeDocument/2006/relationships/tags" Target="../tags/tag1172.xml"/><Relationship Id="rId7" Type="http://schemas.openxmlformats.org/officeDocument/2006/relationships/chart" Target="../charts/chart63.xml"/><Relationship Id="rId2" Type="http://schemas.openxmlformats.org/officeDocument/2006/relationships/tags" Target="../tags/tag1171.xml"/><Relationship Id="rId1" Type="http://schemas.openxmlformats.org/officeDocument/2006/relationships/tags" Target="../tags/tag1170.xml"/><Relationship Id="rId6" Type="http://schemas.openxmlformats.org/officeDocument/2006/relationships/slideLayout" Target="../slideLayouts/slideLayout106.xml"/><Relationship Id="rId5" Type="http://schemas.openxmlformats.org/officeDocument/2006/relationships/tags" Target="../tags/tag1174.xml"/><Relationship Id="rId4" Type="http://schemas.openxmlformats.org/officeDocument/2006/relationships/tags" Target="../tags/tag1173.xml"/></Relationships>
</file>

<file path=ppt/slides/_rels/slide222.xml.rels><?xml version="1.0" encoding="UTF-8" standalone="yes"?>
<Relationships xmlns="http://schemas.openxmlformats.org/package/2006/relationships"><Relationship Id="rId3" Type="http://schemas.openxmlformats.org/officeDocument/2006/relationships/tags" Target="../tags/tag1177.xml"/><Relationship Id="rId7" Type="http://schemas.openxmlformats.org/officeDocument/2006/relationships/chart" Target="../charts/chart64.xml"/><Relationship Id="rId2" Type="http://schemas.openxmlformats.org/officeDocument/2006/relationships/tags" Target="../tags/tag1176.xml"/><Relationship Id="rId1" Type="http://schemas.openxmlformats.org/officeDocument/2006/relationships/tags" Target="../tags/tag1175.xml"/><Relationship Id="rId6" Type="http://schemas.openxmlformats.org/officeDocument/2006/relationships/slideLayout" Target="../slideLayouts/slideLayout106.xml"/><Relationship Id="rId5" Type="http://schemas.openxmlformats.org/officeDocument/2006/relationships/tags" Target="../tags/tag1179.xml"/><Relationship Id="rId4" Type="http://schemas.openxmlformats.org/officeDocument/2006/relationships/tags" Target="../tags/tag1178.xml"/></Relationships>
</file>

<file path=ppt/slides/_rels/slide223.xml.rels><?xml version="1.0" encoding="UTF-8" standalone="yes"?>
<Relationships xmlns="http://schemas.openxmlformats.org/package/2006/relationships"><Relationship Id="rId8" Type="http://schemas.openxmlformats.org/officeDocument/2006/relationships/slideLayout" Target="../slideLayouts/slideLayout5.xml"/><Relationship Id="rId3" Type="http://schemas.openxmlformats.org/officeDocument/2006/relationships/tags" Target="../tags/tag1182.xml"/><Relationship Id="rId7" Type="http://schemas.openxmlformats.org/officeDocument/2006/relationships/tags" Target="../tags/tag1186.xml"/><Relationship Id="rId2" Type="http://schemas.openxmlformats.org/officeDocument/2006/relationships/tags" Target="../tags/tag1181.xml"/><Relationship Id="rId1" Type="http://schemas.openxmlformats.org/officeDocument/2006/relationships/tags" Target="../tags/tag1180.xml"/><Relationship Id="rId6" Type="http://schemas.openxmlformats.org/officeDocument/2006/relationships/tags" Target="../tags/tag1185.xml"/><Relationship Id="rId11" Type="http://schemas.openxmlformats.org/officeDocument/2006/relationships/chart" Target="../charts/chart66.xml"/><Relationship Id="rId5" Type="http://schemas.openxmlformats.org/officeDocument/2006/relationships/tags" Target="../tags/tag1184.xml"/><Relationship Id="rId10" Type="http://schemas.openxmlformats.org/officeDocument/2006/relationships/chart" Target="../charts/chart65.xml"/><Relationship Id="rId4" Type="http://schemas.openxmlformats.org/officeDocument/2006/relationships/tags" Target="../tags/tag1183.xml"/><Relationship Id="rId9" Type="http://schemas.openxmlformats.org/officeDocument/2006/relationships/notesSlide" Target="../notesSlides/notesSlide48.xml"/></Relationships>
</file>

<file path=ppt/slides/_rels/slide224.xml.rels><?xml version="1.0" encoding="UTF-8" standalone="yes"?>
<Relationships xmlns="http://schemas.openxmlformats.org/package/2006/relationships"><Relationship Id="rId8" Type="http://schemas.openxmlformats.org/officeDocument/2006/relationships/notesSlide" Target="../notesSlides/notesSlide49.xml"/><Relationship Id="rId3" Type="http://schemas.openxmlformats.org/officeDocument/2006/relationships/tags" Target="../tags/tag1189.xml"/><Relationship Id="rId7" Type="http://schemas.openxmlformats.org/officeDocument/2006/relationships/slideLayout" Target="../slideLayouts/slideLayout5.xml"/><Relationship Id="rId2" Type="http://schemas.openxmlformats.org/officeDocument/2006/relationships/tags" Target="../tags/tag1188.xml"/><Relationship Id="rId1" Type="http://schemas.openxmlformats.org/officeDocument/2006/relationships/tags" Target="../tags/tag1187.xml"/><Relationship Id="rId6" Type="http://schemas.openxmlformats.org/officeDocument/2006/relationships/tags" Target="../tags/tag1192.xml"/><Relationship Id="rId5" Type="http://schemas.openxmlformats.org/officeDocument/2006/relationships/tags" Target="../tags/tag1191.xml"/><Relationship Id="rId4" Type="http://schemas.openxmlformats.org/officeDocument/2006/relationships/tags" Target="../tags/tag1190.xml"/></Relationships>
</file>

<file path=ppt/slides/_rels/slide225.xml.rels><?xml version="1.0" encoding="UTF-8" standalone="yes"?>
<Relationships xmlns="http://schemas.openxmlformats.org/package/2006/relationships"><Relationship Id="rId8" Type="http://schemas.openxmlformats.org/officeDocument/2006/relationships/notesSlide" Target="../notesSlides/notesSlide50.xml"/><Relationship Id="rId3" Type="http://schemas.openxmlformats.org/officeDocument/2006/relationships/tags" Target="../tags/tag1195.xml"/><Relationship Id="rId7" Type="http://schemas.openxmlformats.org/officeDocument/2006/relationships/slideLayout" Target="../slideLayouts/slideLayout5.xml"/><Relationship Id="rId2" Type="http://schemas.openxmlformats.org/officeDocument/2006/relationships/tags" Target="../tags/tag1194.xml"/><Relationship Id="rId1" Type="http://schemas.openxmlformats.org/officeDocument/2006/relationships/tags" Target="../tags/tag1193.xml"/><Relationship Id="rId6" Type="http://schemas.openxmlformats.org/officeDocument/2006/relationships/tags" Target="../tags/tag1198.xml"/><Relationship Id="rId5" Type="http://schemas.openxmlformats.org/officeDocument/2006/relationships/tags" Target="../tags/tag1197.xml"/><Relationship Id="rId4" Type="http://schemas.openxmlformats.org/officeDocument/2006/relationships/tags" Target="../tags/tag1196.xml"/></Relationships>
</file>

<file path=ppt/slides/_rels/slide226.xml.rels><?xml version="1.0" encoding="UTF-8" standalone="yes"?>
<Relationships xmlns="http://schemas.openxmlformats.org/package/2006/relationships"><Relationship Id="rId8" Type="http://schemas.openxmlformats.org/officeDocument/2006/relationships/notesSlide" Target="../notesSlides/notesSlide51.xml"/><Relationship Id="rId3" Type="http://schemas.openxmlformats.org/officeDocument/2006/relationships/tags" Target="../tags/tag1201.xml"/><Relationship Id="rId7" Type="http://schemas.openxmlformats.org/officeDocument/2006/relationships/slideLayout" Target="../slideLayouts/slideLayout5.xml"/><Relationship Id="rId2" Type="http://schemas.openxmlformats.org/officeDocument/2006/relationships/tags" Target="../tags/tag1200.xml"/><Relationship Id="rId1" Type="http://schemas.openxmlformats.org/officeDocument/2006/relationships/tags" Target="../tags/tag1199.xml"/><Relationship Id="rId6" Type="http://schemas.openxmlformats.org/officeDocument/2006/relationships/tags" Target="../tags/tag1204.xml"/><Relationship Id="rId5" Type="http://schemas.openxmlformats.org/officeDocument/2006/relationships/tags" Target="../tags/tag1203.xml"/><Relationship Id="rId4" Type="http://schemas.openxmlformats.org/officeDocument/2006/relationships/tags" Target="../tags/tag1202.xml"/></Relationships>
</file>

<file path=ppt/slides/_rels/slide227.xml.rels><?xml version="1.0" encoding="UTF-8" standalone="yes"?>
<Relationships xmlns="http://schemas.openxmlformats.org/package/2006/relationships"><Relationship Id="rId8" Type="http://schemas.openxmlformats.org/officeDocument/2006/relationships/notesSlide" Target="../notesSlides/notesSlide52.xml"/><Relationship Id="rId3" Type="http://schemas.openxmlformats.org/officeDocument/2006/relationships/tags" Target="../tags/tag1207.xml"/><Relationship Id="rId7" Type="http://schemas.openxmlformats.org/officeDocument/2006/relationships/slideLayout" Target="../slideLayouts/slideLayout5.xml"/><Relationship Id="rId2" Type="http://schemas.openxmlformats.org/officeDocument/2006/relationships/tags" Target="../tags/tag1206.xml"/><Relationship Id="rId1" Type="http://schemas.openxmlformats.org/officeDocument/2006/relationships/tags" Target="../tags/tag1205.xml"/><Relationship Id="rId6" Type="http://schemas.openxmlformats.org/officeDocument/2006/relationships/tags" Target="../tags/tag1210.xml"/><Relationship Id="rId5" Type="http://schemas.openxmlformats.org/officeDocument/2006/relationships/tags" Target="../tags/tag1209.xml"/><Relationship Id="rId10" Type="http://schemas.openxmlformats.org/officeDocument/2006/relationships/chart" Target="../charts/chart68.xml"/><Relationship Id="rId4" Type="http://schemas.openxmlformats.org/officeDocument/2006/relationships/tags" Target="../tags/tag1208.xml"/><Relationship Id="rId9" Type="http://schemas.openxmlformats.org/officeDocument/2006/relationships/chart" Target="../charts/chart67.xml"/></Relationships>
</file>

<file path=ppt/slides/_rels/slide228.xml.rels><?xml version="1.0" encoding="UTF-8" standalone="yes"?>
<Relationships xmlns="http://schemas.openxmlformats.org/package/2006/relationships"><Relationship Id="rId8" Type="http://schemas.openxmlformats.org/officeDocument/2006/relationships/chart" Target="../charts/chart69.xml"/><Relationship Id="rId3" Type="http://schemas.openxmlformats.org/officeDocument/2006/relationships/tags" Target="../tags/tag1213.xml"/><Relationship Id="rId7" Type="http://schemas.openxmlformats.org/officeDocument/2006/relationships/slideLayout" Target="../slideLayouts/slideLayout106.xml"/><Relationship Id="rId2" Type="http://schemas.openxmlformats.org/officeDocument/2006/relationships/tags" Target="../tags/tag1212.xml"/><Relationship Id="rId1" Type="http://schemas.openxmlformats.org/officeDocument/2006/relationships/tags" Target="../tags/tag1211.xml"/><Relationship Id="rId6" Type="http://schemas.openxmlformats.org/officeDocument/2006/relationships/tags" Target="../tags/tag1216.xml"/><Relationship Id="rId5" Type="http://schemas.openxmlformats.org/officeDocument/2006/relationships/tags" Target="../tags/tag1215.xml"/><Relationship Id="rId4" Type="http://schemas.openxmlformats.org/officeDocument/2006/relationships/tags" Target="../tags/tag1214.xml"/></Relationships>
</file>

<file path=ppt/slides/_rels/slide229.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tags" Target="../tags/tag1219.xml"/><Relationship Id="rId7" Type="http://schemas.openxmlformats.org/officeDocument/2006/relationships/tags" Target="../tags/tag1223.xml"/><Relationship Id="rId2" Type="http://schemas.openxmlformats.org/officeDocument/2006/relationships/tags" Target="../tags/tag1218.xml"/><Relationship Id="rId1" Type="http://schemas.openxmlformats.org/officeDocument/2006/relationships/tags" Target="../tags/tag1217.xml"/><Relationship Id="rId6" Type="http://schemas.openxmlformats.org/officeDocument/2006/relationships/tags" Target="../tags/tag1222.xml"/><Relationship Id="rId5" Type="http://schemas.openxmlformats.org/officeDocument/2006/relationships/tags" Target="../tags/tag1221.xml"/><Relationship Id="rId10" Type="http://schemas.openxmlformats.org/officeDocument/2006/relationships/chart" Target="../charts/chart71.xml"/><Relationship Id="rId4" Type="http://schemas.openxmlformats.org/officeDocument/2006/relationships/tags" Target="../tags/tag1220.xml"/><Relationship Id="rId9" Type="http://schemas.openxmlformats.org/officeDocument/2006/relationships/chart" Target="../charts/chart70.xml"/></Relationships>
</file>

<file path=ppt/slides/_rels/slide23.xml.rels><?xml version="1.0" encoding="UTF-8" standalone="yes"?>
<Relationships xmlns="http://schemas.openxmlformats.org/package/2006/relationships"><Relationship Id="rId3" Type="http://schemas.openxmlformats.org/officeDocument/2006/relationships/tags" Target="../tags/tag85.xml"/><Relationship Id="rId2" Type="http://schemas.openxmlformats.org/officeDocument/2006/relationships/tags" Target="../tags/tag84.xml"/><Relationship Id="rId1" Type="http://schemas.openxmlformats.org/officeDocument/2006/relationships/tags" Target="../tags/tag83.xml"/><Relationship Id="rId5" Type="http://schemas.openxmlformats.org/officeDocument/2006/relationships/slideLayout" Target="../slideLayouts/slideLayout183.xml"/><Relationship Id="rId4" Type="http://schemas.openxmlformats.org/officeDocument/2006/relationships/tags" Target="../tags/tag86.xml"/></Relationships>
</file>

<file path=ppt/slides/_rels/slide230.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tags" Target="../tags/tag1226.xml"/><Relationship Id="rId7" Type="http://schemas.openxmlformats.org/officeDocument/2006/relationships/tags" Target="../tags/tag1230.xml"/><Relationship Id="rId2" Type="http://schemas.openxmlformats.org/officeDocument/2006/relationships/tags" Target="../tags/tag1225.xml"/><Relationship Id="rId1" Type="http://schemas.openxmlformats.org/officeDocument/2006/relationships/tags" Target="../tags/tag1224.xml"/><Relationship Id="rId6" Type="http://schemas.openxmlformats.org/officeDocument/2006/relationships/tags" Target="../tags/tag1229.xml"/><Relationship Id="rId5" Type="http://schemas.openxmlformats.org/officeDocument/2006/relationships/tags" Target="../tags/tag1228.xml"/><Relationship Id="rId4" Type="http://schemas.openxmlformats.org/officeDocument/2006/relationships/tags" Target="../tags/tag1227.xml"/></Relationships>
</file>

<file path=ppt/slides/_rels/slide231.xml.rels><?xml version="1.0" encoding="UTF-8" standalone="yes"?>
<Relationships xmlns="http://schemas.openxmlformats.org/package/2006/relationships"><Relationship Id="rId3" Type="http://schemas.openxmlformats.org/officeDocument/2006/relationships/tags" Target="../tags/tag1233.xml"/><Relationship Id="rId7" Type="http://schemas.openxmlformats.org/officeDocument/2006/relationships/chart" Target="../charts/chart72.xml"/><Relationship Id="rId2" Type="http://schemas.openxmlformats.org/officeDocument/2006/relationships/tags" Target="../tags/tag1232.xml"/><Relationship Id="rId1" Type="http://schemas.openxmlformats.org/officeDocument/2006/relationships/tags" Target="../tags/tag1231.xml"/><Relationship Id="rId6" Type="http://schemas.openxmlformats.org/officeDocument/2006/relationships/slideLayout" Target="../slideLayouts/slideLayout106.xml"/><Relationship Id="rId5" Type="http://schemas.openxmlformats.org/officeDocument/2006/relationships/tags" Target="../tags/tag1235.xml"/><Relationship Id="rId4" Type="http://schemas.openxmlformats.org/officeDocument/2006/relationships/tags" Target="../tags/tag1234.xml"/></Relationships>
</file>

<file path=ppt/slides/_rels/slide232.xml.rels><?xml version="1.0" encoding="UTF-8" standalone="yes"?>
<Relationships xmlns="http://schemas.openxmlformats.org/package/2006/relationships"><Relationship Id="rId3" Type="http://schemas.openxmlformats.org/officeDocument/2006/relationships/tags" Target="../tags/tag1238.xml"/><Relationship Id="rId7" Type="http://schemas.openxmlformats.org/officeDocument/2006/relationships/chart" Target="../charts/chart73.xml"/><Relationship Id="rId2" Type="http://schemas.openxmlformats.org/officeDocument/2006/relationships/tags" Target="../tags/tag1237.xml"/><Relationship Id="rId1" Type="http://schemas.openxmlformats.org/officeDocument/2006/relationships/tags" Target="../tags/tag1236.xml"/><Relationship Id="rId6" Type="http://schemas.openxmlformats.org/officeDocument/2006/relationships/slideLayout" Target="../slideLayouts/slideLayout106.xml"/><Relationship Id="rId5" Type="http://schemas.openxmlformats.org/officeDocument/2006/relationships/tags" Target="../tags/tag1240.xml"/><Relationship Id="rId4" Type="http://schemas.openxmlformats.org/officeDocument/2006/relationships/tags" Target="../tags/tag1239.xml"/></Relationships>
</file>

<file path=ppt/slides/_rels/slide233.xml.rels><?xml version="1.0" encoding="UTF-8" standalone="yes"?>
<Relationships xmlns="http://schemas.openxmlformats.org/package/2006/relationships"><Relationship Id="rId3" Type="http://schemas.openxmlformats.org/officeDocument/2006/relationships/slideLayout" Target="../slideLayouts/slideLayout77.xml"/><Relationship Id="rId2" Type="http://schemas.openxmlformats.org/officeDocument/2006/relationships/tags" Target="../tags/tag1242.xml"/><Relationship Id="rId1" Type="http://schemas.openxmlformats.org/officeDocument/2006/relationships/tags" Target="../tags/tag1241.xml"/><Relationship Id="rId4" Type="http://schemas.openxmlformats.org/officeDocument/2006/relationships/image" Target="../media/image26.jpeg"/></Relationships>
</file>

<file path=ppt/slides/_rels/slide234.xml.rels><?xml version="1.0" encoding="UTF-8" standalone="yes"?>
<Relationships xmlns="http://schemas.openxmlformats.org/package/2006/relationships"><Relationship Id="rId3" Type="http://schemas.openxmlformats.org/officeDocument/2006/relationships/tags" Target="../tags/tag1245.xml"/><Relationship Id="rId7" Type="http://schemas.openxmlformats.org/officeDocument/2006/relationships/chart" Target="../charts/chart74.xml"/><Relationship Id="rId2" Type="http://schemas.openxmlformats.org/officeDocument/2006/relationships/tags" Target="../tags/tag1244.xml"/><Relationship Id="rId1" Type="http://schemas.openxmlformats.org/officeDocument/2006/relationships/tags" Target="../tags/tag1243.xml"/><Relationship Id="rId6" Type="http://schemas.openxmlformats.org/officeDocument/2006/relationships/slideLayout" Target="../slideLayouts/slideLayout106.xml"/><Relationship Id="rId5" Type="http://schemas.openxmlformats.org/officeDocument/2006/relationships/tags" Target="../tags/tag1247.xml"/><Relationship Id="rId4" Type="http://schemas.openxmlformats.org/officeDocument/2006/relationships/tags" Target="../tags/tag1246.xml"/></Relationships>
</file>

<file path=ppt/slides/_rels/slide235.xml.rels><?xml version="1.0" encoding="UTF-8" standalone="yes"?>
<Relationships xmlns="http://schemas.openxmlformats.org/package/2006/relationships"><Relationship Id="rId8" Type="http://schemas.openxmlformats.org/officeDocument/2006/relationships/notesSlide" Target="../notesSlides/notesSlide53.xml"/><Relationship Id="rId3" Type="http://schemas.openxmlformats.org/officeDocument/2006/relationships/tags" Target="../tags/tag1250.xml"/><Relationship Id="rId7" Type="http://schemas.openxmlformats.org/officeDocument/2006/relationships/slideLayout" Target="../slideLayouts/slideLayout5.xml"/><Relationship Id="rId2" Type="http://schemas.openxmlformats.org/officeDocument/2006/relationships/tags" Target="../tags/tag1249.xml"/><Relationship Id="rId1" Type="http://schemas.openxmlformats.org/officeDocument/2006/relationships/tags" Target="../tags/tag1248.xml"/><Relationship Id="rId6" Type="http://schemas.openxmlformats.org/officeDocument/2006/relationships/tags" Target="../tags/tag1253.xml"/><Relationship Id="rId5" Type="http://schemas.openxmlformats.org/officeDocument/2006/relationships/tags" Target="../tags/tag1252.xml"/><Relationship Id="rId4" Type="http://schemas.openxmlformats.org/officeDocument/2006/relationships/tags" Target="../tags/tag1251.xml"/></Relationships>
</file>

<file path=ppt/slides/_rels/slide236.xml.rels><?xml version="1.0" encoding="UTF-8" standalone="yes"?>
<Relationships xmlns="http://schemas.openxmlformats.org/package/2006/relationships"><Relationship Id="rId3" Type="http://schemas.openxmlformats.org/officeDocument/2006/relationships/tags" Target="../tags/tag1256.xml"/><Relationship Id="rId7" Type="http://schemas.openxmlformats.org/officeDocument/2006/relationships/chart" Target="../charts/chart75.xml"/><Relationship Id="rId2" Type="http://schemas.openxmlformats.org/officeDocument/2006/relationships/tags" Target="../tags/tag1255.xml"/><Relationship Id="rId1" Type="http://schemas.openxmlformats.org/officeDocument/2006/relationships/tags" Target="../tags/tag1254.xml"/><Relationship Id="rId6" Type="http://schemas.openxmlformats.org/officeDocument/2006/relationships/slideLayout" Target="../slideLayouts/slideLayout106.xml"/><Relationship Id="rId5" Type="http://schemas.openxmlformats.org/officeDocument/2006/relationships/tags" Target="../tags/tag1258.xml"/><Relationship Id="rId4" Type="http://schemas.openxmlformats.org/officeDocument/2006/relationships/tags" Target="../tags/tag1257.xml"/></Relationships>
</file>

<file path=ppt/slides/_rels/slide237.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tags" Target="../tags/tag1261.xml"/><Relationship Id="rId7" Type="http://schemas.openxmlformats.org/officeDocument/2006/relationships/tags" Target="../tags/tag1265.xml"/><Relationship Id="rId2" Type="http://schemas.openxmlformats.org/officeDocument/2006/relationships/tags" Target="../tags/tag1260.xml"/><Relationship Id="rId1" Type="http://schemas.openxmlformats.org/officeDocument/2006/relationships/tags" Target="../tags/tag1259.xml"/><Relationship Id="rId6" Type="http://schemas.openxmlformats.org/officeDocument/2006/relationships/tags" Target="../tags/tag1264.xml"/><Relationship Id="rId5" Type="http://schemas.openxmlformats.org/officeDocument/2006/relationships/tags" Target="../tags/tag1263.xml"/><Relationship Id="rId4" Type="http://schemas.openxmlformats.org/officeDocument/2006/relationships/tags" Target="../tags/tag1262.xml"/></Relationships>
</file>

<file path=ppt/slides/_rels/slide238.xml.rels><?xml version="1.0" encoding="UTF-8" standalone="yes"?>
<Relationships xmlns="http://schemas.openxmlformats.org/package/2006/relationships"><Relationship Id="rId3" Type="http://schemas.openxmlformats.org/officeDocument/2006/relationships/tags" Target="../tags/tag1268.xml"/><Relationship Id="rId7" Type="http://schemas.openxmlformats.org/officeDocument/2006/relationships/slideLayout" Target="../slideLayouts/slideLayout106.xml"/><Relationship Id="rId2" Type="http://schemas.openxmlformats.org/officeDocument/2006/relationships/tags" Target="../tags/tag1267.xml"/><Relationship Id="rId1" Type="http://schemas.openxmlformats.org/officeDocument/2006/relationships/tags" Target="../tags/tag1266.xml"/><Relationship Id="rId6" Type="http://schemas.openxmlformats.org/officeDocument/2006/relationships/tags" Target="../tags/tag1271.xml"/><Relationship Id="rId5" Type="http://schemas.openxmlformats.org/officeDocument/2006/relationships/tags" Target="../tags/tag1270.xml"/><Relationship Id="rId4" Type="http://schemas.openxmlformats.org/officeDocument/2006/relationships/tags" Target="../tags/tag1269.xml"/></Relationships>
</file>

<file path=ppt/slides/_rels/slide239.xml.rels><?xml version="1.0" encoding="UTF-8" standalone="yes"?>
<Relationships xmlns="http://schemas.openxmlformats.org/package/2006/relationships"><Relationship Id="rId3" Type="http://schemas.openxmlformats.org/officeDocument/2006/relationships/tags" Target="../tags/tag1274.xml"/><Relationship Id="rId7" Type="http://schemas.openxmlformats.org/officeDocument/2006/relationships/chart" Target="../charts/chart76.xml"/><Relationship Id="rId2" Type="http://schemas.openxmlformats.org/officeDocument/2006/relationships/tags" Target="../tags/tag1273.xml"/><Relationship Id="rId1" Type="http://schemas.openxmlformats.org/officeDocument/2006/relationships/tags" Target="../tags/tag1272.xml"/><Relationship Id="rId6" Type="http://schemas.openxmlformats.org/officeDocument/2006/relationships/slideLayout" Target="../slideLayouts/slideLayout106.xml"/><Relationship Id="rId5" Type="http://schemas.openxmlformats.org/officeDocument/2006/relationships/tags" Target="../tags/tag1276.xml"/><Relationship Id="rId4" Type="http://schemas.openxmlformats.org/officeDocument/2006/relationships/tags" Target="../tags/tag1275.xml"/></Relationships>
</file>

<file path=ppt/slides/_rels/slide24.xml.rels><?xml version="1.0" encoding="UTF-8" standalone="yes"?>
<Relationships xmlns="http://schemas.openxmlformats.org/package/2006/relationships"><Relationship Id="rId3" Type="http://schemas.openxmlformats.org/officeDocument/2006/relationships/tags" Target="../tags/tag89.xml"/><Relationship Id="rId2" Type="http://schemas.openxmlformats.org/officeDocument/2006/relationships/tags" Target="../tags/tag88.xml"/><Relationship Id="rId1" Type="http://schemas.openxmlformats.org/officeDocument/2006/relationships/tags" Target="../tags/tag87.xml"/><Relationship Id="rId5" Type="http://schemas.openxmlformats.org/officeDocument/2006/relationships/slideLayout" Target="../slideLayouts/slideLayout183.xml"/><Relationship Id="rId4" Type="http://schemas.openxmlformats.org/officeDocument/2006/relationships/tags" Target="../tags/tag90.xml"/></Relationships>
</file>

<file path=ppt/slides/_rels/slide240.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tags" Target="../tags/tag1279.xml"/><Relationship Id="rId7" Type="http://schemas.openxmlformats.org/officeDocument/2006/relationships/tags" Target="../tags/tag1283.xml"/><Relationship Id="rId2" Type="http://schemas.openxmlformats.org/officeDocument/2006/relationships/tags" Target="../tags/tag1278.xml"/><Relationship Id="rId1" Type="http://schemas.openxmlformats.org/officeDocument/2006/relationships/tags" Target="../tags/tag1277.xml"/><Relationship Id="rId6" Type="http://schemas.openxmlformats.org/officeDocument/2006/relationships/tags" Target="../tags/tag1282.xml"/><Relationship Id="rId5" Type="http://schemas.openxmlformats.org/officeDocument/2006/relationships/tags" Target="../tags/tag1281.xml"/><Relationship Id="rId4" Type="http://schemas.openxmlformats.org/officeDocument/2006/relationships/tags" Target="../tags/tag1280.xml"/></Relationships>
</file>

<file path=ppt/slides/_rels/slide241.xml.rels><?xml version="1.0" encoding="UTF-8" standalone="yes"?>
<Relationships xmlns="http://schemas.openxmlformats.org/package/2006/relationships"><Relationship Id="rId3" Type="http://schemas.openxmlformats.org/officeDocument/2006/relationships/tags" Target="../tags/tag1286.xml"/><Relationship Id="rId7" Type="http://schemas.openxmlformats.org/officeDocument/2006/relationships/slideLayout" Target="../slideLayouts/slideLayout106.xml"/><Relationship Id="rId2" Type="http://schemas.openxmlformats.org/officeDocument/2006/relationships/tags" Target="../tags/tag1285.xml"/><Relationship Id="rId1" Type="http://schemas.openxmlformats.org/officeDocument/2006/relationships/tags" Target="../tags/tag1284.xml"/><Relationship Id="rId6" Type="http://schemas.openxmlformats.org/officeDocument/2006/relationships/tags" Target="../tags/tag1289.xml"/><Relationship Id="rId5" Type="http://schemas.openxmlformats.org/officeDocument/2006/relationships/tags" Target="../tags/tag1288.xml"/><Relationship Id="rId4" Type="http://schemas.openxmlformats.org/officeDocument/2006/relationships/tags" Target="../tags/tag1287.xml"/></Relationships>
</file>

<file path=ppt/slides/_rels/slide242.xml.rels><?xml version="1.0" encoding="UTF-8" standalone="yes"?>
<Relationships xmlns="http://schemas.openxmlformats.org/package/2006/relationships"><Relationship Id="rId3" Type="http://schemas.openxmlformats.org/officeDocument/2006/relationships/tags" Target="../tags/tag1292.xml"/><Relationship Id="rId7" Type="http://schemas.openxmlformats.org/officeDocument/2006/relationships/chart" Target="../charts/chart77.xml"/><Relationship Id="rId2" Type="http://schemas.openxmlformats.org/officeDocument/2006/relationships/tags" Target="../tags/tag1291.xml"/><Relationship Id="rId1" Type="http://schemas.openxmlformats.org/officeDocument/2006/relationships/tags" Target="../tags/tag1290.xml"/><Relationship Id="rId6" Type="http://schemas.openxmlformats.org/officeDocument/2006/relationships/slideLayout" Target="../slideLayouts/slideLayout106.xml"/><Relationship Id="rId5" Type="http://schemas.openxmlformats.org/officeDocument/2006/relationships/tags" Target="../tags/tag1294.xml"/><Relationship Id="rId4" Type="http://schemas.openxmlformats.org/officeDocument/2006/relationships/tags" Target="../tags/tag1293.xml"/></Relationships>
</file>

<file path=ppt/slides/_rels/slide243.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tags" Target="../tags/tag1297.xml"/><Relationship Id="rId7" Type="http://schemas.openxmlformats.org/officeDocument/2006/relationships/tags" Target="../tags/tag1301.xml"/><Relationship Id="rId2" Type="http://schemas.openxmlformats.org/officeDocument/2006/relationships/tags" Target="../tags/tag1296.xml"/><Relationship Id="rId1" Type="http://schemas.openxmlformats.org/officeDocument/2006/relationships/tags" Target="../tags/tag1295.xml"/><Relationship Id="rId6" Type="http://schemas.openxmlformats.org/officeDocument/2006/relationships/tags" Target="../tags/tag1300.xml"/><Relationship Id="rId5" Type="http://schemas.openxmlformats.org/officeDocument/2006/relationships/tags" Target="../tags/tag1299.xml"/><Relationship Id="rId4" Type="http://schemas.openxmlformats.org/officeDocument/2006/relationships/tags" Target="../tags/tag1298.xml"/></Relationships>
</file>

<file path=ppt/slides/_rels/slide244.xml.rels><?xml version="1.0" encoding="UTF-8" standalone="yes"?>
<Relationships xmlns="http://schemas.openxmlformats.org/package/2006/relationships"><Relationship Id="rId8" Type="http://schemas.openxmlformats.org/officeDocument/2006/relationships/chart" Target="../charts/chart78.xml"/><Relationship Id="rId3" Type="http://schemas.openxmlformats.org/officeDocument/2006/relationships/tags" Target="../tags/tag1304.xml"/><Relationship Id="rId7" Type="http://schemas.openxmlformats.org/officeDocument/2006/relationships/slideLayout" Target="../slideLayouts/slideLayout106.xml"/><Relationship Id="rId2" Type="http://schemas.openxmlformats.org/officeDocument/2006/relationships/tags" Target="../tags/tag1303.xml"/><Relationship Id="rId1" Type="http://schemas.openxmlformats.org/officeDocument/2006/relationships/tags" Target="../tags/tag1302.xml"/><Relationship Id="rId6" Type="http://schemas.openxmlformats.org/officeDocument/2006/relationships/tags" Target="../tags/tag1307.xml"/><Relationship Id="rId5" Type="http://schemas.openxmlformats.org/officeDocument/2006/relationships/tags" Target="../tags/tag1306.xml"/><Relationship Id="rId4" Type="http://schemas.openxmlformats.org/officeDocument/2006/relationships/tags" Target="../tags/tag1305.xml"/><Relationship Id="rId9" Type="http://schemas.openxmlformats.org/officeDocument/2006/relationships/chart" Target="../charts/chart79.xml"/></Relationships>
</file>

<file path=ppt/slides/_rels/slide245.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tags" Target="../tags/tag1310.xml"/><Relationship Id="rId7" Type="http://schemas.openxmlformats.org/officeDocument/2006/relationships/tags" Target="../tags/tag1314.xml"/><Relationship Id="rId2" Type="http://schemas.openxmlformats.org/officeDocument/2006/relationships/tags" Target="../tags/tag1309.xml"/><Relationship Id="rId1" Type="http://schemas.openxmlformats.org/officeDocument/2006/relationships/tags" Target="../tags/tag1308.xml"/><Relationship Id="rId6" Type="http://schemas.openxmlformats.org/officeDocument/2006/relationships/tags" Target="../tags/tag1313.xml"/><Relationship Id="rId5" Type="http://schemas.openxmlformats.org/officeDocument/2006/relationships/tags" Target="../tags/tag1312.xml"/><Relationship Id="rId4" Type="http://schemas.openxmlformats.org/officeDocument/2006/relationships/tags" Target="../tags/tag1311.xml"/></Relationships>
</file>

<file path=ppt/slides/_rels/slide246.xml.rels><?xml version="1.0" encoding="UTF-8" standalone="yes"?>
<Relationships xmlns="http://schemas.openxmlformats.org/package/2006/relationships"><Relationship Id="rId3" Type="http://schemas.openxmlformats.org/officeDocument/2006/relationships/tags" Target="../tags/tag1317.xml"/><Relationship Id="rId7" Type="http://schemas.openxmlformats.org/officeDocument/2006/relationships/slideLayout" Target="../slideLayouts/slideLayout106.xml"/><Relationship Id="rId2" Type="http://schemas.openxmlformats.org/officeDocument/2006/relationships/tags" Target="../tags/tag1316.xml"/><Relationship Id="rId1" Type="http://schemas.openxmlformats.org/officeDocument/2006/relationships/tags" Target="../tags/tag1315.xml"/><Relationship Id="rId6" Type="http://schemas.openxmlformats.org/officeDocument/2006/relationships/tags" Target="../tags/tag1320.xml"/><Relationship Id="rId5" Type="http://schemas.openxmlformats.org/officeDocument/2006/relationships/tags" Target="../tags/tag1319.xml"/><Relationship Id="rId4" Type="http://schemas.openxmlformats.org/officeDocument/2006/relationships/tags" Target="../tags/tag1318.xml"/></Relationships>
</file>

<file path=ppt/slides/_rels/slide247.xml.rels><?xml version="1.0" encoding="UTF-8" standalone="yes"?>
<Relationships xmlns="http://schemas.openxmlformats.org/package/2006/relationships"><Relationship Id="rId8" Type="http://schemas.openxmlformats.org/officeDocument/2006/relationships/chart" Target="../charts/chart80.xml"/><Relationship Id="rId3" Type="http://schemas.openxmlformats.org/officeDocument/2006/relationships/tags" Target="../tags/tag1323.xml"/><Relationship Id="rId7" Type="http://schemas.openxmlformats.org/officeDocument/2006/relationships/slideLayout" Target="../slideLayouts/slideLayout106.xml"/><Relationship Id="rId2" Type="http://schemas.openxmlformats.org/officeDocument/2006/relationships/tags" Target="../tags/tag1322.xml"/><Relationship Id="rId1" Type="http://schemas.openxmlformats.org/officeDocument/2006/relationships/tags" Target="../tags/tag1321.xml"/><Relationship Id="rId6" Type="http://schemas.openxmlformats.org/officeDocument/2006/relationships/tags" Target="../tags/tag1326.xml"/><Relationship Id="rId5" Type="http://schemas.openxmlformats.org/officeDocument/2006/relationships/tags" Target="../tags/tag1325.xml"/><Relationship Id="rId4" Type="http://schemas.openxmlformats.org/officeDocument/2006/relationships/tags" Target="../tags/tag1324.xml"/><Relationship Id="rId9" Type="http://schemas.openxmlformats.org/officeDocument/2006/relationships/chart" Target="../charts/chart81.xml"/></Relationships>
</file>

<file path=ppt/slides/_rels/slide248.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tags" Target="../tags/tag1329.xml"/><Relationship Id="rId7" Type="http://schemas.openxmlformats.org/officeDocument/2006/relationships/tags" Target="../tags/tag1333.xml"/><Relationship Id="rId2" Type="http://schemas.openxmlformats.org/officeDocument/2006/relationships/tags" Target="../tags/tag1328.xml"/><Relationship Id="rId1" Type="http://schemas.openxmlformats.org/officeDocument/2006/relationships/tags" Target="../tags/tag1327.xml"/><Relationship Id="rId6" Type="http://schemas.openxmlformats.org/officeDocument/2006/relationships/tags" Target="../tags/tag1332.xml"/><Relationship Id="rId5" Type="http://schemas.openxmlformats.org/officeDocument/2006/relationships/tags" Target="../tags/tag1331.xml"/><Relationship Id="rId4" Type="http://schemas.openxmlformats.org/officeDocument/2006/relationships/tags" Target="../tags/tag1330.xml"/></Relationships>
</file>

<file path=ppt/slides/_rels/slide249.xml.rels><?xml version="1.0" encoding="UTF-8" standalone="yes"?>
<Relationships xmlns="http://schemas.openxmlformats.org/package/2006/relationships"><Relationship Id="rId3" Type="http://schemas.openxmlformats.org/officeDocument/2006/relationships/tags" Target="../tags/tag1336.xml"/><Relationship Id="rId7" Type="http://schemas.openxmlformats.org/officeDocument/2006/relationships/slideLayout" Target="../slideLayouts/slideLayout106.xml"/><Relationship Id="rId2" Type="http://schemas.openxmlformats.org/officeDocument/2006/relationships/tags" Target="../tags/tag1335.xml"/><Relationship Id="rId1" Type="http://schemas.openxmlformats.org/officeDocument/2006/relationships/tags" Target="../tags/tag1334.xml"/><Relationship Id="rId6" Type="http://schemas.openxmlformats.org/officeDocument/2006/relationships/tags" Target="../tags/tag1339.xml"/><Relationship Id="rId5" Type="http://schemas.openxmlformats.org/officeDocument/2006/relationships/tags" Target="../tags/tag1338.xml"/><Relationship Id="rId4" Type="http://schemas.openxmlformats.org/officeDocument/2006/relationships/tags" Target="../tags/tag1337.xml"/></Relationships>
</file>

<file path=ppt/slides/_rels/slide25.xml.rels><?xml version="1.0" encoding="UTF-8" standalone="yes"?>
<Relationships xmlns="http://schemas.openxmlformats.org/package/2006/relationships"><Relationship Id="rId3" Type="http://schemas.openxmlformats.org/officeDocument/2006/relationships/tags" Target="../tags/tag93.xml"/><Relationship Id="rId2" Type="http://schemas.openxmlformats.org/officeDocument/2006/relationships/tags" Target="../tags/tag92.xml"/><Relationship Id="rId1" Type="http://schemas.openxmlformats.org/officeDocument/2006/relationships/tags" Target="../tags/tag91.xml"/><Relationship Id="rId5" Type="http://schemas.openxmlformats.org/officeDocument/2006/relationships/slideLayout" Target="../slideLayouts/slideLayout183.xml"/><Relationship Id="rId4" Type="http://schemas.openxmlformats.org/officeDocument/2006/relationships/tags" Target="../tags/tag94.xml"/></Relationships>
</file>

<file path=ppt/slides/_rels/slide250.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tags" Target="../tags/tag1342.xml"/><Relationship Id="rId7" Type="http://schemas.openxmlformats.org/officeDocument/2006/relationships/tags" Target="../tags/tag1346.xml"/><Relationship Id="rId2" Type="http://schemas.openxmlformats.org/officeDocument/2006/relationships/tags" Target="../tags/tag1341.xml"/><Relationship Id="rId1" Type="http://schemas.openxmlformats.org/officeDocument/2006/relationships/tags" Target="../tags/tag1340.xml"/><Relationship Id="rId6" Type="http://schemas.openxmlformats.org/officeDocument/2006/relationships/tags" Target="../tags/tag1345.xml"/><Relationship Id="rId5" Type="http://schemas.openxmlformats.org/officeDocument/2006/relationships/tags" Target="../tags/tag1344.xml"/><Relationship Id="rId4" Type="http://schemas.openxmlformats.org/officeDocument/2006/relationships/tags" Target="../tags/tag1343.xml"/><Relationship Id="rId9" Type="http://schemas.openxmlformats.org/officeDocument/2006/relationships/chart" Target="../charts/chart82.xml"/></Relationships>
</file>

<file path=ppt/slides/_rels/slide251.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tags" Target="../tags/tag1349.xml"/><Relationship Id="rId7" Type="http://schemas.openxmlformats.org/officeDocument/2006/relationships/tags" Target="../tags/tag1353.xml"/><Relationship Id="rId2" Type="http://schemas.openxmlformats.org/officeDocument/2006/relationships/tags" Target="../tags/tag1348.xml"/><Relationship Id="rId1" Type="http://schemas.openxmlformats.org/officeDocument/2006/relationships/tags" Target="../tags/tag1347.xml"/><Relationship Id="rId6" Type="http://schemas.openxmlformats.org/officeDocument/2006/relationships/tags" Target="../tags/tag1352.xml"/><Relationship Id="rId5" Type="http://schemas.openxmlformats.org/officeDocument/2006/relationships/tags" Target="../tags/tag1351.xml"/><Relationship Id="rId4" Type="http://schemas.openxmlformats.org/officeDocument/2006/relationships/tags" Target="../tags/tag1350.xml"/></Relationships>
</file>

<file path=ppt/slides/_rels/slide252.xml.rels><?xml version="1.0" encoding="UTF-8" standalone="yes"?>
<Relationships xmlns="http://schemas.openxmlformats.org/package/2006/relationships"><Relationship Id="rId3" Type="http://schemas.openxmlformats.org/officeDocument/2006/relationships/tags" Target="../tags/tag1356.xml"/><Relationship Id="rId7" Type="http://schemas.openxmlformats.org/officeDocument/2006/relationships/chart" Target="../charts/chart83.xml"/><Relationship Id="rId2" Type="http://schemas.openxmlformats.org/officeDocument/2006/relationships/tags" Target="../tags/tag1355.xml"/><Relationship Id="rId1" Type="http://schemas.openxmlformats.org/officeDocument/2006/relationships/tags" Target="../tags/tag1354.xml"/><Relationship Id="rId6" Type="http://schemas.openxmlformats.org/officeDocument/2006/relationships/slideLayout" Target="../slideLayouts/slideLayout106.xml"/><Relationship Id="rId5" Type="http://schemas.openxmlformats.org/officeDocument/2006/relationships/tags" Target="../tags/tag1358.xml"/><Relationship Id="rId4" Type="http://schemas.openxmlformats.org/officeDocument/2006/relationships/tags" Target="../tags/tag1357.xml"/></Relationships>
</file>

<file path=ppt/slides/_rels/slide253.xml.rels><?xml version="1.0" encoding="UTF-8" standalone="yes"?>
<Relationships xmlns="http://schemas.openxmlformats.org/package/2006/relationships"><Relationship Id="rId3" Type="http://schemas.openxmlformats.org/officeDocument/2006/relationships/tags" Target="../tags/tag1361.xml"/><Relationship Id="rId7" Type="http://schemas.openxmlformats.org/officeDocument/2006/relationships/slideLayout" Target="../slideLayouts/slideLayout151.xml"/><Relationship Id="rId2" Type="http://schemas.openxmlformats.org/officeDocument/2006/relationships/tags" Target="../tags/tag1360.xml"/><Relationship Id="rId1" Type="http://schemas.openxmlformats.org/officeDocument/2006/relationships/tags" Target="../tags/tag1359.xml"/><Relationship Id="rId6" Type="http://schemas.openxmlformats.org/officeDocument/2006/relationships/tags" Target="../tags/tag1364.xml"/><Relationship Id="rId5" Type="http://schemas.openxmlformats.org/officeDocument/2006/relationships/tags" Target="../tags/tag1363.xml"/><Relationship Id="rId4" Type="http://schemas.openxmlformats.org/officeDocument/2006/relationships/tags" Target="../tags/tag1362.xml"/></Relationships>
</file>

<file path=ppt/slides/_rels/slide254.xml.rels><?xml version="1.0" encoding="UTF-8" standalone="yes"?>
<Relationships xmlns="http://schemas.openxmlformats.org/package/2006/relationships"><Relationship Id="rId3" Type="http://schemas.openxmlformats.org/officeDocument/2006/relationships/tags" Target="../tags/tag1367.xml"/><Relationship Id="rId7" Type="http://schemas.openxmlformats.org/officeDocument/2006/relationships/slideLayout" Target="../slideLayouts/slideLayout151.xml"/><Relationship Id="rId2" Type="http://schemas.openxmlformats.org/officeDocument/2006/relationships/tags" Target="../tags/tag1366.xml"/><Relationship Id="rId1" Type="http://schemas.openxmlformats.org/officeDocument/2006/relationships/tags" Target="../tags/tag1365.xml"/><Relationship Id="rId6" Type="http://schemas.openxmlformats.org/officeDocument/2006/relationships/tags" Target="../tags/tag1370.xml"/><Relationship Id="rId5" Type="http://schemas.openxmlformats.org/officeDocument/2006/relationships/tags" Target="../tags/tag1369.xml"/><Relationship Id="rId4" Type="http://schemas.openxmlformats.org/officeDocument/2006/relationships/tags" Target="../tags/tag1368.xml"/></Relationships>
</file>

<file path=ppt/slides/_rels/slide255.xml.rels><?xml version="1.0" encoding="UTF-8" standalone="yes"?>
<Relationships xmlns="http://schemas.openxmlformats.org/package/2006/relationships"><Relationship Id="rId3" Type="http://schemas.openxmlformats.org/officeDocument/2006/relationships/slideLayout" Target="../slideLayouts/slideLayout77.xml"/><Relationship Id="rId2" Type="http://schemas.openxmlformats.org/officeDocument/2006/relationships/tags" Target="../tags/tag1372.xml"/><Relationship Id="rId1" Type="http://schemas.openxmlformats.org/officeDocument/2006/relationships/tags" Target="../tags/tag1371.xml"/><Relationship Id="rId4" Type="http://schemas.openxmlformats.org/officeDocument/2006/relationships/image" Target="../media/image27.jpg"/></Relationships>
</file>

<file path=ppt/slides/_rels/slide256.xml.rels><?xml version="1.0" encoding="UTF-8" standalone="yes"?>
<Relationships xmlns="http://schemas.openxmlformats.org/package/2006/relationships"><Relationship Id="rId3" Type="http://schemas.openxmlformats.org/officeDocument/2006/relationships/tags" Target="../tags/tag1375.xml"/><Relationship Id="rId7" Type="http://schemas.openxmlformats.org/officeDocument/2006/relationships/chart" Target="../charts/chart84.xml"/><Relationship Id="rId2" Type="http://schemas.openxmlformats.org/officeDocument/2006/relationships/tags" Target="../tags/tag1374.xml"/><Relationship Id="rId1" Type="http://schemas.openxmlformats.org/officeDocument/2006/relationships/tags" Target="../tags/tag1373.xml"/><Relationship Id="rId6" Type="http://schemas.openxmlformats.org/officeDocument/2006/relationships/slideLayout" Target="../slideLayouts/slideLayout106.xml"/><Relationship Id="rId5" Type="http://schemas.openxmlformats.org/officeDocument/2006/relationships/tags" Target="../tags/tag1377.xml"/><Relationship Id="rId4" Type="http://schemas.openxmlformats.org/officeDocument/2006/relationships/tags" Target="../tags/tag1376.xml"/></Relationships>
</file>

<file path=ppt/slides/_rels/slide257.xml.rels><?xml version="1.0" encoding="UTF-8" standalone="yes"?>
<Relationships xmlns="http://schemas.openxmlformats.org/package/2006/relationships"><Relationship Id="rId3" Type="http://schemas.openxmlformats.org/officeDocument/2006/relationships/tags" Target="../tags/tag1380.xml"/><Relationship Id="rId7" Type="http://schemas.openxmlformats.org/officeDocument/2006/relationships/chart" Target="../charts/chart85.xml"/><Relationship Id="rId2" Type="http://schemas.openxmlformats.org/officeDocument/2006/relationships/tags" Target="../tags/tag1379.xml"/><Relationship Id="rId1" Type="http://schemas.openxmlformats.org/officeDocument/2006/relationships/tags" Target="../tags/tag1378.xml"/><Relationship Id="rId6" Type="http://schemas.openxmlformats.org/officeDocument/2006/relationships/slideLayout" Target="../slideLayouts/slideLayout106.xml"/><Relationship Id="rId5" Type="http://schemas.openxmlformats.org/officeDocument/2006/relationships/tags" Target="../tags/tag1382.xml"/><Relationship Id="rId4" Type="http://schemas.openxmlformats.org/officeDocument/2006/relationships/tags" Target="../tags/tag1381.xml"/></Relationships>
</file>

<file path=ppt/slides/_rels/slide258.xml.rels><?xml version="1.0" encoding="UTF-8" standalone="yes"?>
<Relationships xmlns="http://schemas.openxmlformats.org/package/2006/relationships"><Relationship Id="rId3" Type="http://schemas.openxmlformats.org/officeDocument/2006/relationships/tags" Target="../tags/tag1385.xml"/><Relationship Id="rId7" Type="http://schemas.openxmlformats.org/officeDocument/2006/relationships/slideLayout" Target="../slideLayouts/slideLayout106.xml"/><Relationship Id="rId2" Type="http://schemas.openxmlformats.org/officeDocument/2006/relationships/tags" Target="../tags/tag1384.xml"/><Relationship Id="rId1" Type="http://schemas.openxmlformats.org/officeDocument/2006/relationships/tags" Target="../tags/tag1383.xml"/><Relationship Id="rId6" Type="http://schemas.openxmlformats.org/officeDocument/2006/relationships/tags" Target="../tags/tag1388.xml"/><Relationship Id="rId5" Type="http://schemas.openxmlformats.org/officeDocument/2006/relationships/tags" Target="../tags/tag1387.xml"/><Relationship Id="rId4" Type="http://schemas.openxmlformats.org/officeDocument/2006/relationships/tags" Target="../tags/tag1386.xml"/></Relationships>
</file>

<file path=ppt/slides/_rels/slide259.xml.rels><?xml version="1.0" encoding="UTF-8" standalone="yes"?>
<Relationships xmlns="http://schemas.openxmlformats.org/package/2006/relationships"><Relationship Id="rId3" Type="http://schemas.openxmlformats.org/officeDocument/2006/relationships/tags" Target="../tags/tag1391.xml"/><Relationship Id="rId7" Type="http://schemas.openxmlformats.org/officeDocument/2006/relationships/chart" Target="../charts/chart86.xml"/><Relationship Id="rId2" Type="http://schemas.openxmlformats.org/officeDocument/2006/relationships/tags" Target="../tags/tag1390.xml"/><Relationship Id="rId1" Type="http://schemas.openxmlformats.org/officeDocument/2006/relationships/tags" Target="../tags/tag1389.xml"/><Relationship Id="rId6" Type="http://schemas.openxmlformats.org/officeDocument/2006/relationships/slideLayout" Target="../slideLayouts/slideLayout106.xml"/><Relationship Id="rId5" Type="http://schemas.openxmlformats.org/officeDocument/2006/relationships/tags" Target="../tags/tag1393.xml"/><Relationship Id="rId4" Type="http://schemas.openxmlformats.org/officeDocument/2006/relationships/tags" Target="../tags/tag1392.xml"/></Relationships>
</file>

<file path=ppt/slides/_rels/slide26.xml.rels><?xml version="1.0" encoding="UTF-8" standalone="yes"?>
<Relationships xmlns="http://schemas.openxmlformats.org/package/2006/relationships"><Relationship Id="rId3" Type="http://schemas.openxmlformats.org/officeDocument/2006/relationships/tags" Target="../tags/tag97.xml"/><Relationship Id="rId2" Type="http://schemas.openxmlformats.org/officeDocument/2006/relationships/tags" Target="../tags/tag96.xml"/><Relationship Id="rId1" Type="http://schemas.openxmlformats.org/officeDocument/2006/relationships/tags" Target="../tags/tag95.xml"/><Relationship Id="rId5" Type="http://schemas.openxmlformats.org/officeDocument/2006/relationships/slideLayout" Target="../slideLayouts/slideLayout183.xml"/><Relationship Id="rId4" Type="http://schemas.openxmlformats.org/officeDocument/2006/relationships/tags" Target="../tags/tag98.xml"/></Relationships>
</file>

<file path=ppt/slides/_rels/slide260.xml.rels><?xml version="1.0" encoding="UTF-8" standalone="yes"?>
<Relationships xmlns="http://schemas.openxmlformats.org/package/2006/relationships"><Relationship Id="rId3" Type="http://schemas.openxmlformats.org/officeDocument/2006/relationships/tags" Target="../tags/tag1396.xml"/><Relationship Id="rId7" Type="http://schemas.openxmlformats.org/officeDocument/2006/relationships/chart" Target="../charts/chart87.xml"/><Relationship Id="rId2" Type="http://schemas.openxmlformats.org/officeDocument/2006/relationships/tags" Target="../tags/tag1395.xml"/><Relationship Id="rId1" Type="http://schemas.openxmlformats.org/officeDocument/2006/relationships/tags" Target="../tags/tag1394.xml"/><Relationship Id="rId6" Type="http://schemas.openxmlformats.org/officeDocument/2006/relationships/slideLayout" Target="../slideLayouts/slideLayout106.xml"/><Relationship Id="rId5" Type="http://schemas.openxmlformats.org/officeDocument/2006/relationships/tags" Target="../tags/tag1398.xml"/><Relationship Id="rId4" Type="http://schemas.openxmlformats.org/officeDocument/2006/relationships/tags" Target="../tags/tag1397.xml"/></Relationships>
</file>

<file path=ppt/slides/_rels/slide261.xml.rels><?xml version="1.0" encoding="UTF-8" standalone="yes"?>
<Relationships xmlns="http://schemas.openxmlformats.org/package/2006/relationships"><Relationship Id="rId8" Type="http://schemas.openxmlformats.org/officeDocument/2006/relationships/chart" Target="../charts/chart88.xml"/><Relationship Id="rId3" Type="http://schemas.openxmlformats.org/officeDocument/2006/relationships/tags" Target="../tags/tag1401.xml"/><Relationship Id="rId7" Type="http://schemas.openxmlformats.org/officeDocument/2006/relationships/slideLayout" Target="../slideLayouts/slideLayout106.xml"/><Relationship Id="rId2" Type="http://schemas.openxmlformats.org/officeDocument/2006/relationships/tags" Target="../tags/tag1400.xml"/><Relationship Id="rId1" Type="http://schemas.openxmlformats.org/officeDocument/2006/relationships/tags" Target="../tags/tag1399.xml"/><Relationship Id="rId6" Type="http://schemas.openxmlformats.org/officeDocument/2006/relationships/tags" Target="../tags/tag1404.xml"/><Relationship Id="rId5" Type="http://schemas.openxmlformats.org/officeDocument/2006/relationships/tags" Target="../tags/tag1403.xml"/><Relationship Id="rId4" Type="http://schemas.openxmlformats.org/officeDocument/2006/relationships/tags" Target="../tags/tag1402.xml"/></Relationships>
</file>

<file path=ppt/slides/_rels/slide262.xml.rels><?xml version="1.0" encoding="UTF-8" standalone="yes"?>
<Relationships xmlns="http://schemas.openxmlformats.org/package/2006/relationships"><Relationship Id="rId3" Type="http://schemas.openxmlformats.org/officeDocument/2006/relationships/tags" Target="../tags/tag1407.xml"/><Relationship Id="rId7" Type="http://schemas.openxmlformats.org/officeDocument/2006/relationships/chart" Target="../charts/chart89.xml"/><Relationship Id="rId2" Type="http://schemas.openxmlformats.org/officeDocument/2006/relationships/tags" Target="../tags/tag1406.xml"/><Relationship Id="rId1" Type="http://schemas.openxmlformats.org/officeDocument/2006/relationships/tags" Target="../tags/tag1405.xml"/><Relationship Id="rId6" Type="http://schemas.openxmlformats.org/officeDocument/2006/relationships/slideLayout" Target="../slideLayouts/slideLayout106.xml"/><Relationship Id="rId5" Type="http://schemas.openxmlformats.org/officeDocument/2006/relationships/tags" Target="../tags/tag1409.xml"/><Relationship Id="rId4" Type="http://schemas.openxmlformats.org/officeDocument/2006/relationships/tags" Target="../tags/tag1408.xml"/></Relationships>
</file>

<file path=ppt/slides/_rels/slide263.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tags" Target="../tags/tag1412.xml"/><Relationship Id="rId7" Type="http://schemas.openxmlformats.org/officeDocument/2006/relationships/tags" Target="../tags/tag1416.xml"/><Relationship Id="rId2" Type="http://schemas.openxmlformats.org/officeDocument/2006/relationships/tags" Target="../tags/tag1411.xml"/><Relationship Id="rId1" Type="http://schemas.openxmlformats.org/officeDocument/2006/relationships/tags" Target="../tags/tag1410.xml"/><Relationship Id="rId6" Type="http://schemas.openxmlformats.org/officeDocument/2006/relationships/tags" Target="../tags/tag1415.xml"/><Relationship Id="rId5" Type="http://schemas.openxmlformats.org/officeDocument/2006/relationships/tags" Target="../tags/tag1414.xml"/><Relationship Id="rId4" Type="http://schemas.openxmlformats.org/officeDocument/2006/relationships/tags" Target="../tags/tag1413.xml"/></Relationships>
</file>

<file path=ppt/slides/_rels/slide264.xml.rels><?xml version="1.0" encoding="UTF-8" standalone="yes"?>
<Relationships xmlns="http://schemas.openxmlformats.org/package/2006/relationships"><Relationship Id="rId3" Type="http://schemas.openxmlformats.org/officeDocument/2006/relationships/slideLayout" Target="../slideLayouts/slideLayout77.xml"/><Relationship Id="rId2" Type="http://schemas.openxmlformats.org/officeDocument/2006/relationships/tags" Target="../tags/tag1418.xml"/><Relationship Id="rId1" Type="http://schemas.openxmlformats.org/officeDocument/2006/relationships/tags" Target="../tags/tag1417.xml"/><Relationship Id="rId4" Type="http://schemas.openxmlformats.org/officeDocument/2006/relationships/image" Target="../media/image28.jpeg"/></Relationships>
</file>

<file path=ppt/slides/_rels/slide265.xml.rels><?xml version="1.0" encoding="UTF-8" standalone="yes"?>
<Relationships xmlns="http://schemas.openxmlformats.org/package/2006/relationships"><Relationship Id="rId8" Type="http://schemas.openxmlformats.org/officeDocument/2006/relationships/chart" Target="../charts/chart90.xml"/><Relationship Id="rId3" Type="http://schemas.openxmlformats.org/officeDocument/2006/relationships/tags" Target="../tags/tag1421.xml"/><Relationship Id="rId7" Type="http://schemas.openxmlformats.org/officeDocument/2006/relationships/slideLayout" Target="../slideLayouts/slideLayout106.xml"/><Relationship Id="rId2" Type="http://schemas.openxmlformats.org/officeDocument/2006/relationships/tags" Target="../tags/tag1420.xml"/><Relationship Id="rId1" Type="http://schemas.openxmlformats.org/officeDocument/2006/relationships/tags" Target="../tags/tag1419.xml"/><Relationship Id="rId6" Type="http://schemas.openxmlformats.org/officeDocument/2006/relationships/tags" Target="../tags/tag1424.xml"/><Relationship Id="rId5" Type="http://schemas.openxmlformats.org/officeDocument/2006/relationships/tags" Target="../tags/tag1423.xml"/><Relationship Id="rId4" Type="http://schemas.openxmlformats.org/officeDocument/2006/relationships/tags" Target="../tags/tag1422.xml"/></Relationships>
</file>

<file path=ppt/slides/_rels/slide266.xml.rels><?xml version="1.0" encoding="UTF-8" standalone="yes"?>
<Relationships xmlns="http://schemas.openxmlformats.org/package/2006/relationships"><Relationship Id="rId3" Type="http://schemas.openxmlformats.org/officeDocument/2006/relationships/tags" Target="../tags/tag1427.xml"/><Relationship Id="rId7" Type="http://schemas.openxmlformats.org/officeDocument/2006/relationships/slideLayout" Target="../slideLayouts/slideLayout151.xml"/><Relationship Id="rId2" Type="http://schemas.openxmlformats.org/officeDocument/2006/relationships/tags" Target="../tags/tag1426.xml"/><Relationship Id="rId1" Type="http://schemas.openxmlformats.org/officeDocument/2006/relationships/tags" Target="../tags/tag1425.xml"/><Relationship Id="rId6" Type="http://schemas.openxmlformats.org/officeDocument/2006/relationships/tags" Target="../tags/tag1430.xml"/><Relationship Id="rId5" Type="http://schemas.openxmlformats.org/officeDocument/2006/relationships/tags" Target="../tags/tag1429.xml"/><Relationship Id="rId4" Type="http://schemas.openxmlformats.org/officeDocument/2006/relationships/tags" Target="../tags/tag1428.xml"/></Relationships>
</file>

<file path=ppt/slides/_rels/slide267.xml.rels><?xml version="1.0" encoding="UTF-8" standalone="yes"?>
<Relationships xmlns="http://schemas.openxmlformats.org/package/2006/relationships"><Relationship Id="rId3" Type="http://schemas.openxmlformats.org/officeDocument/2006/relationships/tags" Target="../tags/tag1433.xml"/><Relationship Id="rId7" Type="http://schemas.openxmlformats.org/officeDocument/2006/relationships/slideLayout" Target="../slideLayouts/slideLayout151.xml"/><Relationship Id="rId2" Type="http://schemas.openxmlformats.org/officeDocument/2006/relationships/tags" Target="../tags/tag1432.xml"/><Relationship Id="rId1" Type="http://schemas.openxmlformats.org/officeDocument/2006/relationships/tags" Target="../tags/tag1431.xml"/><Relationship Id="rId6" Type="http://schemas.openxmlformats.org/officeDocument/2006/relationships/tags" Target="../tags/tag1436.xml"/><Relationship Id="rId5" Type="http://schemas.openxmlformats.org/officeDocument/2006/relationships/tags" Target="../tags/tag1435.xml"/><Relationship Id="rId4" Type="http://schemas.openxmlformats.org/officeDocument/2006/relationships/tags" Target="../tags/tag1434.xml"/></Relationships>
</file>

<file path=ppt/slides/_rels/slide268.xml.rels><?xml version="1.0" encoding="UTF-8" standalone="yes"?>
<Relationships xmlns="http://schemas.openxmlformats.org/package/2006/relationships"><Relationship Id="rId3" Type="http://schemas.openxmlformats.org/officeDocument/2006/relationships/tags" Target="../tags/tag1439.xml"/><Relationship Id="rId7" Type="http://schemas.openxmlformats.org/officeDocument/2006/relationships/slideLayout" Target="../slideLayouts/slideLayout151.xml"/><Relationship Id="rId2" Type="http://schemas.openxmlformats.org/officeDocument/2006/relationships/tags" Target="../tags/tag1438.xml"/><Relationship Id="rId1" Type="http://schemas.openxmlformats.org/officeDocument/2006/relationships/tags" Target="../tags/tag1437.xml"/><Relationship Id="rId6" Type="http://schemas.openxmlformats.org/officeDocument/2006/relationships/tags" Target="../tags/tag1442.xml"/><Relationship Id="rId5" Type="http://schemas.openxmlformats.org/officeDocument/2006/relationships/tags" Target="../tags/tag1441.xml"/><Relationship Id="rId4" Type="http://schemas.openxmlformats.org/officeDocument/2006/relationships/tags" Target="../tags/tag1440.xml"/></Relationships>
</file>

<file path=ppt/slides/_rels/slide269.xml.rels><?xml version="1.0" encoding="UTF-8" standalone="yes"?>
<Relationships xmlns="http://schemas.openxmlformats.org/package/2006/relationships"><Relationship Id="rId3" Type="http://schemas.openxmlformats.org/officeDocument/2006/relationships/tags" Target="../tags/tag1445.xml"/><Relationship Id="rId7" Type="http://schemas.openxmlformats.org/officeDocument/2006/relationships/slideLayout" Target="../slideLayouts/slideLayout151.xml"/><Relationship Id="rId2" Type="http://schemas.openxmlformats.org/officeDocument/2006/relationships/tags" Target="../tags/tag1444.xml"/><Relationship Id="rId1" Type="http://schemas.openxmlformats.org/officeDocument/2006/relationships/tags" Target="../tags/tag1443.xml"/><Relationship Id="rId6" Type="http://schemas.openxmlformats.org/officeDocument/2006/relationships/tags" Target="../tags/tag1448.xml"/><Relationship Id="rId5" Type="http://schemas.openxmlformats.org/officeDocument/2006/relationships/tags" Target="../tags/tag1447.xml"/><Relationship Id="rId4" Type="http://schemas.openxmlformats.org/officeDocument/2006/relationships/tags" Target="../tags/tag1446.xml"/></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116.xml"/><Relationship Id="rId2" Type="http://schemas.openxmlformats.org/officeDocument/2006/relationships/tags" Target="../tags/tag100.xml"/><Relationship Id="rId1" Type="http://schemas.openxmlformats.org/officeDocument/2006/relationships/tags" Target="../tags/tag99.xml"/><Relationship Id="rId4" Type="http://schemas.openxmlformats.org/officeDocument/2006/relationships/image" Target="../media/image19.jpeg"/></Relationships>
</file>

<file path=ppt/slides/_rels/slide270.xml.rels><?xml version="1.0" encoding="UTF-8" standalone="yes"?>
<Relationships xmlns="http://schemas.openxmlformats.org/package/2006/relationships"><Relationship Id="rId3" Type="http://schemas.openxmlformats.org/officeDocument/2006/relationships/tags" Target="../tags/tag1451.xml"/><Relationship Id="rId7" Type="http://schemas.openxmlformats.org/officeDocument/2006/relationships/chart" Target="../charts/chart91.xml"/><Relationship Id="rId2" Type="http://schemas.openxmlformats.org/officeDocument/2006/relationships/tags" Target="../tags/tag1450.xml"/><Relationship Id="rId1" Type="http://schemas.openxmlformats.org/officeDocument/2006/relationships/tags" Target="../tags/tag1449.xml"/><Relationship Id="rId6" Type="http://schemas.openxmlformats.org/officeDocument/2006/relationships/slideLayout" Target="../slideLayouts/slideLayout106.xml"/><Relationship Id="rId5" Type="http://schemas.openxmlformats.org/officeDocument/2006/relationships/tags" Target="../tags/tag1453.xml"/><Relationship Id="rId4" Type="http://schemas.openxmlformats.org/officeDocument/2006/relationships/tags" Target="../tags/tag1452.xml"/></Relationships>
</file>

<file path=ppt/slides/_rels/slide271.xml.rels><?xml version="1.0" encoding="UTF-8" standalone="yes"?>
<Relationships xmlns="http://schemas.openxmlformats.org/package/2006/relationships"><Relationship Id="rId3" Type="http://schemas.openxmlformats.org/officeDocument/2006/relationships/tags" Target="../tags/tag1456.xml"/><Relationship Id="rId7" Type="http://schemas.openxmlformats.org/officeDocument/2006/relationships/chart" Target="../charts/chart92.xml"/><Relationship Id="rId2" Type="http://schemas.openxmlformats.org/officeDocument/2006/relationships/tags" Target="../tags/tag1455.xml"/><Relationship Id="rId1" Type="http://schemas.openxmlformats.org/officeDocument/2006/relationships/tags" Target="../tags/tag1454.xml"/><Relationship Id="rId6" Type="http://schemas.openxmlformats.org/officeDocument/2006/relationships/slideLayout" Target="../slideLayouts/slideLayout106.xml"/><Relationship Id="rId5" Type="http://schemas.openxmlformats.org/officeDocument/2006/relationships/tags" Target="../tags/tag1458.xml"/><Relationship Id="rId4" Type="http://schemas.openxmlformats.org/officeDocument/2006/relationships/tags" Target="../tags/tag1457.xml"/></Relationships>
</file>

<file path=ppt/slides/_rels/slide272.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tags" Target="../tags/tag1461.xml"/><Relationship Id="rId7" Type="http://schemas.openxmlformats.org/officeDocument/2006/relationships/tags" Target="../tags/tag1465.xml"/><Relationship Id="rId2" Type="http://schemas.openxmlformats.org/officeDocument/2006/relationships/tags" Target="../tags/tag1460.xml"/><Relationship Id="rId1" Type="http://schemas.openxmlformats.org/officeDocument/2006/relationships/tags" Target="../tags/tag1459.xml"/><Relationship Id="rId6" Type="http://schemas.openxmlformats.org/officeDocument/2006/relationships/tags" Target="../tags/tag1464.xml"/><Relationship Id="rId5" Type="http://schemas.openxmlformats.org/officeDocument/2006/relationships/tags" Target="../tags/tag1463.xml"/><Relationship Id="rId10" Type="http://schemas.openxmlformats.org/officeDocument/2006/relationships/chart" Target="../charts/chart94.xml"/><Relationship Id="rId4" Type="http://schemas.openxmlformats.org/officeDocument/2006/relationships/tags" Target="../tags/tag1462.xml"/><Relationship Id="rId9" Type="http://schemas.openxmlformats.org/officeDocument/2006/relationships/chart" Target="../charts/chart93.xml"/></Relationships>
</file>

<file path=ppt/slides/_rels/slide273.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tags" Target="../tags/tag1468.xml"/><Relationship Id="rId7" Type="http://schemas.openxmlformats.org/officeDocument/2006/relationships/tags" Target="../tags/tag1472.xml"/><Relationship Id="rId2" Type="http://schemas.openxmlformats.org/officeDocument/2006/relationships/tags" Target="../tags/tag1467.xml"/><Relationship Id="rId1" Type="http://schemas.openxmlformats.org/officeDocument/2006/relationships/tags" Target="../tags/tag1466.xml"/><Relationship Id="rId6" Type="http://schemas.openxmlformats.org/officeDocument/2006/relationships/tags" Target="../tags/tag1471.xml"/><Relationship Id="rId5" Type="http://schemas.openxmlformats.org/officeDocument/2006/relationships/tags" Target="../tags/tag1470.xml"/><Relationship Id="rId10" Type="http://schemas.openxmlformats.org/officeDocument/2006/relationships/chart" Target="../charts/chart96.xml"/><Relationship Id="rId4" Type="http://schemas.openxmlformats.org/officeDocument/2006/relationships/tags" Target="../tags/tag1469.xml"/><Relationship Id="rId9" Type="http://schemas.openxmlformats.org/officeDocument/2006/relationships/chart" Target="../charts/chart95.xml"/></Relationships>
</file>

<file path=ppt/slides/_rels/slide274.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tags" Target="../tags/tag1475.xml"/><Relationship Id="rId7" Type="http://schemas.openxmlformats.org/officeDocument/2006/relationships/tags" Target="../tags/tag1479.xml"/><Relationship Id="rId2" Type="http://schemas.openxmlformats.org/officeDocument/2006/relationships/tags" Target="../tags/tag1474.xml"/><Relationship Id="rId1" Type="http://schemas.openxmlformats.org/officeDocument/2006/relationships/tags" Target="../tags/tag1473.xml"/><Relationship Id="rId6" Type="http://schemas.openxmlformats.org/officeDocument/2006/relationships/tags" Target="../tags/tag1478.xml"/><Relationship Id="rId5" Type="http://schemas.openxmlformats.org/officeDocument/2006/relationships/tags" Target="../tags/tag1477.xml"/><Relationship Id="rId4" Type="http://schemas.openxmlformats.org/officeDocument/2006/relationships/tags" Target="../tags/tag1476.xml"/></Relationships>
</file>

<file path=ppt/slides/_rels/slide275.xml.rels><?xml version="1.0" encoding="UTF-8" standalone="yes"?>
<Relationships xmlns="http://schemas.openxmlformats.org/package/2006/relationships"><Relationship Id="rId3" Type="http://schemas.openxmlformats.org/officeDocument/2006/relationships/slideLayout" Target="../slideLayouts/slideLayout116.xml"/><Relationship Id="rId2" Type="http://schemas.openxmlformats.org/officeDocument/2006/relationships/tags" Target="../tags/tag1481.xml"/><Relationship Id="rId1" Type="http://schemas.openxmlformats.org/officeDocument/2006/relationships/tags" Target="../tags/tag1480.xml"/><Relationship Id="rId4" Type="http://schemas.openxmlformats.org/officeDocument/2006/relationships/image" Target="../media/image29.jpg"/></Relationships>
</file>

<file path=ppt/slides/_rels/slide276.xml.rels><?xml version="1.0" encoding="UTF-8" standalone="yes"?>
<Relationships xmlns="http://schemas.openxmlformats.org/package/2006/relationships"><Relationship Id="rId3" Type="http://schemas.openxmlformats.org/officeDocument/2006/relationships/tags" Target="../tags/tag1484.xml"/><Relationship Id="rId2" Type="http://schemas.openxmlformats.org/officeDocument/2006/relationships/tags" Target="../tags/tag1483.xml"/><Relationship Id="rId1" Type="http://schemas.openxmlformats.org/officeDocument/2006/relationships/tags" Target="../tags/tag1482.xml"/><Relationship Id="rId6" Type="http://schemas.openxmlformats.org/officeDocument/2006/relationships/slideLayout" Target="../slideLayouts/slideLayout106.xml"/><Relationship Id="rId5" Type="http://schemas.openxmlformats.org/officeDocument/2006/relationships/tags" Target="../tags/tag1486.xml"/><Relationship Id="rId4" Type="http://schemas.openxmlformats.org/officeDocument/2006/relationships/tags" Target="../tags/tag1485.xml"/></Relationships>
</file>

<file path=ppt/slides/_rels/slide277.xml.rels><?xml version="1.0" encoding="UTF-8" standalone="yes"?>
<Relationships xmlns="http://schemas.openxmlformats.org/package/2006/relationships"><Relationship Id="rId3" Type="http://schemas.openxmlformats.org/officeDocument/2006/relationships/tags" Target="../tags/tag1489.xml"/><Relationship Id="rId2" Type="http://schemas.openxmlformats.org/officeDocument/2006/relationships/tags" Target="../tags/tag1488.xml"/><Relationship Id="rId1" Type="http://schemas.openxmlformats.org/officeDocument/2006/relationships/tags" Target="../tags/tag1487.xml"/><Relationship Id="rId6" Type="http://schemas.openxmlformats.org/officeDocument/2006/relationships/slideLayout" Target="../slideLayouts/slideLayout106.xml"/><Relationship Id="rId5" Type="http://schemas.openxmlformats.org/officeDocument/2006/relationships/tags" Target="../tags/tag1491.xml"/><Relationship Id="rId4" Type="http://schemas.openxmlformats.org/officeDocument/2006/relationships/tags" Target="../tags/tag1490.xml"/></Relationships>
</file>

<file path=ppt/slides/_rels/slide278.xml.rels><?xml version="1.0" encoding="UTF-8" standalone="yes"?>
<Relationships xmlns="http://schemas.openxmlformats.org/package/2006/relationships"><Relationship Id="rId3" Type="http://schemas.openxmlformats.org/officeDocument/2006/relationships/tags" Target="../tags/tag1494.xml"/><Relationship Id="rId2" Type="http://schemas.openxmlformats.org/officeDocument/2006/relationships/tags" Target="../tags/tag1493.xml"/><Relationship Id="rId1" Type="http://schemas.openxmlformats.org/officeDocument/2006/relationships/tags" Target="../tags/tag1492.xml"/><Relationship Id="rId4" Type="http://schemas.openxmlformats.org/officeDocument/2006/relationships/slideLayout" Target="../slideLayouts/slideLayout106.xml"/></Relationships>
</file>

<file path=ppt/slides/_rels/slide279.xml.rels><?xml version="1.0" encoding="UTF-8" standalone="yes"?>
<Relationships xmlns="http://schemas.openxmlformats.org/package/2006/relationships"><Relationship Id="rId3" Type="http://schemas.openxmlformats.org/officeDocument/2006/relationships/tags" Target="../tags/tag1497.xml"/><Relationship Id="rId2" Type="http://schemas.openxmlformats.org/officeDocument/2006/relationships/tags" Target="../tags/tag1496.xml"/><Relationship Id="rId1" Type="http://schemas.openxmlformats.org/officeDocument/2006/relationships/tags" Target="../tags/tag1495.xml"/><Relationship Id="rId5" Type="http://schemas.openxmlformats.org/officeDocument/2006/relationships/slideLayout" Target="../slideLayouts/slideLayout106.xml"/><Relationship Id="rId4" Type="http://schemas.openxmlformats.org/officeDocument/2006/relationships/tags" Target="../tags/tag1498.xml"/></Relationships>
</file>

<file path=ppt/slides/_rels/slide28.xml.rels><?xml version="1.0" encoding="UTF-8" standalone="yes"?>
<Relationships xmlns="http://schemas.openxmlformats.org/package/2006/relationships"><Relationship Id="rId3" Type="http://schemas.openxmlformats.org/officeDocument/2006/relationships/tags" Target="../tags/tag103.xml"/><Relationship Id="rId2" Type="http://schemas.openxmlformats.org/officeDocument/2006/relationships/tags" Target="../tags/tag102.xml"/><Relationship Id="rId1" Type="http://schemas.openxmlformats.org/officeDocument/2006/relationships/tags" Target="../tags/tag101.xml"/><Relationship Id="rId5" Type="http://schemas.openxmlformats.org/officeDocument/2006/relationships/slideLayout" Target="../slideLayouts/slideLayout117.xml"/><Relationship Id="rId4" Type="http://schemas.openxmlformats.org/officeDocument/2006/relationships/tags" Target="../tags/tag104.xml"/></Relationships>
</file>

<file path=ppt/slides/_rels/slide280.xml.rels><?xml version="1.0" encoding="UTF-8" standalone="yes"?>
<Relationships xmlns="http://schemas.openxmlformats.org/package/2006/relationships"><Relationship Id="rId2" Type="http://schemas.openxmlformats.org/officeDocument/2006/relationships/image" Target="../media/image30.jpg"/><Relationship Id="rId1" Type="http://schemas.openxmlformats.org/officeDocument/2006/relationships/slideLayout" Target="../slideLayouts/slideLayout77.xml"/></Relationships>
</file>

<file path=ppt/slides/_rels/slide281.xml.rels><?xml version="1.0" encoding="UTF-8" standalone="yes"?>
<Relationships xmlns="http://schemas.openxmlformats.org/package/2006/relationships"><Relationship Id="rId3" Type="http://schemas.openxmlformats.org/officeDocument/2006/relationships/tags" Target="../tags/tag1501.xml"/><Relationship Id="rId2" Type="http://schemas.openxmlformats.org/officeDocument/2006/relationships/tags" Target="../tags/tag1500.xml"/><Relationship Id="rId1" Type="http://schemas.openxmlformats.org/officeDocument/2006/relationships/tags" Target="../tags/tag1499.xml"/><Relationship Id="rId6" Type="http://schemas.openxmlformats.org/officeDocument/2006/relationships/slideLayout" Target="../slideLayouts/slideLayout106.xml"/><Relationship Id="rId5" Type="http://schemas.openxmlformats.org/officeDocument/2006/relationships/tags" Target="../tags/tag1503.xml"/><Relationship Id="rId4" Type="http://schemas.openxmlformats.org/officeDocument/2006/relationships/tags" Target="../tags/tag1502.xml"/></Relationships>
</file>

<file path=ppt/slides/_rels/slide282.xml.rels><?xml version="1.0" encoding="UTF-8" standalone="yes"?>
<Relationships xmlns="http://schemas.openxmlformats.org/package/2006/relationships"><Relationship Id="rId3" Type="http://schemas.openxmlformats.org/officeDocument/2006/relationships/tags" Target="../tags/tag1506.xml"/><Relationship Id="rId2" Type="http://schemas.openxmlformats.org/officeDocument/2006/relationships/tags" Target="../tags/tag1505.xml"/><Relationship Id="rId1" Type="http://schemas.openxmlformats.org/officeDocument/2006/relationships/tags" Target="../tags/tag1504.xml"/><Relationship Id="rId6" Type="http://schemas.openxmlformats.org/officeDocument/2006/relationships/slideLayout" Target="../slideLayouts/slideLayout106.xml"/><Relationship Id="rId5" Type="http://schemas.openxmlformats.org/officeDocument/2006/relationships/tags" Target="../tags/tag1508.xml"/><Relationship Id="rId4" Type="http://schemas.openxmlformats.org/officeDocument/2006/relationships/tags" Target="../tags/tag1507.xml"/></Relationships>
</file>

<file path=ppt/slides/_rels/slide283.xml.rels><?xml version="1.0" encoding="UTF-8" standalone="yes"?>
<Relationships xmlns="http://schemas.openxmlformats.org/package/2006/relationships"><Relationship Id="rId3" Type="http://schemas.openxmlformats.org/officeDocument/2006/relationships/tags" Target="../tags/tag1511.xml"/><Relationship Id="rId2" Type="http://schemas.openxmlformats.org/officeDocument/2006/relationships/tags" Target="../tags/tag1510.xml"/><Relationship Id="rId1" Type="http://schemas.openxmlformats.org/officeDocument/2006/relationships/tags" Target="../tags/tag1509.xml"/><Relationship Id="rId4" Type="http://schemas.openxmlformats.org/officeDocument/2006/relationships/slideLayout" Target="../slideLayouts/slideLayout106.xml"/></Relationships>
</file>

<file path=ppt/slides/_rels/slide284.xml.rels><?xml version="1.0" encoding="UTF-8" standalone="yes"?>
<Relationships xmlns="http://schemas.openxmlformats.org/package/2006/relationships"><Relationship Id="rId3" Type="http://schemas.openxmlformats.org/officeDocument/2006/relationships/tags" Target="../tags/tag1514.xml"/><Relationship Id="rId2" Type="http://schemas.openxmlformats.org/officeDocument/2006/relationships/tags" Target="../tags/tag1513.xml"/><Relationship Id="rId1" Type="http://schemas.openxmlformats.org/officeDocument/2006/relationships/tags" Target="../tags/tag1512.xml"/><Relationship Id="rId4" Type="http://schemas.openxmlformats.org/officeDocument/2006/relationships/slideLayout" Target="../slideLayouts/slideLayout106.xml"/></Relationships>
</file>

<file path=ppt/slides/_rels/slide285.xml.rels><?xml version="1.0" encoding="UTF-8" standalone="yes"?>
<Relationships xmlns="http://schemas.openxmlformats.org/package/2006/relationships"><Relationship Id="rId3" Type="http://schemas.openxmlformats.org/officeDocument/2006/relationships/tags" Target="../tags/tag1517.xml"/><Relationship Id="rId2" Type="http://schemas.openxmlformats.org/officeDocument/2006/relationships/tags" Target="../tags/tag1516.xml"/><Relationship Id="rId1" Type="http://schemas.openxmlformats.org/officeDocument/2006/relationships/tags" Target="../tags/tag1515.xml"/><Relationship Id="rId4" Type="http://schemas.openxmlformats.org/officeDocument/2006/relationships/slideLayout" Target="../slideLayouts/slideLayout106.xml"/></Relationships>
</file>

<file path=ppt/slides/_rels/slide286.xml.rels><?xml version="1.0" encoding="UTF-8" standalone="yes"?>
<Relationships xmlns="http://schemas.openxmlformats.org/package/2006/relationships"><Relationship Id="rId3" Type="http://schemas.openxmlformats.org/officeDocument/2006/relationships/tags" Target="../tags/tag1520.xml"/><Relationship Id="rId2" Type="http://schemas.openxmlformats.org/officeDocument/2006/relationships/tags" Target="../tags/tag1519.xml"/><Relationship Id="rId1" Type="http://schemas.openxmlformats.org/officeDocument/2006/relationships/tags" Target="../tags/tag1518.xml"/><Relationship Id="rId4" Type="http://schemas.openxmlformats.org/officeDocument/2006/relationships/slideLayout" Target="../slideLayouts/slideLayout106.xml"/></Relationships>
</file>

<file path=ppt/slides/_rels/slide287.xml.rels><?xml version="1.0" encoding="UTF-8" standalone="yes"?>
<Relationships xmlns="http://schemas.openxmlformats.org/package/2006/relationships"><Relationship Id="rId3" Type="http://schemas.openxmlformats.org/officeDocument/2006/relationships/tags" Target="../tags/tag1523.xml"/><Relationship Id="rId2" Type="http://schemas.openxmlformats.org/officeDocument/2006/relationships/tags" Target="../tags/tag1522.xml"/><Relationship Id="rId1" Type="http://schemas.openxmlformats.org/officeDocument/2006/relationships/tags" Target="../tags/tag1521.xml"/><Relationship Id="rId4" Type="http://schemas.openxmlformats.org/officeDocument/2006/relationships/slideLayout" Target="../slideLayouts/slideLayout106.xml"/></Relationships>
</file>

<file path=ppt/slides/_rels/slide288.xml.rels><?xml version="1.0" encoding="UTF-8" standalone="yes"?>
<Relationships xmlns="http://schemas.openxmlformats.org/package/2006/relationships"><Relationship Id="rId2" Type="http://schemas.openxmlformats.org/officeDocument/2006/relationships/image" Target="../media/image31.jpg"/><Relationship Id="rId1" Type="http://schemas.openxmlformats.org/officeDocument/2006/relationships/slideLayout" Target="../slideLayouts/slideLayout77.xml"/></Relationships>
</file>

<file path=ppt/slides/_rels/slide289.xml.rels><?xml version="1.0" encoding="UTF-8" standalone="yes"?>
<Relationships xmlns="http://schemas.openxmlformats.org/package/2006/relationships"><Relationship Id="rId3" Type="http://schemas.openxmlformats.org/officeDocument/2006/relationships/tags" Target="../tags/tag1526.xml"/><Relationship Id="rId2" Type="http://schemas.openxmlformats.org/officeDocument/2006/relationships/tags" Target="../tags/tag1525.xml"/><Relationship Id="rId1" Type="http://schemas.openxmlformats.org/officeDocument/2006/relationships/tags" Target="../tags/tag1524.xml"/><Relationship Id="rId6" Type="http://schemas.openxmlformats.org/officeDocument/2006/relationships/slideLayout" Target="../slideLayouts/slideLayout106.xml"/><Relationship Id="rId5" Type="http://schemas.openxmlformats.org/officeDocument/2006/relationships/tags" Target="../tags/tag1528.xml"/><Relationship Id="rId4" Type="http://schemas.openxmlformats.org/officeDocument/2006/relationships/tags" Target="../tags/tag1527.xml"/></Relationships>
</file>

<file path=ppt/slides/_rels/slide29.xml.rels><?xml version="1.0" encoding="UTF-8" standalone="yes"?>
<Relationships xmlns="http://schemas.openxmlformats.org/package/2006/relationships"><Relationship Id="rId3" Type="http://schemas.openxmlformats.org/officeDocument/2006/relationships/tags" Target="../tags/tag107.xml"/><Relationship Id="rId2" Type="http://schemas.openxmlformats.org/officeDocument/2006/relationships/tags" Target="../tags/tag106.xml"/><Relationship Id="rId1" Type="http://schemas.openxmlformats.org/officeDocument/2006/relationships/tags" Target="../tags/tag105.xml"/><Relationship Id="rId5" Type="http://schemas.openxmlformats.org/officeDocument/2006/relationships/slideLayout" Target="../slideLayouts/slideLayout151.xml"/><Relationship Id="rId4" Type="http://schemas.openxmlformats.org/officeDocument/2006/relationships/tags" Target="../tags/tag108.xml"/></Relationships>
</file>

<file path=ppt/slides/_rels/slide290.xml.rels><?xml version="1.0" encoding="UTF-8" standalone="yes"?>
<Relationships xmlns="http://schemas.openxmlformats.org/package/2006/relationships"><Relationship Id="rId3" Type="http://schemas.openxmlformats.org/officeDocument/2006/relationships/tags" Target="../tags/tag1531.xml"/><Relationship Id="rId2" Type="http://schemas.openxmlformats.org/officeDocument/2006/relationships/tags" Target="../tags/tag1530.xml"/><Relationship Id="rId1" Type="http://schemas.openxmlformats.org/officeDocument/2006/relationships/tags" Target="../tags/tag1529.xml"/><Relationship Id="rId6" Type="http://schemas.openxmlformats.org/officeDocument/2006/relationships/slideLayout" Target="../slideLayouts/slideLayout106.xml"/><Relationship Id="rId5" Type="http://schemas.openxmlformats.org/officeDocument/2006/relationships/tags" Target="../tags/tag1533.xml"/><Relationship Id="rId4" Type="http://schemas.openxmlformats.org/officeDocument/2006/relationships/tags" Target="../tags/tag1532.xml"/></Relationships>
</file>

<file path=ppt/slides/_rels/slide291.xml.rels><?xml version="1.0" encoding="UTF-8" standalone="yes"?>
<Relationships xmlns="http://schemas.openxmlformats.org/package/2006/relationships"><Relationship Id="rId3" Type="http://schemas.openxmlformats.org/officeDocument/2006/relationships/tags" Target="../tags/tag1536.xml"/><Relationship Id="rId2" Type="http://schemas.openxmlformats.org/officeDocument/2006/relationships/tags" Target="../tags/tag1535.xml"/><Relationship Id="rId1" Type="http://schemas.openxmlformats.org/officeDocument/2006/relationships/tags" Target="../tags/tag1534.xml"/><Relationship Id="rId6" Type="http://schemas.openxmlformats.org/officeDocument/2006/relationships/slideLayout" Target="../slideLayouts/slideLayout106.xml"/><Relationship Id="rId5" Type="http://schemas.openxmlformats.org/officeDocument/2006/relationships/tags" Target="../tags/tag1538.xml"/><Relationship Id="rId4" Type="http://schemas.openxmlformats.org/officeDocument/2006/relationships/tags" Target="../tags/tag1537.xml"/></Relationships>
</file>

<file path=ppt/slides/_rels/slide292.xml.rels><?xml version="1.0" encoding="UTF-8" standalone="yes"?>
<Relationships xmlns="http://schemas.openxmlformats.org/package/2006/relationships"><Relationship Id="rId2" Type="http://schemas.openxmlformats.org/officeDocument/2006/relationships/image" Target="../media/image32.jpg"/><Relationship Id="rId1" Type="http://schemas.openxmlformats.org/officeDocument/2006/relationships/slideLayout" Target="../slideLayouts/slideLayout77.xml"/></Relationships>
</file>

<file path=ppt/slides/_rels/slide293.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tags" Target="../tags/tag1541.xml"/><Relationship Id="rId7" Type="http://schemas.openxmlformats.org/officeDocument/2006/relationships/tags" Target="../tags/tag1545.xml"/><Relationship Id="rId2" Type="http://schemas.openxmlformats.org/officeDocument/2006/relationships/tags" Target="../tags/tag1540.xml"/><Relationship Id="rId1" Type="http://schemas.openxmlformats.org/officeDocument/2006/relationships/tags" Target="../tags/tag1539.xml"/><Relationship Id="rId6" Type="http://schemas.openxmlformats.org/officeDocument/2006/relationships/tags" Target="../tags/tag1544.xml"/><Relationship Id="rId5" Type="http://schemas.openxmlformats.org/officeDocument/2006/relationships/tags" Target="../tags/tag1543.xml"/><Relationship Id="rId4" Type="http://schemas.openxmlformats.org/officeDocument/2006/relationships/tags" Target="../tags/tag1542.xml"/></Relationships>
</file>

<file path=ppt/slides/_rels/slide294.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tags" Target="../tags/tag1548.xml"/><Relationship Id="rId7" Type="http://schemas.openxmlformats.org/officeDocument/2006/relationships/tags" Target="../tags/tag1552.xml"/><Relationship Id="rId2" Type="http://schemas.openxmlformats.org/officeDocument/2006/relationships/tags" Target="../tags/tag1547.xml"/><Relationship Id="rId1" Type="http://schemas.openxmlformats.org/officeDocument/2006/relationships/tags" Target="../tags/tag1546.xml"/><Relationship Id="rId6" Type="http://schemas.openxmlformats.org/officeDocument/2006/relationships/tags" Target="../tags/tag1551.xml"/><Relationship Id="rId5" Type="http://schemas.openxmlformats.org/officeDocument/2006/relationships/tags" Target="../tags/tag1550.xml"/><Relationship Id="rId4" Type="http://schemas.openxmlformats.org/officeDocument/2006/relationships/tags" Target="../tags/tag1549.xml"/></Relationships>
</file>

<file path=ppt/slides/_rels/slide295.xml.rels><?xml version="1.0" encoding="UTF-8" standalone="yes"?>
<Relationships xmlns="http://schemas.openxmlformats.org/package/2006/relationships"><Relationship Id="rId8" Type="http://schemas.openxmlformats.org/officeDocument/2006/relationships/tags" Target="../tags/tag1560.xml"/><Relationship Id="rId3" Type="http://schemas.openxmlformats.org/officeDocument/2006/relationships/tags" Target="../tags/tag1555.xml"/><Relationship Id="rId7" Type="http://schemas.openxmlformats.org/officeDocument/2006/relationships/tags" Target="../tags/tag1559.xml"/><Relationship Id="rId12" Type="http://schemas.openxmlformats.org/officeDocument/2006/relationships/slideLayout" Target="../slideLayouts/slideLayout106.xml"/><Relationship Id="rId2" Type="http://schemas.openxmlformats.org/officeDocument/2006/relationships/tags" Target="../tags/tag1554.xml"/><Relationship Id="rId1" Type="http://schemas.openxmlformats.org/officeDocument/2006/relationships/tags" Target="../tags/tag1553.xml"/><Relationship Id="rId6" Type="http://schemas.openxmlformats.org/officeDocument/2006/relationships/tags" Target="../tags/tag1558.xml"/><Relationship Id="rId11" Type="http://schemas.openxmlformats.org/officeDocument/2006/relationships/tags" Target="../tags/tag1563.xml"/><Relationship Id="rId5" Type="http://schemas.openxmlformats.org/officeDocument/2006/relationships/tags" Target="../tags/tag1557.xml"/><Relationship Id="rId10" Type="http://schemas.openxmlformats.org/officeDocument/2006/relationships/tags" Target="../tags/tag1562.xml"/><Relationship Id="rId4" Type="http://schemas.openxmlformats.org/officeDocument/2006/relationships/tags" Target="../tags/tag1556.xml"/><Relationship Id="rId9" Type="http://schemas.openxmlformats.org/officeDocument/2006/relationships/tags" Target="../tags/tag1561.xml"/></Relationships>
</file>

<file path=ppt/slides/_rels/slide296.xml.rels><?xml version="1.0" encoding="UTF-8" standalone="yes"?>
<Relationships xmlns="http://schemas.openxmlformats.org/package/2006/relationships"><Relationship Id="rId3" Type="http://schemas.openxmlformats.org/officeDocument/2006/relationships/slideLayout" Target="../slideLayouts/slideLayout32.xml"/><Relationship Id="rId2" Type="http://schemas.openxmlformats.org/officeDocument/2006/relationships/tags" Target="../tags/tag1565.xml"/><Relationship Id="rId1" Type="http://schemas.openxmlformats.org/officeDocument/2006/relationships/tags" Target="../tags/tag1564.xml"/><Relationship Id="rId4" Type="http://schemas.openxmlformats.org/officeDocument/2006/relationships/image" Target="../media/image33.jpeg"/></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75.xml"/><Relationship Id="rId2" Type="http://schemas.openxmlformats.org/officeDocument/2006/relationships/tags" Target="../tags/tag6.xml"/><Relationship Id="rId1" Type="http://schemas.openxmlformats.org/officeDocument/2006/relationships/tags" Target="../tags/tag5.xml"/><Relationship Id="rId4" Type="http://schemas.openxmlformats.org/officeDocument/2006/relationships/image" Target="../media/image17.jpeg"/></Relationships>
</file>

<file path=ppt/slides/_rels/slide30.xml.rels><?xml version="1.0" encoding="UTF-8" standalone="yes"?>
<Relationships xmlns="http://schemas.openxmlformats.org/package/2006/relationships"><Relationship Id="rId3" Type="http://schemas.openxmlformats.org/officeDocument/2006/relationships/tags" Target="../tags/tag111.xml"/><Relationship Id="rId2" Type="http://schemas.openxmlformats.org/officeDocument/2006/relationships/tags" Target="../tags/tag110.xml"/><Relationship Id="rId1" Type="http://schemas.openxmlformats.org/officeDocument/2006/relationships/tags" Target="../tags/tag109.xml"/><Relationship Id="rId5" Type="http://schemas.openxmlformats.org/officeDocument/2006/relationships/slideLayout" Target="../slideLayouts/slideLayout151.xml"/><Relationship Id="rId4" Type="http://schemas.openxmlformats.org/officeDocument/2006/relationships/tags" Target="../tags/tag112.xml"/></Relationships>
</file>

<file path=ppt/slides/_rels/slide31.xml.rels><?xml version="1.0" encoding="UTF-8" standalone="yes"?>
<Relationships xmlns="http://schemas.openxmlformats.org/package/2006/relationships"><Relationship Id="rId3" Type="http://schemas.openxmlformats.org/officeDocument/2006/relationships/tags" Target="../tags/tag115.xml"/><Relationship Id="rId2" Type="http://schemas.openxmlformats.org/officeDocument/2006/relationships/tags" Target="../tags/tag114.xml"/><Relationship Id="rId1" Type="http://schemas.openxmlformats.org/officeDocument/2006/relationships/tags" Target="../tags/tag113.xml"/><Relationship Id="rId6" Type="http://schemas.openxmlformats.org/officeDocument/2006/relationships/slideLayout" Target="../slideLayouts/slideLayout151.xml"/><Relationship Id="rId5" Type="http://schemas.openxmlformats.org/officeDocument/2006/relationships/tags" Target="../tags/tag117.xml"/><Relationship Id="rId4" Type="http://schemas.openxmlformats.org/officeDocument/2006/relationships/tags" Target="../tags/tag116.xml"/></Relationships>
</file>

<file path=ppt/slides/_rels/slide32.xml.rels><?xml version="1.0" encoding="UTF-8" standalone="yes"?>
<Relationships xmlns="http://schemas.openxmlformats.org/package/2006/relationships"><Relationship Id="rId3" Type="http://schemas.openxmlformats.org/officeDocument/2006/relationships/tags" Target="../tags/tag120.xml"/><Relationship Id="rId2" Type="http://schemas.openxmlformats.org/officeDocument/2006/relationships/tags" Target="../tags/tag119.xml"/><Relationship Id="rId1" Type="http://schemas.openxmlformats.org/officeDocument/2006/relationships/tags" Target="../tags/tag118.xml"/><Relationship Id="rId5" Type="http://schemas.openxmlformats.org/officeDocument/2006/relationships/slideLayout" Target="../slideLayouts/slideLayout151.xml"/><Relationship Id="rId4" Type="http://schemas.openxmlformats.org/officeDocument/2006/relationships/tags" Target="../tags/tag121.xml"/></Relationships>
</file>

<file path=ppt/slides/_rels/slide33.xml.rels><?xml version="1.0" encoding="UTF-8" standalone="yes"?>
<Relationships xmlns="http://schemas.openxmlformats.org/package/2006/relationships"><Relationship Id="rId8" Type="http://schemas.openxmlformats.org/officeDocument/2006/relationships/chart" Target="../charts/chart1.xml"/><Relationship Id="rId3" Type="http://schemas.openxmlformats.org/officeDocument/2006/relationships/tags" Target="../tags/tag124.xml"/><Relationship Id="rId7" Type="http://schemas.openxmlformats.org/officeDocument/2006/relationships/notesSlide" Target="../notesSlides/notesSlide2.xml"/><Relationship Id="rId2" Type="http://schemas.openxmlformats.org/officeDocument/2006/relationships/tags" Target="../tags/tag123.xml"/><Relationship Id="rId1" Type="http://schemas.openxmlformats.org/officeDocument/2006/relationships/tags" Target="../tags/tag122.xml"/><Relationship Id="rId6" Type="http://schemas.openxmlformats.org/officeDocument/2006/relationships/slideLayout" Target="../slideLayouts/slideLayout151.xml"/><Relationship Id="rId5" Type="http://schemas.openxmlformats.org/officeDocument/2006/relationships/tags" Target="../tags/tag126.xml"/><Relationship Id="rId4" Type="http://schemas.openxmlformats.org/officeDocument/2006/relationships/tags" Target="../tags/tag125.xml"/></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116.xml"/><Relationship Id="rId2" Type="http://schemas.openxmlformats.org/officeDocument/2006/relationships/tags" Target="../tags/tag128.xml"/><Relationship Id="rId1" Type="http://schemas.openxmlformats.org/officeDocument/2006/relationships/tags" Target="../tags/tag127.xml"/><Relationship Id="rId4" Type="http://schemas.openxmlformats.org/officeDocument/2006/relationships/image" Target="../media/image20.jpeg"/></Relationships>
</file>

<file path=ppt/slides/_rels/slide35.xml.rels><?xml version="1.0" encoding="UTF-8" standalone="yes"?>
<Relationships xmlns="http://schemas.openxmlformats.org/package/2006/relationships"><Relationship Id="rId8" Type="http://schemas.openxmlformats.org/officeDocument/2006/relationships/tags" Target="../tags/tag136.xml"/><Relationship Id="rId3" Type="http://schemas.openxmlformats.org/officeDocument/2006/relationships/tags" Target="../tags/tag131.xml"/><Relationship Id="rId7" Type="http://schemas.openxmlformats.org/officeDocument/2006/relationships/tags" Target="../tags/tag135.xml"/><Relationship Id="rId12" Type="http://schemas.openxmlformats.org/officeDocument/2006/relationships/chart" Target="../charts/chart3.xml"/><Relationship Id="rId2" Type="http://schemas.openxmlformats.org/officeDocument/2006/relationships/tags" Target="../tags/tag130.xml"/><Relationship Id="rId1" Type="http://schemas.openxmlformats.org/officeDocument/2006/relationships/tags" Target="../tags/tag129.xml"/><Relationship Id="rId6" Type="http://schemas.openxmlformats.org/officeDocument/2006/relationships/tags" Target="../tags/tag134.xml"/><Relationship Id="rId11" Type="http://schemas.openxmlformats.org/officeDocument/2006/relationships/chart" Target="../charts/chart2.xml"/><Relationship Id="rId5" Type="http://schemas.openxmlformats.org/officeDocument/2006/relationships/tags" Target="../tags/tag133.xml"/><Relationship Id="rId10" Type="http://schemas.openxmlformats.org/officeDocument/2006/relationships/notesSlide" Target="../notesSlides/notesSlide3.xml"/><Relationship Id="rId4" Type="http://schemas.openxmlformats.org/officeDocument/2006/relationships/tags" Target="../tags/tag132.xml"/><Relationship Id="rId9"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3" Type="http://schemas.openxmlformats.org/officeDocument/2006/relationships/tags" Target="../tags/tag139.xml"/><Relationship Id="rId7" Type="http://schemas.openxmlformats.org/officeDocument/2006/relationships/slideLayout" Target="../slideLayouts/slideLayout151.xml"/><Relationship Id="rId2" Type="http://schemas.openxmlformats.org/officeDocument/2006/relationships/tags" Target="../tags/tag138.xml"/><Relationship Id="rId1" Type="http://schemas.openxmlformats.org/officeDocument/2006/relationships/tags" Target="../tags/tag137.xml"/><Relationship Id="rId6" Type="http://schemas.openxmlformats.org/officeDocument/2006/relationships/tags" Target="../tags/tag142.xml"/><Relationship Id="rId5" Type="http://schemas.openxmlformats.org/officeDocument/2006/relationships/tags" Target="../tags/tag141.xml"/><Relationship Id="rId4" Type="http://schemas.openxmlformats.org/officeDocument/2006/relationships/tags" Target="../tags/tag140.xml"/></Relationships>
</file>

<file path=ppt/slides/_rels/slide37.xml.rels><?xml version="1.0" encoding="UTF-8" standalone="yes"?>
<Relationships xmlns="http://schemas.openxmlformats.org/package/2006/relationships"><Relationship Id="rId3" Type="http://schemas.openxmlformats.org/officeDocument/2006/relationships/tags" Target="../tags/tag145.xml"/><Relationship Id="rId2" Type="http://schemas.openxmlformats.org/officeDocument/2006/relationships/tags" Target="../tags/tag144.xml"/><Relationship Id="rId1" Type="http://schemas.openxmlformats.org/officeDocument/2006/relationships/tags" Target="../tags/tag143.xml"/><Relationship Id="rId6" Type="http://schemas.openxmlformats.org/officeDocument/2006/relationships/slideLayout" Target="../slideLayouts/slideLayout151.xml"/><Relationship Id="rId5" Type="http://schemas.openxmlformats.org/officeDocument/2006/relationships/tags" Target="../tags/tag147.xml"/><Relationship Id="rId4" Type="http://schemas.openxmlformats.org/officeDocument/2006/relationships/tags" Target="../tags/tag146.xml"/></Relationships>
</file>

<file path=ppt/slides/_rels/slide38.xml.rels><?xml version="1.0" encoding="UTF-8" standalone="yes"?>
<Relationships xmlns="http://schemas.openxmlformats.org/package/2006/relationships"><Relationship Id="rId3" Type="http://schemas.openxmlformats.org/officeDocument/2006/relationships/tags" Target="../tags/tag150.xml"/><Relationship Id="rId7" Type="http://schemas.openxmlformats.org/officeDocument/2006/relationships/slideLayout" Target="../slideLayouts/slideLayout151.xml"/><Relationship Id="rId2" Type="http://schemas.openxmlformats.org/officeDocument/2006/relationships/tags" Target="../tags/tag149.xml"/><Relationship Id="rId1" Type="http://schemas.openxmlformats.org/officeDocument/2006/relationships/tags" Target="../tags/tag148.xml"/><Relationship Id="rId6" Type="http://schemas.openxmlformats.org/officeDocument/2006/relationships/tags" Target="../tags/tag153.xml"/><Relationship Id="rId5" Type="http://schemas.openxmlformats.org/officeDocument/2006/relationships/tags" Target="../tags/tag152.xml"/><Relationship Id="rId4" Type="http://schemas.openxmlformats.org/officeDocument/2006/relationships/tags" Target="../tags/tag151.xml"/></Relationships>
</file>

<file path=ppt/slides/_rels/slide39.xml.rels><?xml version="1.0" encoding="UTF-8" standalone="yes"?>
<Relationships xmlns="http://schemas.openxmlformats.org/package/2006/relationships"><Relationship Id="rId3" Type="http://schemas.openxmlformats.org/officeDocument/2006/relationships/tags" Target="../tags/tag156.xml"/><Relationship Id="rId2" Type="http://schemas.openxmlformats.org/officeDocument/2006/relationships/tags" Target="../tags/tag155.xml"/><Relationship Id="rId1" Type="http://schemas.openxmlformats.org/officeDocument/2006/relationships/tags" Target="../tags/tag154.xml"/><Relationship Id="rId6" Type="http://schemas.openxmlformats.org/officeDocument/2006/relationships/slideLayout" Target="../slideLayouts/slideLayout151.xml"/><Relationship Id="rId5" Type="http://schemas.openxmlformats.org/officeDocument/2006/relationships/tags" Target="../tags/tag158.xml"/><Relationship Id="rId4" Type="http://schemas.openxmlformats.org/officeDocument/2006/relationships/tags" Target="../tags/tag157.xml"/></Relationships>
</file>

<file path=ppt/slides/_rels/slide4.xml.rels><?xml version="1.0" encoding="UTF-8" standalone="yes"?>
<Relationships xmlns="http://schemas.openxmlformats.org/package/2006/relationships"><Relationship Id="rId3" Type="http://schemas.openxmlformats.org/officeDocument/2006/relationships/tags" Target="../tags/tag9.xml"/><Relationship Id="rId2" Type="http://schemas.openxmlformats.org/officeDocument/2006/relationships/tags" Target="../tags/tag8.xml"/><Relationship Id="rId1" Type="http://schemas.openxmlformats.org/officeDocument/2006/relationships/tags" Target="../tags/tag7.xml"/><Relationship Id="rId5" Type="http://schemas.openxmlformats.org/officeDocument/2006/relationships/slideLayout" Target="../slideLayouts/slideLayout183.xml"/><Relationship Id="rId4" Type="http://schemas.openxmlformats.org/officeDocument/2006/relationships/tags" Target="../tags/tag10.xml"/></Relationships>
</file>

<file path=ppt/slides/_rels/slide40.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tags" Target="../tags/tag161.xml"/><Relationship Id="rId7" Type="http://schemas.openxmlformats.org/officeDocument/2006/relationships/notesSlide" Target="../notesSlides/notesSlide4.xml"/><Relationship Id="rId2" Type="http://schemas.openxmlformats.org/officeDocument/2006/relationships/tags" Target="../tags/tag160.xml"/><Relationship Id="rId1" Type="http://schemas.openxmlformats.org/officeDocument/2006/relationships/tags" Target="../tags/tag159.xml"/><Relationship Id="rId6" Type="http://schemas.openxmlformats.org/officeDocument/2006/relationships/slideLayout" Target="../slideLayouts/slideLayout5.xml"/><Relationship Id="rId5" Type="http://schemas.openxmlformats.org/officeDocument/2006/relationships/tags" Target="../tags/tag163.xml"/><Relationship Id="rId4" Type="http://schemas.openxmlformats.org/officeDocument/2006/relationships/tags" Target="../tags/tag162.xml"/><Relationship Id="rId9" Type="http://schemas.openxmlformats.org/officeDocument/2006/relationships/chart" Target="../charts/chart5.xml"/></Relationships>
</file>

<file path=ppt/slides/_rels/slide41.xml.rels><?xml version="1.0" encoding="UTF-8" standalone="yes"?>
<Relationships xmlns="http://schemas.openxmlformats.org/package/2006/relationships"><Relationship Id="rId8" Type="http://schemas.openxmlformats.org/officeDocument/2006/relationships/chart" Target="../charts/chart6.xml"/><Relationship Id="rId3" Type="http://schemas.openxmlformats.org/officeDocument/2006/relationships/tags" Target="../tags/tag166.xml"/><Relationship Id="rId7" Type="http://schemas.openxmlformats.org/officeDocument/2006/relationships/notesSlide" Target="../notesSlides/notesSlide5.xml"/><Relationship Id="rId2" Type="http://schemas.openxmlformats.org/officeDocument/2006/relationships/tags" Target="../tags/tag165.xml"/><Relationship Id="rId1" Type="http://schemas.openxmlformats.org/officeDocument/2006/relationships/tags" Target="../tags/tag164.xml"/><Relationship Id="rId6" Type="http://schemas.openxmlformats.org/officeDocument/2006/relationships/slideLayout" Target="../slideLayouts/slideLayout5.xml"/><Relationship Id="rId5" Type="http://schemas.openxmlformats.org/officeDocument/2006/relationships/tags" Target="../tags/tag168.xml"/><Relationship Id="rId4" Type="http://schemas.openxmlformats.org/officeDocument/2006/relationships/tags" Target="../tags/tag167.xml"/><Relationship Id="rId9" Type="http://schemas.openxmlformats.org/officeDocument/2006/relationships/chart" Target="../charts/chart7.xml"/></Relationships>
</file>

<file path=ppt/slides/_rels/slide42.xml.rels><?xml version="1.0" encoding="UTF-8" standalone="yes"?>
<Relationships xmlns="http://schemas.openxmlformats.org/package/2006/relationships"><Relationship Id="rId3" Type="http://schemas.openxmlformats.org/officeDocument/2006/relationships/tags" Target="../tags/tag171.xml"/><Relationship Id="rId2" Type="http://schemas.openxmlformats.org/officeDocument/2006/relationships/tags" Target="../tags/tag170.xml"/><Relationship Id="rId1" Type="http://schemas.openxmlformats.org/officeDocument/2006/relationships/tags" Target="../tags/tag169.xml"/><Relationship Id="rId5" Type="http://schemas.openxmlformats.org/officeDocument/2006/relationships/slideLayout" Target="../slideLayouts/slideLayout151.xml"/><Relationship Id="rId4" Type="http://schemas.openxmlformats.org/officeDocument/2006/relationships/tags" Target="../tags/tag172.xml"/></Relationships>
</file>

<file path=ppt/slides/_rels/slide43.xml.rels><?xml version="1.0" encoding="UTF-8" standalone="yes"?>
<Relationships xmlns="http://schemas.openxmlformats.org/package/2006/relationships"><Relationship Id="rId3" Type="http://schemas.openxmlformats.org/officeDocument/2006/relationships/tags" Target="../tags/tag175.xml"/><Relationship Id="rId2" Type="http://schemas.openxmlformats.org/officeDocument/2006/relationships/tags" Target="../tags/tag174.xml"/><Relationship Id="rId1" Type="http://schemas.openxmlformats.org/officeDocument/2006/relationships/tags" Target="../tags/tag173.xml"/><Relationship Id="rId5" Type="http://schemas.openxmlformats.org/officeDocument/2006/relationships/slideLayout" Target="../slideLayouts/slideLayout151.xml"/><Relationship Id="rId4" Type="http://schemas.openxmlformats.org/officeDocument/2006/relationships/tags" Target="../tags/tag176.xml"/></Relationships>
</file>

<file path=ppt/slides/_rels/slide44.xml.rels><?xml version="1.0" encoding="UTF-8" standalone="yes"?>
<Relationships xmlns="http://schemas.openxmlformats.org/package/2006/relationships"><Relationship Id="rId8" Type="http://schemas.openxmlformats.org/officeDocument/2006/relationships/notesSlide" Target="../notesSlides/notesSlide6.xml"/><Relationship Id="rId3" Type="http://schemas.openxmlformats.org/officeDocument/2006/relationships/tags" Target="../tags/tag179.xml"/><Relationship Id="rId7" Type="http://schemas.openxmlformats.org/officeDocument/2006/relationships/slideLayout" Target="../slideLayouts/slideLayout5.xml"/><Relationship Id="rId2" Type="http://schemas.openxmlformats.org/officeDocument/2006/relationships/tags" Target="../tags/tag178.xml"/><Relationship Id="rId1" Type="http://schemas.openxmlformats.org/officeDocument/2006/relationships/tags" Target="../tags/tag177.xml"/><Relationship Id="rId6" Type="http://schemas.openxmlformats.org/officeDocument/2006/relationships/tags" Target="../tags/tag182.xml"/><Relationship Id="rId5" Type="http://schemas.openxmlformats.org/officeDocument/2006/relationships/tags" Target="../tags/tag181.xml"/><Relationship Id="rId4" Type="http://schemas.openxmlformats.org/officeDocument/2006/relationships/tags" Target="../tags/tag180.xml"/><Relationship Id="rId9" Type="http://schemas.openxmlformats.org/officeDocument/2006/relationships/chart" Target="../charts/chart8.xml"/></Relationships>
</file>

<file path=ppt/slides/_rels/slide45.xml.rels><?xml version="1.0" encoding="UTF-8" standalone="yes"?>
<Relationships xmlns="http://schemas.openxmlformats.org/package/2006/relationships"><Relationship Id="rId3" Type="http://schemas.openxmlformats.org/officeDocument/2006/relationships/tags" Target="../tags/tag185.xml"/><Relationship Id="rId7" Type="http://schemas.openxmlformats.org/officeDocument/2006/relationships/slideLayout" Target="../slideLayouts/slideLayout151.xml"/><Relationship Id="rId2" Type="http://schemas.openxmlformats.org/officeDocument/2006/relationships/tags" Target="../tags/tag184.xml"/><Relationship Id="rId1" Type="http://schemas.openxmlformats.org/officeDocument/2006/relationships/tags" Target="../tags/tag183.xml"/><Relationship Id="rId6" Type="http://schemas.openxmlformats.org/officeDocument/2006/relationships/tags" Target="../tags/tag188.xml"/><Relationship Id="rId5" Type="http://schemas.openxmlformats.org/officeDocument/2006/relationships/tags" Target="../tags/tag187.xml"/><Relationship Id="rId4" Type="http://schemas.openxmlformats.org/officeDocument/2006/relationships/tags" Target="../tags/tag186.xml"/></Relationships>
</file>

<file path=ppt/slides/_rels/slide46.xml.rels><?xml version="1.0" encoding="UTF-8" standalone="yes"?>
<Relationships xmlns="http://schemas.openxmlformats.org/package/2006/relationships"><Relationship Id="rId3" Type="http://schemas.openxmlformats.org/officeDocument/2006/relationships/tags" Target="../tags/tag191.xml"/><Relationship Id="rId7" Type="http://schemas.openxmlformats.org/officeDocument/2006/relationships/slideLayout" Target="../slideLayouts/slideLayout151.xml"/><Relationship Id="rId2" Type="http://schemas.openxmlformats.org/officeDocument/2006/relationships/tags" Target="../tags/tag190.xml"/><Relationship Id="rId1" Type="http://schemas.openxmlformats.org/officeDocument/2006/relationships/tags" Target="../tags/tag189.xml"/><Relationship Id="rId6" Type="http://schemas.openxmlformats.org/officeDocument/2006/relationships/tags" Target="../tags/tag194.xml"/><Relationship Id="rId5" Type="http://schemas.openxmlformats.org/officeDocument/2006/relationships/tags" Target="../tags/tag193.xml"/><Relationship Id="rId4" Type="http://schemas.openxmlformats.org/officeDocument/2006/relationships/tags" Target="../tags/tag192.xml"/></Relationships>
</file>

<file path=ppt/slides/_rels/slide47.xml.rels><?xml version="1.0" encoding="UTF-8" standalone="yes"?>
<Relationships xmlns="http://schemas.openxmlformats.org/package/2006/relationships"><Relationship Id="rId3" Type="http://schemas.openxmlformats.org/officeDocument/2006/relationships/tags" Target="../tags/tag197.xml"/><Relationship Id="rId7" Type="http://schemas.openxmlformats.org/officeDocument/2006/relationships/slideLayout" Target="../slideLayouts/slideLayout151.xml"/><Relationship Id="rId2" Type="http://schemas.openxmlformats.org/officeDocument/2006/relationships/tags" Target="../tags/tag196.xml"/><Relationship Id="rId1" Type="http://schemas.openxmlformats.org/officeDocument/2006/relationships/tags" Target="../tags/tag195.xml"/><Relationship Id="rId6" Type="http://schemas.openxmlformats.org/officeDocument/2006/relationships/tags" Target="../tags/tag200.xml"/><Relationship Id="rId5" Type="http://schemas.openxmlformats.org/officeDocument/2006/relationships/tags" Target="../tags/tag199.xml"/><Relationship Id="rId4" Type="http://schemas.openxmlformats.org/officeDocument/2006/relationships/tags" Target="../tags/tag198.xml"/></Relationships>
</file>

<file path=ppt/slides/_rels/slide48.xml.rels><?xml version="1.0" encoding="UTF-8" standalone="yes"?>
<Relationships xmlns="http://schemas.openxmlformats.org/package/2006/relationships"><Relationship Id="rId3" Type="http://schemas.openxmlformats.org/officeDocument/2006/relationships/tags" Target="../tags/tag203.xml"/><Relationship Id="rId7" Type="http://schemas.openxmlformats.org/officeDocument/2006/relationships/slideLayout" Target="../slideLayouts/slideLayout151.xml"/><Relationship Id="rId2" Type="http://schemas.openxmlformats.org/officeDocument/2006/relationships/tags" Target="../tags/tag202.xml"/><Relationship Id="rId1" Type="http://schemas.openxmlformats.org/officeDocument/2006/relationships/tags" Target="../tags/tag201.xml"/><Relationship Id="rId6" Type="http://schemas.openxmlformats.org/officeDocument/2006/relationships/tags" Target="../tags/tag206.xml"/><Relationship Id="rId5" Type="http://schemas.openxmlformats.org/officeDocument/2006/relationships/tags" Target="../tags/tag205.xml"/><Relationship Id="rId4" Type="http://schemas.openxmlformats.org/officeDocument/2006/relationships/tags" Target="../tags/tag204.xml"/></Relationships>
</file>

<file path=ppt/slides/_rels/slide49.xml.rels><?xml version="1.0" encoding="UTF-8" standalone="yes"?>
<Relationships xmlns="http://schemas.openxmlformats.org/package/2006/relationships"><Relationship Id="rId8" Type="http://schemas.openxmlformats.org/officeDocument/2006/relationships/tags" Target="../tags/tag214.xml"/><Relationship Id="rId13" Type="http://schemas.openxmlformats.org/officeDocument/2006/relationships/chart" Target="../charts/chart10.xml"/><Relationship Id="rId3" Type="http://schemas.openxmlformats.org/officeDocument/2006/relationships/tags" Target="../tags/tag209.xml"/><Relationship Id="rId7" Type="http://schemas.openxmlformats.org/officeDocument/2006/relationships/tags" Target="../tags/tag213.xml"/><Relationship Id="rId12" Type="http://schemas.openxmlformats.org/officeDocument/2006/relationships/chart" Target="../charts/chart9.xml"/><Relationship Id="rId2" Type="http://schemas.openxmlformats.org/officeDocument/2006/relationships/tags" Target="../tags/tag208.xml"/><Relationship Id="rId1" Type="http://schemas.openxmlformats.org/officeDocument/2006/relationships/tags" Target="../tags/tag207.xml"/><Relationship Id="rId6" Type="http://schemas.openxmlformats.org/officeDocument/2006/relationships/tags" Target="../tags/tag212.xml"/><Relationship Id="rId11" Type="http://schemas.openxmlformats.org/officeDocument/2006/relationships/notesSlide" Target="../notesSlides/notesSlide7.xml"/><Relationship Id="rId5" Type="http://schemas.openxmlformats.org/officeDocument/2006/relationships/tags" Target="../tags/tag211.xml"/><Relationship Id="rId10" Type="http://schemas.openxmlformats.org/officeDocument/2006/relationships/slideLayout" Target="../slideLayouts/slideLayout5.xml"/><Relationship Id="rId4" Type="http://schemas.openxmlformats.org/officeDocument/2006/relationships/tags" Target="../tags/tag210.xml"/><Relationship Id="rId9" Type="http://schemas.openxmlformats.org/officeDocument/2006/relationships/tags" Target="../tags/tag215.xml"/></Relationships>
</file>

<file path=ppt/slides/_rels/slide5.xml.rels><?xml version="1.0" encoding="UTF-8" standalone="yes"?>
<Relationships xmlns="http://schemas.openxmlformats.org/package/2006/relationships"><Relationship Id="rId3" Type="http://schemas.openxmlformats.org/officeDocument/2006/relationships/tags" Target="../tags/tag13.xml"/><Relationship Id="rId2" Type="http://schemas.openxmlformats.org/officeDocument/2006/relationships/tags" Target="../tags/tag12.xml"/><Relationship Id="rId1" Type="http://schemas.openxmlformats.org/officeDocument/2006/relationships/tags" Target="../tags/tag11.xml"/><Relationship Id="rId5" Type="http://schemas.openxmlformats.org/officeDocument/2006/relationships/slideLayout" Target="../slideLayouts/slideLayout36.xml"/><Relationship Id="rId4" Type="http://schemas.openxmlformats.org/officeDocument/2006/relationships/tags" Target="../tags/tag14.xml"/></Relationships>
</file>

<file path=ppt/slides/_rels/slide50.xml.rels><?xml version="1.0" encoding="UTF-8" standalone="yes"?>
<Relationships xmlns="http://schemas.openxmlformats.org/package/2006/relationships"><Relationship Id="rId3" Type="http://schemas.openxmlformats.org/officeDocument/2006/relationships/tags" Target="../tags/tag218.xml"/><Relationship Id="rId2" Type="http://schemas.openxmlformats.org/officeDocument/2006/relationships/tags" Target="../tags/tag217.xml"/><Relationship Id="rId1" Type="http://schemas.openxmlformats.org/officeDocument/2006/relationships/tags" Target="../tags/tag216.xml"/><Relationship Id="rId6" Type="http://schemas.openxmlformats.org/officeDocument/2006/relationships/slideLayout" Target="../slideLayouts/slideLayout151.xml"/><Relationship Id="rId5" Type="http://schemas.openxmlformats.org/officeDocument/2006/relationships/tags" Target="../tags/tag220.xml"/><Relationship Id="rId4" Type="http://schemas.openxmlformats.org/officeDocument/2006/relationships/tags" Target="../tags/tag219.xml"/></Relationships>
</file>

<file path=ppt/slides/_rels/slide51.xml.rels><?xml version="1.0" encoding="UTF-8" standalone="yes"?>
<Relationships xmlns="http://schemas.openxmlformats.org/package/2006/relationships"><Relationship Id="rId3" Type="http://schemas.openxmlformats.org/officeDocument/2006/relationships/tags" Target="../tags/tag223.xml"/><Relationship Id="rId2" Type="http://schemas.openxmlformats.org/officeDocument/2006/relationships/tags" Target="../tags/tag222.xml"/><Relationship Id="rId1" Type="http://schemas.openxmlformats.org/officeDocument/2006/relationships/tags" Target="../tags/tag221.xml"/><Relationship Id="rId6" Type="http://schemas.openxmlformats.org/officeDocument/2006/relationships/slideLayout" Target="../slideLayouts/slideLayout151.xml"/><Relationship Id="rId5" Type="http://schemas.openxmlformats.org/officeDocument/2006/relationships/tags" Target="../tags/tag225.xml"/><Relationship Id="rId4" Type="http://schemas.openxmlformats.org/officeDocument/2006/relationships/tags" Target="../tags/tag224.xml"/></Relationships>
</file>

<file path=ppt/slides/_rels/slide52.xml.rels><?xml version="1.0" encoding="UTF-8" standalone="yes"?>
<Relationships xmlns="http://schemas.openxmlformats.org/package/2006/relationships"><Relationship Id="rId3" Type="http://schemas.openxmlformats.org/officeDocument/2006/relationships/tags" Target="../tags/tag228.xml"/><Relationship Id="rId2" Type="http://schemas.openxmlformats.org/officeDocument/2006/relationships/tags" Target="../tags/tag227.xml"/><Relationship Id="rId1" Type="http://schemas.openxmlformats.org/officeDocument/2006/relationships/tags" Target="../tags/tag226.xml"/><Relationship Id="rId6" Type="http://schemas.openxmlformats.org/officeDocument/2006/relationships/slideLayout" Target="../slideLayouts/slideLayout151.xml"/><Relationship Id="rId5" Type="http://schemas.openxmlformats.org/officeDocument/2006/relationships/tags" Target="../tags/tag230.xml"/><Relationship Id="rId4" Type="http://schemas.openxmlformats.org/officeDocument/2006/relationships/tags" Target="../tags/tag229.xml"/></Relationships>
</file>

<file path=ppt/slides/_rels/slide53.xml.rels><?xml version="1.0" encoding="UTF-8" standalone="yes"?>
<Relationships xmlns="http://schemas.openxmlformats.org/package/2006/relationships"><Relationship Id="rId3" Type="http://schemas.openxmlformats.org/officeDocument/2006/relationships/tags" Target="../tags/tag233.xml"/><Relationship Id="rId2" Type="http://schemas.openxmlformats.org/officeDocument/2006/relationships/tags" Target="../tags/tag232.xml"/><Relationship Id="rId1" Type="http://schemas.openxmlformats.org/officeDocument/2006/relationships/tags" Target="../tags/tag231.xml"/><Relationship Id="rId6" Type="http://schemas.openxmlformats.org/officeDocument/2006/relationships/slideLayout" Target="../slideLayouts/slideLayout151.xml"/><Relationship Id="rId5" Type="http://schemas.openxmlformats.org/officeDocument/2006/relationships/tags" Target="../tags/tag235.xml"/><Relationship Id="rId4" Type="http://schemas.openxmlformats.org/officeDocument/2006/relationships/tags" Target="../tags/tag234.xml"/></Relationships>
</file>

<file path=ppt/slides/_rels/slide54.xml.rels><?xml version="1.0" encoding="UTF-8" standalone="yes"?>
<Relationships xmlns="http://schemas.openxmlformats.org/package/2006/relationships"><Relationship Id="rId8" Type="http://schemas.openxmlformats.org/officeDocument/2006/relationships/notesSlide" Target="../notesSlides/notesSlide8.xml"/><Relationship Id="rId3" Type="http://schemas.openxmlformats.org/officeDocument/2006/relationships/tags" Target="../tags/tag238.xml"/><Relationship Id="rId7" Type="http://schemas.openxmlformats.org/officeDocument/2006/relationships/slideLayout" Target="../slideLayouts/slideLayout5.xml"/><Relationship Id="rId2" Type="http://schemas.openxmlformats.org/officeDocument/2006/relationships/tags" Target="../tags/tag237.xml"/><Relationship Id="rId1" Type="http://schemas.openxmlformats.org/officeDocument/2006/relationships/tags" Target="../tags/tag236.xml"/><Relationship Id="rId6" Type="http://schemas.openxmlformats.org/officeDocument/2006/relationships/tags" Target="../tags/tag241.xml"/><Relationship Id="rId5" Type="http://schemas.openxmlformats.org/officeDocument/2006/relationships/tags" Target="../tags/tag240.xml"/><Relationship Id="rId4" Type="http://schemas.openxmlformats.org/officeDocument/2006/relationships/tags" Target="../tags/tag239.xml"/><Relationship Id="rId9" Type="http://schemas.openxmlformats.org/officeDocument/2006/relationships/chart" Target="../charts/chart11.xml"/></Relationships>
</file>

<file path=ppt/slides/_rels/slide55.xml.rels><?xml version="1.0" encoding="UTF-8" standalone="yes"?>
<Relationships xmlns="http://schemas.openxmlformats.org/package/2006/relationships"><Relationship Id="rId8" Type="http://schemas.openxmlformats.org/officeDocument/2006/relationships/notesSlide" Target="../notesSlides/notesSlide9.xml"/><Relationship Id="rId3" Type="http://schemas.openxmlformats.org/officeDocument/2006/relationships/tags" Target="../tags/tag244.xml"/><Relationship Id="rId7" Type="http://schemas.openxmlformats.org/officeDocument/2006/relationships/slideLayout" Target="../slideLayouts/slideLayout5.xml"/><Relationship Id="rId2" Type="http://schemas.openxmlformats.org/officeDocument/2006/relationships/tags" Target="../tags/tag243.xml"/><Relationship Id="rId1" Type="http://schemas.openxmlformats.org/officeDocument/2006/relationships/tags" Target="../tags/tag242.xml"/><Relationship Id="rId6" Type="http://schemas.openxmlformats.org/officeDocument/2006/relationships/tags" Target="../tags/tag247.xml"/><Relationship Id="rId5" Type="http://schemas.openxmlformats.org/officeDocument/2006/relationships/tags" Target="../tags/tag246.xml"/><Relationship Id="rId4" Type="http://schemas.openxmlformats.org/officeDocument/2006/relationships/tags" Target="../tags/tag245.xml"/><Relationship Id="rId9" Type="http://schemas.openxmlformats.org/officeDocument/2006/relationships/chart" Target="../charts/chart12.xml"/></Relationships>
</file>

<file path=ppt/slides/_rels/slide56.xml.rels><?xml version="1.0" encoding="UTF-8" standalone="yes"?>
<Relationships xmlns="http://schemas.openxmlformats.org/package/2006/relationships"><Relationship Id="rId3" Type="http://schemas.openxmlformats.org/officeDocument/2006/relationships/tags" Target="../tags/tag250.xml"/><Relationship Id="rId7" Type="http://schemas.openxmlformats.org/officeDocument/2006/relationships/slideLayout" Target="../slideLayouts/slideLayout151.xml"/><Relationship Id="rId2" Type="http://schemas.openxmlformats.org/officeDocument/2006/relationships/tags" Target="../tags/tag249.xml"/><Relationship Id="rId1" Type="http://schemas.openxmlformats.org/officeDocument/2006/relationships/tags" Target="../tags/tag248.xml"/><Relationship Id="rId6" Type="http://schemas.openxmlformats.org/officeDocument/2006/relationships/tags" Target="../tags/tag253.xml"/><Relationship Id="rId5" Type="http://schemas.openxmlformats.org/officeDocument/2006/relationships/tags" Target="../tags/tag252.xml"/><Relationship Id="rId4" Type="http://schemas.openxmlformats.org/officeDocument/2006/relationships/tags" Target="../tags/tag251.xml"/></Relationships>
</file>

<file path=ppt/slides/_rels/slide57.xml.rels><?xml version="1.0" encoding="UTF-8" standalone="yes"?>
<Relationships xmlns="http://schemas.openxmlformats.org/package/2006/relationships"><Relationship Id="rId3" Type="http://schemas.openxmlformats.org/officeDocument/2006/relationships/tags" Target="../tags/tag256.xml"/><Relationship Id="rId7" Type="http://schemas.openxmlformats.org/officeDocument/2006/relationships/slideLayout" Target="../slideLayouts/slideLayout151.xml"/><Relationship Id="rId2" Type="http://schemas.openxmlformats.org/officeDocument/2006/relationships/tags" Target="../tags/tag255.xml"/><Relationship Id="rId1" Type="http://schemas.openxmlformats.org/officeDocument/2006/relationships/tags" Target="../tags/tag254.xml"/><Relationship Id="rId6" Type="http://schemas.openxmlformats.org/officeDocument/2006/relationships/tags" Target="../tags/tag259.xml"/><Relationship Id="rId5" Type="http://schemas.openxmlformats.org/officeDocument/2006/relationships/tags" Target="../tags/tag258.xml"/><Relationship Id="rId4" Type="http://schemas.openxmlformats.org/officeDocument/2006/relationships/tags" Target="../tags/tag257.xml"/></Relationships>
</file>

<file path=ppt/slides/_rels/slide58.xml.rels><?xml version="1.0" encoding="UTF-8" standalone="yes"?>
<Relationships xmlns="http://schemas.openxmlformats.org/package/2006/relationships"><Relationship Id="rId3" Type="http://schemas.openxmlformats.org/officeDocument/2006/relationships/tags" Target="../tags/tag262.xml"/><Relationship Id="rId7" Type="http://schemas.openxmlformats.org/officeDocument/2006/relationships/slideLayout" Target="../slideLayouts/slideLayout151.xml"/><Relationship Id="rId2" Type="http://schemas.openxmlformats.org/officeDocument/2006/relationships/tags" Target="../tags/tag261.xml"/><Relationship Id="rId1" Type="http://schemas.openxmlformats.org/officeDocument/2006/relationships/tags" Target="../tags/tag260.xml"/><Relationship Id="rId6" Type="http://schemas.openxmlformats.org/officeDocument/2006/relationships/tags" Target="../tags/tag265.xml"/><Relationship Id="rId5" Type="http://schemas.openxmlformats.org/officeDocument/2006/relationships/tags" Target="../tags/tag264.xml"/><Relationship Id="rId4" Type="http://schemas.openxmlformats.org/officeDocument/2006/relationships/tags" Target="../tags/tag263.xml"/></Relationships>
</file>

<file path=ppt/slides/_rels/slide59.xml.rels><?xml version="1.0" encoding="UTF-8" standalone="yes"?>
<Relationships xmlns="http://schemas.openxmlformats.org/package/2006/relationships"><Relationship Id="rId3" Type="http://schemas.openxmlformats.org/officeDocument/2006/relationships/tags" Target="../tags/tag268.xml"/><Relationship Id="rId7" Type="http://schemas.openxmlformats.org/officeDocument/2006/relationships/slideLayout" Target="../slideLayouts/slideLayout151.xml"/><Relationship Id="rId2" Type="http://schemas.openxmlformats.org/officeDocument/2006/relationships/tags" Target="../tags/tag267.xml"/><Relationship Id="rId1" Type="http://schemas.openxmlformats.org/officeDocument/2006/relationships/tags" Target="../tags/tag266.xml"/><Relationship Id="rId6" Type="http://schemas.openxmlformats.org/officeDocument/2006/relationships/tags" Target="../tags/tag271.xml"/><Relationship Id="rId5" Type="http://schemas.openxmlformats.org/officeDocument/2006/relationships/tags" Target="../tags/tag270.xml"/><Relationship Id="rId4" Type="http://schemas.openxmlformats.org/officeDocument/2006/relationships/tags" Target="../tags/tag269.xml"/></Relationships>
</file>

<file path=ppt/slides/_rels/slide6.xml.rels><?xml version="1.0" encoding="UTF-8" standalone="yes"?>
<Relationships xmlns="http://schemas.openxmlformats.org/package/2006/relationships"><Relationship Id="rId3" Type="http://schemas.openxmlformats.org/officeDocument/2006/relationships/tags" Target="../tags/tag17.xml"/><Relationship Id="rId2" Type="http://schemas.openxmlformats.org/officeDocument/2006/relationships/tags" Target="../tags/tag16.xml"/><Relationship Id="rId1" Type="http://schemas.openxmlformats.org/officeDocument/2006/relationships/tags" Target="../tags/tag15.xml"/><Relationship Id="rId6" Type="http://schemas.openxmlformats.org/officeDocument/2006/relationships/slideLayout" Target="../slideLayouts/slideLayout36.xml"/><Relationship Id="rId5" Type="http://schemas.openxmlformats.org/officeDocument/2006/relationships/tags" Target="../tags/tag19.xml"/><Relationship Id="rId4" Type="http://schemas.openxmlformats.org/officeDocument/2006/relationships/tags" Target="../tags/tag18.xml"/></Relationships>
</file>

<file path=ppt/slides/_rels/slide60.xml.rels><?xml version="1.0" encoding="UTF-8" standalone="yes"?>
<Relationships xmlns="http://schemas.openxmlformats.org/package/2006/relationships"><Relationship Id="rId8" Type="http://schemas.openxmlformats.org/officeDocument/2006/relationships/notesSlide" Target="../notesSlides/notesSlide10.xml"/><Relationship Id="rId3" Type="http://schemas.openxmlformats.org/officeDocument/2006/relationships/tags" Target="../tags/tag274.xml"/><Relationship Id="rId7" Type="http://schemas.openxmlformats.org/officeDocument/2006/relationships/slideLayout" Target="../slideLayouts/slideLayout5.xml"/><Relationship Id="rId2" Type="http://schemas.openxmlformats.org/officeDocument/2006/relationships/tags" Target="../tags/tag273.xml"/><Relationship Id="rId1" Type="http://schemas.openxmlformats.org/officeDocument/2006/relationships/tags" Target="../tags/tag272.xml"/><Relationship Id="rId6" Type="http://schemas.openxmlformats.org/officeDocument/2006/relationships/tags" Target="../tags/tag277.xml"/><Relationship Id="rId5" Type="http://schemas.openxmlformats.org/officeDocument/2006/relationships/tags" Target="../tags/tag276.xml"/><Relationship Id="rId4" Type="http://schemas.openxmlformats.org/officeDocument/2006/relationships/tags" Target="../tags/tag275.xml"/><Relationship Id="rId9" Type="http://schemas.openxmlformats.org/officeDocument/2006/relationships/chart" Target="../charts/chart13.xml"/></Relationships>
</file>

<file path=ppt/slides/_rels/slide61.xml.rels><?xml version="1.0" encoding="UTF-8" standalone="yes"?>
<Relationships xmlns="http://schemas.openxmlformats.org/package/2006/relationships"><Relationship Id="rId3" Type="http://schemas.openxmlformats.org/officeDocument/2006/relationships/tags" Target="../tags/tag280.xml"/><Relationship Id="rId7" Type="http://schemas.openxmlformats.org/officeDocument/2006/relationships/slideLayout" Target="../slideLayouts/slideLayout151.xml"/><Relationship Id="rId2" Type="http://schemas.openxmlformats.org/officeDocument/2006/relationships/tags" Target="../tags/tag279.xml"/><Relationship Id="rId1" Type="http://schemas.openxmlformats.org/officeDocument/2006/relationships/tags" Target="../tags/tag278.xml"/><Relationship Id="rId6" Type="http://schemas.openxmlformats.org/officeDocument/2006/relationships/tags" Target="../tags/tag283.xml"/><Relationship Id="rId5" Type="http://schemas.openxmlformats.org/officeDocument/2006/relationships/tags" Target="../tags/tag282.xml"/><Relationship Id="rId4" Type="http://schemas.openxmlformats.org/officeDocument/2006/relationships/tags" Target="../tags/tag281.xml"/></Relationships>
</file>

<file path=ppt/slides/_rels/slide62.xml.rels><?xml version="1.0" encoding="UTF-8" standalone="yes"?>
<Relationships xmlns="http://schemas.openxmlformats.org/package/2006/relationships"><Relationship Id="rId3" Type="http://schemas.openxmlformats.org/officeDocument/2006/relationships/tags" Target="../tags/tag286.xml"/><Relationship Id="rId7" Type="http://schemas.openxmlformats.org/officeDocument/2006/relationships/slideLayout" Target="../slideLayouts/slideLayout151.xml"/><Relationship Id="rId2" Type="http://schemas.openxmlformats.org/officeDocument/2006/relationships/tags" Target="../tags/tag285.xml"/><Relationship Id="rId1" Type="http://schemas.openxmlformats.org/officeDocument/2006/relationships/tags" Target="../tags/tag284.xml"/><Relationship Id="rId6" Type="http://schemas.openxmlformats.org/officeDocument/2006/relationships/tags" Target="../tags/tag289.xml"/><Relationship Id="rId5" Type="http://schemas.openxmlformats.org/officeDocument/2006/relationships/tags" Target="../tags/tag288.xml"/><Relationship Id="rId4" Type="http://schemas.openxmlformats.org/officeDocument/2006/relationships/tags" Target="../tags/tag287.xml"/></Relationships>
</file>

<file path=ppt/slides/_rels/slide63.xml.rels><?xml version="1.0" encoding="UTF-8" standalone="yes"?>
<Relationships xmlns="http://schemas.openxmlformats.org/package/2006/relationships"><Relationship Id="rId3" Type="http://schemas.openxmlformats.org/officeDocument/2006/relationships/tags" Target="../tags/tag292.xml"/><Relationship Id="rId7" Type="http://schemas.openxmlformats.org/officeDocument/2006/relationships/slideLayout" Target="../slideLayouts/slideLayout151.xml"/><Relationship Id="rId2" Type="http://schemas.openxmlformats.org/officeDocument/2006/relationships/tags" Target="../tags/tag291.xml"/><Relationship Id="rId1" Type="http://schemas.openxmlformats.org/officeDocument/2006/relationships/tags" Target="../tags/tag290.xml"/><Relationship Id="rId6" Type="http://schemas.openxmlformats.org/officeDocument/2006/relationships/tags" Target="../tags/tag295.xml"/><Relationship Id="rId5" Type="http://schemas.openxmlformats.org/officeDocument/2006/relationships/tags" Target="../tags/tag294.xml"/><Relationship Id="rId4" Type="http://schemas.openxmlformats.org/officeDocument/2006/relationships/tags" Target="../tags/tag293.xml"/></Relationships>
</file>

<file path=ppt/slides/_rels/slide64.xml.rels><?xml version="1.0" encoding="UTF-8" standalone="yes"?>
<Relationships xmlns="http://schemas.openxmlformats.org/package/2006/relationships"><Relationship Id="rId3" Type="http://schemas.openxmlformats.org/officeDocument/2006/relationships/tags" Target="../tags/tag298.xml"/><Relationship Id="rId7" Type="http://schemas.openxmlformats.org/officeDocument/2006/relationships/slideLayout" Target="../slideLayouts/slideLayout151.xml"/><Relationship Id="rId2" Type="http://schemas.openxmlformats.org/officeDocument/2006/relationships/tags" Target="../tags/tag297.xml"/><Relationship Id="rId1" Type="http://schemas.openxmlformats.org/officeDocument/2006/relationships/tags" Target="../tags/tag296.xml"/><Relationship Id="rId6" Type="http://schemas.openxmlformats.org/officeDocument/2006/relationships/tags" Target="../tags/tag301.xml"/><Relationship Id="rId5" Type="http://schemas.openxmlformats.org/officeDocument/2006/relationships/tags" Target="../tags/tag300.xml"/><Relationship Id="rId4" Type="http://schemas.openxmlformats.org/officeDocument/2006/relationships/tags" Target="../tags/tag299.xml"/></Relationships>
</file>

<file path=ppt/slides/_rels/slide65.xml.rels><?xml version="1.0" encoding="UTF-8" standalone="yes"?>
<Relationships xmlns="http://schemas.openxmlformats.org/package/2006/relationships"><Relationship Id="rId8" Type="http://schemas.openxmlformats.org/officeDocument/2006/relationships/notesSlide" Target="../notesSlides/notesSlide11.xml"/><Relationship Id="rId3" Type="http://schemas.openxmlformats.org/officeDocument/2006/relationships/tags" Target="../tags/tag304.xml"/><Relationship Id="rId7" Type="http://schemas.openxmlformats.org/officeDocument/2006/relationships/slideLayout" Target="../slideLayouts/slideLayout5.xml"/><Relationship Id="rId2" Type="http://schemas.openxmlformats.org/officeDocument/2006/relationships/tags" Target="../tags/tag303.xml"/><Relationship Id="rId1" Type="http://schemas.openxmlformats.org/officeDocument/2006/relationships/tags" Target="../tags/tag302.xml"/><Relationship Id="rId6" Type="http://schemas.openxmlformats.org/officeDocument/2006/relationships/tags" Target="../tags/tag307.xml"/><Relationship Id="rId5" Type="http://schemas.openxmlformats.org/officeDocument/2006/relationships/tags" Target="../tags/tag306.xml"/><Relationship Id="rId4" Type="http://schemas.openxmlformats.org/officeDocument/2006/relationships/tags" Target="../tags/tag305.xml"/><Relationship Id="rId9" Type="http://schemas.openxmlformats.org/officeDocument/2006/relationships/chart" Target="../charts/chart14.xml"/></Relationships>
</file>

<file path=ppt/slides/_rels/slide66.xml.rels><?xml version="1.0" encoding="UTF-8" standalone="yes"?>
<Relationships xmlns="http://schemas.openxmlformats.org/package/2006/relationships"><Relationship Id="rId3" Type="http://schemas.openxmlformats.org/officeDocument/2006/relationships/tags" Target="../tags/tag310.xml"/><Relationship Id="rId7" Type="http://schemas.openxmlformats.org/officeDocument/2006/relationships/slideLayout" Target="../slideLayouts/slideLayout151.xml"/><Relationship Id="rId2" Type="http://schemas.openxmlformats.org/officeDocument/2006/relationships/tags" Target="../tags/tag309.xml"/><Relationship Id="rId1" Type="http://schemas.openxmlformats.org/officeDocument/2006/relationships/tags" Target="../tags/tag308.xml"/><Relationship Id="rId6" Type="http://schemas.openxmlformats.org/officeDocument/2006/relationships/tags" Target="../tags/tag313.xml"/><Relationship Id="rId5" Type="http://schemas.openxmlformats.org/officeDocument/2006/relationships/tags" Target="../tags/tag312.xml"/><Relationship Id="rId4" Type="http://schemas.openxmlformats.org/officeDocument/2006/relationships/tags" Target="../tags/tag311.xml"/></Relationships>
</file>

<file path=ppt/slides/_rels/slide67.xml.rels><?xml version="1.0" encoding="UTF-8" standalone="yes"?>
<Relationships xmlns="http://schemas.openxmlformats.org/package/2006/relationships"><Relationship Id="rId3" Type="http://schemas.openxmlformats.org/officeDocument/2006/relationships/tags" Target="../tags/tag316.xml"/><Relationship Id="rId7" Type="http://schemas.openxmlformats.org/officeDocument/2006/relationships/slideLayout" Target="../slideLayouts/slideLayout151.xml"/><Relationship Id="rId2" Type="http://schemas.openxmlformats.org/officeDocument/2006/relationships/tags" Target="../tags/tag315.xml"/><Relationship Id="rId1" Type="http://schemas.openxmlformats.org/officeDocument/2006/relationships/tags" Target="../tags/tag314.xml"/><Relationship Id="rId6" Type="http://schemas.openxmlformats.org/officeDocument/2006/relationships/tags" Target="../tags/tag319.xml"/><Relationship Id="rId5" Type="http://schemas.openxmlformats.org/officeDocument/2006/relationships/tags" Target="../tags/tag318.xml"/><Relationship Id="rId4" Type="http://schemas.openxmlformats.org/officeDocument/2006/relationships/tags" Target="../tags/tag317.xml"/></Relationships>
</file>

<file path=ppt/slides/_rels/slide68.xml.rels><?xml version="1.0" encoding="UTF-8" standalone="yes"?>
<Relationships xmlns="http://schemas.openxmlformats.org/package/2006/relationships"><Relationship Id="rId3" Type="http://schemas.openxmlformats.org/officeDocument/2006/relationships/tags" Target="../tags/tag322.xml"/><Relationship Id="rId7" Type="http://schemas.openxmlformats.org/officeDocument/2006/relationships/slideLayout" Target="../slideLayouts/slideLayout151.xml"/><Relationship Id="rId2" Type="http://schemas.openxmlformats.org/officeDocument/2006/relationships/tags" Target="../tags/tag321.xml"/><Relationship Id="rId1" Type="http://schemas.openxmlformats.org/officeDocument/2006/relationships/tags" Target="../tags/tag320.xml"/><Relationship Id="rId6" Type="http://schemas.openxmlformats.org/officeDocument/2006/relationships/tags" Target="../tags/tag325.xml"/><Relationship Id="rId5" Type="http://schemas.openxmlformats.org/officeDocument/2006/relationships/tags" Target="../tags/tag324.xml"/><Relationship Id="rId4" Type="http://schemas.openxmlformats.org/officeDocument/2006/relationships/tags" Target="../tags/tag323.xml"/></Relationships>
</file>

<file path=ppt/slides/_rels/slide69.xml.rels><?xml version="1.0" encoding="UTF-8" standalone="yes"?>
<Relationships xmlns="http://schemas.openxmlformats.org/package/2006/relationships"><Relationship Id="rId3" Type="http://schemas.openxmlformats.org/officeDocument/2006/relationships/tags" Target="../tags/tag328.xml"/><Relationship Id="rId7" Type="http://schemas.openxmlformats.org/officeDocument/2006/relationships/slideLayout" Target="../slideLayouts/slideLayout151.xml"/><Relationship Id="rId2" Type="http://schemas.openxmlformats.org/officeDocument/2006/relationships/tags" Target="../tags/tag327.xml"/><Relationship Id="rId1" Type="http://schemas.openxmlformats.org/officeDocument/2006/relationships/tags" Target="../tags/tag326.xml"/><Relationship Id="rId6" Type="http://schemas.openxmlformats.org/officeDocument/2006/relationships/tags" Target="../tags/tag331.xml"/><Relationship Id="rId5" Type="http://schemas.openxmlformats.org/officeDocument/2006/relationships/tags" Target="../tags/tag330.xml"/><Relationship Id="rId4" Type="http://schemas.openxmlformats.org/officeDocument/2006/relationships/tags" Target="../tags/tag329.xml"/></Relationships>
</file>

<file path=ppt/slides/_rels/slide7.xml.rels><?xml version="1.0" encoding="UTF-8" standalone="yes"?>
<Relationships xmlns="http://schemas.openxmlformats.org/package/2006/relationships"><Relationship Id="rId3" Type="http://schemas.openxmlformats.org/officeDocument/2006/relationships/tags" Target="../tags/tag22.xml"/><Relationship Id="rId2" Type="http://schemas.openxmlformats.org/officeDocument/2006/relationships/tags" Target="../tags/tag21.xml"/><Relationship Id="rId1" Type="http://schemas.openxmlformats.org/officeDocument/2006/relationships/tags" Target="../tags/tag20.xml"/><Relationship Id="rId6" Type="http://schemas.openxmlformats.org/officeDocument/2006/relationships/slideLayout" Target="../slideLayouts/slideLayout36.xml"/><Relationship Id="rId5" Type="http://schemas.openxmlformats.org/officeDocument/2006/relationships/tags" Target="../tags/tag24.xml"/><Relationship Id="rId4" Type="http://schemas.openxmlformats.org/officeDocument/2006/relationships/tags" Target="../tags/tag23.xml"/></Relationships>
</file>

<file path=ppt/slides/_rels/slide70.xml.rels><?xml version="1.0" encoding="UTF-8" standalone="yes"?>
<Relationships xmlns="http://schemas.openxmlformats.org/package/2006/relationships"><Relationship Id="rId8" Type="http://schemas.openxmlformats.org/officeDocument/2006/relationships/notesSlide" Target="../notesSlides/notesSlide12.xml"/><Relationship Id="rId3" Type="http://schemas.openxmlformats.org/officeDocument/2006/relationships/tags" Target="../tags/tag334.xml"/><Relationship Id="rId7" Type="http://schemas.openxmlformats.org/officeDocument/2006/relationships/slideLayout" Target="../slideLayouts/slideLayout5.xml"/><Relationship Id="rId2" Type="http://schemas.openxmlformats.org/officeDocument/2006/relationships/tags" Target="../tags/tag333.xml"/><Relationship Id="rId1" Type="http://schemas.openxmlformats.org/officeDocument/2006/relationships/tags" Target="../tags/tag332.xml"/><Relationship Id="rId6" Type="http://schemas.openxmlformats.org/officeDocument/2006/relationships/tags" Target="../tags/tag337.xml"/><Relationship Id="rId5" Type="http://schemas.openxmlformats.org/officeDocument/2006/relationships/tags" Target="../tags/tag336.xml"/><Relationship Id="rId4" Type="http://schemas.openxmlformats.org/officeDocument/2006/relationships/tags" Target="../tags/tag335.xml"/><Relationship Id="rId9" Type="http://schemas.openxmlformats.org/officeDocument/2006/relationships/chart" Target="../charts/chart15.xml"/></Relationships>
</file>

<file path=ppt/slides/_rels/slide71.xml.rels><?xml version="1.0" encoding="UTF-8" standalone="yes"?>
<Relationships xmlns="http://schemas.openxmlformats.org/package/2006/relationships"><Relationship Id="rId3" Type="http://schemas.openxmlformats.org/officeDocument/2006/relationships/tags" Target="../tags/tag340.xml"/><Relationship Id="rId7" Type="http://schemas.openxmlformats.org/officeDocument/2006/relationships/slideLayout" Target="../slideLayouts/slideLayout151.xml"/><Relationship Id="rId2" Type="http://schemas.openxmlformats.org/officeDocument/2006/relationships/tags" Target="../tags/tag339.xml"/><Relationship Id="rId1" Type="http://schemas.openxmlformats.org/officeDocument/2006/relationships/tags" Target="../tags/tag338.xml"/><Relationship Id="rId6" Type="http://schemas.openxmlformats.org/officeDocument/2006/relationships/tags" Target="../tags/tag343.xml"/><Relationship Id="rId5" Type="http://schemas.openxmlformats.org/officeDocument/2006/relationships/tags" Target="../tags/tag342.xml"/><Relationship Id="rId4" Type="http://schemas.openxmlformats.org/officeDocument/2006/relationships/tags" Target="../tags/tag341.xml"/></Relationships>
</file>

<file path=ppt/slides/_rels/slide72.xml.rels><?xml version="1.0" encoding="UTF-8" standalone="yes"?>
<Relationships xmlns="http://schemas.openxmlformats.org/package/2006/relationships"><Relationship Id="rId3" Type="http://schemas.openxmlformats.org/officeDocument/2006/relationships/tags" Target="../tags/tag346.xml"/><Relationship Id="rId7" Type="http://schemas.openxmlformats.org/officeDocument/2006/relationships/slideLayout" Target="../slideLayouts/slideLayout151.xml"/><Relationship Id="rId2" Type="http://schemas.openxmlformats.org/officeDocument/2006/relationships/tags" Target="../tags/tag345.xml"/><Relationship Id="rId1" Type="http://schemas.openxmlformats.org/officeDocument/2006/relationships/tags" Target="../tags/tag344.xml"/><Relationship Id="rId6" Type="http://schemas.openxmlformats.org/officeDocument/2006/relationships/tags" Target="../tags/tag349.xml"/><Relationship Id="rId5" Type="http://schemas.openxmlformats.org/officeDocument/2006/relationships/tags" Target="../tags/tag348.xml"/><Relationship Id="rId4" Type="http://schemas.openxmlformats.org/officeDocument/2006/relationships/tags" Target="../tags/tag347.xml"/></Relationships>
</file>

<file path=ppt/slides/_rels/slide73.xml.rels><?xml version="1.0" encoding="UTF-8" standalone="yes"?>
<Relationships xmlns="http://schemas.openxmlformats.org/package/2006/relationships"><Relationship Id="rId3" Type="http://schemas.openxmlformats.org/officeDocument/2006/relationships/tags" Target="../tags/tag352.xml"/><Relationship Id="rId7" Type="http://schemas.openxmlformats.org/officeDocument/2006/relationships/slideLayout" Target="../slideLayouts/slideLayout151.xml"/><Relationship Id="rId2" Type="http://schemas.openxmlformats.org/officeDocument/2006/relationships/tags" Target="../tags/tag351.xml"/><Relationship Id="rId1" Type="http://schemas.openxmlformats.org/officeDocument/2006/relationships/tags" Target="../tags/tag350.xml"/><Relationship Id="rId6" Type="http://schemas.openxmlformats.org/officeDocument/2006/relationships/tags" Target="../tags/tag355.xml"/><Relationship Id="rId5" Type="http://schemas.openxmlformats.org/officeDocument/2006/relationships/tags" Target="../tags/tag354.xml"/><Relationship Id="rId4" Type="http://schemas.openxmlformats.org/officeDocument/2006/relationships/tags" Target="../tags/tag353.xml"/></Relationships>
</file>

<file path=ppt/slides/_rels/slide74.xml.rels><?xml version="1.0" encoding="UTF-8" standalone="yes"?>
<Relationships xmlns="http://schemas.openxmlformats.org/package/2006/relationships"><Relationship Id="rId3" Type="http://schemas.openxmlformats.org/officeDocument/2006/relationships/tags" Target="../tags/tag358.xml"/><Relationship Id="rId7" Type="http://schemas.openxmlformats.org/officeDocument/2006/relationships/slideLayout" Target="../slideLayouts/slideLayout151.xml"/><Relationship Id="rId2" Type="http://schemas.openxmlformats.org/officeDocument/2006/relationships/tags" Target="../tags/tag357.xml"/><Relationship Id="rId1" Type="http://schemas.openxmlformats.org/officeDocument/2006/relationships/tags" Target="../tags/tag356.xml"/><Relationship Id="rId6" Type="http://schemas.openxmlformats.org/officeDocument/2006/relationships/tags" Target="../tags/tag361.xml"/><Relationship Id="rId5" Type="http://schemas.openxmlformats.org/officeDocument/2006/relationships/tags" Target="../tags/tag360.xml"/><Relationship Id="rId4" Type="http://schemas.openxmlformats.org/officeDocument/2006/relationships/tags" Target="../tags/tag359.xml"/></Relationships>
</file>

<file path=ppt/slides/_rels/slide75.xml.rels><?xml version="1.0" encoding="UTF-8" standalone="yes"?>
<Relationships xmlns="http://schemas.openxmlformats.org/package/2006/relationships"><Relationship Id="rId3" Type="http://schemas.openxmlformats.org/officeDocument/2006/relationships/tags" Target="../tags/tag364.xml"/><Relationship Id="rId7" Type="http://schemas.openxmlformats.org/officeDocument/2006/relationships/notesSlide" Target="../notesSlides/notesSlide13.xml"/><Relationship Id="rId2" Type="http://schemas.openxmlformats.org/officeDocument/2006/relationships/tags" Target="../tags/tag363.xml"/><Relationship Id="rId1" Type="http://schemas.openxmlformats.org/officeDocument/2006/relationships/tags" Target="../tags/tag362.xml"/><Relationship Id="rId6" Type="http://schemas.openxmlformats.org/officeDocument/2006/relationships/slideLayout" Target="../slideLayouts/slideLayout5.xml"/><Relationship Id="rId5" Type="http://schemas.openxmlformats.org/officeDocument/2006/relationships/tags" Target="../tags/tag366.xml"/><Relationship Id="rId4" Type="http://schemas.openxmlformats.org/officeDocument/2006/relationships/tags" Target="../tags/tag365.xml"/></Relationships>
</file>

<file path=ppt/slides/_rels/slide76.xml.rels><?xml version="1.0" encoding="UTF-8" standalone="yes"?>
<Relationships xmlns="http://schemas.openxmlformats.org/package/2006/relationships"><Relationship Id="rId8" Type="http://schemas.openxmlformats.org/officeDocument/2006/relationships/notesSlide" Target="../notesSlides/notesSlide14.xml"/><Relationship Id="rId3" Type="http://schemas.openxmlformats.org/officeDocument/2006/relationships/tags" Target="../tags/tag369.xml"/><Relationship Id="rId7" Type="http://schemas.openxmlformats.org/officeDocument/2006/relationships/slideLayout" Target="../slideLayouts/slideLayout5.xml"/><Relationship Id="rId2" Type="http://schemas.openxmlformats.org/officeDocument/2006/relationships/tags" Target="../tags/tag368.xml"/><Relationship Id="rId1" Type="http://schemas.openxmlformats.org/officeDocument/2006/relationships/tags" Target="../tags/tag367.xml"/><Relationship Id="rId6" Type="http://schemas.openxmlformats.org/officeDocument/2006/relationships/tags" Target="../tags/tag372.xml"/><Relationship Id="rId5" Type="http://schemas.openxmlformats.org/officeDocument/2006/relationships/tags" Target="../tags/tag371.xml"/><Relationship Id="rId4" Type="http://schemas.openxmlformats.org/officeDocument/2006/relationships/tags" Target="../tags/tag370.xml"/><Relationship Id="rId9" Type="http://schemas.openxmlformats.org/officeDocument/2006/relationships/chart" Target="../charts/chart16.xml"/></Relationships>
</file>

<file path=ppt/slides/_rels/slide77.xml.rels><?xml version="1.0" encoding="UTF-8" standalone="yes"?>
<Relationships xmlns="http://schemas.openxmlformats.org/package/2006/relationships"><Relationship Id="rId3" Type="http://schemas.openxmlformats.org/officeDocument/2006/relationships/tags" Target="../tags/tag375.xml"/><Relationship Id="rId2" Type="http://schemas.openxmlformats.org/officeDocument/2006/relationships/tags" Target="../tags/tag374.xml"/><Relationship Id="rId1" Type="http://schemas.openxmlformats.org/officeDocument/2006/relationships/tags" Target="../tags/tag373.xml"/><Relationship Id="rId6" Type="http://schemas.openxmlformats.org/officeDocument/2006/relationships/slideLayout" Target="../slideLayouts/slideLayout151.xml"/><Relationship Id="rId5" Type="http://schemas.openxmlformats.org/officeDocument/2006/relationships/tags" Target="../tags/tag377.xml"/><Relationship Id="rId4" Type="http://schemas.openxmlformats.org/officeDocument/2006/relationships/tags" Target="../tags/tag376.xml"/></Relationships>
</file>

<file path=ppt/slides/_rels/slide78.xml.rels><?xml version="1.0" encoding="UTF-8" standalone="yes"?>
<Relationships xmlns="http://schemas.openxmlformats.org/package/2006/relationships"><Relationship Id="rId3" Type="http://schemas.openxmlformats.org/officeDocument/2006/relationships/tags" Target="../tags/tag380.xml"/><Relationship Id="rId2" Type="http://schemas.openxmlformats.org/officeDocument/2006/relationships/tags" Target="../tags/tag379.xml"/><Relationship Id="rId1" Type="http://schemas.openxmlformats.org/officeDocument/2006/relationships/tags" Target="../tags/tag378.xml"/><Relationship Id="rId6" Type="http://schemas.openxmlformats.org/officeDocument/2006/relationships/slideLayout" Target="../slideLayouts/slideLayout151.xml"/><Relationship Id="rId5" Type="http://schemas.openxmlformats.org/officeDocument/2006/relationships/tags" Target="../tags/tag382.xml"/><Relationship Id="rId4" Type="http://schemas.openxmlformats.org/officeDocument/2006/relationships/tags" Target="../tags/tag381.xml"/></Relationships>
</file>

<file path=ppt/slides/_rels/slide79.xml.rels><?xml version="1.0" encoding="UTF-8" standalone="yes"?>
<Relationships xmlns="http://schemas.openxmlformats.org/package/2006/relationships"><Relationship Id="rId3" Type="http://schemas.openxmlformats.org/officeDocument/2006/relationships/tags" Target="../tags/tag385.xml"/><Relationship Id="rId2" Type="http://schemas.openxmlformats.org/officeDocument/2006/relationships/tags" Target="../tags/tag384.xml"/><Relationship Id="rId1" Type="http://schemas.openxmlformats.org/officeDocument/2006/relationships/tags" Target="../tags/tag383.xml"/><Relationship Id="rId6" Type="http://schemas.openxmlformats.org/officeDocument/2006/relationships/slideLayout" Target="../slideLayouts/slideLayout151.xml"/><Relationship Id="rId5" Type="http://schemas.openxmlformats.org/officeDocument/2006/relationships/tags" Target="../tags/tag387.xml"/><Relationship Id="rId4" Type="http://schemas.openxmlformats.org/officeDocument/2006/relationships/tags" Target="../tags/tag386.xml"/></Relationships>
</file>

<file path=ppt/slides/_rels/slide8.xml.rels><?xml version="1.0" encoding="UTF-8" standalone="yes"?>
<Relationships xmlns="http://schemas.openxmlformats.org/package/2006/relationships"><Relationship Id="rId3" Type="http://schemas.openxmlformats.org/officeDocument/2006/relationships/tags" Target="../tags/tag27.xml"/><Relationship Id="rId2" Type="http://schemas.openxmlformats.org/officeDocument/2006/relationships/tags" Target="../tags/tag26.xml"/><Relationship Id="rId1" Type="http://schemas.openxmlformats.org/officeDocument/2006/relationships/tags" Target="../tags/tag25.xml"/><Relationship Id="rId5" Type="http://schemas.openxmlformats.org/officeDocument/2006/relationships/slideLayout" Target="../slideLayouts/slideLayout36.xml"/><Relationship Id="rId4" Type="http://schemas.openxmlformats.org/officeDocument/2006/relationships/tags" Target="../tags/tag28.xml"/></Relationships>
</file>

<file path=ppt/slides/_rels/slide80.xml.rels><?xml version="1.0" encoding="UTF-8" standalone="yes"?>
<Relationships xmlns="http://schemas.openxmlformats.org/package/2006/relationships"><Relationship Id="rId3" Type="http://schemas.openxmlformats.org/officeDocument/2006/relationships/tags" Target="../tags/tag390.xml"/><Relationship Id="rId2" Type="http://schemas.openxmlformats.org/officeDocument/2006/relationships/tags" Target="../tags/tag389.xml"/><Relationship Id="rId1" Type="http://schemas.openxmlformats.org/officeDocument/2006/relationships/tags" Target="../tags/tag388.xml"/><Relationship Id="rId6" Type="http://schemas.openxmlformats.org/officeDocument/2006/relationships/slideLayout" Target="../slideLayouts/slideLayout151.xml"/><Relationship Id="rId5" Type="http://schemas.openxmlformats.org/officeDocument/2006/relationships/tags" Target="../tags/tag392.xml"/><Relationship Id="rId4" Type="http://schemas.openxmlformats.org/officeDocument/2006/relationships/tags" Target="../tags/tag391.xml"/></Relationships>
</file>

<file path=ppt/slides/_rels/slide81.xml.rels><?xml version="1.0" encoding="UTF-8" standalone="yes"?>
<Relationships xmlns="http://schemas.openxmlformats.org/package/2006/relationships"><Relationship Id="rId3" Type="http://schemas.openxmlformats.org/officeDocument/2006/relationships/tags" Target="../tags/tag395.xml"/><Relationship Id="rId2" Type="http://schemas.openxmlformats.org/officeDocument/2006/relationships/tags" Target="../tags/tag394.xml"/><Relationship Id="rId1" Type="http://schemas.openxmlformats.org/officeDocument/2006/relationships/tags" Target="../tags/tag393.xml"/><Relationship Id="rId6" Type="http://schemas.openxmlformats.org/officeDocument/2006/relationships/slideLayout" Target="../slideLayouts/slideLayout151.xml"/><Relationship Id="rId5" Type="http://schemas.openxmlformats.org/officeDocument/2006/relationships/tags" Target="../tags/tag397.xml"/><Relationship Id="rId4" Type="http://schemas.openxmlformats.org/officeDocument/2006/relationships/tags" Target="../tags/tag396.xml"/></Relationships>
</file>

<file path=ppt/slides/_rels/slide82.xml.rels><?xml version="1.0" encoding="UTF-8" standalone="yes"?>
<Relationships xmlns="http://schemas.openxmlformats.org/package/2006/relationships"><Relationship Id="rId3" Type="http://schemas.openxmlformats.org/officeDocument/2006/relationships/tags" Target="../tags/tag400.xml"/><Relationship Id="rId2" Type="http://schemas.openxmlformats.org/officeDocument/2006/relationships/tags" Target="../tags/tag399.xml"/><Relationship Id="rId1" Type="http://schemas.openxmlformats.org/officeDocument/2006/relationships/tags" Target="../tags/tag398.xml"/><Relationship Id="rId6" Type="http://schemas.openxmlformats.org/officeDocument/2006/relationships/slideLayout" Target="../slideLayouts/slideLayout151.xml"/><Relationship Id="rId5" Type="http://schemas.openxmlformats.org/officeDocument/2006/relationships/tags" Target="../tags/tag402.xml"/><Relationship Id="rId4" Type="http://schemas.openxmlformats.org/officeDocument/2006/relationships/tags" Target="../tags/tag401.xml"/></Relationships>
</file>

<file path=ppt/slides/_rels/slide83.xml.rels><?xml version="1.0" encoding="UTF-8" standalone="yes"?>
<Relationships xmlns="http://schemas.openxmlformats.org/package/2006/relationships"><Relationship Id="rId3" Type="http://schemas.openxmlformats.org/officeDocument/2006/relationships/tags" Target="../tags/tag405.xml"/><Relationship Id="rId2" Type="http://schemas.openxmlformats.org/officeDocument/2006/relationships/tags" Target="../tags/tag404.xml"/><Relationship Id="rId1" Type="http://schemas.openxmlformats.org/officeDocument/2006/relationships/tags" Target="../tags/tag403.xml"/><Relationship Id="rId6" Type="http://schemas.openxmlformats.org/officeDocument/2006/relationships/slideLayout" Target="../slideLayouts/slideLayout151.xml"/><Relationship Id="rId5" Type="http://schemas.openxmlformats.org/officeDocument/2006/relationships/tags" Target="../tags/tag407.xml"/><Relationship Id="rId4" Type="http://schemas.openxmlformats.org/officeDocument/2006/relationships/tags" Target="../tags/tag406.xml"/></Relationships>
</file>

<file path=ppt/slides/_rels/slide84.xml.rels><?xml version="1.0" encoding="UTF-8" standalone="yes"?>
<Relationships xmlns="http://schemas.openxmlformats.org/package/2006/relationships"><Relationship Id="rId8" Type="http://schemas.openxmlformats.org/officeDocument/2006/relationships/notesSlide" Target="../notesSlides/notesSlide15.xml"/><Relationship Id="rId3" Type="http://schemas.openxmlformats.org/officeDocument/2006/relationships/tags" Target="../tags/tag410.xml"/><Relationship Id="rId7" Type="http://schemas.openxmlformats.org/officeDocument/2006/relationships/slideLayout" Target="../slideLayouts/slideLayout5.xml"/><Relationship Id="rId2" Type="http://schemas.openxmlformats.org/officeDocument/2006/relationships/tags" Target="../tags/tag409.xml"/><Relationship Id="rId1" Type="http://schemas.openxmlformats.org/officeDocument/2006/relationships/tags" Target="../tags/tag408.xml"/><Relationship Id="rId6" Type="http://schemas.openxmlformats.org/officeDocument/2006/relationships/tags" Target="../tags/tag413.xml"/><Relationship Id="rId5" Type="http://schemas.openxmlformats.org/officeDocument/2006/relationships/tags" Target="../tags/tag412.xml"/><Relationship Id="rId4" Type="http://schemas.openxmlformats.org/officeDocument/2006/relationships/tags" Target="../tags/tag411.xml"/><Relationship Id="rId9" Type="http://schemas.openxmlformats.org/officeDocument/2006/relationships/chart" Target="../charts/chart17.xml"/></Relationships>
</file>

<file path=ppt/slides/_rels/slide85.xml.rels><?xml version="1.0" encoding="UTF-8" standalone="yes"?>
<Relationships xmlns="http://schemas.openxmlformats.org/package/2006/relationships"><Relationship Id="rId3" Type="http://schemas.openxmlformats.org/officeDocument/2006/relationships/tags" Target="../tags/tag416.xml"/><Relationship Id="rId2" Type="http://schemas.openxmlformats.org/officeDocument/2006/relationships/tags" Target="../tags/tag415.xml"/><Relationship Id="rId1" Type="http://schemas.openxmlformats.org/officeDocument/2006/relationships/tags" Target="../tags/tag414.xml"/><Relationship Id="rId6" Type="http://schemas.openxmlformats.org/officeDocument/2006/relationships/slideLayout" Target="../slideLayouts/slideLayout151.xml"/><Relationship Id="rId5" Type="http://schemas.openxmlformats.org/officeDocument/2006/relationships/tags" Target="../tags/tag418.xml"/><Relationship Id="rId4" Type="http://schemas.openxmlformats.org/officeDocument/2006/relationships/tags" Target="../tags/tag417.xml"/></Relationships>
</file>

<file path=ppt/slides/_rels/slide86.xml.rels><?xml version="1.0" encoding="UTF-8" standalone="yes"?>
<Relationships xmlns="http://schemas.openxmlformats.org/package/2006/relationships"><Relationship Id="rId3" Type="http://schemas.openxmlformats.org/officeDocument/2006/relationships/tags" Target="../tags/tag421.xml"/><Relationship Id="rId2" Type="http://schemas.openxmlformats.org/officeDocument/2006/relationships/tags" Target="../tags/tag420.xml"/><Relationship Id="rId1" Type="http://schemas.openxmlformats.org/officeDocument/2006/relationships/tags" Target="../tags/tag419.xml"/><Relationship Id="rId6" Type="http://schemas.openxmlformats.org/officeDocument/2006/relationships/slideLayout" Target="../slideLayouts/slideLayout151.xml"/><Relationship Id="rId5" Type="http://schemas.openxmlformats.org/officeDocument/2006/relationships/tags" Target="../tags/tag423.xml"/><Relationship Id="rId4" Type="http://schemas.openxmlformats.org/officeDocument/2006/relationships/tags" Target="../tags/tag422.xml"/></Relationships>
</file>

<file path=ppt/slides/_rels/slide87.xml.rels><?xml version="1.0" encoding="UTF-8" standalone="yes"?>
<Relationships xmlns="http://schemas.openxmlformats.org/package/2006/relationships"><Relationship Id="rId3" Type="http://schemas.openxmlformats.org/officeDocument/2006/relationships/tags" Target="../tags/tag426.xml"/><Relationship Id="rId2" Type="http://schemas.openxmlformats.org/officeDocument/2006/relationships/tags" Target="../tags/tag425.xml"/><Relationship Id="rId1" Type="http://schemas.openxmlformats.org/officeDocument/2006/relationships/tags" Target="../tags/tag424.xml"/><Relationship Id="rId6" Type="http://schemas.openxmlformats.org/officeDocument/2006/relationships/slideLayout" Target="../slideLayouts/slideLayout151.xml"/><Relationship Id="rId5" Type="http://schemas.openxmlformats.org/officeDocument/2006/relationships/tags" Target="../tags/tag428.xml"/><Relationship Id="rId4" Type="http://schemas.openxmlformats.org/officeDocument/2006/relationships/tags" Target="../tags/tag427.xml"/></Relationships>
</file>

<file path=ppt/slides/_rels/slide88.xml.rels><?xml version="1.0" encoding="UTF-8" standalone="yes"?>
<Relationships xmlns="http://schemas.openxmlformats.org/package/2006/relationships"><Relationship Id="rId8" Type="http://schemas.openxmlformats.org/officeDocument/2006/relationships/slideLayout" Target="../slideLayouts/slideLayout5.xml"/><Relationship Id="rId3" Type="http://schemas.openxmlformats.org/officeDocument/2006/relationships/tags" Target="../tags/tag431.xml"/><Relationship Id="rId7" Type="http://schemas.openxmlformats.org/officeDocument/2006/relationships/tags" Target="../tags/tag435.xml"/><Relationship Id="rId2" Type="http://schemas.openxmlformats.org/officeDocument/2006/relationships/tags" Target="../tags/tag430.xml"/><Relationship Id="rId1" Type="http://schemas.openxmlformats.org/officeDocument/2006/relationships/tags" Target="../tags/tag429.xml"/><Relationship Id="rId6" Type="http://schemas.openxmlformats.org/officeDocument/2006/relationships/tags" Target="../tags/tag434.xml"/><Relationship Id="rId11" Type="http://schemas.openxmlformats.org/officeDocument/2006/relationships/chart" Target="../charts/chart19.xml"/><Relationship Id="rId5" Type="http://schemas.openxmlformats.org/officeDocument/2006/relationships/tags" Target="../tags/tag433.xml"/><Relationship Id="rId10" Type="http://schemas.openxmlformats.org/officeDocument/2006/relationships/chart" Target="../charts/chart18.xml"/><Relationship Id="rId4" Type="http://schemas.openxmlformats.org/officeDocument/2006/relationships/tags" Target="../tags/tag432.xml"/><Relationship Id="rId9" Type="http://schemas.openxmlformats.org/officeDocument/2006/relationships/notesSlide" Target="../notesSlides/notesSlide16.xml"/></Relationships>
</file>

<file path=ppt/slides/_rels/slide89.xml.rels><?xml version="1.0" encoding="UTF-8" standalone="yes"?>
<Relationships xmlns="http://schemas.openxmlformats.org/package/2006/relationships"><Relationship Id="rId3" Type="http://schemas.openxmlformats.org/officeDocument/2006/relationships/tags" Target="../tags/tag438.xml"/><Relationship Id="rId2" Type="http://schemas.openxmlformats.org/officeDocument/2006/relationships/tags" Target="../tags/tag437.xml"/><Relationship Id="rId1" Type="http://schemas.openxmlformats.org/officeDocument/2006/relationships/tags" Target="../tags/tag436.xml"/><Relationship Id="rId6" Type="http://schemas.openxmlformats.org/officeDocument/2006/relationships/slideLayout" Target="../slideLayouts/slideLayout151.xml"/><Relationship Id="rId5" Type="http://schemas.openxmlformats.org/officeDocument/2006/relationships/tags" Target="../tags/tag440.xml"/><Relationship Id="rId4" Type="http://schemas.openxmlformats.org/officeDocument/2006/relationships/tags" Target="../tags/tag439.xml"/></Relationships>
</file>

<file path=ppt/slides/_rels/slide9.xml.rels><?xml version="1.0" encoding="UTF-8" standalone="yes"?>
<Relationships xmlns="http://schemas.openxmlformats.org/package/2006/relationships"><Relationship Id="rId3" Type="http://schemas.openxmlformats.org/officeDocument/2006/relationships/tags" Target="../tags/tag31.xml"/><Relationship Id="rId2" Type="http://schemas.openxmlformats.org/officeDocument/2006/relationships/tags" Target="../tags/tag30.xml"/><Relationship Id="rId1" Type="http://schemas.openxmlformats.org/officeDocument/2006/relationships/tags" Target="../tags/tag29.xml"/><Relationship Id="rId5" Type="http://schemas.openxmlformats.org/officeDocument/2006/relationships/slideLayout" Target="../slideLayouts/slideLayout36.xml"/><Relationship Id="rId4" Type="http://schemas.openxmlformats.org/officeDocument/2006/relationships/tags" Target="../tags/tag32.xml"/></Relationships>
</file>

<file path=ppt/slides/_rels/slide90.xml.rels><?xml version="1.0" encoding="UTF-8" standalone="yes"?>
<Relationships xmlns="http://schemas.openxmlformats.org/package/2006/relationships"><Relationship Id="rId3" Type="http://schemas.openxmlformats.org/officeDocument/2006/relationships/tags" Target="../tags/tag443.xml"/><Relationship Id="rId2" Type="http://schemas.openxmlformats.org/officeDocument/2006/relationships/tags" Target="../tags/tag442.xml"/><Relationship Id="rId1" Type="http://schemas.openxmlformats.org/officeDocument/2006/relationships/tags" Target="../tags/tag441.xml"/><Relationship Id="rId6" Type="http://schemas.openxmlformats.org/officeDocument/2006/relationships/slideLayout" Target="../slideLayouts/slideLayout151.xml"/><Relationship Id="rId5" Type="http://schemas.openxmlformats.org/officeDocument/2006/relationships/tags" Target="../tags/tag445.xml"/><Relationship Id="rId4" Type="http://schemas.openxmlformats.org/officeDocument/2006/relationships/tags" Target="../tags/tag444.xml"/></Relationships>
</file>

<file path=ppt/slides/_rels/slide91.xml.rels><?xml version="1.0" encoding="UTF-8" standalone="yes"?>
<Relationships xmlns="http://schemas.openxmlformats.org/package/2006/relationships"><Relationship Id="rId3" Type="http://schemas.openxmlformats.org/officeDocument/2006/relationships/tags" Target="../tags/tag448.xml"/><Relationship Id="rId2" Type="http://schemas.openxmlformats.org/officeDocument/2006/relationships/tags" Target="../tags/tag447.xml"/><Relationship Id="rId1" Type="http://schemas.openxmlformats.org/officeDocument/2006/relationships/tags" Target="../tags/tag446.xml"/><Relationship Id="rId6" Type="http://schemas.openxmlformats.org/officeDocument/2006/relationships/slideLayout" Target="../slideLayouts/slideLayout151.xml"/><Relationship Id="rId5" Type="http://schemas.openxmlformats.org/officeDocument/2006/relationships/tags" Target="../tags/tag450.xml"/><Relationship Id="rId4" Type="http://schemas.openxmlformats.org/officeDocument/2006/relationships/tags" Target="../tags/tag449.xml"/></Relationships>
</file>

<file path=ppt/slides/_rels/slide92.xml.rels><?xml version="1.0" encoding="UTF-8" standalone="yes"?>
<Relationships xmlns="http://schemas.openxmlformats.org/package/2006/relationships"><Relationship Id="rId3" Type="http://schemas.openxmlformats.org/officeDocument/2006/relationships/tags" Target="../tags/tag453.xml"/><Relationship Id="rId2" Type="http://schemas.openxmlformats.org/officeDocument/2006/relationships/tags" Target="../tags/tag452.xml"/><Relationship Id="rId1" Type="http://schemas.openxmlformats.org/officeDocument/2006/relationships/tags" Target="../tags/tag451.xml"/><Relationship Id="rId6" Type="http://schemas.openxmlformats.org/officeDocument/2006/relationships/slideLayout" Target="../slideLayouts/slideLayout151.xml"/><Relationship Id="rId5" Type="http://schemas.openxmlformats.org/officeDocument/2006/relationships/tags" Target="../tags/tag455.xml"/><Relationship Id="rId4" Type="http://schemas.openxmlformats.org/officeDocument/2006/relationships/tags" Target="../tags/tag454.xml"/></Relationships>
</file>

<file path=ppt/slides/_rels/slide93.xml.rels><?xml version="1.0" encoding="UTF-8" standalone="yes"?>
<Relationships xmlns="http://schemas.openxmlformats.org/package/2006/relationships"><Relationship Id="rId8" Type="http://schemas.openxmlformats.org/officeDocument/2006/relationships/notesSlide" Target="../notesSlides/notesSlide17.xml"/><Relationship Id="rId3" Type="http://schemas.openxmlformats.org/officeDocument/2006/relationships/tags" Target="../tags/tag458.xml"/><Relationship Id="rId7" Type="http://schemas.openxmlformats.org/officeDocument/2006/relationships/slideLayout" Target="../slideLayouts/slideLayout5.xml"/><Relationship Id="rId2" Type="http://schemas.openxmlformats.org/officeDocument/2006/relationships/tags" Target="../tags/tag457.xml"/><Relationship Id="rId1" Type="http://schemas.openxmlformats.org/officeDocument/2006/relationships/tags" Target="../tags/tag456.xml"/><Relationship Id="rId6" Type="http://schemas.openxmlformats.org/officeDocument/2006/relationships/tags" Target="../tags/tag461.xml"/><Relationship Id="rId5" Type="http://schemas.openxmlformats.org/officeDocument/2006/relationships/tags" Target="../tags/tag460.xml"/><Relationship Id="rId4" Type="http://schemas.openxmlformats.org/officeDocument/2006/relationships/tags" Target="../tags/tag459.xml"/><Relationship Id="rId9" Type="http://schemas.openxmlformats.org/officeDocument/2006/relationships/chart" Target="../charts/chart20.xml"/></Relationships>
</file>

<file path=ppt/slides/_rels/slide94.xml.rels><?xml version="1.0" encoding="UTF-8" standalone="yes"?>
<Relationships xmlns="http://schemas.openxmlformats.org/package/2006/relationships"><Relationship Id="rId3" Type="http://schemas.openxmlformats.org/officeDocument/2006/relationships/tags" Target="../tags/tag464.xml"/><Relationship Id="rId2" Type="http://schemas.openxmlformats.org/officeDocument/2006/relationships/tags" Target="../tags/tag463.xml"/><Relationship Id="rId1" Type="http://schemas.openxmlformats.org/officeDocument/2006/relationships/tags" Target="../tags/tag462.xml"/><Relationship Id="rId6" Type="http://schemas.openxmlformats.org/officeDocument/2006/relationships/slideLayout" Target="../slideLayouts/slideLayout151.xml"/><Relationship Id="rId5" Type="http://schemas.openxmlformats.org/officeDocument/2006/relationships/tags" Target="../tags/tag466.xml"/><Relationship Id="rId4" Type="http://schemas.openxmlformats.org/officeDocument/2006/relationships/tags" Target="../tags/tag465.xml"/></Relationships>
</file>

<file path=ppt/slides/_rels/slide95.xml.rels><?xml version="1.0" encoding="UTF-8" standalone="yes"?>
<Relationships xmlns="http://schemas.openxmlformats.org/package/2006/relationships"><Relationship Id="rId3" Type="http://schemas.openxmlformats.org/officeDocument/2006/relationships/tags" Target="../tags/tag469.xml"/><Relationship Id="rId2" Type="http://schemas.openxmlformats.org/officeDocument/2006/relationships/tags" Target="../tags/tag468.xml"/><Relationship Id="rId1" Type="http://schemas.openxmlformats.org/officeDocument/2006/relationships/tags" Target="../tags/tag467.xml"/><Relationship Id="rId6" Type="http://schemas.openxmlformats.org/officeDocument/2006/relationships/slideLayout" Target="../slideLayouts/slideLayout151.xml"/><Relationship Id="rId5" Type="http://schemas.openxmlformats.org/officeDocument/2006/relationships/tags" Target="../tags/tag471.xml"/><Relationship Id="rId4" Type="http://schemas.openxmlformats.org/officeDocument/2006/relationships/tags" Target="../tags/tag470.xml"/></Relationships>
</file>

<file path=ppt/slides/_rels/slide96.xml.rels><?xml version="1.0" encoding="UTF-8" standalone="yes"?>
<Relationships xmlns="http://schemas.openxmlformats.org/package/2006/relationships"><Relationship Id="rId3" Type="http://schemas.openxmlformats.org/officeDocument/2006/relationships/tags" Target="../tags/tag474.xml"/><Relationship Id="rId2" Type="http://schemas.openxmlformats.org/officeDocument/2006/relationships/tags" Target="../tags/tag473.xml"/><Relationship Id="rId1" Type="http://schemas.openxmlformats.org/officeDocument/2006/relationships/tags" Target="../tags/tag472.xml"/><Relationship Id="rId6" Type="http://schemas.openxmlformats.org/officeDocument/2006/relationships/slideLayout" Target="../slideLayouts/slideLayout151.xml"/><Relationship Id="rId5" Type="http://schemas.openxmlformats.org/officeDocument/2006/relationships/tags" Target="../tags/tag476.xml"/><Relationship Id="rId4" Type="http://schemas.openxmlformats.org/officeDocument/2006/relationships/tags" Target="../tags/tag475.xml"/></Relationships>
</file>

<file path=ppt/slides/_rels/slide97.xml.rels><?xml version="1.0" encoding="UTF-8" standalone="yes"?>
<Relationships xmlns="http://schemas.openxmlformats.org/package/2006/relationships"><Relationship Id="rId8" Type="http://schemas.openxmlformats.org/officeDocument/2006/relationships/notesSlide" Target="../notesSlides/notesSlide18.xml"/><Relationship Id="rId3" Type="http://schemas.openxmlformats.org/officeDocument/2006/relationships/tags" Target="../tags/tag479.xml"/><Relationship Id="rId7" Type="http://schemas.openxmlformats.org/officeDocument/2006/relationships/slideLayout" Target="../slideLayouts/slideLayout5.xml"/><Relationship Id="rId2" Type="http://schemas.openxmlformats.org/officeDocument/2006/relationships/tags" Target="../tags/tag478.xml"/><Relationship Id="rId1" Type="http://schemas.openxmlformats.org/officeDocument/2006/relationships/tags" Target="../tags/tag477.xml"/><Relationship Id="rId6" Type="http://schemas.openxmlformats.org/officeDocument/2006/relationships/tags" Target="../tags/tag482.xml"/><Relationship Id="rId5" Type="http://schemas.openxmlformats.org/officeDocument/2006/relationships/tags" Target="../tags/tag481.xml"/><Relationship Id="rId4" Type="http://schemas.openxmlformats.org/officeDocument/2006/relationships/tags" Target="../tags/tag480.xml"/><Relationship Id="rId9" Type="http://schemas.openxmlformats.org/officeDocument/2006/relationships/chart" Target="../charts/chart21.xml"/></Relationships>
</file>

<file path=ppt/slides/_rels/slide98.xml.rels><?xml version="1.0" encoding="UTF-8" standalone="yes"?>
<Relationships xmlns="http://schemas.openxmlformats.org/package/2006/relationships"><Relationship Id="rId3" Type="http://schemas.openxmlformats.org/officeDocument/2006/relationships/tags" Target="../tags/tag485.xml"/><Relationship Id="rId2" Type="http://schemas.openxmlformats.org/officeDocument/2006/relationships/tags" Target="../tags/tag484.xml"/><Relationship Id="rId1" Type="http://schemas.openxmlformats.org/officeDocument/2006/relationships/tags" Target="../tags/tag483.xml"/><Relationship Id="rId6" Type="http://schemas.openxmlformats.org/officeDocument/2006/relationships/slideLayout" Target="../slideLayouts/slideLayout151.xml"/><Relationship Id="rId5" Type="http://schemas.openxmlformats.org/officeDocument/2006/relationships/tags" Target="../tags/tag487.xml"/><Relationship Id="rId4" Type="http://schemas.openxmlformats.org/officeDocument/2006/relationships/tags" Target="../tags/tag486.xml"/></Relationships>
</file>

<file path=ppt/slides/_rels/slide99.xml.rels><?xml version="1.0" encoding="UTF-8" standalone="yes"?>
<Relationships xmlns="http://schemas.openxmlformats.org/package/2006/relationships"><Relationship Id="rId3" Type="http://schemas.openxmlformats.org/officeDocument/2006/relationships/tags" Target="../tags/tag490.xml"/><Relationship Id="rId2" Type="http://schemas.openxmlformats.org/officeDocument/2006/relationships/tags" Target="../tags/tag489.xml"/><Relationship Id="rId1" Type="http://schemas.openxmlformats.org/officeDocument/2006/relationships/tags" Target="../tags/tag488.xml"/><Relationship Id="rId6" Type="http://schemas.openxmlformats.org/officeDocument/2006/relationships/slideLayout" Target="../slideLayouts/slideLayout151.xml"/><Relationship Id="rId5" Type="http://schemas.openxmlformats.org/officeDocument/2006/relationships/tags" Target="../tags/tag492.xml"/><Relationship Id="rId4" Type="http://schemas.openxmlformats.org/officeDocument/2006/relationships/tags" Target="../tags/tag491.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21000" r="-21000"/>
          </a:stretch>
        </a:blipFill>
        <a:effectLst/>
      </p:bgPr>
    </p:bg>
    <p:spTree>
      <p:nvGrpSpPr>
        <p:cNvPr id="1" name=""/>
        <p:cNvGrpSpPr/>
        <p:nvPr/>
      </p:nvGrpSpPr>
      <p:grpSpPr>
        <a:xfrm>
          <a:off x="0" y="0"/>
          <a:ext cx="0" cy="0"/>
          <a:chOff x="0" y="0"/>
          <a:chExt cx="0" cy="0"/>
        </a:xfrm>
      </p:grpSpPr>
      <p:sp>
        <p:nvSpPr>
          <p:cNvPr id="4" name="Espace réservé du texte 3"/>
          <p:cNvSpPr>
            <a:spLocks noGrp="1"/>
          </p:cNvSpPr>
          <p:nvPr>
            <p:ph type="body" sz="quarter" idx="15"/>
          </p:nvPr>
        </p:nvSpPr>
        <p:spPr>
          <a:xfrm>
            <a:off x="582084" y="2481527"/>
            <a:ext cx="3959224" cy="1081964"/>
          </a:xfrm>
        </p:spPr>
        <p:txBody>
          <a:bodyPr/>
          <a:lstStyle/>
          <a:p>
            <a:r>
              <a:rPr lang="en-US" dirty="0" smtClean="0"/>
              <a:t>VALEURS, BESOINS ET RÉALITÉS DES </a:t>
            </a:r>
          </a:p>
          <a:p>
            <a:r>
              <a:rPr lang="en-US" dirty="0" smtClean="0"/>
              <a:t>PERSONNES LGBT AU CANADA EN 2017</a:t>
            </a:r>
          </a:p>
        </p:txBody>
      </p:sp>
      <p:sp>
        <p:nvSpPr>
          <p:cNvPr id="5" name="Espace réservé du texte 4"/>
          <p:cNvSpPr>
            <a:spLocks noGrp="1"/>
          </p:cNvSpPr>
          <p:nvPr>
            <p:ph type="body" sz="quarter" idx="16"/>
          </p:nvPr>
        </p:nvSpPr>
        <p:spPr/>
        <p:txBody>
          <a:bodyPr/>
          <a:lstStyle/>
          <a:p>
            <a:r>
              <a:rPr lang="en-CA" smtClean="0"/>
              <a:t>RAPPORT </a:t>
            </a:r>
            <a:r>
              <a:rPr lang="en-CA" dirty="0" smtClean="0"/>
              <a:t>DE RECHERCHE PRÉPARÉ </a:t>
            </a:r>
          </a:p>
          <a:p>
            <a:r>
              <a:rPr lang="en-CA" dirty="0" smtClean="0"/>
              <a:t>POUR LA FONDATION JASMIN ROY</a:t>
            </a:r>
          </a:p>
        </p:txBody>
      </p:sp>
      <p:pic>
        <p:nvPicPr>
          <p:cNvPr id="6" name="Image 5" descr="H:\Projets en cours\Fondation Jasmin Roy\16-8927 LGBTQ\Logo fondation Jasmin Roy\LOGO_JROY_horiz_HR_RGB-7.jpg"/>
          <p:cNvPicPr/>
          <p:nvPr/>
        </p:nvPicPr>
        <p:blipFill>
          <a:blip r:embed="rId3" cstate="email">
            <a:extLst>
              <a:ext uri="{28A0092B-C50C-407E-A947-70E740481C1C}">
                <a14:useLocalDpi xmlns:a14="http://schemas.microsoft.com/office/drawing/2010/main"/>
              </a:ext>
            </a:extLst>
          </a:blip>
          <a:srcRect/>
          <a:stretch>
            <a:fillRect/>
          </a:stretch>
        </p:blipFill>
        <p:spPr bwMode="auto">
          <a:xfrm>
            <a:off x="6948264" y="353769"/>
            <a:ext cx="1953260" cy="767715"/>
          </a:xfrm>
          <a:prstGeom prst="rect">
            <a:avLst/>
          </a:prstGeom>
          <a:noFill/>
          <a:ln>
            <a:noFill/>
          </a:ln>
        </p:spPr>
      </p:pic>
    </p:spTree>
    <p:extLst>
      <p:ext uri="{BB962C8B-B14F-4D97-AF65-F5344CB8AC3E}">
        <p14:creationId xmlns:p14="http://schemas.microsoft.com/office/powerpoint/2010/main" val="198757676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a:xfrm>
            <a:off x="558801" y="1699260"/>
            <a:ext cx="5309343" cy="2594674"/>
          </a:xfrm>
        </p:spPr>
        <p:txBody>
          <a:bodyPr/>
          <a:lstStyle/>
          <a:p>
            <a:r>
              <a:rPr lang="fr-CA" dirty="0" smtClean="0"/>
              <a:t>Grands constats</a:t>
            </a:r>
            <a:endParaRPr lang="fr-CA" dirty="0"/>
          </a:p>
        </p:txBody>
      </p:sp>
      <p:sp>
        <p:nvSpPr>
          <p:cNvPr id="3" name="Espace réservé du texte 2"/>
          <p:cNvSpPr>
            <a:spLocks noGrp="1"/>
          </p:cNvSpPr>
          <p:nvPr>
            <p:ph type="body" sz="quarter" idx="10"/>
            <p:custDataLst>
              <p:tags r:id="rId2"/>
            </p:custDataLst>
          </p:nvPr>
        </p:nvSpPr>
        <p:spPr/>
        <p:txBody>
          <a:bodyPr/>
          <a:lstStyle/>
          <a:p>
            <a:r>
              <a:rPr lang="fr-CA" i="1" dirty="0"/>
              <a:t>RAPPORT PRÉPARÉ POUR LA </a:t>
            </a:r>
            <a:r>
              <a:rPr lang="fr-CA" i="1" dirty="0" smtClean="0"/>
              <a:t>FONDATION JASMIN ROY</a:t>
            </a:r>
            <a:endParaRPr lang="fr-CA" i="1" dirty="0"/>
          </a:p>
          <a:p>
            <a:endParaRPr lang="en-CA" dirty="0"/>
          </a:p>
        </p:txBody>
      </p:sp>
    </p:spTree>
    <p:extLst>
      <p:ext uri="{BB962C8B-B14F-4D97-AF65-F5344CB8AC3E}">
        <p14:creationId xmlns:p14="http://schemas.microsoft.com/office/powerpoint/2010/main" val="4065367973"/>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100</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sz="2000" dirty="0">
                <a:solidFill>
                  <a:srgbClr val="9BBB59"/>
                </a:solidFill>
              </a:rPr>
              <a:t>Impact du </a:t>
            </a:r>
            <a:r>
              <a:rPr lang="fr-CA" sz="2000" dirty="0" err="1">
                <a:solidFill>
                  <a:srgbClr val="9BBB59"/>
                </a:solidFill>
              </a:rPr>
              <a:t>coming</a:t>
            </a:r>
            <a:r>
              <a:rPr lang="fr-CA" sz="2000" dirty="0">
                <a:solidFill>
                  <a:srgbClr val="9BBB59"/>
                </a:solidFill>
              </a:rPr>
              <a:t>-out sur la relation familiale</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681427065"/>
              </p:ext>
            </p:extLst>
          </p:nvPr>
        </p:nvGraphicFramePr>
        <p:xfrm>
          <a:off x="539552" y="1188479"/>
          <a:ext cx="7992887" cy="4127607"/>
        </p:xfrm>
        <a:graphic>
          <a:graphicData uri="http://schemas.openxmlformats.org/drawingml/2006/table">
            <a:tbl>
              <a:tblPr firstRow="1" bandRow="1">
                <a:tableStyleId>{2D5ABB26-0587-4C30-8999-92F81FD0307C}</a:tableStyleId>
              </a:tblPr>
              <a:tblGrid>
                <a:gridCol w="2880005"/>
                <a:gridCol w="1104062"/>
                <a:gridCol w="1002205"/>
                <a:gridCol w="1002205"/>
                <a:gridCol w="1002205"/>
                <a:gridCol w="1002205"/>
              </a:tblGrid>
              <a:tr h="34327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endParaRPr lang="fr-CA"/>
                    </a:p>
                  </a:txBody>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37530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4690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24000">
                <a:tc>
                  <a:txBody>
                    <a:bodyPr/>
                    <a:lstStyle/>
                    <a:p>
                      <a:pPr algn="l" fontAlgn="ctr"/>
                      <a:r>
                        <a:rPr lang="fr-CA" sz="1100" b="0" i="0" u="none" strike="noStrike" dirty="0">
                          <a:solidFill>
                            <a:srgbClr val="595959"/>
                          </a:solidFill>
                          <a:effectLst/>
                          <a:latin typeface="Arial Narrow" panose="020B0606020202030204" pitchFamily="34" charset="0"/>
                        </a:rPr>
                        <a:t>Non, je n’ai pas l’impression que la relation a changé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Sentiment d’une meilleure communication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7059">
                <a:tc>
                  <a:txBody>
                    <a:bodyPr/>
                    <a:lstStyle/>
                    <a:p>
                      <a:pPr algn="l" fontAlgn="ctr"/>
                      <a:r>
                        <a:rPr lang="fr-CA" sz="1100" b="0" i="0" u="none" strike="noStrike" dirty="0">
                          <a:solidFill>
                            <a:srgbClr val="595959"/>
                          </a:solidFill>
                          <a:effectLst/>
                          <a:latin typeface="Arial Narrow" panose="020B0606020202030204" pitchFamily="34" charset="0"/>
                        </a:rPr>
                        <a:t>Sentiment d’un rapprochement, d’une plus grande proximité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Sentiment de confiance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7059">
                <a:tc>
                  <a:txBody>
                    <a:bodyPr/>
                    <a:lstStyle/>
                    <a:p>
                      <a:pPr algn="l" fontAlgn="ctr"/>
                      <a:r>
                        <a:rPr lang="fr-CA" sz="1100" b="0" i="0" u="none" strike="noStrike" dirty="0">
                          <a:solidFill>
                            <a:srgbClr val="595959"/>
                          </a:solidFill>
                          <a:effectLst/>
                          <a:latin typeface="Arial Narrow" panose="020B0606020202030204" pitchFamily="34" charset="0"/>
                        </a:rPr>
                        <a:t>Impression qu’ils portent un regard différent sur moi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Sentiment de distance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Sentiment d’incompréhension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Sentiment d’une rupture, de rejet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Impression qu’ils ne m’aiment plus autant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5"/>
            </p:custDataLst>
          </p:nvPr>
        </p:nvSpPr>
        <p:spPr>
          <a:xfrm>
            <a:off x="500202" y="6146487"/>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Q29. </a:t>
            </a:r>
            <a:r>
              <a:rPr lang="fr-CA" sz="900" dirty="0">
                <a:solidFill>
                  <a:srgbClr val="595959"/>
                </a:solidFill>
                <a:latin typeface="Arial" panose="020B0604020202020204" pitchFamily="34" charset="0"/>
                <a:cs typeface="Arial" panose="020B0604020202020204" pitchFamily="34" charset="0"/>
              </a:rPr>
              <a:t>Avez-vous l’impression que le fait d’avoir dévoilé votre orientation sexuelle/identité de genre à votre famille a eu l’un ou l’autre des effets suivants dans la relation que vous entretenez avec eux? </a:t>
            </a:r>
          </a:p>
        </p:txBody>
      </p:sp>
    </p:spTree>
    <p:extLst>
      <p:ext uri="{BB962C8B-B14F-4D97-AF65-F5344CB8AC3E}">
        <p14:creationId xmlns:p14="http://schemas.microsoft.com/office/powerpoint/2010/main" val="1715451082"/>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101</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4004809385"/>
              </p:ext>
            </p:extLst>
          </p:nvPr>
        </p:nvGraphicFramePr>
        <p:xfrm>
          <a:off x="3332427" y="2218211"/>
          <a:ext cx="5598621" cy="3850703"/>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723654"/>
            <a:ext cx="5669384" cy="631545"/>
          </a:xfrm>
        </p:spPr>
        <p:txBody>
          <a:bodyPr/>
          <a:lstStyle/>
          <a:p>
            <a:r>
              <a:rPr lang="fr-CA" sz="2000" dirty="0" smtClean="0">
                <a:solidFill>
                  <a:srgbClr val="9BBB59"/>
                </a:solidFill>
              </a:rPr>
              <a:t>Réactions des amis au </a:t>
            </a:r>
            <a:r>
              <a:rPr lang="fr-CA" sz="2000" dirty="0" err="1" smtClean="0">
                <a:solidFill>
                  <a:srgbClr val="9BBB59"/>
                </a:solidFill>
              </a:rPr>
              <a:t>coming</a:t>
            </a:r>
            <a:r>
              <a:rPr lang="fr-CA" sz="2000" dirty="0" smtClean="0">
                <a:solidFill>
                  <a:srgbClr val="9BBB59"/>
                </a:solidFill>
              </a:rPr>
              <a:t>-out</a:t>
            </a:r>
            <a:r>
              <a:rPr lang="fr-CA" dirty="0" smtClean="0">
                <a:solidFill>
                  <a:srgbClr val="9BBB59"/>
                </a:solidFill>
              </a:rPr>
              <a:t/>
            </a:r>
            <a:br>
              <a:rPr lang="fr-CA" dirty="0" smtClean="0">
                <a:solidFill>
                  <a:srgbClr val="9BBB59"/>
                </a:solidFill>
              </a:rPr>
            </a:br>
            <a:endParaRPr lang="fr-CA" dirty="0"/>
          </a:p>
        </p:txBody>
      </p:sp>
      <p:sp>
        <p:nvSpPr>
          <p:cNvPr id="13" name="Rectangle 12"/>
          <p:cNvSpPr/>
          <p:nvPr>
            <p:custDataLst>
              <p:tags r:id="rId5"/>
            </p:custDataLst>
          </p:nvPr>
        </p:nvSpPr>
        <p:spPr>
          <a:xfrm>
            <a:off x="510159" y="1160678"/>
            <a:ext cx="5452134"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ayant dévoilé </a:t>
            </a:r>
            <a:r>
              <a:rPr lang="fr-CA" sz="900" dirty="0">
                <a:solidFill>
                  <a:srgbClr val="9BBB59"/>
                </a:solidFill>
                <a:latin typeface="Arial" panose="020B0604020202020204" pitchFamily="34" charset="0"/>
                <a:cs typeface="Arial" panose="020B0604020202020204" pitchFamily="34" charset="0"/>
              </a:rPr>
              <a:t>leur orientation sexuelle / identité de genre à ces personnes </a:t>
            </a:r>
            <a:r>
              <a:rPr lang="fr-CA" sz="900" dirty="0" smtClean="0">
                <a:solidFill>
                  <a:srgbClr val="9BBB59"/>
                </a:solidFill>
                <a:latin typeface="Arial" panose="020B0604020202020204" pitchFamily="34" charset="0"/>
                <a:cs typeface="Arial" panose="020B0604020202020204" pitchFamily="34" charset="0"/>
              </a:rPr>
              <a:t>(n=1613)</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145650"/>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itchFamily="34" charset="0"/>
              </a:rPr>
              <a:t>Q31. </a:t>
            </a:r>
            <a:r>
              <a:rPr lang="fr-CA" sz="900" dirty="0">
                <a:solidFill>
                  <a:srgbClr val="595959"/>
                </a:solidFill>
                <a:latin typeface="Arial" panose="020B0604020202020204" pitchFamily="34" charset="0"/>
                <a:cs typeface="Arial" panose="020B0604020202020204" pitchFamily="34" charset="0"/>
              </a:rPr>
              <a:t>Certains de vos amis ont-ils pris leurs distances après que vous les ayez informés de votre orientation sexuelle/identité de genre </a:t>
            </a:r>
            <a:r>
              <a:rPr lang="fr-CA" sz="900" dirty="0" smtClean="0">
                <a:solidFill>
                  <a:srgbClr val="595959"/>
                </a:solidFill>
                <a:latin typeface="Arial" panose="020B0604020202020204" pitchFamily="34" charset="0"/>
                <a:cs typeface="Arial" panose="020B0604020202020204" pitchFamily="34" charset="0"/>
              </a:rPr>
              <a:t>?</a:t>
            </a:r>
          </a:p>
          <a:p>
            <a:r>
              <a:rPr lang="fr-CA" sz="900" dirty="0" smtClean="0">
                <a:solidFill>
                  <a:srgbClr val="595959"/>
                </a:solidFill>
                <a:latin typeface="Arial" panose="020B0604020202020204" pitchFamily="34" charset="0"/>
                <a:cs typeface="Arial" panose="020B0604020202020204" pitchFamily="34" charset="0"/>
              </a:rPr>
              <a:t>Q32. Certains </a:t>
            </a:r>
            <a:r>
              <a:rPr lang="fr-CA" sz="900" dirty="0">
                <a:solidFill>
                  <a:srgbClr val="595959"/>
                </a:solidFill>
                <a:latin typeface="Arial" panose="020B0604020202020204" pitchFamily="34" charset="0"/>
                <a:cs typeface="Arial" panose="020B0604020202020204" pitchFamily="34" charset="0"/>
              </a:rPr>
              <a:t>de vos amis ont-ils eu l’une ou l’autre des réactions suivantes?</a:t>
            </a:r>
          </a:p>
        </p:txBody>
      </p:sp>
      <p:graphicFrame>
        <p:nvGraphicFramePr>
          <p:cNvPr id="8" name="Graphique 7"/>
          <p:cNvGraphicFramePr/>
          <p:nvPr>
            <p:extLst>
              <p:ext uri="{D42A27DB-BD31-4B8C-83A1-F6EECF244321}">
                <p14:modId xmlns:p14="http://schemas.microsoft.com/office/powerpoint/2010/main" val="2303631883"/>
              </p:ext>
            </p:extLst>
          </p:nvPr>
        </p:nvGraphicFramePr>
        <p:xfrm>
          <a:off x="-108520" y="2060848"/>
          <a:ext cx="3312368" cy="2664296"/>
        </p:xfrm>
        <a:graphic>
          <a:graphicData uri="http://schemas.openxmlformats.org/drawingml/2006/chart">
            <c:chart xmlns:c="http://schemas.openxmlformats.org/drawingml/2006/chart" xmlns:r="http://schemas.openxmlformats.org/officeDocument/2006/relationships" r:id="rId10"/>
          </a:graphicData>
        </a:graphic>
      </p:graphicFrame>
      <p:sp>
        <p:nvSpPr>
          <p:cNvPr id="2" name="ZoneTexte 1"/>
          <p:cNvSpPr txBox="1"/>
          <p:nvPr/>
        </p:nvSpPr>
        <p:spPr>
          <a:xfrm>
            <a:off x="2350043" y="2679443"/>
            <a:ext cx="1077539" cy="276999"/>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Oui, un ou deux</a:t>
            </a:r>
            <a:endParaRPr lang="fr-CA" sz="1200" dirty="0">
              <a:solidFill>
                <a:srgbClr val="595959"/>
              </a:solidFill>
              <a:latin typeface="Arial Narrow" panose="020B0606020202030204" pitchFamily="34" charset="0"/>
            </a:endParaRPr>
          </a:p>
        </p:txBody>
      </p:sp>
      <p:sp>
        <p:nvSpPr>
          <p:cNvPr id="11" name="ZoneTexte 10"/>
          <p:cNvSpPr txBox="1"/>
          <p:nvPr/>
        </p:nvSpPr>
        <p:spPr>
          <a:xfrm>
            <a:off x="2411760" y="4143563"/>
            <a:ext cx="954107" cy="276999"/>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Oui, plusieurs</a:t>
            </a:r>
            <a:endParaRPr lang="fr-CA" sz="1200" dirty="0">
              <a:solidFill>
                <a:srgbClr val="595959"/>
              </a:solidFill>
              <a:latin typeface="Arial Narrow" panose="020B0606020202030204" pitchFamily="34" charset="0"/>
            </a:endParaRPr>
          </a:p>
        </p:txBody>
      </p:sp>
      <p:sp>
        <p:nvSpPr>
          <p:cNvPr id="15" name="ZoneTexte 14"/>
          <p:cNvSpPr txBox="1"/>
          <p:nvPr/>
        </p:nvSpPr>
        <p:spPr>
          <a:xfrm>
            <a:off x="94019" y="4005064"/>
            <a:ext cx="832279" cy="276999"/>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Non, aucun</a:t>
            </a:r>
            <a:endParaRPr lang="fr-CA" sz="1200" dirty="0">
              <a:solidFill>
                <a:srgbClr val="595959"/>
              </a:solidFill>
              <a:latin typeface="Arial Narrow" panose="020B0606020202030204" pitchFamily="34" charset="0"/>
            </a:endParaRPr>
          </a:p>
        </p:txBody>
      </p:sp>
      <p:sp>
        <p:nvSpPr>
          <p:cNvPr id="16" name="ZoneTexte 15"/>
          <p:cNvSpPr txBox="1"/>
          <p:nvPr/>
        </p:nvSpPr>
        <p:spPr>
          <a:xfrm>
            <a:off x="2267744" y="4972725"/>
            <a:ext cx="813492" cy="523220"/>
          </a:xfrm>
          <a:prstGeom prst="rect">
            <a:avLst/>
          </a:prstGeom>
          <a:noFill/>
        </p:spPr>
        <p:txBody>
          <a:bodyPr wrap="none" rtlCol="0">
            <a:spAutoFit/>
          </a:bodyPr>
          <a:lstStyle/>
          <a:p>
            <a:pPr algn="ctr"/>
            <a:r>
              <a:rPr lang="fr-CA" sz="1400" b="1" dirty="0" smtClean="0">
                <a:solidFill>
                  <a:srgbClr val="595959"/>
                </a:solidFill>
                <a:latin typeface="Arial Narrow" panose="020B0606020202030204" pitchFamily="34" charset="0"/>
              </a:rPr>
              <a:t>Total Oui</a:t>
            </a:r>
            <a:br>
              <a:rPr lang="fr-CA" sz="1400" b="1" dirty="0" smtClean="0">
                <a:solidFill>
                  <a:srgbClr val="595959"/>
                </a:solidFill>
                <a:latin typeface="Arial Narrow" panose="020B0606020202030204" pitchFamily="34" charset="0"/>
              </a:rPr>
            </a:br>
            <a:r>
              <a:rPr lang="fr-CA" sz="1400" b="1" dirty="0" smtClean="0">
                <a:solidFill>
                  <a:srgbClr val="595959"/>
                </a:solidFill>
                <a:latin typeface="Arial Narrow" panose="020B0606020202030204" pitchFamily="34" charset="0"/>
              </a:rPr>
              <a:t>44%</a:t>
            </a:r>
            <a:endParaRPr lang="fr-CA" sz="1400" b="1" dirty="0">
              <a:solidFill>
                <a:srgbClr val="595959"/>
              </a:solidFill>
              <a:latin typeface="Arial Narrow" panose="020B0606020202030204" pitchFamily="34" charset="0"/>
            </a:endParaRPr>
          </a:p>
        </p:txBody>
      </p:sp>
      <p:sp>
        <p:nvSpPr>
          <p:cNvPr id="17" name="Accolade fermante 16"/>
          <p:cNvSpPr/>
          <p:nvPr/>
        </p:nvSpPr>
        <p:spPr>
          <a:xfrm rot="5400000">
            <a:off x="2563065" y="3997777"/>
            <a:ext cx="186868" cy="1641606"/>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rgbClr val="00AFDC">
                    <a:satMod val="155000"/>
                  </a:srgbClr>
                </a:solidFill>
                <a:prstDash val="solid"/>
              </a:ln>
              <a:solidFill>
                <a:prstClr val="white">
                  <a:lumMod val="50000"/>
                </a:prstClr>
              </a:solidFill>
              <a:effectLst>
                <a:outerShdw blurRad="41275" dist="20320" dir="1800000" algn="tl" rotWithShape="0">
                  <a:srgbClr val="000000">
                    <a:alpha val="40000"/>
                  </a:srgbClr>
                </a:outerShdw>
              </a:effectLst>
            </a:endParaRPr>
          </a:p>
        </p:txBody>
      </p:sp>
      <p:sp>
        <p:nvSpPr>
          <p:cNvPr id="18" name="ZoneTexte 17"/>
          <p:cNvSpPr txBox="1"/>
          <p:nvPr/>
        </p:nvSpPr>
        <p:spPr>
          <a:xfrm>
            <a:off x="1123468" y="1869408"/>
            <a:ext cx="1226618" cy="276999"/>
          </a:xfrm>
          <a:prstGeom prst="rect">
            <a:avLst/>
          </a:prstGeom>
          <a:noFill/>
        </p:spPr>
        <p:txBody>
          <a:bodyPr wrap="none" rtlCol="0">
            <a:spAutoFit/>
          </a:bodyPr>
          <a:lstStyle/>
          <a:p>
            <a:r>
              <a:rPr lang="fr-CA" sz="1200" b="1" dirty="0" smtClean="0">
                <a:solidFill>
                  <a:srgbClr val="595959"/>
                </a:solidFill>
                <a:latin typeface="Arial Narrow" panose="020B0606020202030204" pitchFamily="34" charset="0"/>
              </a:rPr>
              <a:t>Prise de distance</a:t>
            </a:r>
            <a:endParaRPr lang="fr-CA" sz="1200" b="1" dirty="0">
              <a:solidFill>
                <a:srgbClr val="595959"/>
              </a:solidFill>
              <a:latin typeface="Arial Narrow" panose="020B0606020202030204" pitchFamily="34" charset="0"/>
            </a:endParaRPr>
          </a:p>
        </p:txBody>
      </p:sp>
      <p:sp>
        <p:nvSpPr>
          <p:cNvPr id="19" name="ZoneTexte 18"/>
          <p:cNvSpPr txBox="1"/>
          <p:nvPr/>
        </p:nvSpPr>
        <p:spPr>
          <a:xfrm>
            <a:off x="5724128" y="1869408"/>
            <a:ext cx="788999" cy="276999"/>
          </a:xfrm>
          <a:prstGeom prst="rect">
            <a:avLst/>
          </a:prstGeom>
          <a:noFill/>
        </p:spPr>
        <p:txBody>
          <a:bodyPr wrap="none" rtlCol="0">
            <a:spAutoFit/>
          </a:bodyPr>
          <a:lstStyle/>
          <a:p>
            <a:r>
              <a:rPr lang="fr-CA" sz="1200" b="1" dirty="0" smtClean="0">
                <a:solidFill>
                  <a:srgbClr val="595959"/>
                </a:solidFill>
                <a:latin typeface="Arial Narrow" panose="020B0606020202030204" pitchFamily="34" charset="0"/>
              </a:rPr>
              <a:t>Réactions</a:t>
            </a:r>
            <a:endParaRPr lang="fr-CA" sz="12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3393883338"/>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102</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755023169"/>
              </p:ext>
            </p:extLst>
          </p:nvPr>
        </p:nvGraphicFramePr>
        <p:xfrm>
          <a:off x="539552" y="1203191"/>
          <a:ext cx="7992884" cy="3109885"/>
        </p:xfrm>
        <a:graphic>
          <a:graphicData uri="http://schemas.openxmlformats.org/drawingml/2006/table">
            <a:tbl>
              <a:tblPr firstRow="1" bandRow="1">
                <a:tableStyleId>{2D5ABB26-0587-4C30-8999-92F81FD0307C}</a:tableStyleId>
              </a:tblPr>
              <a:tblGrid>
                <a:gridCol w="2232248"/>
                <a:gridCol w="822948"/>
                <a:gridCol w="822948"/>
                <a:gridCol w="822948"/>
                <a:gridCol w="822948"/>
                <a:gridCol w="822948"/>
                <a:gridCol w="822948"/>
                <a:gridCol w="822948"/>
              </a:tblGrid>
              <a:tr h="33378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47223">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7257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8430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333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265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162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a:solidFill>
                            <a:srgbClr val="595959"/>
                          </a:solidFill>
                          <a:effectLst/>
                          <a:latin typeface="Arial Narrow" panose="020B0606020202030204" pitchFamily="34" charset="0"/>
                        </a:rPr>
                        <a:t>Oui, un ou deux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Oui, plusieurs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Non, aucun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Total oui (un ou plus)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a:spLocks noGrp="1"/>
          </p:cNvSpPr>
          <p:nvPr>
            <p:ph type="title"/>
            <p:custDataLst>
              <p:tags r:id="rId4"/>
            </p:custDataLst>
          </p:nvPr>
        </p:nvSpPr>
        <p:spPr>
          <a:xfrm>
            <a:off x="558800" y="332656"/>
            <a:ext cx="5669384" cy="631545"/>
          </a:xfrm>
        </p:spPr>
        <p:txBody>
          <a:bodyPr/>
          <a:lstStyle/>
          <a:p>
            <a:r>
              <a:rPr lang="fr-CA" sz="2000" dirty="0" smtClean="0">
                <a:solidFill>
                  <a:srgbClr val="9BBB59"/>
                </a:solidFill>
              </a:rPr>
              <a:t>Réactions des amis au </a:t>
            </a:r>
            <a:r>
              <a:rPr lang="fr-CA" sz="2000" dirty="0" err="1" smtClean="0">
                <a:solidFill>
                  <a:srgbClr val="9BBB59"/>
                </a:solidFill>
              </a:rPr>
              <a:t>coming</a:t>
            </a:r>
            <a:r>
              <a:rPr lang="fr-CA" sz="2000" dirty="0" smtClean="0">
                <a:solidFill>
                  <a:srgbClr val="9BBB59"/>
                </a:solidFill>
              </a:rPr>
              <a:t>-out</a:t>
            </a:r>
            <a:r>
              <a:rPr lang="fr-CA" dirty="0" smtClean="0">
                <a:solidFill>
                  <a:srgbClr val="9BBB59"/>
                </a:solidFill>
              </a:rPr>
              <a:t/>
            </a:r>
            <a:br>
              <a:rPr lang="fr-CA" dirty="0" smtClean="0">
                <a:solidFill>
                  <a:srgbClr val="9BBB59"/>
                </a:solidFill>
              </a:rPr>
            </a:br>
            <a:endParaRPr lang="fr-CA" dirty="0"/>
          </a:p>
        </p:txBody>
      </p:sp>
      <p:sp>
        <p:nvSpPr>
          <p:cNvPr id="11" name="Rectangle 10"/>
          <p:cNvSpPr/>
          <p:nvPr>
            <p:custDataLst>
              <p:tags r:id="rId5"/>
            </p:custDataLst>
          </p:nvPr>
        </p:nvSpPr>
        <p:spPr>
          <a:xfrm>
            <a:off x="510159" y="783754"/>
            <a:ext cx="495520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ayant dévoilé </a:t>
            </a:r>
            <a:r>
              <a:rPr lang="fr-CA" sz="900" dirty="0">
                <a:solidFill>
                  <a:srgbClr val="9BBB59"/>
                </a:solidFill>
                <a:latin typeface="Arial" panose="020B0604020202020204" pitchFamily="34" charset="0"/>
                <a:cs typeface="Arial" panose="020B0604020202020204" pitchFamily="34" charset="0"/>
              </a:rPr>
              <a:t>leur orientation sexuelle / identité de genre à ces </a:t>
            </a:r>
            <a:r>
              <a:rPr lang="fr-CA" sz="900" dirty="0" smtClean="0">
                <a:solidFill>
                  <a:srgbClr val="9BBB59"/>
                </a:solidFill>
                <a:latin typeface="Arial" panose="020B0604020202020204" pitchFamily="34" charset="0"/>
                <a:cs typeface="Arial" panose="020B0604020202020204" pitchFamily="34" charset="0"/>
              </a:rPr>
              <a:t>personnes</a:t>
            </a:r>
            <a:endParaRPr lang="fr-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custDataLst>
              <p:tags r:id="rId6"/>
            </p:custDataLst>
          </p:nvPr>
        </p:nvSpPr>
        <p:spPr>
          <a:xfrm>
            <a:off x="489569" y="6245986"/>
            <a:ext cx="8248262"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Q31. </a:t>
            </a:r>
            <a:r>
              <a:rPr lang="fr-CA" sz="900" dirty="0">
                <a:solidFill>
                  <a:srgbClr val="595959"/>
                </a:solidFill>
                <a:latin typeface="Arial" panose="020B0604020202020204" pitchFamily="34" charset="0"/>
                <a:cs typeface="Arial" panose="020B0604020202020204" pitchFamily="34" charset="0"/>
              </a:rPr>
              <a:t>Certains de vos amis ont-ils pris leurs distances après que vous les ayez informés de votre orientation sexuelle/identité de genre ?</a:t>
            </a:r>
          </a:p>
        </p:txBody>
      </p:sp>
    </p:spTree>
    <p:extLst>
      <p:ext uri="{BB962C8B-B14F-4D97-AF65-F5344CB8AC3E}">
        <p14:creationId xmlns:p14="http://schemas.microsoft.com/office/powerpoint/2010/main" val="2164509661"/>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103</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732901988"/>
              </p:ext>
            </p:extLst>
          </p:nvPr>
        </p:nvGraphicFramePr>
        <p:xfrm>
          <a:off x="611561" y="1098385"/>
          <a:ext cx="8280919" cy="3289406"/>
        </p:xfrm>
        <a:graphic>
          <a:graphicData uri="http://schemas.openxmlformats.org/drawingml/2006/table">
            <a:tbl>
              <a:tblPr firstRow="1" bandRow="1">
                <a:tableStyleId>{2D5ABB26-0587-4C30-8999-92F81FD0307C}</a:tableStyleId>
              </a:tblPr>
              <a:tblGrid>
                <a:gridCol w="2315336"/>
                <a:gridCol w="654841"/>
                <a:gridCol w="654841"/>
                <a:gridCol w="654841"/>
                <a:gridCol w="654841"/>
                <a:gridCol w="654841"/>
                <a:gridCol w="654841"/>
                <a:gridCol w="654841"/>
                <a:gridCol w="654841"/>
                <a:gridCol w="726855"/>
              </a:tblGrid>
              <a:tr h="23886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26581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705461">
                <a:tc vMerge="1">
                  <a:txBody>
                    <a:bodyPr/>
                    <a:lstStyle/>
                    <a:p>
                      <a:endParaRPr lang="fr-CA"/>
                    </a:p>
                  </a:txBody>
                  <a:tcPr/>
                </a:tc>
                <a:tc vMerge="1">
                  <a:txBody>
                    <a:bodyPr/>
                    <a:lstStyle/>
                    <a:p>
                      <a:endParaRPr lang="fr-CA"/>
                    </a:p>
                  </a:txBody>
                  <a:tcPr/>
                </a:tc>
                <a:tc>
                  <a:txBody>
                    <a:bodyPr/>
                    <a:lstStyle/>
                    <a:p>
                      <a:pPr algn="ctr" fontAlgn="b"/>
                      <a:r>
                        <a:rPr lang="fr-CA" sz="1000" b="1" i="0" u="none" strike="noStrike" dirty="0" smtClean="0">
                          <a:solidFill>
                            <a:srgbClr val="595959"/>
                          </a:solidFill>
                          <a:effectLst/>
                          <a:latin typeface="Arial Narrow" panose="020B0606020202030204" pitchFamily="34" charset="0"/>
                        </a:rPr>
                        <a:t>Homo.</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Bi.</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Pan.</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err="1" smtClean="0">
                          <a:solidFill>
                            <a:srgbClr val="595959"/>
                          </a:solidFill>
                          <a:effectLst/>
                          <a:latin typeface="Arial Narrow" panose="020B0606020202030204" pitchFamily="34" charset="0"/>
                        </a:rPr>
                        <a:t>Asex</a:t>
                      </a:r>
                      <a:r>
                        <a:rPr lang="fr-CA" sz="1000" b="1" i="0" u="none" strike="noStrike" dirty="0" smtClean="0">
                          <a:solidFill>
                            <a:srgbClr val="595959"/>
                          </a:solidFill>
                          <a:effectLst/>
                          <a:latin typeface="Arial Narrow" panose="020B0606020202030204" pitchFamily="34" charset="0"/>
                        </a:rPr>
                        <a:t>.</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err="1">
                          <a:solidFill>
                            <a:srgbClr val="595959"/>
                          </a:solidFill>
                          <a:effectLst/>
                          <a:latin typeface="Arial Narrow" panose="020B0606020202030204" pitchFamily="34" charset="0"/>
                        </a:rPr>
                        <a:t>Cisgenre</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a:solidFill>
                            <a:srgbClr val="595959"/>
                          </a:solidFill>
                          <a:effectLst/>
                          <a:latin typeface="Arial Narrow" panose="020B0606020202030204" pitchFamily="34" charset="0"/>
                        </a:rPr>
                        <a:t>Personne </a:t>
                      </a:r>
                      <a:r>
                        <a:rPr lang="fr-CA" sz="1000" b="1" i="0" u="none" strike="noStrike" dirty="0" err="1">
                          <a:solidFill>
                            <a:srgbClr val="595959"/>
                          </a:solidFill>
                          <a:effectLst/>
                          <a:latin typeface="Arial Narrow" panose="020B0606020202030204" pitchFamily="34" charset="0"/>
                        </a:rPr>
                        <a:t>trans</a:t>
                      </a:r>
                      <a:r>
                        <a:rPr lang="fr-CA" sz="10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a:solidFill>
                            <a:srgbClr val="595959"/>
                          </a:solidFill>
                          <a:effectLst/>
                          <a:latin typeface="Arial Narrow" panose="020B0606020202030204" pitchFamily="34" charset="0"/>
                        </a:rPr>
                        <a:t>Personne </a:t>
                      </a:r>
                      <a:r>
                        <a:rPr lang="fr-CA" sz="1000" b="1" i="0" u="none" strike="noStrike" dirty="0" err="1">
                          <a:solidFill>
                            <a:srgbClr val="595959"/>
                          </a:solidFill>
                          <a:effectLst/>
                          <a:latin typeface="Arial Narrow" panose="020B0606020202030204" pitchFamily="34" charset="0"/>
                        </a:rPr>
                        <a:t>trans</a:t>
                      </a:r>
                      <a:r>
                        <a:rPr lang="fr-CA" sz="1000" b="1" i="0" u="none" strike="noStrike" dirty="0">
                          <a:solidFill>
                            <a:srgbClr val="595959"/>
                          </a:solidFill>
                          <a:effectLst/>
                          <a:latin typeface="Arial Narrow" panose="020B0606020202030204" pitchFamily="34" charset="0"/>
                        </a:rPr>
                        <a:t> </a:t>
                      </a:r>
                      <a:r>
                        <a:rPr lang="fr-CA" sz="1000" b="1" i="0" u="none" strike="noStrike" dirty="0" smtClean="0">
                          <a:solidFill>
                            <a:srgbClr val="595959"/>
                          </a:solidFill>
                          <a:effectLst/>
                          <a:latin typeface="Arial Narrow" panose="020B0606020202030204" pitchFamily="34" charset="0"/>
                        </a:rPr>
                        <a:t>non binaire</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Non-binaire : Genre fluide / </a:t>
                      </a:r>
                      <a:r>
                        <a:rPr lang="fr-CA" sz="1000" b="1" i="0" u="none" strike="noStrike" dirty="0" err="1">
                          <a:solidFill>
                            <a:srgbClr val="595959"/>
                          </a:solidFill>
                          <a:effectLst/>
                          <a:latin typeface="Arial Narrow" panose="020B0606020202030204" pitchFamily="34" charset="0"/>
                        </a:rPr>
                        <a:t>Agenre</a:t>
                      </a:r>
                      <a:r>
                        <a:rPr lang="fr-CA" sz="10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221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284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88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a:solidFill>
                            <a:srgbClr val="595959"/>
                          </a:solidFill>
                          <a:effectLst/>
                          <a:latin typeface="Arial Narrow" panose="020B0606020202030204" pitchFamily="34" charset="0"/>
                        </a:rPr>
                        <a:t>Oui, un ou deux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Oui, plusieurs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Non, aucun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Total oui (un ou plus)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4"/>
            </p:custDataLst>
          </p:nvPr>
        </p:nvSpPr>
        <p:spPr>
          <a:xfrm>
            <a:off x="489569" y="6245986"/>
            <a:ext cx="8248262"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Q31. </a:t>
            </a:r>
            <a:r>
              <a:rPr lang="fr-CA" sz="900" dirty="0">
                <a:solidFill>
                  <a:srgbClr val="595959"/>
                </a:solidFill>
                <a:latin typeface="Arial" panose="020B0604020202020204" pitchFamily="34" charset="0"/>
                <a:cs typeface="Arial" panose="020B0604020202020204" pitchFamily="34" charset="0"/>
              </a:rPr>
              <a:t>Certains de vos amis ont-ils pris leurs distances après que vous les ayez informés de votre orientation sexuelle/identité de genre ?</a:t>
            </a:r>
          </a:p>
        </p:txBody>
      </p:sp>
      <p:sp>
        <p:nvSpPr>
          <p:cNvPr id="10" name="Titre 4"/>
          <p:cNvSpPr>
            <a:spLocks noGrp="1"/>
          </p:cNvSpPr>
          <p:nvPr>
            <p:ph type="title"/>
            <p:custDataLst>
              <p:tags r:id="rId5"/>
            </p:custDataLst>
          </p:nvPr>
        </p:nvSpPr>
        <p:spPr>
          <a:xfrm>
            <a:off x="558800" y="361231"/>
            <a:ext cx="5669384" cy="631545"/>
          </a:xfrm>
        </p:spPr>
        <p:txBody>
          <a:bodyPr/>
          <a:lstStyle/>
          <a:p>
            <a:r>
              <a:rPr lang="fr-CA" sz="2000" dirty="0" smtClean="0">
                <a:solidFill>
                  <a:srgbClr val="9BBB59"/>
                </a:solidFill>
              </a:rPr>
              <a:t>Réactions des amis au </a:t>
            </a:r>
            <a:r>
              <a:rPr lang="fr-CA" sz="2000" dirty="0" err="1" smtClean="0">
                <a:solidFill>
                  <a:srgbClr val="9BBB59"/>
                </a:solidFill>
              </a:rPr>
              <a:t>coming</a:t>
            </a:r>
            <a:r>
              <a:rPr lang="fr-CA" sz="2000" dirty="0" smtClean="0">
                <a:solidFill>
                  <a:srgbClr val="9BBB59"/>
                </a:solidFill>
              </a:rPr>
              <a:t>-out</a:t>
            </a:r>
            <a:r>
              <a:rPr lang="fr-CA" dirty="0" smtClean="0">
                <a:solidFill>
                  <a:srgbClr val="9BBB59"/>
                </a:solidFill>
              </a:rPr>
              <a:t/>
            </a:r>
            <a:br>
              <a:rPr lang="fr-CA" dirty="0" smtClean="0">
                <a:solidFill>
                  <a:srgbClr val="9BBB59"/>
                </a:solidFill>
              </a:rPr>
            </a:br>
            <a:endParaRPr lang="fr-CA" dirty="0"/>
          </a:p>
        </p:txBody>
      </p:sp>
      <p:sp>
        <p:nvSpPr>
          <p:cNvPr id="13" name="Rectangle 12"/>
          <p:cNvSpPr/>
          <p:nvPr>
            <p:custDataLst>
              <p:tags r:id="rId6"/>
            </p:custDataLst>
          </p:nvPr>
        </p:nvSpPr>
        <p:spPr>
          <a:xfrm>
            <a:off x="510159" y="783754"/>
            <a:ext cx="495520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ayant dévoilé </a:t>
            </a:r>
            <a:r>
              <a:rPr lang="fr-CA" sz="900" dirty="0">
                <a:solidFill>
                  <a:srgbClr val="9BBB59"/>
                </a:solidFill>
                <a:latin typeface="Arial" panose="020B0604020202020204" pitchFamily="34" charset="0"/>
                <a:cs typeface="Arial" panose="020B0604020202020204" pitchFamily="34" charset="0"/>
              </a:rPr>
              <a:t>leur orientation sexuelle / identité de genre à ces </a:t>
            </a:r>
            <a:r>
              <a:rPr lang="fr-CA" sz="900" dirty="0" smtClean="0">
                <a:solidFill>
                  <a:srgbClr val="9BBB59"/>
                </a:solidFill>
                <a:latin typeface="Arial" panose="020B0604020202020204" pitchFamily="34" charset="0"/>
                <a:cs typeface="Arial" panose="020B0604020202020204" pitchFamily="34" charset="0"/>
              </a:rPr>
              <a:t>personnes</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54503005"/>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104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666046939"/>
              </p:ext>
            </p:extLst>
          </p:nvPr>
        </p:nvGraphicFramePr>
        <p:xfrm>
          <a:off x="539549" y="1203191"/>
          <a:ext cx="7778859" cy="3222348"/>
        </p:xfrm>
        <a:graphic>
          <a:graphicData uri="http://schemas.openxmlformats.org/drawingml/2006/table">
            <a:tbl>
              <a:tblPr firstRow="1" bandRow="1">
                <a:tableStyleId>{2D5ABB26-0587-4C30-8999-92F81FD0307C}</a:tableStyleId>
              </a:tblPr>
              <a:tblGrid>
                <a:gridCol w="2735839"/>
                <a:gridCol w="1008604"/>
                <a:gridCol w="1008604"/>
                <a:gridCol w="1008604"/>
                <a:gridCol w="1008604"/>
                <a:gridCol w="1008604"/>
              </a:tblGrid>
              <a:tr h="36410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60598">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515513">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1013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644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374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a:solidFill>
                            <a:srgbClr val="595959"/>
                          </a:solidFill>
                          <a:effectLst/>
                          <a:latin typeface="Arial Narrow" panose="020B0606020202030204" pitchFamily="34" charset="0"/>
                        </a:rPr>
                        <a:t>Oui, un ou deux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Oui, plusieurs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Non, aucun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Total oui (un ou plus)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a:spLocks noGrp="1"/>
          </p:cNvSpPr>
          <p:nvPr>
            <p:ph type="title"/>
            <p:custDataLst>
              <p:tags r:id="rId4"/>
            </p:custDataLst>
          </p:nvPr>
        </p:nvSpPr>
        <p:spPr>
          <a:xfrm>
            <a:off x="558800" y="332656"/>
            <a:ext cx="5669384" cy="631545"/>
          </a:xfrm>
        </p:spPr>
        <p:txBody>
          <a:bodyPr/>
          <a:lstStyle/>
          <a:p>
            <a:r>
              <a:rPr lang="fr-CA" sz="2000" dirty="0" smtClean="0">
                <a:solidFill>
                  <a:srgbClr val="9BBB59"/>
                </a:solidFill>
              </a:rPr>
              <a:t>Réactions des amis au </a:t>
            </a:r>
            <a:r>
              <a:rPr lang="fr-CA" sz="2000" dirty="0" err="1" smtClean="0">
                <a:solidFill>
                  <a:srgbClr val="9BBB59"/>
                </a:solidFill>
              </a:rPr>
              <a:t>coming</a:t>
            </a:r>
            <a:r>
              <a:rPr lang="fr-CA" sz="2000" dirty="0" smtClean="0">
                <a:solidFill>
                  <a:srgbClr val="9BBB59"/>
                </a:solidFill>
              </a:rPr>
              <a:t>-out</a:t>
            </a:r>
            <a:r>
              <a:rPr lang="fr-CA" dirty="0" smtClean="0">
                <a:solidFill>
                  <a:srgbClr val="9BBB59"/>
                </a:solidFill>
              </a:rPr>
              <a:t/>
            </a:r>
            <a:br>
              <a:rPr lang="fr-CA" dirty="0" smtClean="0">
                <a:solidFill>
                  <a:srgbClr val="9BBB59"/>
                </a:solidFill>
              </a:rPr>
            </a:br>
            <a:endParaRPr lang="fr-CA" dirty="0"/>
          </a:p>
        </p:txBody>
      </p:sp>
      <p:sp>
        <p:nvSpPr>
          <p:cNvPr id="11" name="Rectangle 10"/>
          <p:cNvSpPr/>
          <p:nvPr>
            <p:custDataLst>
              <p:tags r:id="rId5"/>
            </p:custDataLst>
          </p:nvPr>
        </p:nvSpPr>
        <p:spPr>
          <a:xfrm>
            <a:off x="510159" y="783754"/>
            <a:ext cx="495520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ayant dévoilé </a:t>
            </a:r>
            <a:r>
              <a:rPr lang="fr-CA" sz="900" dirty="0">
                <a:solidFill>
                  <a:srgbClr val="9BBB59"/>
                </a:solidFill>
                <a:latin typeface="Arial" panose="020B0604020202020204" pitchFamily="34" charset="0"/>
                <a:cs typeface="Arial" panose="020B0604020202020204" pitchFamily="34" charset="0"/>
              </a:rPr>
              <a:t>leur orientation sexuelle / identité de genre à ces </a:t>
            </a:r>
            <a:r>
              <a:rPr lang="fr-CA" sz="900" dirty="0" smtClean="0">
                <a:solidFill>
                  <a:srgbClr val="9BBB59"/>
                </a:solidFill>
                <a:latin typeface="Arial" panose="020B0604020202020204" pitchFamily="34" charset="0"/>
                <a:cs typeface="Arial" panose="020B0604020202020204" pitchFamily="34" charset="0"/>
              </a:rPr>
              <a:t>personnes</a:t>
            </a:r>
            <a:endParaRPr lang="fr-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custDataLst>
              <p:tags r:id="rId6"/>
            </p:custDataLst>
          </p:nvPr>
        </p:nvSpPr>
        <p:spPr>
          <a:xfrm>
            <a:off x="489569" y="6236461"/>
            <a:ext cx="8248262"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Q31. </a:t>
            </a:r>
            <a:r>
              <a:rPr lang="fr-CA" sz="900" dirty="0">
                <a:solidFill>
                  <a:srgbClr val="595959"/>
                </a:solidFill>
                <a:latin typeface="Arial" panose="020B0604020202020204" pitchFamily="34" charset="0"/>
                <a:cs typeface="Arial" panose="020B0604020202020204" pitchFamily="34" charset="0"/>
              </a:rPr>
              <a:t>Certains de vos amis ont-ils pris leurs distances après que vous les ayez informés de votre orientation sexuelle/identité de genre ?</a:t>
            </a:r>
          </a:p>
        </p:txBody>
      </p:sp>
    </p:spTree>
    <p:extLst>
      <p:ext uri="{BB962C8B-B14F-4D97-AF65-F5344CB8AC3E}">
        <p14:creationId xmlns:p14="http://schemas.microsoft.com/office/powerpoint/2010/main" val="2279535718"/>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105</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863057557"/>
              </p:ext>
            </p:extLst>
          </p:nvPr>
        </p:nvGraphicFramePr>
        <p:xfrm>
          <a:off x="539552" y="1203191"/>
          <a:ext cx="7992884" cy="4818775"/>
        </p:xfrm>
        <a:graphic>
          <a:graphicData uri="http://schemas.openxmlformats.org/drawingml/2006/table">
            <a:tbl>
              <a:tblPr firstRow="1" bandRow="1">
                <a:tableStyleId>{2D5ABB26-0587-4C30-8999-92F81FD0307C}</a:tableStyleId>
              </a:tblPr>
              <a:tblGrid>
                <a:gridCol w="2232248"/>
                <a:gridCol w="822948"/>
                <a:gridCol w="822948"/>
                <a:gridCol w="822948"/>
                <a:gridCol w="822948"/>
                <a:gridCol w="822948"/>
                <a:gridCol w="822948"/>
                <a:gridCol w="822948"/>
              </a:tblGrid>
              <a:tr h="33378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47223">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7257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8430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333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265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162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fr-CA" sz="1100" b="0" i="0" u="none" strike="noStrike" dirty="0">
                          <a:solidFill>
                            <a:srgbClr val="595959"/>
                          </a:solidFill>
                          <a:effectLst/>
                          <a:latin typeface="Arial Narrow" panose="020B0606020202030204" pitchFamily="34" charset="0"/>
                        </a:rPr>
                        <a:t>Ont semblé heureux que vous puissiez vous accepter tel que vous êtes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Vous ont donné l’impression qu’ils portaient un regard différent sur vous (comme si vous étiez devenu(e)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Ont eu une réaction d’incompréhension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Ont essayé de vous convaincre que ce n’était qu’une phase, que ça allait passer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Ne vous ont pas cru, ont ignoré l’information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Certains amis : pris leurs distances / </a:t>
                      </a:r>
                      <a:r>
                        <a:rPr lang="fr-CA" sz="1100" b="0" i="0" u="none" strike="noStrike" dirty="0" smtClean="0">
                          <a:solidFill>
                            <a:srgbClr val="595959"/>
                          </a:solidFill>
                          <a:effectLst/>
                          <a:latin typeface="Arial Narrow" panose="020B0606020202030204" pitchFamily="34" charset="0"/>
                        </a:rPr>
                        <a:t>choc </a:t>
                      </a:r>
                      <a:r>
                        <a:rPr lang="fr-CA" sz="1100" b="0" i="0" u="none" strike="noStrike" dirty="0">
                          <a:solidFill>
                            <a:srgbClr val="595959"/>
                          </a:solidFill>
                          <a:effectLst/>
                          <a:latin typeface="Arial Narrow" panose="020B0606020202030204" pitchFamily="34" charset="0"/>
                        </a:rPr>
                        <a:t>/ </a:t>
                      </a:r>
                      <a:r>
                        <a:rPr lang="fr-CA" sz="1100" b="0" i="0" u="none" strike="noStrike" dirty="0" smtClean="0">
                          <a:solidFill>
                            <a:srgbClr val="595959"/>
                          </a:solidFill>
                          <a:effectLst/>
                          <a:latin typeface="Arial Narrow" panose="020B0606020202030204" pitchFamily="34" charset="0"/>
                        </a:rPr>
                        <a:t>rupture </a:t>
                      </a:r>
                      <a:r>
                        <a:rPr lang="fr-CA" sz="1100" b="0" i="0" u="none" strike="noStrike" dirty="0">
                          <a:solidFill>
                            <a:srgbClr val="595959"/>
                          </a:solidFill>
                          <a:effectLst/>
                          <a:latin typeface="Arial Narrow" panose="020B0606020202030204" pitchFamily="34" charset="0"/>
                        </a:rPr>
                        <a:t>/ </a:t>
                      </a:r>
                      <a:r>
                        <a:rPr lang="fr-CA" sz="1100" b="0" i="0" u="none" strike="noStrike" dirty="0" smtClean="0">
                          <a:solidFill>
                            <a:srgbClr val="595959"/>
                          </a:solidFill>
                          <a:effectLst/>
                          <a:latin typeface="Arial Narrow" panose="020B0606020202030204" pitchFamily="34" charset="0"/>
                        </a:rPr>
                        <a:t>peur </a:t>
                      </a:r>
                      <a:r>
                        <a:rPr lang="fr-CA" sz="1100" b="0" i="0" u="none" strike="noStrike" dirty="0">
                          <a:solidFill>
                            <a:srgbClr val="595959"/>
                          </a:solidFill>
                          <a:effectLst/>
                          <a:latin typeface="Arial Narrow" panose="020B0606020202030204" pitchFamily="34" charset="0"/>
                        </a:rPr>
                        <a:t>que je les drague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N'étaient pas surpris / l'ont accepté sans faire de drame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Aucune de ces réactions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a:spLocks noGrp="1"/>
          </p:cNvSpPr>
          <p:nvPr>
            <p:ph type="title"/>
            <p:custDataLst>
              <p:tags r:id="rId4"/>
            </p:custDataLst>
          </p:nvPr>
        </p:nvSpPr>
        <p:spPr>
          <a:xfrm>
            <a:off x="558800" y="332656"/>
            <a:ext cx="5669384" cy="631545"/>
          </a:xfrm>
        </p:spPr>
        <p:txBody>
          <a:bodyPr/>
          <a:lstStyle/>
          <a:p>
            <a:r>
              <a:rPr lang="fr-CA" sz="2000" dirty="0" smtClean="0">
                <a:solidFill>
                  <a:srgbClr val="9BBB59"/>
                </a:solidFill>
              </a:rPr>
              <a:t>Réactions des amis au </a:t>
            </a:r>
            <a:r>
              <a:rPr lang="fr-CA" sz="2000" dirty="0" err="1" smtClean="0">
                <a:solidFill>
                  <a:srgbClr val="9BBB59"/>
                </a:solidFill>
              </a:rPr>
              <a:t>coming</a:t>
            </a:r>
            <a:r>
              <a:rPr lang="fr-CA" sz="2000" dirty="0" smtClean="0">
                <a:solidFill>
                  <a:srgbClr val="9BBB59"/>
                </a:solidFill>
              </a:rPr>
              <a:t>-out</a:t>
            </a:r>
            <a:r>
              <a:rPr lang="fr-CA" dirty="0" smtClean="0">
                <a:solidFill>
                  <a:srgbClr val="9BBB59"/>
                </a:solidFill>
              </a:rPr>
              <a:t/>
            </a:r>
            <a:br>
              <a:rPr lang="fr-CA" dirty="0" smtClean="0">
                <a:solidFill>
                  <a:srgbClr val="9BBB59"/>
                </a:solidFill>
              </a:rPr>
            </a:br>
            <a:endParaRPr lang="fr-CA" dirty="0"/>
          </a:p>
        </p:txBody>
      </p:sp>
      <p:sp>
        <p:nvSpPr>
          <p:cNvPr id="11" name="Rectangle 10"/>
          <p:cNvSpPr/>
          <p:nvPr>
            <p:custDataLst>
              <p:tags r:id="rId5"/>
            </p:custDataLst>
          </p:nvPr>
        </p:nvSpPr>
        <p:spPr>
          <a:xfrm>
            <a:off x="510159" y="783754"/>
            <a:ext cx="495520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ayant dévoilé </a:t>
            </a:r>
            <a:r>
              <a:rPr lang="fr-CA" sz="900" dirty="0">
                <a:solidFill>
                  <a:srgbClr val="9BBB59"/>
                </a:solidFill>
                <a:latin typeface="Arial" panose="020B0604020202020204" pitchFamily="34" charset="0"/>
                <a:cs typeface="Arial" panose="020B0604020202020204" pitchFamily="34" charset="0"/>
              </a:rPr>
              <a:t>leur orientation sexuelle / identité de genre à ces </a:t>
            </a:r>
            <a:r>
              <a:rPr lang="fr-CA" sz="900" dirty="0" smtClean="0">
                <a:solidFill>
                  <a:srgbClr val="9BBB59"/>
                </a:solidFill>
                <a:latin typeface="Arial" panose="020B0604020202020204" pitchFamily="34" charset="0"/>
                <a:cs typeface="Arial" panose="020B0604020202020204" pitchFamily="34" charset="0"/>
              </a:rPr>
              <a:t>personnes</a:t>
            </a:r>
            <a:endParaRPr lang="fr-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custDataLst>
              <p:tags r:id="rId6"/>
            </p:custDataLst>
          </p:nvPr>
        </p:nvSpPr>
        <p:spPr>
          <a:xfrm>
            <a:off x="489569" y="6245986"/>
            <a:ext cx="8248262"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Q32. Certains </a:t>
            </a:r>
            <a:r>
              <a:rPr lang="fr-CA" sz="900" dirty="0">
                <a:solidFill>
                  <a:srgbClr val="595959"/>
                </a:solidFill>
                <a:latin typeface="Arial" panose="020B0604020202020204" pitchFamily="34" charset="0"/>
                <a:cs typeface="Arial" panose="020B0604020202020204" pitchFamily="34" charset="0"/>
              </a:rPr>
              <a:t>de vos amis ont-ils eu l’une ou l’autre des réactions suivantes?</a:t>
            </a:r>
          </a:p>
        </p:txBody>
      </p:sp>
    </p:spTree>
    <p:extLst>
      <p:ext uri="{BB962C8B-B14F-4D97-AF65-F5344CB8AC3E}">
        <p14:creationId xmlns:p14="http://schemas.microsoft.com/office/powerpoint/2010/main" val="2620127591"/>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106</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268465671"/>
              </p:ext>
            </p:extLst>
          </p:nvPr>
        </p:nvGraphicFramePr>
        <p:xfrm>
          <a:off x="611561" y="1098385"/>
          <a:ext cx="8280919" cy="4977491"/>
        </p:xfrm>
        <a:graphic>
          <a:graphicData uri="http://schemas.openxmlformats.org/drawingml/2006/table">
            <a:tbl>
              <a:tblPr firstRow="1" bandRow="1">
                <a:tableStyleId>{2D5ABB26-0587-4C30-8999-92F81FD0307C}</a:tableStyleId>
              </a:tblPr>
              <a:tblGrid>
                <a:gridCol w="2315336"/>
                <a:gridCol w="654841"/>
                <a:gridCol w="654841"/>
                <a:gridCol w="654841"/>
                <a:gridCol w="654841"/>
                <a:gridCol w="654841"/>
                <a:gridCol w="654841"/>
                <a:gridCol w="654841"/>
                <a:gridCol w="654841"/>
                <a:gridCol w="726855"/>
              </a:tblGrid>
              <a:tr h="23886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26581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705461">
                <a:tc vMerge="1">
                  <a:txBody>
                    <a:bodyPr/>
                    <a:lstStyle/>
                    <a:p>
                      <a:endParaRPr lang="fr-CA"/>
                    </a:p>
                  </a:txBody>
                  <a:tcPr/>
                </a:tc>
                <a:tc vMerge="1">
                  <a:txBody>
                    <a:bodyPr/>
                    <a:lstStyle/>
                    <a:p>
                      <a:endParaRPr lang="fr-CA"/>
                    </a:p>
                  </a:txBody>
                  <a:tcPr/>
                </a:tc>
                <a:tc>
                  <a:txBody>
                    <a:bodyPr/>
                    <a:lstStyle/>
                    <a:p>
                      <a:pPr algn="ctr" fontAlgn="b"/>
                      <a:r>
                        <a:rPr lang="fr-CA" sz="1000" b="1" i="0" u="none" strike="noStrike" dirty="0" smtClean="0">
                          <a:solidFill>
                            <a:srgbClr val="595959"/>
                          </a:solidFill>
                          <a:effectLst/>
                          <a:latin typeface="Arial Narrow" panose="020B0606020202030204" pitchFamily="34" charset="0"/>
                        </a:rPr>
                        <a:t>Homo.</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Bi.</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Pan.</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err="1" smtClean="0">
                          <a:solidFill>
                            <a:srgbClr val="595959"/>
                          </a:solidFill>
                          <a:effectLst/>
                          <a:latin typeface="Arial Narrow" panose="020B0606020202030204" pitchFamily="34" charset="0"/>
                        </a:rPr>
                        <a:t>Asex</a:t>
                      </a:r>
                      <a:r>
                        <a:rPr lang="fr-CA" sz="1000" b="1" i="0" u="none" strike="noStrike" dirty="0" smtClean="0">
                          <a:solidFill>
                            <a:srgbClr val="595959"/>
                          </a:solidFill>
                          <a:effectLst/>
                          <a:latin typeface="Arial Narrow" panose="020B0606020202030204" pitchFamily="34" charset="0"/>
                        </a:rPr>
                        <a:t>.</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err="1">
                          <a:solidFill>
                            <a:srgbClr val="595959"/>
                          </a:solidFill>
                          <a:effectLst/>
                          <a:latin typeface="Arial Narrow" panose="020B0606020202030204" pitchFamily="34" charset="0"/>
                        </a:rPr>
                        <a:t>Cisgenre</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a:solidFill>
                            <a:srgbClr val="595959"/>
                          </a:solidFill>
                          <a:effectLst/>
                          <a:latin typeface="Arial Narrow" panose="020B0606020202030204" pitchFamily="34" charset="0"/>
                        </a:rPr>
                        <a:t>Personne </a:t>
                      </a:r>
                      <a:r>
                        <a:rPr lang="fr-CA" sz="1000" b="1" i="0" u="none" strike="noStrike" dirty="0" err="1">
                          <a:solidFill>
                            <a:srgbClr val="595959"/>
                          </a:solidFill>
                          <a:effectLst/>
                          <a:latin typeface="Arial Narrow" panose="020B0606020202030204" pitchFamily="34" charset="0"/>
                        </a:rPr>
                        <a:t>trans</a:t>
                      </a:r>
                      <a:r>
                        <a:rPr lang="fr-CA" sz="10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a:solidFill>
                            <a:srgbClr val="595959"/>
                          </a:solidFill>
                          <a:effectLst/>
                          <a:latin typeface="Arial Narrow" panose="020B0606020202030204" pitchFamily="34" charset="0"/>
                        </a:rPr>
                        <a:t>Personne </a:t>
                      </a:r>
                      <a:r>
                        <a:rPr lang="fr-CA" sz="1000" b="1" i="0" u="none" strike="noStrike" dirty="0" err="1">
                          <a:solidFill>
                            <a:srgbClr val="595959"/>
                          </a:solidFill>
                          <a:effectLst/>
                          <a:latin typeface="Arial Narrow" panose="020B0606020202030204" pitchFamily="34" charset="0"/>
                        </a:rPr>
                        <a:t>trans</a:t>
                      </a:r>
                      <a:r>
                        <a:rPr lang="fr-CA" sz="1000" b="1" i="0" u="none" strike="noStrike" dirty="0">
                          <a:solidFill>
                            <a:srgbClr val="595959"/>
                          </a:solidFill>
                          <a:effectLst/>
                          <a:latin typeface="Arial Narrow" panose="020B0606020202030204" pitchFamily="34" charset="0"/>
                        </a:rPr>
                        <a:t> </a:t>
                      </a:r>
                      <a:r>
                        <a:rPr lang="fr-CA" sz="1000" b="1" i="0" u="none" strike="noStrike" dirty="0" smtClean="0">
                          <a:solidFill>
                            <a:srgbClr val="595959"/>
                          </a:solidFill>
                          <a:effectLst/>
                          <a:latin typeface="Arial Narrow" panose="020B0606020202030204" pitchFamily="34" charset="0"/>
                        </a:rPr>
                        <a:t>non binaire</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Non-binaire : Genre fluide / </a:t>
                      </a:r>
                      <a:r>
                        <a:rPr lang="fr-CA" sz="1000" b="1" i="0" u="none" strike="noStrike" dirty="0" err="1">
                          <a:solidFill>
                            <a:srgbClr val="595959"/>
                          </a:solidFill>
                          <a:effectLst/>
                          <a:latin typeface="Arial Narrow" panose="020B0606020202030204" pitchFamily="34" charset="0"/>
                        </a:rPr>
                        <a:t>Agenre</a:t>
                      </a:r>
                      <a:r>
                        <a:rPr lang="fr-CA" sz="10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221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284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88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fr-CA" sz="1100" b="0" i="0" u="none" strike="noStrike" dirty="0">
                          <a:solidFill>
                            <a:srgbClr val="595959"/>
                          </a:solidFill>
                          <a:effectLst/>
                          <a:latin typeface="Arial Narrow" panose="020B0606020202030204" pitchFamily="34" charset="0"/>
                        </a:rPr>
                        <a:t>Ont semblé heureux que vous puissiez vous accepter tel que vous êtes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Vous ont donné l’impression qu’ils portaient un regard différent sur vous (comme si vous étiez devenu(e)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Ont eu une réaction d’incompréhension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Ont essayé de vous convaincre que ce n’était qu’une phase, que ça allait passer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Ne vous ont pas cru, ont ignoré l’information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Certains amis : pris leurs distances / </a:t>
                      </a:r>
                      <a:r>
                        <a:rPr lang="fr-CA" sz="1100" b="0" i="0" u="none" strike="noStrike" dirty="0" smtClean="0">
                          <a:solidFill>
                            <a:srgbClr val="595959"/>
                          </a:solidFill>
                          <a:effectLst/>
                          <a:latin typeface="Arial Narrow" panose="020B0606020202030204" pitchFamily="34" charset="0"/>
                        </a:rPr>
                        <a:t>choc </a:t>
                      </a:r>
                      <a:r>
                        <a:rPr lang="fr-CA" sz="1100" b="0" i="0" u="none" strike="noStrike" dirty="0">
                          <a:solidFill>
                            <a:srgbClr val="595959"/>
                          </a:solidFill>
                          <a:effectLst/>
                          <a:latin typeface="Arial Narrow" panose="020B0606020202030204" pitchFamily="34" charset="0"/>
                        </a:rPr>
                        <a:t>/ </a:t>
                      </a:r>
                      <a:r>
                        <a:rPr lang="fr-CA" sz="1100" b="0" i="0" u="none" strike="noStrike" dirty="0" smtClean="0">
                          <a:solidFill>
                            <a:srgbClr val="595959"/>
                          </a:solidFill>
                          <a:effectLst/>
                          <a:latin typeface="Arial Narrow" panose="020B0606020202030204" pitchFamily="34" charset="0"/>
                        </a:rPr>
                        <a:t>rupture </a:t>
                      </a:r>
                      <a:r>
                        <a:rPr lang="fr-CA" sz="1100" b="0" i="0" u="none" strike="noStrike" dirty="0">
                          <a:solidFill>
                            <a:srgbClr val="595959"/>
                          </a:solidFill>
                          <a:effectLst/>
                          <a:latin typeface="Arial Narrow" panose="020B0606020202030204" pitchFamily="34" charset="0"/>
                        </a:rPr>
                        <a:t>/ </a:t>
                      </a:r>
                      <a:r>
                        <a:rPr lang="fr-CA" sz="1100" b="0" i="0" u="none" strike="noStrike" dirty="0" smtClean="0">
                          <a:solidFill>
                            <a:srgbClr val="595959"/>
                          </a:solidFill>
                          <a:effectLst/>
                          <a:latin typeface="Arial Narrow" panose="020B0606020202030204" pitchFamily="34" charset="0"/>
                        </a:rPr>
                        <a:t>peur </a:t>
                      </a:r>
                      <a:r>
                        <a:rPr lang="fr-CA" sz="1100" b="0" i="0" u="none" strike="noStrike" dirty="0">
                          <a:solidFill>
                            <a:srgbClr val="595959"/>
                          </a:solidFill>
                          <a:effectLst/>
                          <a:latin typeface="Arial Narrow" panose="020B0606020202030204" pitchFamily="34" charset="0"/>
                        </a:rPr>
                        <a:t>que je les drague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N'étaient pas surpris / l'ont accepté sans faire de drame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Autre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Aucune de ces réactions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a:spLocks noGrp="1"/>
          </p:cNvSpPr>
          <p:nvPr>
            <p:ph type="title"/>
            <p:custDataLst>
              <p:tags r:id="rId4"/>
            </p:custDataLst>
          </p:nvPr>
        </p:nvSpPr>
        <p:spPr>
          <a:xfrm>
            <a:off x="558800" y="361231"/>
            <a:ext cx="5669384" cy="631545"/>
          </a:xfrm>
        </p:spPr>
        <p:txBody>
          <a:bodyPr/>
          <a:lstStyle/>
          <a:p>
            <a:r>
              <a:rPr lang="fr-CA" sz="2000" dirty="0" smtClean="0">
                <a:solidFill>
                  <a:srgbClr val="9BBB59"/>
                </a:solidFill>
              </a:rPr>
              <a:t>Réactions des amis au </a:t>
            </a:r>
            <a:r>
              <a:rPr lang="fr-CA" sz="2000" dirty="0" err="1" smtClean="0">
                <a:solidFill>
                  <a:srgbClr val="9BBB59"/>
                </a:solidFill>
              </a:rPr>
              <a:t>coming</a:t>
            </a:r>
            <a:r>
              <a:rPr lang="fr-CA" sz="2000" dirty="0" smtClean="0">
                <a:solidFill>
                  <a:srgbClr val="9BBB59"/>
                </a:solidFill>
              </a:rPr>
              <a:t>-out</a:t>
            </a:r>
            <a:r>
              <a:rPr lang="fr-CA" dirty="0" smtClean="0">
                <a:solidFill>
                  <a:srgbClr val="9BBB59"/>
                </a:solidFill>
              </a:rPr>
              <a:t/>
            </a:r>
            <a:br>
              <a:rPr lang="fr-CA" dirty="0" smtClean="0">
                <a:solidFill>
                  <a:srgbClr val="9BBB59"/>
                </a:solidFill>
              </a:rPr>
            </a:br>
            <a:endParaRPr lang="fr-CA" dirty="0"/>
          </a:p>
        </p:txBody>
      </p:sp>
      <p:sp>
        <p:nvSpPr>
          <p:cNvPr id="13" name="Rectangle 12"/>
          <p:cNvSpPr/>
          <p:nvPr>
            <p:custDataLst>
              <p:tags r:id="rId5"/>
            </p:custDataLst>
          </p:nvPr>
        </p:nvSpPr>
        <p:spPr>
          <a:xfrm>
            <a:off x="510159" y="783754"/>
            <a:ext cx="495520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ayant dévoilé </a:t>
            </a:r>
            <a:r>
              <a:rPr lang="fr-CA" sz="900" dirty="0">
                <a:solidFill>
                  <a:srgbClr val="9BBB59"/>
                </a:solidFill>
                <a:latin typeface="Arial" panose="020B0604020202020204" pitchFamily="34" charset="0"/>
                <a:cs typeface="Arial" panose="020B0604020202020204" pitchFamily="34" charset="0"/>
              </a:rPr>
              <a:t>leur orientation sexuelle / identité de genre à ces </a:t>
            </a:r>
            <a:r>
              <a:rPr lang="fr-CA" sz="900" dirty="0" smtClean="0">
                <a:solidFill>
                  <a:srgbClr val="9BBB59"/>
                </a:solidFill>
                <a:latin typeface="Arial" panose="020B0604020202020204" pitchFamily="34" charset="0"/>
                <a:cs typeface="Arial" panose="020B0604020202020204" pitchFamily="34" charset="0"/>
              </a:rPr>
              <a:t>personnes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6"/>
            </p:custDataLst>
          </p:nvPr>
        </p:nvSpPr>
        <p:spPr>
          <a:xfrm>
            <a:off x="489569" y="6245986"/>
            <a:ext cx="8248262"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Q32. Certains </a:t>
            </a:r>
            <a:r>
              <a:rPr lang="fr-CA" sz="900" dirty="0">
                <a:solidFill>
                  <a:srgbClr val="595959"/>
                </a:solidFill>
                <a:latin typeface="Arial" panose="020B0604020202020204" pitchFamily="34" charset="0"/>
                <a:cs typeface="Arial" panose="020B0604020202020204" pitchFamily="34" charset="0"/>
              </a:rPr>
              <a:t>de vos amis ont-ils eu l’une ou l’autre des réactions suivantes?</a:t>
            </a:r>
          </a:p>
        </p:txBody>
      </p:sp>
    </p:spTree>
    <p:extLst>
      <p:ext uri="{BB962C8B-B14F-4D97-AF65-F5344CB8AC3E}">
        <p14:creationId xmlns:p14="http://schemas.microsoft.com/office/powerpoint/2010/main" val="345612407"/>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107</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365055829"/>
              </p:ext>
            </p:extLst>
          </p:nvPr>
        </p:nvGraphicFramePr>
        <p:xfrm>
          <a:off x="539552" y="1268759"/>
          <a:ext cx="7992889" cy="4725698"/>
        </p:xfrm>
        <a:graphic>
          <a:graphicData uri="http://schemas.openxmlformats.org/drawingml/2006/table">
            <a:tbl>
              <a:tblPr firstRow="1" bandRow="1">
                <a:tableStyleId>{2D5ABB26-0587-4C30-8999-92F81FD0307C}</a:tableStyleId>
              </a:tblPr>
              <a:tblGrid>
                <a:gridCol w="2811114"/>
                <a:gridCol w="1036355"/>
                <a:gridCol w="1036355"/>
                <a:gridCol w="1036355"/>
                <a:gridCol w="1036355"/>
                <a:gridCol w="1036355"/>
              </a:tblGrid>
              <a:tr h="32929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4524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6622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8047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644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374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0671">
                <a:tc>
                  <a:txBody>
                    <a:bodyPr/>
                    <a:lstStyle/>
                    <a:p>
                      <a:pPr algn="l" fontAlgn="ctr"/>
                      <a:r>
                        <a:rPr lang="fr-CA" sz="1100" b="0" i="0" u="none" strike="noStrike" dirty="0">
                          <a:solidFill>
                            <a:srgbClr val="595959"/>
                          </a:solidFill>
                          <a:effectLst/>
                          <a:latin typeface="Arial Narrow" panose="020B0606020202030204" pitchFamily="34" charset="0"/>
                        </a:rPr>
                        <a:t>Ont semblé heureux que vous puissiez vous accepter tel que vous êtes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0444">
                <a:tc>
                  <a:txBody>
                    <a:bodyPr/>
                    <a:lstStyle/>
                    <a:p>
                      <a:pPr algn="l" fontAlgn="ctr"/>
                      <a:r>
                        <a:rPr lang="fr-CA" sz="1100" b="0" i="0" u="none" strike="noStrike" dirty="0">
                          <a:solidFill>
                            <a:srgbClr val="595959"/>
                          </a:solidFill>
                          <a:effectLst/>
                          <a:latin typeface="Arial Narrow" panose="020B0606020202030204" pitchFamily="34" charset="0"/>
                        </a:rPr>
                        <a:t>Vous ont donné l’impression qu’ils portaient un regard différent sur vous (comme si vous étiez devenu(e)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0671">
                <a:tc>
                  <a:txBody>
                    <a:bodyPr/>
                    <a:lstStyle/>
                    <a:p>
                      <a:pPr algn="l" fontAlgn="ctr"/>
                      <a:r>
                        <a:rPr lang="fr-CA" sz="1100" b="0" i="0" u="none" strike="noStrike" dirty="0">
                          <a:solidFill>
                            <a:srgbClr val="595959"/>
                          </a:solidFill>
                          <a:effectLst/>
                          <a:latin typeface="Arial Narrow" panose="020B0606020202030204" pitchFamily="34" charset="0"/>
                        </a:rPr>
                        <a:t>Ont eu une réaction d’incompréhension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0671">
                <a:tc>
                  <a:txBody>
                    <a:bodyPr/>
                    <a:lstStyle/>
                    <a:p>
                      <a:pPr algn="l" fontAlgn="ctr"/>
                      <a:r>
                        <a:rPr lang="fr-CA" sz="1100" b="0" i="0" u="none" strike="noStrike" dirty="0">
                          <a:solidFill>
                            <a:srgbClr val="595959"/>
                          </a:solidFill>
                          <a:effectLst/>
                          <a:latin typeface="Arial Narrow" panose="020B0606020202030204" pitchFamily="34" charset="0"/>
                        </a:rPr>
                        <a:t>Ont essayé de vous convaincre que ce n’était qu’une phase, que ça allait passer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0671">
                <a:tc>
                  <a:txBody>
                    <a:bodyPr/>
                    <a:lstStyle/>
                    <a:p>
                      <a:pPr algn="l" fontAlgn="ctr"/>
                      <a:r>
                        <a:rPr lang="fr-CA" sz="1100" b="0" i="0" u="none" strike="noStrike" dirty="0">
                          <a:solidFill>
                            <a:srgbClr val="595959"/>
                          </a:solidFill>
                          <a:effectLst/>
                          <a:latin typeface="Arial Narrow" panose="020B0606020202030204" pitchFamily="34" charset="0"/>
                        </a:rPr>
                        <a:t>Ne vous ont pas cru, ont ignoré l’information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0671">
                <a:tc>
                  <a:txBody>
                    <a:bodyPr/>
                    <a:lstStyle/>
                    <a:p>
                      <a:pPr algn="l" fontAlgn="ctr"/>
                      <a:r>
                        <a:rPr lang="fr-CA" sz="1100" b="0" i="0" u="none" strike="noStrike" dirty="0">
                          <a:solidFill>
                            <a:srgbClr val="595959"/>
                          </a:solidFill>
                          <a:effectLst/>
                          <a:latin typeface="Arial Narrow" panose="020B0606020202030204" pitchFamily="34" charset="0"/>
                        </a:rPr>
                        <a:t>Certains amis : pris leurs distances / </a:t>
                      </a:r>
                      <a:r>
                        <a:rPr lang="fr-CA" sz="1100" b="0" i="0" u="none" strike="noStrike" dirty="0" smtClean="0">
                          <a:solidFill>
                            <a:srgbClr val="595959"/>
                          </a:solidFill>
                          <a:effectLst/>
                          <a:latin typeface="Arial Narrow" panose="020B0606020202030204" pitchFamily="34" charset="0"/>
                        </a:rPr>
                        <a:t>choc </a:t>
                      </a:r>
                      <a:r>
                        <a:rPr lang="fr-CA" sz="1100" b="0" i="0" u="none" strike="noStrike" dirty="0">
                          <a:solidFill>
                            <a:srgbClr val="595959"/>
                          </a:solidFill>
                          <a:effectLst/>
                          <a:latin typeface="Arial Narrow" panose="020B0606020202030204" pitchFamily="34" charset="0"/>
                        </a:rPr>
                        <a:t>/ </a:t>
                      </a:r>
                      <a:r>
                        <a:rPr lang="fr-CA" sz="1100" b="0" i="0" u="none" strike="noStrike" dirty="0" smtClean="0">
                          <a:solidFill>
                            <a:srgbClr val="595959"/>
                          </a:solidFill>
                          <a:effectLst/>
                          <a:latin typeface="Arial Narrow" panose="020B0606020202030204" pitchFamily="34" charset="0"/>
                        </a:rPr>
                        <a:t>rupture </a:t>
                      </a:r>
                      <a:r>
                        <a:rPr lang="fr-CA" sz="1100" b="0" i="0" u="none" strike="noStrike" dirty="0">
                          <a:solidFill>
                            <a:srgbClr val="595959"/>
                          </a:solidFill>
                          <a:effectLst/>
                          <a:latin typeface="Arial Narrow" panose="020B0606020202030204" pitchFamily="34" charset="0"/>
                        </a:rPr>
                        <a:t>/ </a:t>
                      </a:r>
                      <a:r>
                        <a:rPr lang="fr-CA" sz="1100" b="0" i="0" u="none" strike="noStrike" dirty="0" smtClean="0">
                          <a:solidFill>
                            <a:srgbClr val="595959"/>
                          </a:solidFill>
                          <a:effectLst/>
                          <a:latin typeface="Arial Narrow" panose="020B0606020202030204" pitchFamily="34" charset="0"/>
                        </a:rPr>
                        <a:t>peur </a:t>
                      </a:r>
                      <a:r>
                        <a:rPr lang="fr-CA" sz="1100" b="0" i="0" u="none" strike="noStrike" dirty="0">
                          <a:solidFill>
                            <a:srgbClr val="595959"/>
                          </a:solidFill>
                          <a:effectLst/>
                          <a:latin typeface="Arial Narrow" panose="020B0606020202030204" pitchFamily="34" charset="0"/>
                        </a:rPr>
                        <a:t>que je les drague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0671">
                <a:tc>
                  <a:txBody>
                    <a:bodyPr/>
                    <a:lstStyle/>
                    <a:p>
                      <a:pPr algn="l" fontAlgn="ctr"/>
                      <a:r>
                        <a:rPr lang="fr-CA" sz="1100" b="0" i="0" u="none" strike="noStrike" dirty="0">
                          <a:solidFill>
                            <a:srgbClr val="595959"/>
                          </a:solidFill>
                          <a:effectLst/>
                          <a:latin typeface="Arial Narrow" panose="020B0606020202030204" pitchFamily="34" charset="0"/>
                        </a:rPr>
                        <a:t>N'étaient pas surpris / l'ont accepté sans faire de drame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Aucune de ces réactions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a:spLocks noGrp="1"/>
          </p:cNvSpPr>
          <p:nvPr>
            <p:ph type="title"/>
            <p:custDataLst>
              <p:tags r:id="rId4"/>
            </p:custDataLst>
          </p:nvPr>
        </p:nvSpPr>
        <p:spPr>
          <a:xfrm>
            <a:off x="558800" y="332656"/>
            <a:ext cx="5669384" cy="631545"/>
          </a:xfrm>
        </p:spPr>
        <p:txBody>
          <a:bodyPr/>
          <a:lstStyle/>
          <a:p>
            <a:r>
              <a:rPr lang="fr-CA" sz="2000" dirty="0" smtClean="0">
                <a:solidFill>
                  <a:srgbClr val="9BBB59"/>
                </a:solidFill>
              </a:rPr>
              <a:t>Réactions des amis au </a:t>
            </a:r>
            <a:r>
              <a:rPr lang="fr-CA" sz="2000" dirty="0" err="1" smtClean="0">
                <a:solidFill>
                  <a:srgbClr val="9BBB59"/>
                </a:solidFill>
              </a:rPr>
              <a:t>coming</a:t>
            </a:r>
            <a:r>
              <a:rPr lang="fr-CA" sz="2000" dirty="0" smtClean="0">
                <a:solidFill>
                  <a:srgbClr val="9BBB59"/>
                </a:solidFill>
              </a:rPr>
              <a:t>-out</a:t>
            </a:r>
            <a:r>
              <a:rPr lang="fr-CA" dirty="0" smtClean="0">
                <a:solidFill>
                  <a:srgbClr val="9BBB59"/>
                </a:solidFill>
              </a:rPr>
              <a:t/>
            </a:r>
            <a:br>
              <a:rPr lang="fr-CA" dirty="0" smtClean="0">
                <a:solidFill>
                  <a:srgbClr val="9BBB59"/>
                </a:solidFill>
              </a:rPr>
            </a:br>
            <a:endParaRPr lang="fr-CA" dirty="0"/>
          </a:p>
        </p:txBody>
      </p:sp>
      <p:sp>
        <p:nvSpPr>
          <p:cNvPr id="11" name="Rectangle 10"/>
          <p:cNvSpPr/>
          <p:nvPr>
            <p:custDataLst>
              <p:tags r:id="rId5"/>
            </p:custDataLst>
          </p:nvPr>
        </p:nvSpPr>
        <p:spPr>
          <a:xfrm>
            <a:off x="510159" y="783754"/>
            <a:ext cx="495520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ayant dévoilé </a:t>
            </a:r>
            <a:r>
              <a:rPr lang="fr-CA" sz="900" dirty="0">
                <a:solidFill>
                  <a:srgbClr val="9BBB59"/>
                </a:solidFill>
                <a:latin typeface="Arial" panose="020B0604020202020204" pitchFamily="34" charset="0"/>
                <a:cs typeface="Arial" panose="020B0604020202020204" pitchFamily="34" charset="0"/>
              </a:rPr>
              <a:t>leur orientation sexuelle / identité de genre à ces </a:t>
            </a:r>
            <a:r>
              <a:rPr lang="fr-CA" sz="900" dirty="0" smtClean="0">
                <a:solidFill>
                  <a:srgbClr val="9BBB59"/>
                </a:solidFill>
                <a:latin typeface="Arial" panose="020B0604020202020204" pitchFamily="34" charset="0"/>
                <a:cs typeface="Arial" panose="020B0604020202020204" pitchFamily="34" charset="0"/>
              </a:rPr>
              <a:t>personnes</a:t>
            </a:r>
            <a:endParaRPr lang="fr-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custDataLst>
              <p:tags r:id="rId6"/>
            </p:custDataLst>
          </p:nvPr>
        </p:nvSpPr>
        <p:spPr>
          <a:xfrm>
            <a:off x="489569" y="6245986"/>
            <a:ext cx="8248262"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Q32. Certains </a:t>
            </a:r>
            <a:r>
              <a:rPr lang="fr-CA" sz="900" dirty="0">
                <a:solidFill>
                  <a:srgbClr val="595959"/>
                </a:solidFill>
                <a:latin typeface="Arial" panose="020B0604020202020204" pitchFamily="34" charset="0"/>
                <a:cs typeface="Arial" panose="020B0604020202020204" pitchFamily="34" charset="0"/>
              </a:rPr>
              <a:t>de vos amis ont-ils eu l’une ou l’autre des réactions suivantes?</a:t>
            </a:r>
          </a:p>
        </p:txBody>
      </p:sp>
    </p:spTree>
    <p:extLst>
      <p:ext uri="{BB962C8B-B14F-4D97-AF65-F5344CB8AC3E}">
        <p14:creationId xmlns:p14="http://schemas.microsoft.com/office/powerpoint/2010/main" val="4081638088"/>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108</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2682531104"/>
              </p:ext>
            </p:extLst>
          </p:nvPr>
        </p:nvGraphicFramePr>
        <p:xfrm>
          <a:off x="683568" y="1752582"/>
          <a:ext cx="7981695" cy="446992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723654"/>
            <a:ext cx="5669384" cy="631545"/>
          </a:xfrm>
        </p:spPr>
        <p:txBody>
          <a:bodyPr/>
          <a:lstStyle/>
          <a:p>
            <a:r>
              <a:rPr lang="fr-CA" sz="2000" dirty="0" smtClean="0">
                <a:solidFill>
                  <a:srgbClr val="9BBB59"/>
                </a:solidFill>
              </a:rPr>
              <a:t>Réactions du milieu de travail au </a:t>
            </a:r>
            <a:r>
              <a:rPr lang="fr-CA" sz="2000" dirty="0" err="1" smtClean="0">
                <a:solidFill>
                  <a:srgbClr val="9BBB59"/>
                </a:solidFill>
              </a:rPr>
              <a:t>coming</a:t>
            </a:r>
            <a:r>
              <a:rPr lang="fr-CA" sz="2000" dirty="0" smtClean="0">
                <a:solidFill>
                  <a:srgbClr val="9BBB59"/>
                </a:solidFill>
              </a:rPr>
              <a:t>-out</a:t>
            </a:r>
            <a:br>
              <a:rPr lang="fr-CA" sz="2000" dirty="0" smtClean="0">
                <a:solidFill>
                  <a:srgbClr val="9BBB59"/>
                </a:solidFill>
              </a:rPr>
            </a:br>
            <a:endParaRPr lang="fr-CA" dirty="0"/>
          </a:p>
        </p:txBody>
      </p:sp>
      <p:sp>
        <p:nvSpPr>
          <p:cNvPr id="13" name="Rectangle 12"/>
          <p:cNvSpPr/>
          <p:nvPr>
            <p:custDataLst>
              <p:tags r:id="rId5"/>
            </p:custDataLst>
          </p:nvPr>
        </p:nvSpPr>
        <p:spPr>
          <a:xfrm>
            <a:off x="510159" y="1160678"/>
            <a:ext cx="538801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ayant dévoilé </a:t>
            </a:r>
            <a:r>
              <a:rPr lang="fr-CA" sz="900" dirty="0">
                <a:solidFill>
                  <a:srgbClr val="9BBB59"/>
                </a:solidFill>
                <a:latin typeface="Arial" panose="020B0604020202020204" pitchFamily="34" charset="0"/>
                <a:cs typeface="Arial" panose="020B0604020202020204" pitchFamily="34" charset="0"/>
              </a:rPr>
              <a:t>leur orientation sexuelle / identité de genre à ces personnes </a:t>
            </a:r>
            <a:r>
              <a:rPr lang="fr-CA" sz="900" dirty="0" smtClean="0">
                <a:solidFill>
                  <a:srgbClr val="9BBB59"/>
                </a:solidFill>
                <a:latin typeface="Arial" panose="020B0604020202020204" pitchFamily="34" charset="0"/>
                <a:cs typeface="Arial" panose="020B0604020202020204" pitchFamily="34" charset="0"/>
              </a:rPr>
              <a:t>(n=819)</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222504"/>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Q33. </a:t>
            </a:r>
            <a:r>
              <a:rPr lang="fr-CA" sz="900" dirty="0">
                <a:solidFill>
                  <a:srgbClr val="595959"/>
                </a:solidFill>
                <a:latin typeface="Arial" panose="020B0604020202020204" pitchFamily="34" charset="0"/>
                <a:cs typeface="Arial" panose="020B0604020202020204" pitchFamily="34" charset="0"/>
              </a:rPr>
              <a:t>Dans votre milieu de travail, avez-vous l’impression que le fait d’avoir dévoilé votre orientation sexuelle/identité de genre  a :</a:t>
            </a:r>
          </a:p>
        </p:txBody>
      </p:sp>
    </p:spTree>
    <p:extLst>
      <p:ext uri="{BB962C8B-B14F-4D97-AF65-F5344CB8AC3E}">
        <p14:creationId xmlns:p14="http://schemas.microsoft.com/office/powerpoint/2010/main" val="1410109866"/>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109</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757205118"/>
              </p:ext>
            </p:extLst>
          </p:nvPr>
        </p:nvGraphicFramePr>
        <p:xfrm>
          <a:off x="539552" y="1203191"/>
          <a:ext cx="7992884" cy="4797970"/>
        </p:xfrm>
        <a:graphic>
          <a:graphicData uri="http://schemas.openxmlformats.org/drawingml/2006/table">
            <a:tbl>
              <a:tblPr firstRow="1" bandRow="1">
                <a:tableStyleId>{2D5ABB26-0587-4C30-8999-92F81FD0307C}</a:tableStyleId>
              </a:tblPr>
              <a:tblGrid>
                <a:gridCol w="2232248"/>
                <a:gridCol w="822948"/>
                <a:gridCol w="822948"/>
                <a:gridCol w="822948"/>
                <a:gridCol w="822948"/>
                <a:gridCol w="822948"/>
                <a:gridCol w="822948"/>
                <a:gridCol w="822948"/>
              </a:tblGrid>
              <a:tr h="33378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47223">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7257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8430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819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58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286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190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103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Amené </a:t>
                      </a:r>
                      <a:r>
                        <a:rPr lang="fr-CA" sz="1100" b="0" i="0" u="none" strike="noStrike" dirty="0">
                          <a:solidFill>
                            <a:srgbClr val="595959"/>
                          </a:solidFill>
                          <a:effectLst/>
                          <a:latin typeface="Arial Narrow" panose="020B0606020202030204" pitchFamily="34" charset="0"/>
                        </a:rPr>
                        <a:t>certaines personnes à porter un regard différent sur vous (comme si vous étiez devenu(e)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Fait </a:t>
                      </a:r>
                      <a:r>
                        <a:rPr lang="fr-CA" sz="1100" b="0" i="0" u="none" strike="noStrike" dirty="0">
                          <a:solidFill>
                            <a:srgbClr val="595959"/>
                          </a:solidFill>
                          <a:effectLst/>
                          <a:latin typeface="Arial Narrow" panose="020B0606020202030204" pitchFamily="34" charset="0"/>
                        </a:rPr>
                        <a:t>en sorte qu’on vous respecte davantage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smtClean="0">
                          <a:solidFill>
                            <a:srgbClr val="595959"/>
                          </a:solidFill>
                          <a:effectLst/>
                          <a:latin typeface="Arial Narrow" panose="020B0606020202030204" pitchFamily="34" charset="0"/>
                        </a:rPr>
                        <a:t>Nui </a:t>
                      </a:r>
                      <a:r>
                        <a:rPr lang="fr-CA" sz="1100" b="0" i="0" u="none" strike="noStrike" dirty="0">
                          <a:solidFill>
                            <a:srgbClr val="595959"/>
                          </a:solidFill>
                          <a:effectLst/>
                          <a:latin typeface="Arial Narrow" panose="020B0606020202030204" pitchFamily="34" charset="0"/>
                        </a:rPr>
                        <a:t>à votre progression professionnelle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V</a:t>
                      </a:r>
                      <a:r>
                        <a:rPr lang="fr-CA" sz="1100" b="0" i="0" u="none" strike="noStrike" dirty="0" smtClean="0">
                          <a:solidFill>
                            <a:srgbClr val="595959"/>
                          </a:solidFill>
                          <a:effectLst/>
                          <a:latin typeface="Arial Narrow" panose="020B0606020202030204" pitchFamily="34" charset="0"/>
                        </a:rPr>
                        <a:t>ous </a:t>
                      </a:r>
                      <a:r>
                        <a:rPr lang="fr-CA" sz="1100" b="0" i="0" u="none" strike="noStrike" dirty="0">
                          <a:solidFill>
                            <a:srgbClr val="595959"/>
                          </a:solidFill>
                          <a:effectLst/>
                          <a:latin typeface="Arial Narrow" panose="020B0606020202030204" pitchFamily="34" charset="0"/>
                        </a:rPr>
                        <a:t>a </a:t>
                      </a:r>
                      <a:r>
                        <a:rPr lang="fr-CA" sz="1100" b="0" i="0" u="none" strike="noStrike" dirty="0" smtClean="0">
                          <a:solidFill>
                            <a:srgbClr val="595959"/>
                          </a:solidFill>
                          <a:effectLst/>
                          <a:latin typeface="Arial Narrow" panose="020B0606020202030204" pitchFamily="34" charset="0"/>
                        </a:rPr>
                        <a:t>amené(e) </a:t>
                      </a:r>
                      <a:r>
                        <a:rPr lang="fr-CA" sz="1100" b="0" i="0" u="none" strike="noStrike" dirty="0">
                          <a:solidFill>
                            <a:srgbClr val="595959"/>
                          </a:solidFill>
                          <a:effectLst/>
                          <a:latin typeface="Arial Narrow" panose="020B0606020202030204" pitchFamily="34" charset="0"/>
                        </a:rPr>
                        <a:t>à changer d’entreprise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Fait </a:t>
                      </a:r>
                      <a:r>
                        <a:rPr lang="fr-CA" sz="1100" b="0" i="0" u="none" strike="noStrike" dirty="0">
                          <a:solidFill>
                            <a:srgbClr val="595959"/>
                          </a:solidFill>
                          <a:effectLst/>
                          <a:latin typeface="Arial Narrow" panose="020B0606020202030204" pitchFamily="34" charset="0"/>
                        </a:rPr>
                        <a:t>en sorte qu’on vous change de position dans l’entreprise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Fait </a:t>
                      </a:r>
                      <a:r>
                        <a:rPr lang="fr-CA" sz="1100" b="0" i="0" u="none" strike="noStrike" dirty="0">
                          <a:solidFill>
                            <a:srgbClr val="595959"/>
                          </a:solidFill>
                          <a:effectLst/>
                          <a:latin typeface="Arial Narrow" panose="020B0606020202030204" pitchFamily="34" charset="0"/>
                        </a:rPr>
                        <a:t>en sorte qu’on vous confie moins de responsabilités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Effets bénéfiques (opportunités, rapprochement, porte-étendard </a:t>
                      </a:r>
                      <a:r>
                        <a:rPr lang="fr-CA" sz="1100" b="0" i="0" u="none" strike="noStrike" dirty="0" smtClean="0">
                          <a:solidFill>
                            <a:srgbClr val="595959"/>
                          </a:solidFill>
                          <a:effectLst/>
                          <a:latin typeface="Arial Narrow" panose="020B0606020202030204" pitchFamily="34" charset="0"/>
                        </a:rPr>
                        <a:t>LGBT)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Aucune de ces réactions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a:spLocks noGrp="1"/>
          </p:cNvSpPr>
          <p:nvPr>
            <p:ph type="title"/>
            <p:custDataLst>
              <p:tags r:id="rId4"/>
            </p:custDataLst>
          </p:nvPr>
        </p:nvSpPr>
        <p:spPr>
          <a:xfrm>
            <a:off x="558800" y="332656"/>
            <a:ext cx="5669384" cy="631545"/>
          </a:xfrm>
        </p:spPr>
        <p:txBody>
          <a:bodyPr/>
          <a:lstStyle/>
          <a:p>
            <a:r>
              <a:rPr lang="fr-CA" sz="2000" dirty="0" smtClean="0">
                <a:solidFill>
                  <a:srgbClr val="9BBB59"/>
                </a:solidFill>
              </a:rPr>
              <a:t>Réactions du milieu de travail au </a:t>
            </a:r>
            <a:r>
              <a:rPr lang="fr-CA" sz="2000" dirty="0" err="1" smtClean="0">
                <a:solidFill>
                  <a:srgbClr val="9BBB59"/>
                </a:solidFill>
              </a:rPr>
              <a:t>coming</a:t>
            </a:r>
            <a:r>
              <a:rPr lang="fr-CA" sz="2000" dirty="0" smtClean="0">
                <a:solidFill>
                  <a:srgbClr val="9BBB59"/>
                </a:solidFill>
              </a:rPr>
              <a:t>-out</a:t>
            </a:r>
            <a:r>
              <a:rPr lang="fr-CA" dirty="0" smtClean="0">
                <a:solidFill>
                  <a:srgbClr val="9BBB59"/>
                </a:solidFill>
              </a:rPr>
              <a:t/>
            </a:r>
            <a:br>
              <a:rPr lang="fr-CA" dirty="0" smtClean="0">
                <a:solidFill>
                  <a:srgbClr val="9BBB59"/>
                </a:solidFill>
              </a:rPr>
            </a:br>
            <a:endParaRPr lang="fr-CA" dirty="0"/>
          </a:p>
        </p:txBody>
      </p:sp>
      <p:sp>
        <p:nvSpPr>
          <p:cNvPr id="11" name="Rectangle 10"/>
          <p:cNvSpPr/>
          <p:nvPr>
            <p:custDataLst>
              <p:tags r:id="rId5"/>
            </p:custDataLst>
          </p:nvPr>
        </p:nvSpPr>
        <p:spPr>
          <a:xfrm>
            <a:off x="510159" y="783754"/>
            <a:ext cx="495520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ayant dévoilé </a:t>
            </a:r>
            <a:r>
              <a:rPr lang="fr-CA" sz="900" dirty="0">
                <a:solidFill>
                  <a:srgbClr val="9BBB59"/>
                </a:solidFill>
                <a:latin typeface="Arial" panose="020B0604020202020204" pitchFamily="34" charset="0"/>
                <a:cs typeface="Arial" panose="020B0604020202020204" pitchFamily="34" charset="0"/>
              </a:rPr>
              <a:t>leur orientation sexuelle / identité de genre à ces </a:t>
            </a:r>
            <a:r>
              <a:rPr lang="fr-CA" sz="900" dirty="0" smtClean="0">
                <a:solidFill>
                  <a:srgbClr val="9BBB59"/>
                </a:solidFill>
                <a:latin typeface="Arial" panose="020B0604020202020204" pitchFamily="34" charset="0"/>
                <a:cs typeface="Arial" panose="020B0604020202020204" pitchFamily="34" charset="0"/>
              </a:rPr>
              <a:t>personnes</a:t>
            </a:r>
            <a:endParaRPr lang="fr-CA" sz="900" dirty="0">
              <a:solidFill>
                <a:srgbClr val="000000"/>
              </a:solidFill>
              <a:latin typeface="Arial" panose="020B0604020202020204" pitchFamily="34" charset="0"/>
              <a:cs typeface="Arial" panose="020B0604020202020204" pitchFamily="34" charset="0"/>
            </a:endParaRPr>
          </a:p>
        </p:txBody>
      </p:sp>
      <p:sp>
        <p:nvSpPr>
          <p:cNvPr id="8" name="ZoneTexte 7"/>
          <p:cNvSpPr txBox="1"/>
          <p:nvPr>
            <p:custDataLst>
              <p:tags r:id="rId6"/>
            </p:custDataLst>
          </p:nvPr>
        </p:nvSpPr>
        <p:spPr>
          <a:xfrm>
            <a:off x="500202" y="6222504"/>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Q33. </a:t>
            </a:r>
            <a:r>
              <a:rPr lang="fr-CA" sz="900" dirty="0">
                <a:solidFill>
                  <a:srgbClr val="595959"/>
                </a:solidFill>
                <a:latin typeface="Arial" panose="020B0604020202020204" pitchFamily="34" charset="0"/>
                <a:cs typeface="Arial" panose="020B0604020202020204" pitchFamily="34" charset="0"/>
              </a:rPr>
              <a:t>Dans votre milieu de travail, avez-vous l’impression que le fait d’avoir dévoilé votre orientation sexuelle/identité de genre  a :</a:t>
            </a:r>
          </a:p>
        </p:txBody>
      </p:sp>
    </p:spTree>
    <p:extLst>
      <p:ext uri="{BB962C8B-B14F-4D97-AF65-F5344CB8AC3E}">
        <p14:creationId xmlns:p14="http://schemas.microsoft.com/office/powerpoint/2010/main" val="268286813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Grands constats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11</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a:bodyPr>
          <a:lstStyle/>
          <a:p>
            <a:pPr>
              <a:buClr>
                <a:srgbClr val="9BBB59"/>
              </a:buClr>
            </a:pPr>
            <a:r>
              <a:rPr lang="fr-CA" sz="1200" i="1" dirty="0"/>
              <a:t>É</a:t>
            </a:r>
            <a:r>
              <a:rPr lang="fr-CA" sz="1200" i="1" dirty="0" smtClean="0"/>
              <a:t>tat général actuel des perceptions pour l’ensemble de la communauté et principales différences générationnelles </a:t>
            </a:r>
            <a:endParaRPr lang="fr-CA" sz="1200" b="0" i="1" dirty="0" smtClean="0"/>
          </a:p>
          <a:p>
            <a:pPr marL="228600" indent="-228600">
              <a:buClr>
                <a:srgbClr val="9BBB59"/>
              </a:buClr>
              <a:buFont typeface="Wingdings" panose="05000000000000000000" pitchFamily="2" charset="2"/>
              <a:buChar char="§"/>
            </a:pPr>
            <a:r>
              <a:rPr lang="fr-CA" sz="1200" b="0" dirty="0" smtClean="0"/>
              <a:t>Une population dont les identités (et possiblement l’incidence) diffèrent de façon importante selon l’âge et le genre : </a:t>
            </a:r>
          </a:p>
          <a:p>
            <a:pPr marL="457200" lvl="2" indent="-228600">
              <a:spcBef>
                <a:spcPts val="600"/>
              </a:spcBef>
              <a:buClr>
                <a:srgbClr val="9BBB59"/>
              </a:buClr>
              <a:buFont typeface="Wingdings" panose="05000000000000000000" pitchFamily="2" charset="2"/>
              <a:buChar char="ü"/>
            </a:pPr>
            <a:r>
              <a:rPr lang="fr-CA" sz="1200" b="0" dirty="0" smtClean="0"/>
              <a:t>proportionnellement plus de </a:t>
            </a:r>
            <a:r>
              <a:rPr lang="fr-CA" sz="1200" b="0" dirty="0" err="1" smtClean="0"/>
              <a:t>pansexuels</a:t>
            </a:r>
            <a:r>
              <a:rPr lang="fr-CA" sz="1200" b="0" dirty="0" smtClean="0"/>
              <a:t>, d’asexuels et/ou de personnes transgenres ou non binaires chez les jeunes (tout particulièrement chez les 15-24 ans);</a:t>
            </a:r>
          </a:p>
          <a:p>
            <a:pPr marL="457200" lvl="2" indent="-228600">
              <a:spcBef>
                <a:spcPts val="600"/>
              </a:spcBef>
              <a:buClr>
                <a:srgbClr val="9BBB59"/>
              </a:buClr>
              <a:buFont typeface="Wingdings" panose="05000000000000000000" pitchFamily="2" charset="2"/>
              <a:buChar char="ü"/>
            </a:pPr>
            <a:r>
              <a:rPr lang="fr-CA" sz="1200" b="0" dirty="0" smtClean="0"/>
              <a:t>proportionnellement </a:t>
            </a:r>
            <a:r>
              <a:rPr lang="fr-CA" sz="1200" b="0" dirty="0"/>
              <a:t>plus de femmes se disent bisexuelles, </a:t>
            </a:r>
            <a:r>
              <a:rPr lang="fr-CA" sz="1200" b="0" dirty="0" err="1"/>
              <a:t>pansexuelles</a:t>
            </a:r>
            <a:r>
              <a:rPr lang="fr-CA" sz="1200" b="0" dirty="0"/>
              <a:t> ou </a:t>
            </a:r>
            <a:r>
              <a:rPr lang="fr-CA" sz="1200" b="0" dirty="0" smtClean="0"/>
              <a:t>asexuelles.</a:t>
            </a:r>
            <a:endParaRPr lang="fr-CA" sz="1200" b="0" dirty="0"/>
          </a:p>
          <a:p>
            <a:pPr marL="228600" indent="-228600">
              <a:buClr>
                <a:srgbClr val="9BBB59"/>
              </a:buClr>
              <a:buFont typeface="Wingdings" panose="05000000000000000000" pitchFamily="2" charset="2"/>
              <a:buChar char="§"/>
            </a:pPr>
            <a:r>
              <a:rPr lang="fr-CA" sz="1200" b="0" dirty="0" smtClean="0"/>
              <a:t>Le processus de questionnement sur l’identité de genre et l’orientation sexuelle semble commencer plus tôt dans la vie chez les jeunes générations et mener, aujourd’hui, plus rapidement à une acceptation et à un dévoilement.</a:t>
            </a:r>
          </a:p>
          <a:p>
            <a:pPr marL="228600" indent="-228600">
              <a:buClr>
                <a:srgbClr val="9BBB59"/>
              </a:buClr>
              <a:buFont typeface="Wingdings" panose="05000000000000000000" pitchFamily="2" charset="2"/>
              <a:buChar char="§"/>
            </a:pPr>
            <a:r>
              <a:rPr lang="fr-CA" sz="1200" b="0" dirty="0" smtClean="0"/>
              <a:t>En moyenne, l’orientation sexuelle/l’identité de genre est relativement bien acceptée dans les différents cercles de l’entourage, et l’est un peu mieux pour les plus jeunes que pour les générations plus âgées au sein du cercle d’amis et du milieu de travail. Une bonne proportion doit néanmoins vivre, au moins occasionnellement, avec l’existence de malaise dans son entourage à cet égard, particulièrement au sein de la famille.</a:t>
            </a:r>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21" name="ZoneTexte 20"/>
          <p:cNvSpPr txBox="1"/>
          <p:nvPr/>
        </p:nvSpPr>
        <p:spPr>
          <a:xfrm>
            <a:off x="6156176" y="1475343"/>
            <a:ext cx="2304256" cy="738664"/>
          </a:xfrm>
          <a:prstGeom prst="rect">
            <a:avLst/>
          </a:prstGeom>
          <a:noFill/>
        </p:spPr>
        <p:txBody>
          <a:bodyPr wrap="square" rtlCol="0">
            <a:spAutoFit/>
          </a:bodyPr>
          <a:lstStyle/>
          <a:p>
            <a:pPr algn="ctr"/>
            <a:r>
              <a:rPr lang="fr-CA" sz="1050" b="1" dirty="0" smtClean="0">
                <a:solidFill>
                  <a:srgbClr val="9BBB59"/>
                </a:solidFill>
                <a:latin typeface="Arial" panose="020B0604020202020204" pitchFamily="34" charset="0"/>
                <a:cs typeface="Arial" panose="020B0604020202020204" pitchFamily="34" charset="0"/>
              </a:rPr>
              <a:t>Voir </a:t>
            </a:r>
            <a:r>
              <a:rPr lang="fr-CA" sz="1050" b="1" dirty="0">
                <a:solidFill>
                  <a:srgbClr val="9BBB59"/>
                </a:solidFill>
                <a:latin typeface="Arial" panose="020B0604020202020204" pitchFamily="34" charset="0"/>
                <a:cs typeface="Arial" panose="020B0604020202020204" pitchFamily="34" charset="0"/>
              </a:rPr>
              <a:t>page </a:t>
            </a:r>
            <a:r>
              <a:rPr lang="fr-CA" sz="1050" b="1" dirty="0" smtClean="0">
                <a:solidFill>
                  <a:srgbClr val="9BBB59"/>
                </a:solidFill>
                <a:latin typeface="Arial" panose="020B0604020202020204" pitchFamily="34" charset="0"/>
                <a:cs typeface="Arial" panose="020B0604020202020204" pitchFamily="34" charset="0"/>
              </a:rPr>
              <a:t>19 et suivantes pour </a:t>
            </a:r>
            <a:r>
              <a:rPr lang="fr-CA" sz="1050" b="1" dirty="0">
                <a:solidFill>
                  <a:srgbClr val="9BBB59"/>
                </a:solidFill>
                <a:latin typeface="Arial" panose="020B0604020202020204" pitchFamily="34" charset="0"/>
                <a:cs typeface="Arial" panose="020B0604020202020204" pitchFamily="34" charset="0"/>
              </a:rPr>
              <a:t>une synthèse des constats par </a:t>
            </a:r>
            <a:r>
              <a:rPr lang="fr-CA" sz="1050" b="1" dirty="0" smtClean="0">
                <a:solidFill>
                  <a:srgbClr val="9BBB59"/>
                </a:solidFill>
                <a:latin typeface="Arial" panose="020B0604020202020204" pitchFamily="34" charset="0"/>
                <a:cs typeface="Arial" panose="020B0604020202020204" pitchFamily="34" charset="0"/>
              </a:rPr>
              <a:t>orientation sexuelle/identité </a:t>
            </a:r>
            <a:r>
              <a:rPr lang="fr-CA" sz="1050" b="1" dirty="0">
                <a:solidFill>
                  <a:srgbClr val="9BBB59"/>
                </a:solidFill>
                <a:latin typeface="Arial" panose="020B0604020202020204" pitchFamily="34" charset="0"/>
                <a:cs typeface="Arial" panose="020B0604020202020204" pitchFamily="34" charset="0"/>
              </a:rPr>
              <a:t>de genre </a:t>
            </a:r>
            <a:r>
              <a:rPr lang="fr-CA" sz="1050" b="1" dirty="0" smtClean="0">
                <a:solidFill>
                  <a:srgbClr val="9BBB59"/>
                </a:solidFill>
                <a:latin typeface="Arial" panose="020B0604020202020204" pitchFamily="34" charset="0"/>
                <a:cs typeface="Arial" panose="020B0604020202020204" pitchFamily="34" charset="0"/>
              </a:rPr>
              <a:t>et par région</a:t>
            </a:r>
            <a:endParaRPr lang="fr-CA" sz="1050" b="1" dirty="0">
              <a:solidFill>
                <a:srgbClr val="9BBB59"/>
              </a:solidFill>
              <a:latin typeface="Arial" panose="020B0604020202020204" pitchFamily="34" charset="0"/>
              <a:cs typeface="Arial" panose="020B0604020202020204" pitchFamily="34" charset="0"/>
            </a:endParaRPr>
          </a:p>
        </p:txBody>
      </p:sp>
      <p:sp>
        <p:nvSpPr>
          <p:cNvPr id="18" name="Chevron 17"/>
          <p:cNvSpPr/>
          <p:nvPr/>
        </p:nvSpPr>
        <p:spPr>
          <a:xfrm>
            <a:off x="6357284" y="2678911"/>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9" name="ZoneTexte 18"/>
          <p:cNvSpPr txBox="1"/>
          <p:nvPr/>
        </p:nvSpPr>
        <p:spPr>
          <a:xfrm>
            <a:off x="6584883" y="2636912"/>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p.29, 31</a:t>
            </a:r>
            <a:endParaRPr lang="fr-CA" sz="1600" b="1" dirty="0">
              <a:solidFill>
                <a:srgbClr val="9BBB59"/>
              </a:solidFill>
              <a:latin typeface="Arial" panose="020B0604020202020204" pitchFamily="34" charset="0"/>
              <a:cs typeface="Arial" panose="020B0604020202020204" pitchFamily="34" charset="0"/>
            </a:endParaRPr>
          </a:p>
        </p:txBody>
      </p:sp>
      <p:sp>
        <p:nvSpPr>
          <p:cNvPr id="22" name="Chevron 21"/>
          <p:cNvSpPr/>
          <p:nvPr/>
        </p:nvSpPr>
        <p:spPr>
          <a:xfrm>
            <a:off x="6357284" y="3769254"/>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3" name="ZoneTexte 22"/>
          <p:cNvSpPr txBox="1"/>
          <p:nvPr/>
        </p:nvSpPr>
        <p:spPr>
          <a:xfrm>
            <a:off x="6584883" y="3727255"/>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p.43</a:t>
            </a:r>
            <a:endParaRPr lang="fr-CA" sz="1600" b="1" dirty="0">
              <a:solidFill>
                <a:srgbClr val="9BBB59"/>
              </a:solidFill>
              <a:latin typeface="Arial" panose="020B0604020202020204" pitchFamily="34" charset="0"/>
              <a:cs typeface="Arial" panose="020B0604020202020204" pitchFamily="34" charset="0"/>
            </a:endParaRPr>
          </a:p>
        </p:txBody>
      </p:sp>
      <p:sp>
        <p:nvSpPr>
          <p:cNvPr id="24" name="Chevron 23"/>
          <p:cNvSpPr/>
          <p:nvPr/>
        </p:nvSpPr>
        <p:spPr>
          <a:xfrm>
            <a:off x="6376357" y="4839151"/>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5" name="ZoneTexte 24"/>
          <p:cNvSpPr txBox="1"/>
          <p:nvPr/>
        </p:nvSpPr>
        <p:spPr>
          <a:xfrm>
            <a:off x="6603956" y="4797152"/>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p.76, 77, 84</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91701923"/>
      </p:ext>
    </p:extLst>
  </p:cSld>
  <p:clrMapOvr>
    <a:masterClrMapping/>
  </p:clrMapOvr>
  <p:transition/>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110</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845688133"/>
              </p:ext>
            </p:extLst>
          </p:nvPr>
        </p:nvGraphicFramePr>
        <p:xfrm>
          <a:off x="611561" y="1098385"/>
          <a:ext cx="8280919" cy="4905491"/>
        </p:xfrm>
        <a:graphic>
          <a:graphicData uri="http://schemas.openxmlformats.org/drawingml/2006/table">
            <a:tbl>
              <a:tblPr firstRow="1" bandRow="1">
                <a:tableStyleId>{2D5ABB26-0587-4C30-8999-92F81FD0307C}</a:tableStyleId>
              </a:tblPr>
              <a:tblGrid>
                <a:gridCol w="2315336"/>
                <a:gridCol w="654841"/>
                <a:gridCol w="654841"/>
                <a:gridCol w="654841"/>
                <a:gridCol w="654841"/>
                <a:gridCol w="654841"/>
                <a:gridCol w="654841"/>
                <a:gridCol w="654841"/>
                <a:gridCol w="654841"/>
                <a:gridCol w="726855"/>
              </a:tblGrid>
              <a:tr h="23886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26581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705461">
                <a:tc vMerge="1">
                  <a:txBody>
                    <a:bodyPr/>
                    <a:lstStyle/>
                    <a:p>
                      <a:endParaRPr lang="fr-CA"/>
                    </a:p>
                  </a:txBody>
                  <a:tcPr/>
                </a:tc>
                <a:tc vMerge="1">
                  <a:txBody>
                    <a:bodyPr/>
                    <a:lstStyle/>
                    <a:p>
                      <a:endParaRPr lang="fr-CA"/>
                    </a:p>
                  </a:txBody>
                  <a:tcPr/>
                </a:tc>
                <a:tc>
                  <a:txBody>
                    <a:bodyPr/>
                    <a:lstStyle/>
                    <a:p>
                      <a:pPr algn="ctr" fontAlgn="b"/>
                      <a:r>
                        <a:rPr lang="fr-CA" sz="1000" b="1" i="0" u="none" strike="noStrike" dirty="0" smtClean="0">
                          <a:solidFill>
                            <a:srgbClr val="595959"/>
                          </a:solidFill>
                          <a:effectLst/>
                          <a:latin typeface="Arial Narrow" panose="020B0606020202030204" pitchFamily="34" charset="0"/>
                        </a:rPr>
                        <a:t>Homo.</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Bi.</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Pan.</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err="1" smtClean="0">
                          <a:solidFill>
                            <a:srgbClr val="595959"/>
                          </a:solidFill>
                          <a:effectLst/>
                          <a:latin typeface="Arial Narrow" panose="020B0606020202030204" pitchFamily="34" charset="0"/>
                        </a:rPr>
                        <a:t>Asex</a:t>
                      </a:r>
                      <a:r>
                        <a:rPr lang="fr-CA" sz="1000" b="1" i="0" u="none" strike="noStrike" dirty="0" smtClean="0">
                          <a:solidFill>
                            <a:srgbClr val="595959"/>
                          </a:solidFill>
                          <a:effectLst/>
                          <a:latin typeface="Arial Narrow" panose="020B0606020202030204" pitchFamily="34" charset="0"/>
                        </a:rPr>
                        <a:t>.</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err="1">
                          <a:solidFill>
                            <a:srgbClr val="595959"/>
                          </a:solidFill>
                          <a:effectLst/>
                          <a:latin typeface="Arial Narrow" panose="020B0606020202030204" pitchFamily="34" charset="0"/>
                        </a:rPr>
                        <a:t>Cisgenre</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a:solidFill>
                            <a:srgbClr val="595959"/>
                          </a:solidFill>
                          <a:effectLst/>
                          <a:latin typeface="Arial Narrow" panose="020B0606020202030204" pitchFamily="34" charset="0"/>
                        </a:rPr>
                        <a:t>Personne </a:t>
                      </a:r>
                      <a:r>
                        <a:rPr lang="fr-CA" sz="1000" b="1" i="0" u="none" strike="noStrike" dirty="0" err="1">
                          <a:solidFill>
                            <a:srgbClr val="595959"/>
                          </a:solidFill>
                          <a:effectLst/>
                          <a:latin typeface="Arial Narrow" panose="020B0606020202030204" pitchFamily="34" charset="0"/>
                        </a:rPr>
                        <a:t>trans</a:t>
                      </a:r>
                      <a:r>
                        <a:rPr lang="fr-CA" sz="10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a:solidFill>
                            <a:srgbClr val="595959"/>
                          </a:solidFill>
                          <a:effectLst/>
                          <a:latin typeface="Arial Narrow" panose="020B0606020202030204" pitchFamily="34" charset="0"/>
                        </a:rPr>
                        <a:t>Personne </a:t>
                      </a:r>
                      <a:r>
                        <a:rPr lang="fr-CA" sz="1000" b="1" i="0" u="none" strike="noStrike" dirty="0" err="1">
                          <a:solidFill>
                            <a:srgbClr val="595959"/>
                          </a:solidFill>
                          <a:effectLst/>
                          <a:latin typeface="Arial Narrow" panose="020B0606020202030204" pitchFamily="34" charset="0"/>
                        </a:rPr>
                        <a:t>trans</a:t>
                      </a:r>
                      <a:r>
                        <a:rPr lang="fr-CA" sz="1000" b="1" i="0" u="none" strike="noStrike" dirty="0">
                          <a:solidFill>
                            <a:srgbClr val="595959"/>
                          </a:solidFill>
                          <a:effectLst/>
                          <a:latin typeface="Arial Narrow" panose="020B0606020202030204" pitchFamily="34" charset="0"/>
                        </a:rPr>
                        <a:t> </a:t>
                      </a:r>
                      <a:r>
                        <a:rPr lang="fr-CA" sz="1000" b="1" i="0" u="none" strike="noStrike" dirty="0" smtClean="0">
                          <a:solidFill>
                            <a:srgbClr val="595959"/>
                          </a:solidFill>
                          <a:effectLst/>
                          <a:latin typeface="Arial Narrow" panose="020B0606020202030204" pitchFamily="34" charset="0"/>
                        </a:rPr>
                        <a:t>non</a:t>
                      </a:r>
                      <a:r>
                        <a:rPr lang="fr-CA" sz="1000" b="1" i="0" u="none" strike="noStrike" baseline="0" dirty="0" smtClean="0">
                          <a:solidFill>
                            <a:srgbClr val="595959"/>
                          </a:solidFill>
                          <a:effectLst/>
                          <a:latin typeface="Arial Narrow" panose="020B0606020202030204" pitchFamily="34" charset="0"/>
                        </a:rPr>
                        <a:t> </a:t>
                      </a:r>
                      <a:r>
                        <a:rPr lang="fr-CA" sz="1000" b="1" i="0" u="none" strike="noStrike" dirty="0" smtClean="0">
                          <a:solidFill>
                            <a:srgbClr val="595959"/>
                          </a:solidFill>
                          <a:effectLst/>
                          <a:latin typeface="Arial Narrow" panose="020B0606020202030204" pitchFamily="34" charset="0"/>
                        </a:rPr>
                        <a:t>binaire</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Non-binaire : Genre fluide / </a:t>
                      </a:r>
                      <a:r>
                        <a:rPr lang="fr-CA" sz="1000" b="1" i="0" u="none" strike="noStrike" dirty="0" err="1">
                          <a:solidFill>
                            <a:srgbClr val="595959"/>
                          </a:solidFill>
                          <a:effectLst/>
                          <a:latin typeface="Arial Narrow" panose="020B0606020202030204" pitchFamily="34" charset="0"/>
                        </a:rPr>
                        <a:t>Agenre</a:t>
                      </a:r>
                      <a:r>
                        <a:rPr lang="fr-CA" sz="10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221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819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486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104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Narrow" panose="020B0606020202030204" pitchFamily="34" charset="0"/>
                        </a:rPr>
                        <a:t>24*</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686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Narrow" panose="020B0606020202030204" pitchFamily="34" charset="0"/>
                        </a:rPr>
                        <a:t>15*</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fr-CA" sz="1100" b="0" i="0" u="none" strike="noStrike" dirty="0">
                          <a:solidFill>
                            <a:srgbClr val="595959"/>
                          </a:solidFill>
                          <a:effectLst/>
                          <a:latin typeface="Arial Narrow" panose="020B0606020202030204" pitchFamily="34" charset="0"/>
                        </a:rPr>
                        <a:t>A</a:t>
                      </a:r>
                      <a:r>
                        <a:rPr lang="fr-CA" sz="1100" b="0" i="0" u="none" strike="noStrike" dirty="0" smtClean="0">
                          <a:solidFill>
                            <a:srgbClr val="595959"/>
                          </a:solidFill>
                          <a:effectLst/>
                          <a:latin typeface="Arial Narrow" panose="020B0606020202030204" pitchFamily="34" charset="0"/>
                        </a:rPr>
                        <a:t>mené </a:t>
                      </a:r>
                      <a:r>
                        <a:rPr lang="fr-CA" sz="1100" b="0" i="0" u="none" strike="noStrike" dirty="0">
                          <a:solidFill>
                            <a:srgbClr val="595959"/>
                          </a:solidFill>
                          <a:effectLst/>
                          <a:latin typeface="Arial Narrow" panose="020B0606020202030204" pitchFamily="34" charset="0"/>
                        </a:rPr>
                        <a:t>certaines personnes à porter un regard différent sur vous (comme si vous étiez devenu(e)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F</a:t>
                      </a:r>
                      <a:r>
                        <a:rPr lang="fr-CA" sz="1100" b="0" i="0" u="none" strike="noStrike" dirty="0" smtClean="0">
                          <a:solidFill>
                            <a:srgbClr val="595959"/>
                          </a:solidFill>
                          <a:effectLst/>
                          <a:latin typeface="Arial Narrow" panose="020B0606020202030204" pitchFamily="34" charset="0"/>
                        </a:rPr>
                        <a:t>ait </a:t>
                      </a:r>
                      <a:r>
                        <a:rPr lang="fr-CA" sz="1100" b="0" i="0" u="none" strike="noStrike" dirty="0">
                          <a:solidFill>
                            <a:srgbClr val="595959"/>
                          </a:solidFill>
                          <a:effectLst/>
                          <a:latin typeface="Arial Narrow" panose="020B0606020202030204" pitchFamily="34" charset="0"/>
                        </a:rPr>
                        <a:t>en sorte qu’on vous respecte davantage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smtClean="0">
                          <a:solidFill>
                            <a:srgbClr val="595959"/>
                          </a:solidFill>
                          <a:effectLst/>
                          <a:latin typeface="Arial Narrow" panose="020B0606020202030204" pitchFamily="34" charset="0"/>
                        </a:rPr>
                        <a:t>Nui </a:t>
                      </a:r>
                      <a:r>
                        <a:rPr lang="fr-CA" sz="1100" b="0" i="0" u="none" strike="noStrike" dirty="0">
                          <a:solidFill>
                            <a:srgbClr val="595959"/>
                          </a:solidFill>
                          <a:effectLst/>
                          <a:latin typeface="Arial Narrow" panose="020B0606020202030204" pitchFamily="34" charset="0"/>
                        </a:rPr>
                        <a:t>à votre progression professionnelle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V</a:t>
                      </a:r>
                      <a:r>
                        <a:rPr lang="fr-CA" sz="1100" b="0" i="0" u="none" strike="noStrike" dirty="0" smtClean="0">
                          <a:solidFill>
                            <a:srgbClr val="595959"/>
                          </a:solidFill>
                          <a:effectLst/>
                          <a:latin typeface="Arial Narrow" panose="020B0606020202030204" pitchFamily="34" charset="0"/>
                        </a:rPr>
                        <a:t>ous </a:t>
                      </a:r>
                      <a:r>
                        <a:rPr lang="fr-CA" sz="1100" b="0" i="0" u="none" strike="noStrike" dirty="0">
                          <a:solidFill>
                            <a:srgbClr val="595959"/>
                          </a:solidFill>
                          <a:effectLst/>
                          <a:latin typeface="Arial Narrow" panose="020B0606020202030204" pitchFamily="34" charset="0"/>
                        </a:rPr>
                        <a:t>a </a:t>
                      </a:r>
                      <a:r>
                        <a:rPr lang="fr-CA" sz="1100" b="0" i="0" u="none" strike="noStrike" dirty="0" smtClean="0">
                          <a:solidFill>
                            <a:srgbClr val="595959"/>
                          </a:solidFill>
                          <a:effectLst/>
                          <a:latin typeface="Arial Narrow" panose="020B0606020202030204" pitchFamily="34" charset="0"/>
                        </a:rPr>
                        <a:t>amené(e) </a:t>
                      </a:r>
                      <a:r>
                        <a:rPr lang="fr-CA" sz="1100" b="0" i="0" u="none" strike="noStrike" dirty="0">
                          <a:solidFill>
                            <a:srgbClr val="595959"/>
                          </a:solidFill>
                          <a:effectLst/>
                          <a:latin typeface="Arial Narrow" panose="020B0606020202030204" pitchFamily="34" charset="0"/>
                        </a:rPr>
                        <a:t>à changer d’entreprise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Fait </a:t>
                      </a:r>
                      <a:r>
                        <a:rPr lang="fr-CA" sz="1100" b="0" i="0" u="none" strike="noStrike" dirty="0">
                          <a:solidFill>
                            <a:srgbClr val="595959"/>
                          </a:solidFill>
                          <a:effectLst/>
                          <a:latin typeface="Arial Narrow" panose="020B0606020202030204" pitchFamily="34" charset="0"/>
                        </a:rPr>
                        <a:t>en sorte qu’on vous change de position dans l’entreprise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F</a:t>
                      </a:r>
                      <a:r>
                        <a:rPr lang="fr-CA" sz="1100" b="0" i="0" u="none" strike="noStrike" dirty="0" smtClean="0">
                          <a:solidFill>
                            <a:srgbClr val="595959"/>
                          </a:solidFill>
                          <a:effectLst/>
                          <a:latin typeface="Arial Narrow" panose="020B0606020202030204" pitchFamily="34" charset="0"/>
                        </a:rPr>
                        <a:t>ait </a:t>
                      </a:r>
                      <a:r>
                        <a:rPr lang="fr-CA" sz="1100" b="0" i="0" u="none" strike="noStrike" dirty="0">
                          <a:solidFill>
                            <a:srgbClr val="595959"/>
                          </a:solidFill>
                          <a:effectLst/>
                          <a:latin typeface="Arial Narrow" panose="020B0606020202030204" pitchFamily="34" charset="0"/>
                        </a:rPr>
                        <a:t>en sorte qu’on vous confie moins de responsabilités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Effets bénéfiques (opportunités, rapprochement, porte-étendard </a:t>
                      </a:r>
                      <a:r>
                        <a:rPr lang="fr-CA" sz="1100" b="0" i="0" u="none" strike="noStrike" dirty="0" smtClean="0">
                          <a:solidFill>
                            <a:srgbClr val="595959"/>
                          </a:solidFill>
                          <a:effectLst/>
                          <a:latin typeface="Arial Narrow" panose="020B0606020202030204" pitchFamily="34" charset="0"/>
                        </a:rPr>
                        <a:t>LGBT)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Aucune de ces réactions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a:spLocks noGrp="1"/>
          </p:cNvSpPr>
          <p:nvPr>
            <p:ph type="title"/>
            <p:custDataLst>
              <p:tags r:id="rId4"/>
            </p:custDataLst>
          </p:nvPr>
        </p:nvSpPr>
        <p:spPr>
          <a:xfrm>
            <a:off x="558800" y="361231"/>
            <a:ext cx="5669384" cy="631545"/>
          </a:xfrm>
        </p:spPr>
        <p:txBody>
          <a:bodyPr/>
          <a:lstStyle/>
          <a:p>
            <a:r>
              <a:rPr lang="fr-CA" sz="2000" dirty="0" smtClean="0">
                <a:solidFill>
                  <a:srgbClr val="9BBB59"/>
                </a:solidFill>
              </a:rPr>
              <a:t>Réactions du milieu de travail au </a:t>
            </a:r>
            <a:r>
              <a:rPr lang="fr-CA" sz="2000" dirty="0" err="1" smtClean="0">
                <a:solidFill>
                  <a:srgbClr val="9BBB59"/>
                </a:solidFill>
              </a:rPr>
              <a:t>coming</a:t>
            </a:r>
            <a:r>
              <a:rPr lang="fr-CA" sz="2000" dirty="0" smtClean="0">
                <a:solidFill>
                  <a:srgbClr val="9BBB59"/>
                </a:solidFill>
              </a:rPr>
              <a:t>-out</a:t>
            </a:r>
            <a:r>
              <a:rPr lang="fr-CA" dirty="0" smtClean="0">
                <a:solidFill>
                  <a:srgbClr val="9BBB59"/>
                </a:solidFill>
              </a:rPr>
              <a:t/>
            </a:r>
            <a:br>
              <a:rPr lang="fr-CA" dirty="0" smtClean="0">
                <a:solidFill>
                  <a:srgbClr val="9BBB59"/>
                </a:solidFill>
              </a:rPr>
            </a:br>
            <a:endParaRPr lang="fr-CA" dirty="0"/>
          </a:p>
        </p:txBody>
      </p:sp>
      <p:sp>
        <p:nvSpPr>
          <p:cNvPr id="13" name="Rectangle 12"/>
          <p:cNvSpPr/>
          <p:nvPr>
            <p:custDataLst>
              <p:tags r:id="rId5"/>
            </p:custDataLst>
          </p:nvPr>
        </p:nvSpPr>
        <p:spPr>
          <a:xfrm>
            <a:off x="510159" y="783754"/>
            <a:ext cx="495520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ayant dévoilé </a:t>
            </a:r>
            <a:r>
              <a:rPr lang="fr-CA" sz="900" dirty="0">
                <a:solidFill>
                  <a:srgbClr val="9BBB59"/>
                </a:solidFill>
                <a:latin typeface="Arial" panose="020B0604020202020204" pitchFamily="34" charset="0"/>
                <a:cs typeface="Arial" panose="020B0604020202020204" pitchFamily="34" charset="0"/>
              </a:rPr>
              <a:t>leur orientation sexuelle / identité de genre à ces </a:t>
            </a:r>
            <a:r>
              <a:rPr lang="fr-CA" sz="900" dirty="0" smtClean="0">
                <a:solidFill>
                  <a:srgbClr val="9BBB59"/>
                </a:solidFill>
                <a:latin typeface="Arial" panose="020B0604020202020204" pitchFamily="34" charset="0"/>
                <a:cs typeface="Arial" panose="020B0604020202020204" pitchFamily="34" charset="0"/>
              </a:rPr>
              <a:t>personnes</a:t>
            </a:r>
            <a:endParaRPr lang="fr-CA" sz="900" dirty="0">
              <a:solidFill>
                <a:srgbClr val="000000"/>
              </a:solidFill>
              <a:latin typeface="Arial" panose="020B0604020202020204" pitchFamily="34" charset="0"/>
              <a:cs typeface="Arial" panose="020B0604020202020204" pitchFamily="34" charset="0"/>
            </a:endParaRPr>
          </a:p>
        </p:txBody>
      </p:sp>
      <p:sp>
        <p:nvSpPr>
          <p:cNvPr id="8" name="ZoneTexte 7"/>
          <p:cNvSpPr txBox="1"/>
          <p:nvPr>
            <p:custDataLst>
              <p:tags r:id="rId6"/>
            </p:custDataLst>
          </p:nvPr>
        </p:nvSpPr>
        <p:spPr>
          <a:xfrm>
            <a:off x="500203" y="6093296"/>
            <a:ext cx="6232038"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Q33. </a:t>
            </a:r>
            <a:r>
              <a:rPr lang="fr-CA" sz="900" dirty="0">
                <a:solidFill>
                  <a:srgbClr val="595959"/>
                </a:solidFill>
                <a:latin typeface="Arial" panose="020B0604020202020204" pitchFamily="34" charset="0"/>
                <a:cs typeface="Arial" panose="020B0604020202020204" pitchFamily="34" charset="0"/>
              </a:rPr>
              <a:t>Dans votre milieu de travail, avez-vous l’impression que le fait d’avoir dévoilé votre orientation sexuelle/identité de genre  a :</a:t>
            </a:r>
          </a:p>
        </p:txBody>
      </p:sp>
      <p:sp>
        <p:nvSpPr>
          <p:cNvPr id="15" name="ZoneTexte 14"/>
          <p:cNvSpPr txBox="1"/>
          <p:nvPr/>
        </p:nvSpPr>
        <p:spPr>
          <a:xfrm>
            <a:off x="6732240" y="6093296"/>
            <a:ext cx="2016224" cy="400110"/>
          </a:xfrm>
          <a:prstGeom prst="rect">
            <a:avLst/>
          </a:prstGeom>
          <a:noFill/>
        </p:spPr>
        <p:txBody>
          <a:bodyPr wrap="square" rtlCol="0">
            <a:spAutoFit/>
          </a:bodyPr>
          <a:lstStyle/>
          <a:p>
            <a:r>
              <a:rPr lang="fr-CA" sz="1000" b="1" dirty="0" smtClean="0">
                <a:solidFill>
                  <a:srgbClr val="595959"/>
                </a:solidFill>
                <a:latin typeface="Arial Narrow" panose="020B0606020202030204" pitchFamily="34" charset="0"/>
              </a:rPr>
              <a:t>*Attention: petite taille d’échantillon, lire les résultats avec prudence</a:t>
            </a:r>
            <a:endParaRPr lang="fr-CA" sz="10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425898935"/>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111</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937959688"/>
              </p:ext>
            </p:extLst>
          </p:nvPr>
        </p:nvGraphicFramePr>
        <p:xfrm>
          <a:off x="539552" y="1203191"/>
          <a:ext cx="7848874" cy="4558330"/>
        </p:xfrm>
        <a:graphic>
          <a:graphicData uri="http://schemas.openxmlformats.org/drawingml/2006/table">
            <a:tbl>
              <a:tblPr firstRow="1" bandRow="1">
                <a:tableStyleId>{2D5ABB26-0587-4C30-8999-92F81FD0307C}</a:tableStyleId>
              </a:tblPr>
              <a:tblGrid>
                <a:gridCol w="2760464"/>
                <a:gridCol w="1017682"/>
                <a:gridCol w="1017682"/>
                <a:gridCol w="1017682"/>
                <a:gridCol w="1017682"/>
                <a:gridCol w="1017682"/>
              </a:tblGrid>
              <a:tr h="33378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47223">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7257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8430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819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378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fr-CA" sz="1100" b="0" i="0" u="none" strike="noStrike" dirty="0">
                          <a:solidFill>
                            <a:srgbClr val="595959"/>
                          </a:solidFill>
                          <a:effectLst/>
                          <a:latin typeface="Arial Narrow" panose="020B0606020202030204" pitchFamily="34" charset="0"/>
                        </a:rPr>
                        <a:t>A</a:t>
                      </a:r>
                      <a:r>
                        <a:rPr lang="fr-CA" sz="1100" b="0" i="0" u="none" strike="noStrike" dirty="0" smtClean="0">
                          <a:solidFill>
                            <a:srgbClr val="595959"/>
                          </a:solidFill>
                          <a:effectLst/>
                          <a:latin typeface="Arial Narrow" panose="020B0606020202030204" pitchFamily="34" charset="0"/>
                        </a:rPr>
                        <a:t>mené </a:t>
                      </a:r>
                      <a:r>
                        <a:rPr lang="fr-CA" sz="1100" b="0" i="0" u="none" strike="noStrike" dirty="0">
                          <a:solidFill>
                            <a:srgbClr val="595959"/>
                          </a:solidFill>
                          <a:effectLst/>
                          <a:latin typeface="Arial Narrow" panose="020B0606020202030204" pitchFamily="34" charset="0"/>
                        </a:rPr>
                        <a:t>certaines personnes à porter un regard différent sur vous (comme si vous étiez devenu(e)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F</a:t>
                      </a:r>
                      <a:r>
                        <a:rPr lang="fr-CA" sz="1100" b="0" i="0" u="none" strike="noStrike" dirty="0" smtClean="0">
                          <a:solidFill>
                            <a:srgbClr val="595959"/>
                          </a:solidFill>
                          <a:effectLst/>
                          <a:latin typeface="Arial Narrow" panose="020B0606020202030204" pitchFamily="34" charset="0"/>
                        </a:rPr>
                        <a:t>ait </a:t>
                      </a:r>
                      <a:r>
                        <a:rPr lang="fr-CA" sz="1100" b="0" i="0" u="none" strike="noStrike" dirty="0">
                          <a:solidFill>
                            <a:srgbClr val="595959"/>
                          </a:solidFill>
                          <a:effectLst/>
                          <a:latin typeface="Arial Narrow" panose="020B0606020202030204" pitchFamily="34" charset="0"/>
                        </a:rPr>
                        <a:t>en sorte qu’on vous respecte davantage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smtClean="0">
                          <a:solidFill>
                            <a:srgbClr val="595959"/>
                          </a:solidFill>
                          <a:effectLst/>
                          <a:latin typeface="Arial Narrow" panose="020B0606020202030204" pitchFamily="34" charset="0"/>
                        </a:rPr>
                        <a:t>Nui </a:t>
                      </a:r>
                      <a:r>
                        <a:rPr lang="fr-CA" sz="1100" b="0" i="0" u="none" strike="noStrike" dirty="0">
                          <a:solidFill>
                            <a:srgbClr val="595959"/>
                          </a:solidFill>
                          <a:effectLst/>
                          <a:latin typeface="Arial Narrow" panose="020B0606020202030204" pitchFamily="34" charset="0"/>
                        </a:rPr>
                        <a:t>à votre progression professionnelle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V</a:t>
                      </a:r>
                      <a:r>
                        <a:rPr lang="fr-CA" sz="1100" b="0" i="0" u="none" strike="noStrike" dirty="0" smtClean="0">
                          <a:solidFill>
                            <a:srgbClr val="595959"/>
                          </a:solidFill>
                          <a:effectLst/>
                          <a:latin typeface="Arial Narrow" panose="020B0606020202030204" pitchFamily="34" charset="0"/>
                        </a:rPr>
                        <a:t>ous </a:t>
                      </a:r>
                      <a:r>
                        <a:rPr lang="fr-CA" sz="1100" b="0" i="0" u="none" strike="noStrike" dirty="0">
                          <a:solidFill>
                            <a:srgbClr val="595959"/>
                          </a:solidFill>
                          <a:effectLst/>
                          <a:latin typeface="Arial Narrow" panose="020B0606020202030204" pitchFamily="34" charset="0"/>
                        </a:rPr>
                        <a:t>a </a:t>
                      </a:r>
                      <a:r>
                        <a:rPr lang="fr-CA" sz="1100" b="0" i="0" u="none" strike="noStrike" dirty="0" smtClean="0">
                          <a:solidFill>
                            <a:srgbClr val="595959"/>
                          </a:solidFill>
                          <a:effectLst/>
                          <a:latin typeface="Arial Narrow" panose="020B0606020202030204" pitchFamily="34" charset="0"/>
                        </a:rPr>
                        <a:t>amené(e) </a:t>
                      </a:r>
                      <a:r>
                        <a:rPr lang="fr-CA" sz="1100" b="0" i="0" u="none" strike="noStrike" dirty="0">
                          <a:solidFill>
                            <a:srgbClr val="595959"/>
                          </a:solidFill>
                          <a:effectLst/>
                          <a:latin typeface="Arial Narrow" panose="020B0606020202030204" pitchFamily="34" charset="0"/>
                        </a:rPr>
                        <a:t>à changer d’entreprise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Fait </a:t>
                      </a:r>
                      <a:r>
                        <a:rPr lang="fr-CA" sz="1100" b="0" i="0" u="none" strike="noStrike" dirty="0">
                          <a:solidFill>
                            <a:srgbClr val="595959"/>
                          </a:solidFill>
                          <a:effectLst/>
                          <a:latin typeface="Arial Narrow" panose="020B0606020202030204" pitchFamily="34" charset="0"/>
                        </a:rPr>
                        <a:t>en sorte qu’on vous change de position dans l’entreprise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F</a:t>
                      </a:r>
                      <a:r>
                        <a:rPr lang="fr-CA" sz="1100" b="0" i="0" u="none" strike="noStrike" dirty="0" smtClean="0">
                          <a:solidFill>
                            <a:srgbClr val="595959"/>
                          </a:solidFill>
                          <a:effectLst/>
                          <a:latin typeface="Arial Narrow" panose="020B0606020202030204" pitchFamily="34" charset="0"/>
                        </a:rPr>
                        <a:t>ait </a:t>
                      </a:r>
                      <a:r>
                        <a:rPr lang="fr-CA" sz="1100" b="0" i="0" u="none" strike="noStrike" dirty="0">
                          <a:solidFill>
                            <a:srgbClr val="595959"/>
                          </a:solidFill>
                          <a:effectLst/>
                          <a:latin typeface="Arial Narrow" panose="020B0606020202030204" pitchFamily="34" charset="0"/>
                        </a:rPr>
                        <a:t>en sorte qu’on vous confie moins de responsabilités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Effets bénéfiques (opportunités, rapprochement, porte-étendard </a:t>
                      </a:r>
                      <a:r>
                        <a:rPr lang="fr-CA" sz="1100" b="0" i="0" u="none" strike="noStrike" dirty="0" smtClean="0">
                          <a:solidFill>
                            <a:srgbClr val="595959"/>
                          </a:solidFill>
                          <a:effectLst/>
                          <a:latin typeface="Arial Narrow" panose="020B0606020202030204" pitchFamily="34" charset="0"/>
                        </a:rPr>
                        <a:t>LGBT)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Aucune de ces réactions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a:spLocks noGrp="1"/>
          </p:cNvSpPr>
          <p:nvPr>
            <p:ph type="title"/>
            <p:custDataLst>
              <p:tags r:id="rId4"/>
            </p:custDataLst>
          </p:nvPr>
        </p:nvSpPr>
        <p:spPr>
          <a:xfrm>
            <a:off x="558800" y="332656"/>
            <a:ext cx="5669384" cy="631545"/>
          </a:xfrm>
        </p:spPr>
        <p:txBody>
          <a:bodyPr/>
          <a:lstStyle/>
          <a:p>
            <a:r>
              <a:rPr lang="fr-CA" sz="2000" dirty="0" smtClean="0">
                <a:solidFill>
                  <a:srgbClr val="9BBB59"/>
                </a:solidFill>
              </a:rPr>
              <a:t>Réactions du milieu de travail au </a:t>
            </a:r>
            <a:r>
              <a:rPr lang="fr-CA" sz="2000" dirty="0" err="1" smtClean="0">
                <a:solidFill>
                  <a:srgbClr val="9BBB59"/>
                </a:solidFill>
              </a:rPr>
              <a:t>coming</a:t>
            </a:r>
            <a:r>
              <a:rPr lang="fr-CA" sz="2000" dirty="0" smtClean="0">
                <a:solidFill>
                  <a:srgbClr val="9BBB59"/>
                </a:solidFill>
              </a:rPr>
              <a:t>-out</a:t>
            </a:r>
            <a:r>
              <a:rPr lang="fr-CA" dirty="0" smtClean="0">
                <a:solidFill>
                  <a:srgbClr val="9BBB59"/>
                </a:solidFill>
              </a:rPr>
              <a:t/>
            </a:r>
            <a:br>
              <a:rPr lang="fr-CA" dirty="0" smtClean="0">
                <a:solidFill>
                  <a:srgbClr val="9BBB59"/>
                </a:solidFill>
              </a:rPr>
            </a:br>
            <a:endParaRPr lang="fr-CA" dirty="0"/>
          </a:p>
        </p:txBody>
      </p:sp>
      <p:sp>
        <p:nvSpPr>
          <p:cNvPr id="11" name="Rectangle 10"/>
          <p:cNvSpPr/>
          <p:nvPr>
            <p:custDataLst>
              <p:tags r:id="rId5"/>
            </p:custDataLst>
          </p:nvPr>
        </p:nvSpPr>
        <p:spPr>
          <a:xfrm>
            <a:off x="510159" y="783754"/>
            <a:ext cx="495520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ayant dévoilé </a:t>
            </a:r>
            <a:r>
              <a:rPr lang="fr-CA" sz="900" dirty="0">
                <a:solidFill>
                  <a:srgbClr val="9BBB59"/>
                </a:solidFill>
                <a:latin typeface="Arial" panose="020B0604020202020204" pitchFamily="34" charset="0"/>
                <a:cs typeface="Arial" panose="020B0604020202020204" pitchFamily="34" charset="0"/>
              </a:rPr>
              <a:t>leur orientation sexuelle / identité de genre à ces </a:t>
            </a:r>
            <a:r>
              <a:rPr lang="fr-CA" sz="900" dirty="0" smtClean="0">
                <a:solidFill>
                  <a:srgbClr val="9BBB59"/>
                </a:solidFill>
                <a:latin typeface="Arial" panose="020B0604020202020204" pitchFamily="34" charset="0"/>
                <a:cs typeface="Arial" panose="020B0604020202020204" pitchFamily="34" charset="0"/>
              </a:rPr>
              <a:t>personnes</a:t>
            </a:r>
            <a:endParaRPr lang="fr-CA" sz="900" dirty="0">
              <a:solidFill>
                <a:srgbClr val="000000"/>
              </a:solidFill>
              <a:latin typeface="Arial" panose="020B0604020202020204" pitchFamily="34" charset="0"/>
              <a:cs typeface="Arial" panose="020B0604020202020204" pitchFamily="34" charset="0"/>
            </a:endParaRPr>
          </a:p>
        </p:txBody>
      </p:sp>
      <p:sp>
        <p:nvSpPr>
          <p:cNvPr id="8" name="ZoneTexte 7"/>
          <p:cNvSpPr txBox="1"/>
          <p:nvPr>
            <p:custDataLst>
              <p:tags r:id="rId6"/>
            </p:custDataLst>
          </p:nvPr>
        </p:nvSpPr>
        <p:spPr>
          <a:xfrm>
            <a:off x="500202" y="6222504"/>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Q33. </a:t>
            </a:r>
            <a:r>
              <a:rPr lang="fr-CA" sz="900" dirty="0">
                <a:solidFill>
                  <a:srgbClr val="595959"/>
                </a:solidFill>
                <a:latin typeface="Arial" panose="020B0604020202020204" pitchFamily="34" charset="0"/>
                <a:cs typeface="Arial" panose="020B0604020202020204" pitchFamily="34" charset="0"/>
              </a:rPr>
              <a:t>Dans votre milieu de travail, avez-vous l’impression que le fait d’avoir dévoilé votre orientation sexuelle/identité de genre  a :</a:t>
            </a:r>
          </a:p>
        </p:txBody>
      </p:sp>
    </p:spTree>
    <p:extLst>
      <p:ext uri="{BB962C8B-B14F-4D97-AF65-F5344CB8AC3E}">
        <p14:creationId xmlns:p14="http://schemas.microsoft.com/office/powerpoint/2010/main" val="2356517297"/>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112</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3690481365"/>
              </p:ext>
            </p:extLst>
          </p:nvPr>
        </p:nvGraphicFramePr>
        <p:xfrm>
          <a:off x="683568" y="1752582"/>
          <a:ext cx="7981695" cy="446992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723654"/>
            <a:ext cx="5669384" cy="631545"/>
          </a:xfrm>
        </p:spPr>
        <p:txBody>
          <a:bodyPr/>
          <a:lstStyle/>
          <a:p>
            <a:r>
              <a:rPr lang="fr-CA" sz="2000" dirty="0" smtClean="0">
                <a:solidFill>
                  <a:srgbClr val="9BBB59"/>
                </a:solidFill>
              </a:rPr>
              <a:t>Réactions du milieu d’études au </a:t>
            </a:r>
            <a:r>
              <a:rPr lang="fr-CA" sz="2000" dirty="0" err="1" smtClean="0">
                <a:solidFill>
                  <a:srgbClr val="9BBB59"/>
                </a:solidFill>
              </a:rPr>
              <a:t>coming</a:t>
            </a:r>
            <a:r>
              <a:rPr lang="fr-CA" sz="2000" dirty="0" smtClean="0">
                <a:solidFill>
                  <a:srgbClr val="9BBB59"/>
                </a:solidFill>
              </a:rPr>
              <a:t>-out</a:t>
            </a:r>
            <a:br>
              <a:rPr lang="fr-CA" sz="2000" dirty="0" smtClean="0">
                <a:solidFill>
                  <a:srgbClr val="9BBB59"/>
                </a:solidFill>
              </a:rPr>
            </a:br>
            <a:endParaRPr lang="fr-CA" dirty="0"/>
          </a:p>
        </p:txBody>
      </p:sp>
      <p:sp>
        <p:nvSpPr>
          <p:cNvPr id="13" name="Rectangle 12"/>
          <p:cNvSpPr/>
          <p:nvPr>
            <p:custDataLst>
              <p:tags r:id="rId5"/>
            </p:custDataLst>
          </p:nvPr>
        </p:nvSpPr>
        <p:spPr>
          <a:xfrm>
            <a:off x="510159" y="1160678"/>
            <a:ext cx="538801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ayant dévoilé </a:t>
            </a:r>
            <a:r>
              <a:rPr lang="fr-CA" sz="900" dirty="0">
                <a:solidFill>
                  <a:srgbClr val="9BBB59"/>
                </a:solidFill>
                <a:latin typeface="Arial" panose="020B0604020202020204" pitchFamily="34" charset="0"/>
                <a:cs typeface="Arial" panose="020B0604020202020204" pitchFamily="34" charset="0"/>
              </a:rPr>
              <a:t>leur orientation sexuelle / identité de genre à ces personnes </a:t>
            </a:r>
            <a:r>
              <a:rPr lang="fr-CA" sz="900" dirty="0" smtClean="0">
                <a:solidFill>
                  <a:srgbClr val="9BBB59"/>
                </a:solidFill>
                <a:latin typeface="Arial" panose="020B0604020202020204" pitchFamily="34" charset="0"/>
                <a:cs typeface="Arial" panose="020B0604020202020204" pitchFamily="34" charset="0"/>
              </a:rPr>
              <a:t>(n=981)</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222504"/>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Q34. </a:t>
            </a:r>
            <a:r>
              <a:rPr lang="fr-CA" sz="900" dirty="0">
                <a:solidFill>
                  <a:srgbClr val="595959"/>
                </a:solidFill>
                <a:latin typeface="Arial" panose="020B0604020202020204" pitchFamily="34" charset="0"/>
                <a:cs typeface="Arial" panose="020B0604020202020204" pitchFamily="34" charset="0"/>
              </a:rPr>
              <a:t>Dans votre milieu scolaire/d’études, avez-vous l’impression que le fait d’avoir dévoilé votre orientation sexuelle/identité de genre  a :</a:t>
            </a:r>
          </a:p>
        </p:txBody>
      </p:sp>
    </p:spTree>
    <p:extLst>
      <p:ext uri="{BB962C8B-B14F-4D97-AF65-F5344CB8AC3E}">
        <p14:creationId xmlns:p14="http://schemas.microsoft.com/office/powerpoint/2010/main" val="3236566250"/>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113</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907873440"/>
              </p:ext>
            </p:extLst>
          </p:nvPr>
        </p:nvGraphicFramePr>
        <p:xfrm>
          <a:off x="539552" y="1203191"/>
          <a:ext cx="7992884" cy="4437970"/>
        </p:xfrm>
        <a:graphic>
          <a:graphicData uri="http://schemas.openxmlformats.org/drawingml/2006/table">
            <a:tbl>
              <a:tblPr firstRow="1" bandRow="1">
                <a:tableStyleId>{2D5ABB26-0587-4C30-8999-92F81FD0307C}</a:tableStyleId>
              </a:tblPr>
              <a:tblGrid>
                <a:gridCol w="2232248"/>
                <a:gridCol w="822948"/>
                <a:gridCol w="822948"/>
                <a:gridCol w="822948"/>
                <a:gridCol w="822948"/>
                <a:gridCol w="822948"/>
                <a:gridCol w="822948"/>
                <a:gridCol w="822948"/>
              </a:tblGrid>
              <a:tr h="33378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47223">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7257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8430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981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286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446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54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Narrow" panose="020B0606020202030204" pitchFamily="34" charset="0"/>
                        </a:rPr>
                        <a:t>28*</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Narrow" panose="020B0606020202030204" pitchFamily="34" charset="0"/>
                        </a:rPr>
                        <a:t>25*</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04000">
                <a:tc>
                  <a:txBody>
                    <a:bodyPr/>
                    <a:lstStyle/>
                    <a:p>
                      <a:pPr algn="l" fontAlgn="ctr"/>
                      <a:r>
                        <a:rPr lang="fr-CA" sz="1100" b="0" i="0" u="none" strike="noStrike" dirty="0">
                          <a:solidFill>
                            <a:srgbClr val="595959"/>
                          </a:solidFill>
                          <a:effectLst/>
                          <a:latin typeface="Arial Narrow" panose="020B0606020202030204" pitchFamily="34" charset="0"/>
                        </a:rPr>
                        <a:t>A</a:t>
                      </a:r>
                      <a:r>
                        <a:rPr lang="fr-CA" sz="1100" b="0" i="0" u="none" strike="noStrike" dirty="0" smtClean="0">
                          <a:solidFill>
                            <a:srgbClr val="595959"/>
                          </a:solidFill>
                          <a:effectLst/>
                          <a:latin typeface="Arial Narrow" panose="020B0606020202030204" pitchFamily="34" charset="0"/>
                        </a:rPr>
                        <a:t>mené </a:t>
                      </a:r>
                      <a:r>
                        <a:rPr lang="fr-CA" sz="1100" b="0" i="0" u="none" strike="noStrike" dirty="0">
                          <a:solidFill>
                            <a:srgbClr val="595959"/>
                          </a:solidFill>
                          <a:effectLst/>
                          <a:latin typeface="Arial Narrow" panose="020B0606020202030204" pitchFamily="34" charset="0"/>
                        </a:rPr>
                        <a:t>certaines personnes à porter un regard différent sur vous (comme si vous étiez devenu(e)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fr-CA" sz="1100" b="0" i="0" u="none" strike="noStrike" dirty="0">
                          <a:solidFill>
                            <a:srgbClr val="595959"/>
                          </a:solidFill>
                          <a:effectLst/>
                          <a:latin typeface="Arial Narrow" panose="020B0606020202030204" pitchFamily="34" charset="0"/>
                        </a:rPr>
                        <a:t>V</a:t>
                      </a:r>
                      <a:r>
                        <a:rPr lang="fr-CA" sz="1100" b="0" i="0" u="none" strike="noStrike" dirty="0" smtClean="0">
                          <a:solidFill>
                            <a:srgbClr val="595959"/>
                          </a:solidFill>
                          <a:effectLst/>
                          <a:latin typeface="Arial Narrow" panose="020B0606020202030204" pitchFamily="34" charset="0"/>
                        </a:rPr>
                        <a:t>ous </a:t>
                      </a:r>
                      <a:r>
                        <a:rPr lang="fr-CA" sz="1100" b="0" i="0" u="none" strike="noStrike" dirty="0">
                          <a:solidFill>
                            <a:srgbClr val="595959"/>
                          </a:solidFill>
                          <a:effectLst/>
                          <a:latin typeface="Arial Narrow" panose="020B0606020202030204" pitchFamily="34" charset="0"/>
                        </a:rPr>
                        <a:t>a amené(e) à devenir/vous sentir isolé(e) des autres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fr-CA" sz="1100" b="0" i="0" u="none" strike="noStrike" dirty="0">
                          <a:solidFill>
                            <a:srgbClr val="595959"/>
                          </a:solidFill>
                          <a:effectLst/>
                          <a:latin typeface="Arial Narrow" panose="020B0606020202030204" pitchFamily="34" charset="0"/>
                        </a:rPr>
                        <a:t>F</a:t>
                      </a:r>
                      <a:r>
                        <a:rPr lang="fr-CA" sz="1100" b="0" i="0" u="none" strike="noStrike" dirty="0" smtClean="0">
                          <a:solidFill>
                            <a:srgbClr val="595959"/>
                          </a:solidFill>
                          <a:effectLst/>
                          <a:latin typeface="Arial Narrow" panose="020B0606020202030204" pitchFamily="34" charset="0"/>
                        </a:rPr>
                        <a:t>ait </a:t>
                      </a:r>
                      <a:r>
                        <a:rPr lang="fr-CA" sz="1100" b="0" i="0" u="none" strike="noStrike" dirty="0">
                          <a:solidFill>
                            <a:srgbClr val="595959"/>
                          </a:solidFill>
                          <a:effectLst/>
                          <a:latin typeface="Arial Narrow" panose="020B0606020202030204" pitchFamily="34" charset="0"/>
                        </a:rPr>
                        <a:t>en sorte qu’on vous respecte davantage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fr-CA" sz="1100" b="0" i="0" u="none" strike="noStrike" dirty="0">
                          <a:solidFill>
                            <a:srgbClr val="595959"/>
                          </a:solidFill>
                          <a:effectLst/>
                          <a:latin typeface="Arial Narrow" panose="020B0606020202030204" pitchFamily="34" charset="0"/>
                        </a:rPr>
                        <a:t>F</a:t>
                      </a:r>
                      <a:r>
                        <a:rPr lang="fr-CA" sz="1100" b="0" i="0" u="none" strike="noStrike" dirty="0" smtClean="0">
                          <a:solidFill>
                            <a:srgbClr val="595959"/>
                          </a:solidFill>
                          <a:effectLst/>
                          <a:latin typeface="Arial Narrow" panose="020B0606020202030204" pitchFamily="34" charset="0"/>
                        </a:rPr>
                        <a:t>ait </a:t>
                      </a:r>
                      <a:r>
                        <a:rPr lang="fr-CA" sz="1100" b="0" i="0" u="none" strike="noStrike" dirty="0">
                          <a:solidFill>
                            <a:srgbClr val="595959"/>
                          </a:solidFill>
                          <a:effectLst/>
                          <a:latin typeface="Arial Narrow" panose="020B0606020202030204" pitchFamily="34" charset="0"/>
                        </a:rPr>
                        <a:t>en sorte qu’on vous choisisse moins pour les activités de groupe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fr-CA" sz="1100" b="0" i="0" u="none" strike="noStrike" dirty="0">
                          <a:solidFill>
                            <a:srgbClr val="595959"/>
                          </a:solidFill>
                          <a:effectLst/>
                          <a:latin typeface="Arial Narrow" panose="020B0606020202030204" pitchFamily="34" charset="0"/>
                        </a:rPr>
                        <a:t>Aucune de ces réactions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a:spLocks noGrp="1"/>
          </p:cNvSpPr>
          <p:nvPr>
            <p:ph type="title"/>
            <p:custDataLst>
              <p:tags r:id="rId4"/>
            </p:custDataLst>
          </p:nvPr>
        </p:nvSpPr>
        <p:spPr>
          <a:xfrm>
            <a:off x="558800" y="332656"/>
            <a:ext cx="5669384" cy="631545"/>
          </a:xfrm>
        </p:spPr>
        <p:txBody>
          <a:bodyPr/>
          <a:lstStyle/>
          <a:p>
            <a:r>
              <a:rPr lang="fr-CA" sz="2000" dirty="0" smtClean="0">
                <a:solidFill>
                  <a:srgbClr val="9BBB59"/>
                </a:solidFill>
              </a:rPr>
              <a:t>Réactions du milieu d’études au </a:t>
            </a:r>
            <a:r>
              <a:rPr lang="fr-CA" sz="2000" dirty="0" err="1" smtClean="0">
                <a:solidFill>
                  <a:srgbClr val="9BBB59"/>
                </a:solidFill>
              </a:rPr>
              <a:t>coming</a:t>
            </a:r>
            <a:r>
              <a:rPr lang="fr-CA" sz="2000" dirty="0" smtClean="0">
                <a:solidFill>
                  <a:srgbClr val="9BBB59"/>
                </a:solidFill>
              </a:rPr>
              <a:t>-out</a:t>
            </a:r>
            <a:r>
              <a:rPr lang="fr-CA" dirty="0" smtClean="0">
                <a:solidFill>
                  <a:srgbClr val="9BBB59"/>
                </a:solidFill>
              </a:rPr>
              <a:t/>
            </a:r>
            <a:br>
              <a:rPr lang="fr-CA" dirty="0" smtClean="0">
                <a:solidFill>
                  <a:srgbClr val="9BBB59"/>
                </a:solidFill>
              </a:rPr>
            </a:br>
            <a:endParaRPr lang="fr-CA" dirty="0"/>
          </a:p>
        </p:txBody>
      </p:sp>
      <p:sp>
        <p:nvSpPr>
          <p:cNvPr id="11" name="Rectangle 10"/>
          <p:cNvSpPr/>
          <p:nvPr>
            <p:custDataLst>
              <p:tags r:id="rId5"/>
            </p:custDataLst>
          </p:nvPr>
        </p:nvSpPr>
        <p:spPr>
          <a:xfrm>
            <a:off x="510159" y="783754"/>
            <a:ext cx="495520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ayant dévoilé </a:t>
            </a:r>
            <a:r>
              <a:rPr lang="fr-CA" sz="900" dirty="0">
                <a:solidFill>
                  <a:srgbClr val="9BBB59"/>
                </a:solidFill>
                <a:latin typeface="Arial" panose="020B0604020202020204" pitchFamily="34" charset="0"/>
                <a:cs typeface="Arial" panose="020B0604020202020204" pitchFamily="34" charset="0"/>
              </a:rPr>
              <a:t>leur orientation sexuelle / identité de genre à ces </a:t>
            </a:r>
            <a:r>
              <a:rPr lang="fr-CA" sz="900" dirty="0" smtClean="0">
                <a:solidFill>
                  <a:srgbClr val="9BBB59"/>
                </a:solidFill>
                <a:latin typeface="Arial" panose="020B0604020202020204" pitchFamily="34" charset="0"/>
                <a:cs typeface="Arial" panose="020B0604020202020204" pitchFamily="34" charset="0"/>
              </a:rPr>
              <a:t>personnes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6"/>
            </p:custDataLst>
          </p:nvPr>
        </p:nvSpPr>
        <p:spPr>
          <a:xfrm>
            <a:off x="500203" y="6093296"/>
            <a:ext cx="6376054"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Q34. </a:t>
            </a:r>
            <a:r>
              <a:rPr lang="fr-CA" sz="900" dirty="0">
                <a:solidFill>
                  <a:srgbClr val="595959"/>
                </a:solidFill>
                <a:latin typeface="Arial" panose="020B0604020202020204" pitchFamily="34" charset="0"/>
                <a:cs typeface="Arial" panose="020B0604020202020204" pitchFamily="34" charset="0"/>
              </a:rPr>
              <a:t>Dans votre milieu scolaire/d’études, avez-vous l’impression que le fait d’avoir dévoilé votre orientation sexuelle/identité de genre  a :</a:t>
            </a:r>
          </a:p>
        </p:txBody>
      </p:sp>
      <p:sp>
        <p:nvSpPr>
          <p:cNvPr id="16" name="ZoneTexte 15"/>
          <p:cNvSpPr txBox="1"/>
          <p:nvPr/>
        </p:nvSpPr>
        <p:spPr>
          <a:xfrm>
            <a:off x="6588224" y="6093296"/>
            <a:ext cx="2016224" cy="400110"/>
          </a:xfrm>
          <a:prstGeom prst="rect">
            <a:avLst/>
          </a:prstGeom>
          <a:noFill/>
        </p:spPr>
        <p:txBody>
          <a:bodyPr wrap="square" rtlCol="0">
            <a:spAutoFit/>
          </a:bodyPr>
          <a:lstStyle/>
          <a:p>
            <a:r>
              <a:rPr lang="fr-CA" sz="1000" b="1" dirty="0" smtClean="0">
                <a:solidFill>
                  <a:srgbClr val="595959"/>
                </a:solidFill>
                <a:latin typeface="Arial Narrow" panose="020B0606020202030204" pitchFamily="34" charset="0"/>
              </a:rPr>
              <a:t>*Attention: petite taille d’échantillon, lire les résultats avec prudence</a:t>
            </a:r>
            <a:endParaRPr lang="fr-CA" sz="10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3723508553"/>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114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428639029"/>
              </p:ext>
            </p:extLst>
          </p:nvPr>
        </p:nvGraphicFramePr>
        <p:xfrm>
          <a:off x="611561" y="1098385"/>
          <a:ext cx="8280919" cy="4617491"/>
        </p:xfrm>
        <a:graphic>
          <a:graphicData uri="http://schemas.openxmlformats.org/drawingml/2006/table">
            <a:tbl>
              <a:tblPr firstRow="1" bandRow="1">
                <a:tableStyleId>{2D5ABB26-0587-4C30-8999-92F81FD0307C}</a:tableStyleId>
              </a:tblPr>
              <a:tblGrid>
                <a:gridCol w="2315336"/>
                <a:gridCol w="654841"/>
                <a:gridCol w="654841"/>
                <a:gridCol w="654841"/>
                <a:gridCol w="654841"/>
                <a:gridCol w="654841"/>
                <a:gridCol w="654841"/>
                <a:gridCol w="654841"/>
                <a:gridCol w="654841"/>
                <a:gridCol w="726855"/>
              </a:tblGrid>
              <a:tr h="23886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26581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705461">
                <a:tc vMerge="1">
                  <a:txBody>
                    <a:bodyPr/>
                    <a:lstStyle/>
                    <a:p>
                      <a:endParaRPr lang="fr-CA"/>
                    </a:p>
                  </a:txBody>
                  <a:tcPr/>
                </a:tc>
                <a:tc vMerge="1">
                  <a:txBody>
                    <a:bodyPr/>
                    <a:lstStyle/>
                    <a:p>
                      <a:endParaRPr lang="fr-CA"/>
                    </a:p>
                  </a:txBody>
                  <a:tcPr/>
                </a:tc>
                <a:tc>
                  <a:txBody>
                    <a:bodyPr/>
                    <a:lstStyle/>
                    <a:p>
                      <a:pPr algn="ctr" fontAlgn="b"/>
                      <a:r>
                        <a:rPr lang="fr-CA" sz="1000" b="1" i="0" u="none" strike="noStrike" dirty="0" smtClean="0">
                          <a:solidFill>
                            <a:srgbClr val="595959"/>
                          </a:solidFill>
                          <a:effectLst/>
                          <a:latin typeface="Arial Narrow" panose="020B0606020202030204" pitchFamily="34" charset="0"/>
                        </a:rPr>
                        <a:t>Homo.</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Bi.</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Pan.</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err="1" smtClean="0">
                          <a:solidFill>
                            <a:srgbClr val="595959"/>
                          </a:solidFill>
                          <a:effectLst/>
                          <a:latin typeface="Arial Narrow" panose="020B0606020202030204" pitchFamily="34" charset="0"/>
                        </a:rPr>
                        <a:t>Asex</a:t>
                      </a:r>
                      <a:r>
                        <a:rPr lang="fr-CA" sz="1000" b="1" i="0" u="none" strike="noStrike" dirty="0" smtClean="0">
                          <a:solidFill>
                            <a:srgbClr val="595959"/>
                          </a:solidFill>
                          <a:effectLst/>
                          <a:latin typeface="Arial Narrow" panose="020B0606020202030204" pitchFamily="34" charset="0"/>
                        </a:rPr>
                        <a:t>.</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err="1">
                          <a:solidFill>
                            <a:srgbClr val="595959"/>
                          </a:solidFill>
                          <a:effectLst/>
                          <a:latin typeface="Arial Narrow" panose="020B0606020202030204" pitchFamily="34" charset="0"/>
                        </a:rPr>
                        <a:t>Cisgenre</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a:solidFill>
                            <a:srgbClr val="595959"/>
                          </a:solidFill>
                          <a:effectLst/>
                          <a:latin typeface="Arial Narrow" panose="020B0606020202030204" pitchFamily="34" charset="0"/>
                        </a:rPr>
                        <a:t>Personne </a:t>
                      </a:r>
                      <a:r>
                        <a:rPr lang="fr-CA" sz="1000" b="1" i="0" u="none" strike="noStrike" dirty="0" err="1">
                          <a:solidFill>
                            <a:srgbClr val="595959"/>
                          </a:solidFill>
                          <a:effectLst/>
                          <a:latin typeface="Arial Narrow" panose="020B0606020202030204" pitchFamily="34" charset="0"/>
                        </a:rPr>
                        <a:t>trans</a:t>
                      </a:r>
                      <a:r>
                        <a:rPr lang="fr-CA" sz="10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a:solidFill>
                            <a:srgbClr val="595959"/>
                          </a:solidFill>
                          <a:effectLst/>
                          <a:latin typeface="Arial Narrow" panose="020B0606020202030204" pitchFamily="34" charset="0"/>
                        </a:rPr>
                        <a:t>Personne </a:t>
                      </a:r>
                      <a:r>
                        <a:rPr lang="fr-CA" sz="1000" b="1" i="0" u="none" strike="noStrike" dirty="0" err="1">
                          <a:solidFill>
                            <a:srgbClr val="595959"/>
                          </a:solidFill>
                          <a:effectLst/>
                          <a:latin typeface="Arial Narrow" panose="020B0606020202030204" pitchFamily="34" charset="0"/>
                        </a:rPr>
                        <a:t>trans</a:t>
                      </a:r>
                      <a:r>
                        <a:rPr lang="fr-CA" sz="1000" b="1" i="0" u="none" strike="noStrike" dirty="0">
                          <a:solidFill>
                            <a:srgbClr val="595959"/>
                          </a:solidFill>
                          <a:effectLst/>
                          <a:latin typeface="Arial Narrow" panose="020B0606020202030204" pitchFamily="34" charset="0"/>
                        </a:rPr>
                        <a:t> </a:t>
                      </a:r>
                      <a:r>
                        <a:rPr lang="fr-CA" sz="1000" b="1" i="0" u="none" strike="noStrike" dirty="0" smtClean="0">
                          <a:solidFill>
                            <a:srgbClr val="595959"/>
                          </a:solidFill>
                          <a:effectLst/>
                          <a:latin typeface="Arial Narrow" panose="020B0606020202030204" pitchFamily="34" charset="0"/>
                        </a:rPr>
                        <a:t>non binaire</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Non-binaire : Genre fluide / </a:t>
                      </a:r>
                      <a:r>
                        <a:rPr lang="fr-CA" sz="1000" b="1" i="0" u="none" strike="noStrike" dirty="0" err="1">
                          <a:solidFill>
                            <a:srgbClr val="595959"/>
                          </a:solidFill>
                          <a:effectLst/>
                          <a:latin typeface="Arial Narrow" panose="020B0606020202030204" pitchFamily="34" charset="0"/>
                        </a:rPr>
                        <a:t>Agenre</a:t>
                      </a:r>
                      <a:r>
                        <a:rPr lang="fr-CA" sz="10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221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981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404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193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746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84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105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04000">
                <a:tc>
                  <a:txBody>
                    <a:bodyPr/>
                    <a:lstStyle/>
                    <a:p>
                      <a:pPr algn="l" fontAlgn="ctr"/>
                      <a:r>
                        <a:rPr lang="fr-CA" sz="1100" b="0" i="0" u="none" strike="noStrike" dirty="0">
                          <a:solidFill>
                            <a:srgbClr val="595959"/>
                          </a:solidFill>
                          <a:effectLst/>
                          <a:latin typeface="Arial Narrow" panose="020B0606020202030204" pitchFamily="34" charset="0"/>
                        </a:rPr>
                        <a:t>A</a:t>
                      </a:r>
                      <a:r>
                        <a:rPr lang="fr-CA" sz="1100" b="0" i="0" u="none" strike="noStrike" dirty="0" smtClean="0">
                          <a:solidFill>
                            <a:srgbClr val="595959"/>
                          </a:solidFill>
                          <a:effectLst/>
                          <a:latin typeface="Arial Narrow" panose="020B0606020202030204" pitchFamily="34" charset="0"/>
                        </a:rPr>
                        <a:t>mené </a:t>
                      </a:r>
                      <a:r>
                        <a:rPr lang="fr-CA" sz="1100" b="0" i="0" u="none" strike="noStrike" dirty="0">
                          <a:solidFill>
                            <a:srgbClr val="595959"/>
                          </a:solidFill>
                          <a:effectLst/>
                          <a:latin typeface="Arial Narrow" panose="020B0606020202030204" pitchFamily="34" charset="0"/>
                        </a:rPr>
                        <a:t>certaines personnes à porter un regard différent sur vous (comme si vous étiez devenu(e)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fr-CA" sz="1100" b="0" i="0" u="none" strike="noStrike" dirty="0">
                          <a:solidFill>
                            <a:srgbClr val="595959"/>
                          </a:solidFill>
                          <a:effectLst/>
                          <a:latin typeface="Arial Narrow" panose="020B0606020202030204" pitchFamily="34" charset="0"/>
                        </a:rPr>
                        <a:t>V</a:t>
                      </a:r>
                      <a:r>
                        <a:rPr lang="fr-CA" sz="1100" b="0" i="0" u="none" strike="noStrike" dirty="0" smtClean="0">
                          <a:solidFill>
                            <a:srgbClr val="595959"/>
                          </a:solidFill>
                          <a:effectLst/>
                          <a:latin typeface="Arial Narrow" panose="020B0606020202030204" pitchFamily="34" charset="0"/>
                        </a:rPr>
                        <a:t>ous </a:t>
                      </a:r>
                      <a:r>
                        <a:rPr lang="fr-CA" sz="1100" b="0" i="0" u="none" strike="noStrike" dirty="0">
                          <a:solidFill>
                            <a:srgbClr val="595959"/>
                          </a:solidFill>
                          <a:effectLst/>
                          <a:latin typeface="Arial Narrow" panose="020B0606020202030204" pitchFamily="34" charset="0"/>
                        </a:rPr>
                        <a:t>a amené(e) à devenir/vous sentir isolé(e) des autres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fr-CA" sz="1100" b="0" i="0" u="none" strike="noStrike" dirty="0">
                          <a:solidFill>
                            <a:srgbClr val="595959"/>
                          </a:solidFill>
                          <a:effectLst/>
                          <a:latin typeface="Arial Narrow" panose="020B0606020202030204" pitchFamily="34" charset="0"/>
                        </a:rPr>
                        <a:t>F</a:t>
                      </a:r>
                      <a:r>
                        <a:rPr lang="fr-CA" sz="1100" b="0" i="0" u="none" strike="noStrike" dirty="0" smtClean="0">
                          <a:solidFill>
                            <a:srgbClr val="595959"/>
                          </a:solidFill>
                          <a:effectLst/>
                          <a:latin typeface="Arial Narrow" panose="020B0606020202030204" pitchFamily="34" charset="0"/>
                        </a:rPr>
                        <a:t>ait </a:t>
                      </a:r>
                      <a:r>
                        <a:rPr lang="fr-CA" sz="1100" b="0" i="0" u="none" strike="noStrike" dirty="0">
                          <a:solidFill>
                            <a:srgbClr val="595959"/>
                          </a:solidFill>
                          <a:effectLst/>
                          <a:latin typeface="Arial Narrow" panose="020B0606020202030204" pitchFamily="34" charset="0"/>
                        </a:rPr>
                        <a:t>en sorte qu’on vous respecte davantage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fr-CA" sz="1100" b="0" i="0" u="none" strike="noStrike" dirty="0">
                          <a:solidFill>
                            <a:srgbClr val="595959"/>
                          </a:solidFill>
                          <a:effectLst/>
                          <a:latin typeface="Arial Narrow" panose="020B0606020202030204" pitchFamily="34" charset="0"/>
                        </a:rPr>
                        <a:t>F</a:t>
                      </a:r>
                      <a:r>
                        <a:rPr lang="fr-CA" sz="1100" b="0" i="0" u="none" strike="noStrike" dirty="0" smtClean="0">
                          <a:solidFill>
                            <a:srgbClr val="595959"/>
                          </a:solidFill>
                          <a:effectLst/>
                          <a:latin typeface="Arial Narrow" panose="020B0606020202030204" pitchFamily="34" charset="0"/>
                        </a:rPr>
                        <a:t>ait </a:t>
                      </a:r>
                      <a:r>
                        <a:rPr lang="fr-CA" sz="1100" b="0" i="0" u="none" strike="noStrike" dirty="0">
                          <a:solidFill>
                            <a:srgbClr val="595959"/>
                          </a:solidFill>
                          <a:effectLst/>
                          <a:latin typeface="Arial Narrow" panose="020B0606020202030204" pitchFamily="34" charset="0"/>
                        </a:rPr>
                        <a:t>en sorte qu’on vous choisisse moins pour les activités de groupe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fr-CA" sz="1100" b="0" i="0" u="none" strike="noStrike" dirty="0">
                          <a:solidFill>
                            <a:srgbClr val="595959"/>
                          </a:solidFill>
                          <a:effectLst/>
                          <a:latin typeface="Arial Narrow" panose="020B0606020202030204" pitchFamily="34" charset="0"/>
                        </a:rPr>
                        <a:t>Aucune de ces réactions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a:spLocks noGrp="1"/>
          </p:cNvSpPr>
          <p:nvPr>
            <p:ph type="title"/>
            <p:custDataLst>
              <p:tags r:id="rId4"/>
            </p:custDataLst>
          </p:nvPr>
        </p:nvSpPr>
        <p:spPr>
          <a:xfrm>
            <a:off x="558800" y="331200"/>
            <a:ext cx="5669384" cy="631545"/>
          </a:xfrm>
        </p:spPr>
        <p:txBody>
          <a:bodyPr/>
          <a:lstStyle/>
          <a:p>
            <a:r>
              <a:rPr lang="fr-CA" sz="2000" dirty="0" smtClean="0">
                <a:solidFill>
                  <a:srgbClr val="9BBB59"/>
                </a:solidFill>
              </a:rPr>
              <a:t>Réactions du milieu d’études au </a:t>
            </a:r>
            <a:r>
              <a:rPr lang="fr-CA" sz="2000" dirty="0" err="1" smtClean="0">
                <a:solidFill>
                  <a:srgbClr val="9BBB59"/>
                </a:solidFill>
              </a:rPr>
              <a:t>coming</a:t>
            </a:r>
            <a:r>
              <a:rPr lang="fr-CA" sz="2000" dirty="0" smtClean="0">
                <a:solidFill>
                  <a:srgbClr val="9BBB59"/>
                </a:solidFill>
              </a:rPr>
              <a:t>-out</a:t>
            </a:r>
            <a:r>
              <a:rPr lang="fr-CA" dirty="0" smtClean="0">
                <a:solidFill>
                  <a:srgbClr val="9BBB59"/>
                </a:solidFill>
              </a:rPr>
              <a:t/>
            </a:r>
            <a:br>
              <a:rPr lang="fr-CA" dirty="0" smtClean="0">
                <a:solidFill>
                  <a:srgbClr val="9BBB59"/>
                </a:solidFill>
              </a:rPr>
            </a:br>
            <a:endParaRPr lang="fr-CA" dirty="0"/>
          </a:p>
        </p:txBody>
      </p:sp>
      <p:sp>
        <p:nvSpPr>
          <p:cNvPr id="13" name="Rectangle 12"/>
          <p:cNvSpPr/>
          <p:nvPr>
            <p:custDataLst>
              <p:tags r:id="rId5"/>
            </p:custDataLst>
          </p:nvPr>
        </p:nvSpPr>
        <p:spPr>
          <a:xfrm>
            <a:off x="510159" y="783754"/>
            <a:ext cx="495520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ayant dévoilé </a:t>
            </a:r>
            <a:r>
              <a:rPr lang="fr-CA" sz="900" dirty="0">
                <a:solidFill>
                  <a:srgbClr val="9BBB59"/>
                </a:solidFill>
                <a:latin typeface="Arial" panose="020B0604020202020204" pitchFamily="34" charset="0"/>
                <a:cs typeface="Arial" panose="020B0604020202020204" pitchFamily="34" charset="0"/>
              </a:rPr>
              <a:t>leur orientation sexuelle / identité de genre à ces </a:t>
            </a:r>
            <a:r>
              <a:rPr lang="fr-CA" sz="900" dirty="0" smtClean="0">
                <a:solidFill>
                  <a:srgbClr val="9BBB59"/>
                </a:solidFill>
                <a:latin typeface="Arial" panose="020B0604020202020204" pitchFamily="34" charset="0"/>
                <a:cs typeface="Arial" panose="020B0604020202020204" pitchFamily="34" charset="0"/>
              </a:rPr>
              <a:t>personnes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6"/>
            </p:custDataLst>
          </p:nvPr>
        </p:nvSpPr>
        <p:spPr>
          <a:xfrm>
            <a:off x="500202" y="6222504"/>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Q34. </a:t>
            </a:r>
            <a:r>
              <a:rPr lang="fr-CA" sz="900" dirty="0">
                <a:solidFill>
                  <a:srgbClr val="595959"/>
                </a:solidFill>
                <a:latin typeface="Arial" panose="020B0604020202020204" pitchFamily="34" charset="0"/>
                <a:cs typeface="Arial" panose="020B0604020202020204" pitchFamily="34" charset="0"/>
              </a:rPr>
              <a:t>Dans votre milieu scolaire/d’études, avez-vous l’impression que le fait d’avoir dévoilé votre orientation sexuelle/identité de genre  a :</a:t>
            </a:r>
          </a:p>
        </p:txBody>
      </p:sp>
    </p:spTree>
    <p:extLst>
      <p:ext uri="{BB962C8B-B14F-4D97-AF65-F5344CB8AC3E}">
        <p14:creationId xmlns:p14="http://schemas.microsoft.com/office/powerpoint/2010/main" val="2637077680"/>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115</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192545525"/>
              </p:ext>
            </p:extLst>
          </p:nvPr>
        </p:nvGraphicFramePr>
        <p:xfrm>
          <a:off x="539552" y="1203191"/>
          <a:ext cx="7778859" cy="4270330"/>
        </p:xfrm>
        <a:graphic>
          <a:graphicData uri="http://schemas.openxmlformats.org/drawingml/2006/table">
            <a:tbl>
              <a:tblPr firstRow="1" bandRow="1">
                <a:tableStyleId>{2D5ABB26-0587-4C30-8999-92F81FD0307C}</a:tableStyleId>
              </a:tblPr>
              <a:tblGrid>
                <a:gridCol w="2735839"/>
                <a:gridCol w="1008604"/>
                <a:gridCol w="1008604"/>
                <a:gridCol w="1008604"/>
                <a:gridCol w="1008604"/>
                <a:gridCol w="1008604"/>
              </a:tblGrid>
              <a:tr h="33378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47223">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7257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8430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981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321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250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04000">
                <a:tc>
                  <a:txBody>
                    <a:bodyPr/>
                    <a:lstStyle/>
                    <a:p>
                      <a:pPr algn="l" fontAlgn="ctr"/>
                      <a:r>
                        <a:rPr lang="fr-CA" sz="1100" b="0" i="0" u="none" strike="noStrike" dirty="0">
                          <a:solidFill>
                            <a:srgbClr val="595959"/>
                          </a:solidFill>
                          <a:effectLst/>
                          <a:latin typeface="Arial Narrow" panose="020B0606020202030204" pitchFamily="34" charset="0"/>
                        </a:rPr>
                        <a:t>A</a:t>
                      </a:r>
                      <a:r>
                        <a:rPr lang="fr-CA" sz="1100" b="0" i="0" u="none" strike="noStrike" dirty="0" smtClean="0">
                          <a:solidFill>
                            <a:srgbClr val="595959"/>
                          </a:solidFill>
                          <a:effectLst/>
                          <a:latin typeface="Arial Narrow" panose="020B0606020202030204" pitchFamily="34" charset="0"/>
                        </a:rPr>
                        <a:t>mené </a:t>
                      </a:r>
                      <a:r>
                        <a:rPr lang="fr-CA" sz="1100" b="0" i="0" u="none" strike="noStrike" dirty="0">
                          <a:solidFill>
                            <a:srgbClr val="595959"/>
                          </a:solidFill>
                          <a:effectLst/>
                          <a:latin typeface="Arial Narrow" panose="020B0606020202030204" pitchFamily="34" charset="0"/>
                        </a:rPr>
                        <a:t>certaines personnes à porter un regard différent sur vous (comme si vous étiez devenu(e)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fr-CA" sz="1100" b="0" i="0" u="none" strike="noStrike" dirty="0">
                          <a:solidFill>
                            <a:srgbClr val="595959"/>
                          </a:solidFill>
                          <a:effectLst/>
                          <a:latin typeface="Arial Narrow" panose="020B0606020202030204" pitchFamily="34" charset="0"/>
                        </a:rPr>
                        <a:t>V</a:t>
                      </a:r>
                      <a:r>
                        <a:rPr lang="fr-CA" sz="1100" b="0" i="0" u="none" strike="noStrike" dirty="0" smtClean="0">
                          <a:solidFill>
                            <a:srgbClr val="595959"/>
                          </a:solidFill>
                          <a:effectLst/>
                          <a:latin typeface="Arial Narrow" panose="020B0606020202030204" pitchFamily="34" charset="0"/>
                        </a:rPr>
                        <a:t>ous </a:t>
                      </a:r>
                      <a:r>
                        <a:rPr lang="fr-CA" sz="1100" b="0" i="0" u="none" strike="noStrike" dirty="0">
                          <a:solidFill>
                            <a:srgbClr val="595959"/>
                          </a:solidFill>
                          <a:effectLst/>
                          <a:latin typeface="Arial Narrow" panose="020B0606020202030204" pitchFamily="34" charset="0"/>
                        </a:rPr>
                        <a:t>a amené(e) à devenir/vous sentir isolé(e) des autres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fr-CA" sz="1100" b="0" i="0" u="none" strike="noStrike" dirty="0">
                          <a:solidFill>
                            <a:srgbClr val="595959"/>
                          </a:solidFill>
                          <a:effectLst/>
                          <a:latin typeface="Arial Narrow" panose="020B0606020202030204" pitchFamily="34" charset="0"/>
                        </a:rPr>
                        <a:t>F</a:t>
                      </a:r>
                      <a:r>
                        <a:rPr lang="fr-CA" sz="1100" b="0" i="0" u="none" strike="noStrike" dirty="0" smtClean="0">
                          <a:solidFill>
                            <a:srgbClr val="595959"/>
                          </a:solidFill>
                          <a:effectLst/>
                          <a:latin typeface="Arial Narrow" panose="020B0606020202030204" pitchFamily="34" charset="0"/>
                        </a:rPr>
                        <a:t>ait </a:t>
                      </a:r>
                      <a:r>
                        <a:rPr lang="fr-CA" sz="1100" b="0" i="0" u="none" strike="noStrike" dirty="0">
                          <a:solidFill>
                            <a:srgbClr val="595959"/>
                          </a:solidFill>
                          <a:effectLst/>
                          <a:latin typeface="Arial Narrow" panose="020B0606020202030204" pitchFamily="34" charset="0"/>
                        </a:rPr>
                        <a:t>en sorte qu’on vous respecte davantage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fr-CA" sz="1100" b="0" i="0" u="none" strike="noStrike" dirty="0">
                          <a:solidFill>
                            <a:srgbClr val="595959"/>
                          </a:solidFill>
                          <a:effectLst/>
                          <a:latin typeface="Arial Narrow" panose="020B0606020202030204" pitchFamily="34" charset="0"/>
                        </a:rPr>
                        <a:t>F</a:t>
                      </a:r>
                      <a:r>
                        <a:rPr lang="fr-CA" sz="1100" b="0" i="0" u="none" strike="noStrike" dirty="0" smtClean="0">
                          <a:solidFill>
                            <a:srgbClr val="595959"/>
                          </a:solidFill>
                          <a:effectLst/>
                          <a:latin typeface="Arial Narrow" panose="020B0606020202030204" pitchFamily="34" charset="0"/>
                        </a:rPr>
                        <a:t>ait </a:t>
                      </a:r>
                      <a:r>
                        <a:rPr lang="fr-CA" sz="1100" b="0" i="0" u="none" strike="noStrike" dirty="0">
                          <a:solidFill>
                            <a:srgbClr val="595959"/>
                          </a:solidFill>
                          <a:effectLst/>
                          <a:latin typeface="Arial Narrow" panose="020B0606020202030204" pitchFamily="34" charset="0"/>
                        </a:rPr>
                        <a:t>en sorte qu’on vous choisisse moins pour les activités de groupe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fr-CA" sz="1100" b="0" i="0" u="none" strike="noStrike" dirty="0">
                          <a:solidFill>
                            <a:srgbClr val="595959"/>
                          </a:solidFill>
                          <a:effectLst/>
                          <a:latin typeface="Arial Narrow" panose="020B0606020202030204" pitchFamily="34" charset="0"/>
                        </a:rPr>
                        <a:t>Aucune de ces réactions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a:spLocks noGrp="1"/>
          </p:cNvSpPr>
          <p:nvPr>
            <p:ph type="title"/>
            <p:custDataLst>
              <p:tags r:id="rId4"/>
            </p:custDataLst>
          </p:nvPr>
        </p:nvSpPr>
        <p:spPr>
          <a:xfrm>
            <a:off x="558800" y="332656"/>
            <a:ext cx="5669384" cy="631545"/>
          </a:xfrm>
        </p:spPr>
        <p:txBody>
          <a:bodyPr/>
          <a:lstStyle/>
          <a:p>
            <a:r>
              <a:rPr lang="fr-CA" sz="2000" dirty="0" smtClean="0">
                <a:solidFill>
                  <a:srgbClr val="9BBB59"/>
                </a:solidFill>
              </a:rPr>
              <a:t>Réactions du milieu d’études au </a:t>
            </a:r>
            <a:r>
              <a:rPr lang="fr-CA" sz="2000" dirty="0" err="1" smtClean="0">
                <a:solidFill>
                  <a:srgbClr val="9BBB59"/>
                </a:solidFill>
              </a:rPr>
              <a:t>coming</a:t>
            </a:r>
            <a:r>
              <a:rPr lang="fr-CA" sz="2000" dirty="0" smtClean="0">
                <a:solidFill>
                  <a:srgbClr val="9BBB59"/>
                </a:solidFill>
              </a:rPr>
              <a:t>-out</a:t>
            </a:r>
            <a:r>
              <a:rPr lang="fr-CA" dirty="0" smtClean="0">
                <a:solidFill>
                  <a:srgbClr val="9BBB59"/>
                </a:solidFill>
              </a:rPr>
              <a:t/>
            </a:r>
            <a:br>
              <a:rPr lang="fr-CA" dirty="0" smtClean="0">
                <a:solidFill>
                  <a:srgbClr val="9BBB59"/>
                </a:solidFill>
              </a:rPr>
            </a:br>
            <a:endParaRPr lang="fr-CA" dirty="0"/>
          </a:p>
        </p:txBody>
      </p:sp>
      <p:sp>
        <p:nvSpPr>
          <p:cNvPr id="11" name="Rectangle 10"/>
          <p:cNvSpPr/>
          <p:nvPr>
            <p:custDataLst>
              <p:tags r:id="rId5"/>
            </p:custDataLst>
          </p:nvPr>
        </p:nvSpPr>
        <p:spPr>
          <a:xfrm>
            <a:off x="510159" y="783754"/>
            <a:ext cx="495520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ayant dévoilé </a:t>
            </a:r>
            <a:r>
              <a:rPr lang="fr-CA" sz="900" dirty="0">
                <a:solidFill>
                  <a:srgbClr val="9BBB59"/>
                </a:solidFill>
                <a:latin typeface="Arial" panose="020B0604020202020204" pitchFamily="34" charset="0"/>
                <a:cs typeface="Arial" panose="020B0604020202020204" pitchFamily="34" charset="0"/>
              </a:rPr>
              <a:t>leur orientation sexuelle / identité de genre à ces </a:t>
            </a:r>
            <a:r>
              <a:rPr lang="fr-CA" sz="900" dirty="0" smtClean="0">
                <a:solidFill>
                  <a:srgbClr val="9BBB59"/>
                </a:solidFill>
                <a:latin typeface="Arial" panose="020B0604020202020204" pitchFamily="34" charset="0"/>
                <a:cs typeface="Arial" panose="020B0604020202020204" pitchFamily="34" charset="0"/>
              </a:rPr>
              <a:t>personnes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6"/>
            </p:custDataLst>
          </p:nvPr>
        </p:nvSpPr>
        <p:spPr>
          <a:xfrm>
            <a:off x="500202" y="6222504"/>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Q34. </a:t>
            </a:r>
            <a:r>
              <a:rPr lang="fr-CA" sz="900" dirty="0">
                <a:solidFill>
                  <a:srgbClr val="595959"/>
                </a:solidFill>
                <a:latin typeface="Arial" panose="020B0604020202020204" pitchFamily="34" charset="0"/>
                <a:cs typeface="Arial" panose="020B0604020202020204" pitchFamily="34" charset="0"/>
              </a:rPr>
              <a:t>Dans votre milieu scolaire/d’études, avez-vous l’impression que le fait d’avoir dévoilé votre orientation sexuelle/identité de genre  a :</a:t>
            </a:r>
          </a:p>
        </p:txBody>
      </p:sp>
    </p:spTree>
    <p:extLst>
      <p:ext uri="{BB962C8B-B14F-4D97-AF65-F5344CB8AC3E}">
        <p14:creationId xmlns:p14="http://schemas.microsoft.com/office/powerpoint/2010/main" val="956345488"/>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116</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sz="2000" dirty="0" smtClean="0">
                <a:solidFill>
                  <a:srgbClr val="9BBB59"/>
                </a:solidFill>
              </a:rPr>
              <a:t>Rapprochement des hésitations et des réactions : famille</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742692523"/>
              </p:ext>
            </p:extLst>
          </p:nvPr>
        </p:nvGraphicFramePr>
        <p:xfrm>
          <a:off x="539552" y="1268760"/>
          <a:ext cx="7848000" cy="4486301"/>
        </p:xfrm>
        <a:graphic>
          <a:graphicData uri="http://schemas.openxmlformats.org/drawingml/2006/table">
            <a:tbl>
              <a:tblPr firstRow="1" bandRow="1">
                <a:tableStyleId>{2D5ABB26-0587-4C30-8999-92F81FD0307C}</a:tableStyleId>
              </a:tblPr>
              <a:tblGrid>
                <a:gridCol w="2376000"/>
                <a:gridCol w="1548000"/>
                <a:gridCol w="1548000"/>
                <a:gridCol w="2376000"/>
              </a:tblGrid>
              <a:tr h="665076">
                <a:tc gridSpan="2">
                  <a:txBody>
                    <a:bodyPr/>
                    <a:lstStyle/>
                    <a:p>
                      <a:pPr marL="0" marR="0" lvl="0" indent="0" algn="ctr" defTabSz="914400" rtl="0" eaLnBrk="1" fontAlgn="b" latinLnBrk="0" hangingPunct="1">
                        <a:lnSpc>
                          <a:spcPct val="95000"/>
                        </a:lnSpc>
                        <a:spcBef>
                          <a:spcPct val="0"/>
                        </a:spcBef>
                        <a:spcAft>
                          <a:spcPct val="0"/>
                        </a:spcAft>
                        <a:buClrTx/>
                        <a:buSzPct val="85000"/>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RAISONS D’HÉSITER À DÉVOILER SON ORIENTATION SEXUELLE/IDENTITÉ DE GENRE À LA FAMILLE</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algn="ctr" defTabSz="914400" rtl="0" eaLnBrk="1" fontAlgn="b" latinLnBrk="0" hangingPunct="1"/>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RÉACTIONS DE LA FAMILLE AU COMING-OUT ET IMPACT DU COMING-OUT SUR LA RELATION FAMILIALE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47323">
                <a:tc gridSpan="2">
                  <a:txBody>
                    <a:bodyPr/>
                    <a:lstStyle/>
                    <a:p>
                      <a:pPr algn="ctr" fontAlgn="ctr"/>
                      <a:r>
                        <a:rPr lang="fr-CA" sz="900" b="0" i="0" u="none" strike="noStrike" dirty="0" smtClean="0">
                          <a:solidFill>
                            <a:srgbClr val="595959"/>
                          </a:solidFill>
                          <a:effectLst/>
                          <a:latin typeface="Arial Narrow" panose="020B0606020202030204" pitchFamily="34" charset="0"/>
                        </a:rPr>
                        <a:t>Base:</a:t>
                      </a:r>
                      <a:r>
                        <a:rPr lang="fr-CA" sz="900" b="0" i="0" u="none" strike="noStrike" baseline="0" dirty="0" smtClean="0">
                          <a:solidFill>
                            <a:srgbClr val="595959"/>
                          </a:solidFill>
                          <a:effectLst/>
                          <a:latin typeface="Arial Narrow" panose="020B0606020202030204" pitchFamily="34" charset="0"/>
                        </a:rPr>
                        <a:t> A hésité avant d’en parler avec la famille (n=</a:t>
                      </a:r>
                      <a:r>
                        <a:rPr lang="fr-CA" sz="900" b="0" i="0" u="none" strike="noStrike" dirty="0" smtClean="0">
                          <a:solidFill>
                            <a:srgbClr val="595959"/>
                          </a:solidFill>
                          <a:effectLst/>
                          <a:latin typeface="Arial Narrow" panose="020B0606020202030204" pitchFamily="34" charset="0"/>
                        </a:rPr>
                        <a:t>1587)</a:t>
                      </a:r>
                      <a:endParaRPr lang="fr-CA" sz="900" b="0" i="0" u="none" strike="noStrike" dirty="0">
                        <a:solidFill>
                          <a:srgbClr val="595959"/>
                        </a:solidFill>
                        <a:effectLst/>
                        <a:latin typeface="Arial Narrow" panose="020B0606020202030204" pitchFamily="34" charset="0"/>
                      </a:endParaRP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algn="ctr" defTabSz="914400" rtl="0" eaLnBrk="1" fontAlgn="ctr" latinLnBrk="0" hangingPunct="1"/>
                      <a:r>
                        <a:rPr lang="fr-CA" sz="900" b="0" i="0" u="none" strike="noStrike" kern="1200" baseline="0" dirty="0" smtClean="0">
                          <a:solidFill>
                            <a:srgbClr val="595959"/>
                          </a:solidFill>
                          <a:effectLst/>
                          <a:latin typeface="Arial Narrow" panose="020B0606020202030204" pitchFamily="34" charset="0"/>
                          <a:ea typeface="+mn-ea"/>
                          <a:cs typeface="+mn-cs"/>
                        </a:rPr>
                        <a:t>Base: A commencé à dévoiler son orientation sexuelle à leur famille (n=1495)</a:t>
                      </a:r>
                      <a:endParaRPr lang="fr-CA" sz="900" b="0" i="0" u="none" strike="noStrike" kern="1200" baseline="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73045">
                <a:tc>
                  <a:txBody>
                    <a:bodyPr/>
                    <a:lstStyle/>
                    <a:p>
                      <a:pPr algn="ctr" fontAlgn="ctr"/>
                      <a:r>
                        <a:rPr lang="fr-CA" sz="1100" b="0" i="0" u="none" strike="noStrike" dirty="0">
                          <a:solidFill>
                            <a:srgbClr val="595959"/>
                          </a:solidFill>
                          <a:effectLst/>
                          <a:latin typeface="Arial Narrow" panose="020B0606020202030204" pitchFamily="34" charset="0"/>
                        </a:rPr>
                        <a:t>Crainte d’être rejeté(e)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00B0F0"/>
                          </a:solidFill>
                          <a:effectLst/>
                          <a:latin typeface="Arial Narrow" panose="020B0606020202030204" pitchFamily="34" charset="0"/>
                        </a:rPr>
                        <a:t>53</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FF0000"/>
                          </a:solidFill>
                          <a:effectLst/>
                          <a:latin typeface="Arial Narrow" panose="020B0606020202030204" pitchFamily="34" charset="0"/>
                          <a:ea typeface="+mn-ea"/>
                          <a:cs typeface="+mn-cs"/>
                        </a:rPr>
                        <a:t>23</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Sentiment de distance OU sentiment d’une rupture, de rejet</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554416">
                <a:tc>
                  <a:txBody>
                    <a:bodyPr/>
                    <a:lstStyle/>
                    <a:p>
                      <a:pPr algn="ctr" fontAlgn="ctr"/>
                      <a:r>
                        <a:rPr lang="fr-CA" sz="1100" b="0" i="0" u="none" strike="noStrike" dirty="0">
                          <a:solidFill>
                            <a:srgbClr val="595959"/>
                          </a:solidFill>
                          <a:effectLst/>
                          <a:latin typeface="Arial Narrow" panose="020B0606020202030204" pitchFamily="34" charset="0"/>
                        </a:rPr>
                        <a:t>Crainte qu’ils portent un regard différent sur moi (comme si je devenais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47</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FF0000"/>
                          </a:solidFill>
                          <a:effectLst/>
                          <a:latin typeface="Arial Narrow" panose="020B0606020202030204" pitchFamily="34" charset="0"/>
                          <a:ea typeface="+mn-ea"/>
                          <a:cs typeface="+mn-cs"/>
                        </a:rPr>
                        <a:t>19</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Impression qu’ils portent un regard différent sur moi (comme si j’étais devenu(e) une autre personne à leurs yeux)</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373045">
                <a:tc>
                  <a:txBody>
                    <a:bodyPr/>
                    <a:lstStyle/>
                    <a:p>
                      <a:pPr algn="ctr" fontAlgn="ctr"/>
                      <a:r>
                        <a:rPr lang="fr-CA" sz="1100" b="0" i="0" u="none" strike="noStrike" dirty="0">
                          <a:solidFill>
                            <a:srgbClr val="595959"/>
                          </a:solidFill>
                          <a:effectLst/>
                          <a:latin typeface="Arial Narrow" panose="020B0606020202030204" pitchFamily="34" charset="0"/>
                        </a:rPr>
                        <a:t>Crainte qu’ils ne me comprennent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32</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Sentiment d’incompréhension OU Ne vous ont pas cru, ont ignoré l’information</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373045">
                <a:tc>
                  <a:txBody>
                    <a:bodyPr/>
                    <a:lstStyle/>
                    <a:p>
                      <a:pPr algn="ctr" fontAlgn="ctr"/>
                      <a:r>
                        <a:rPr lang="fr-CA" sz="1100" b="0" i="0" u="none" strike="noStrike" dirty="0">
                          <a:solidFill>
                            <a:srgbClr val="595959"/>
                          </a:solidFill>
                          <a:effectLst/>
                          <a:latin typeface="Arial Narrow" panose="020B0606020202030204" pitchFamily="34" charset="0"/>
                        </a:rPr>
                        <a:t>Crainte de les décevoir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27</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23</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Vous ont donné l’impression que vous les déceviez</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438386">
                <a:tc>
                  <a:txBody>
                    <a:bodyPr/>
                    <a:lstStyle/>
                    <a:p>
                      <a:pPr algn="ctr" fontAlgn="ctr"/>
                      <a:r>
                        <a:rPr lang="fr-CA" sz="1100" b="0" i="0" u="none" strike="noStrike" dirty="0">
                          <a:solidFill>
                            <a:srgbClr val="595959"/>
                          </a:solidFill>
                          <a:effectLst/>
                          <a:latin typeface="Arial Narrow" panose="020B0606020202030204" pitchFamily="34" charset="0"/>
                        </a:rPr>
                        <a:t>Crainte qu’ils veuillent me changer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smtClean="0">
                          <a:solidFill>
                            <a:srgbClr val="FF0000"/>
                          </a:solidFill>
                          <a:effectLst/>
                          <a:latin typeface="Arial Narrow" panose="020B0606020202030204" pitchFamily="34" charset="0"/>
                          <a:ea typeface="+mn-ea"/>
                          <a:cs typeface="+mn-cs"/>
                        </a:rPr>
                        <a:t>16</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1" i="0" u="none" strike="noStrike" kern="1200" dirty="0" smtClean="0">
                          <a:solidFill>
                            <a:srgbClr val="00B0F0"/>
                          </a:solidFill>
                          <a:effectLst/>
                          <a:latin typeface="Arial Narrow" panose="020B0606020202030204" pitchFamily="34" charset="0"/>
                          <a:ea typeface="+mn-ea"/>
                          <a:cs typeface="+mn-cs"/>
                        </a:rPr>
                        <a:t>30</a:t>
                      </a: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dirty="0" smtClean="0">
                          <a:solidFill>
                            <a:srgbClr val="595959"/>
                          </a:solidFill>
                          <a:effectLst/>
                          <a:latin typeface="Arial Narrow" panose="020B0606020202030204" pitchFamily="34" charset="0"/>
                          <a:ea typeface="+mn-ea"/>
                          <a:cs typeface="+mn-cs"/>
                        </a:rPr>
                        <a:t>Ont essayé de vous convaincre que ce n’était qu’une phase, que ça allait passer</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281365">
                <a:tc>
                  <a:txBody>
                    <a:bodyPr/>
                    <a:lstStyle/>
                    <a:p>
                      <a:pPr algn="ctr" fontAlgn="ctr"/>
                      <a:r>
                        <a:rPr lang="fr-CA" sz="1100" b="0" i="0" u="none" strike="noStrike" dirty="0">
                          <a:solidFill>
                            <a:srgbClr val="595959"/>
                          </a:solidFill>
                          <a:effectLst/>
                          <a:latin typeface="Arial Narrow" panose="020B0606020202030204" pitchFamily="34" charset="0"/>
                        </a:rPr>
                        <a:t>Crainte qu’ils ne m’aiment plus autant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11</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Impression qu’ils ne m’aiment plus autant</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410280">
                <a:tc>
                  <a:txBody>
                    <a:bodyPr/>
                    <a:lstStyle/>
                    <a:p>
                      <a:pPr algn="ctr" fontAlgn="ctr"/>
                      <a:r>
                        <a:rPr lang="fr-CA" sz="1100" b="0" i="0" u="none" strike="noStrike" dirty="0">
                          <a:solidFill>
                            <a:srgbClr val="595959"/>
                          </a:solidFill>
                          <a:effectLst/>
                          <a:latin typeface="Arial Narrow" panose="020B0606020202030204" pitchFamily="34" charset="0"/>
                        </a:rPr>
                        <a:t>Crainte de leur faire de la peine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smtClean="0">
                          <a:solidFill>
                            <a:srgbClr val="FF0000"/>
                          </a:solidFill>
                          <a:effectLst/>
                          <a:latin typeface="Arial Narrow" panose="020B0606020202030204" pitchFamily="34" charset="0"/>
                          <a:ea typeface="+mn-ea"/>
                          <a:cs typeface="+mn-cs"/>
                        </a:rPr>
                        <a:t>14</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21</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Vous ont donné l’impression que vous leur faisiez de la peine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397275">
                <a:tc>
                  <a:txBody>
                    <a:bodyPr/>
                    <a:lstStyle/>
                    <a:p>
                      <a:pPr algn="ctr" fontAlgn="ctr"/>
                      <a:r>
                        <a:rPr lang="fr-CA" sz="1100" b="0" i="0" u="none" strike="noStrike" dirty="0">
                          <a:solidFill>
                            <a:srgbClr val="595959"/>
                          </a:solidFill>
                          <a:effectLst/>
                          <a:latin typeface="Arial Narrow" panose="020B0606020202030204" pitchFamily="34" charset="0"/>
                        </a:rPr>
                        <a:t>Crainte qu’ils aient peur pour moi (pour mon bonheur, ma qualité de vie)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smtClean="0">
                          <a:solidFill>
                            <a:srgbClr val="FF0000"/>
                          </a:solidFill>
                          <a:effectLst/>
                          <a:latin typeface="Arial Narrow" panose="020B0606020202030204" pitchFamily="34" charset="0"/>
                          <a:ea typeface="+mn-ea"/>
                          <a:cs typeface="+mn-cs"/>
                        </a:rPr>
                        <a:t>12</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42</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Ont semblé inquiet pour vous et votre avenir</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373045">
                <a:tc>
                  <a:txBody>
                    <a:bodyPr/>
                    <a:lstStyle/>
                    <a:p>
                      <a:pPr algn="ctr" fontAlgn="ctr"/>
                      <a:r>
                        <a:rPr lang="fr-CA" sz="1100" b="0" i="0" u="none" strike="noStrike" dirty="0">
                          <a:solidFill>
                            <a:srgbClr val="595959"/>
                          </a:solidFill>
                          <a:effectLst/>
                          <a:latin typeface="Arial Narrow" panose="020B0606020202030204" pitchFamily="34" charset="0"/>
                        </a:rPr>
                        <a:t>Crainte qu’ils se moquent de moi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10</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FF0000"/>
                          </a:solidFill>
                          <a:effectLst/>
                          <a:latin typeface="Arial Narrow" panose="020B0606020202030204" pitchFamily="34" charset="0"/>
                          <a:ea typeface="+mn-ea"/>
                          <a:cs typeface="+mn-cs"/>
                        </a:rPr>
                        <a:t>2</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Certains membres: honte / moquerie / violence / choc / Rupture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bl>
          </a:graphicData>
        </a:graphic>
      </p:graphicFrame>
      <p:sp>
        <p:nvSpPr>
          <p:cNvPr id="10" name="ZoneTexte 9"/>
          <p:cNvSpPr txBox="1"/>
          <p:nvPr>
            <p:custDataLst>
              <p:tags r:id="rId5"/>
            </p:custDataLst>
          </p:nvPr>
        </p:nvSpPr>
        <p:spPr>
          <a:xfrm>
            <a:off x="500202" y="5812522"/>
            <a:ext cx="8104246" cy="784830"/>
          </a:xfrm>
          <a:prstGeom prst="rect">
            <a:avLst/>
          </a:prstGeom>
        </p:spPr>
        <p:txBody>
          <a:bodyPr wrap="square">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r>
              <a:rPr lang="fr-CA" dirty="0" smtClean="0"/>
              <a:t>….</a:t>
            </a:r>
          </a:p>
          <a:p>
            <a:r>
              <a:rPr lang="fr-CA" dirty="0"/>
              <a:t>Q30. Certains membres de votre famille proche ont-ils eu l’une ou l’autre des réactions suivantes?</a:t>
            </a:r>
          </a:p>
          <a:p>
            <a:r>
              <a:rPr lang="fr-CA" dirty="0"/>
              <a:t>Q29. Avez-vous l’impression que le fait d’avoir dévoilé votre orientation sexuelle/identité de genre à votre famille a eu l’un ou l’autre des effets suivants dans la relation que vous entretenez avec eux?</a:t>
            </a:r>
          </a:p>
          <a:p>
            <a:endParaRPr lang="fr-CA" dirty="0"/>
          </a:p>
        </p:txBody>
      </p:sp>
    </p:spTree>
    <p:extLst>
      <p:ext uri="{BB962C8B-B14F-4D97-AF65-F5344CB8AC3E}">
        <p14:creationId xmlns:p14="http://schemas.microsoft.com/office/powerpoint/2010/main" val="9518370"/>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117</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sz="2000" dirty="0">
                <a:solidFill>
                  <a:srgbClr val="9BBB59"/>
                </a:solidFill>
              </a:rPr>
              <a:t>Rapprochement des hésitations et des réactions : </a:t>
            </a:r>
            <a:r>
              <a:rPr lang="fr-CA" sz="2000" dirty="0" smtClean="0">
                <a:solidFill>
                  <a:srgbClr val="9BBB59"/>
                </a:solidFill>
              </a:rPr>
              <a:t>amis</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240010634"/>
              </p:ext>
            </p:extLst>
          </p:nvPr>
        </p:nvGraphicFramePr>
        <p:xfrm>
          <a:off x="539552" y="1268760"/>
          <a:ext cx="7848000" cy="3563668"/>
        </p:xfrm>
        <a:graphic>
          <a:graphicData uri="http://schemas.openxmlformats.org/drawingml/2006/table">
            <a:tbl>
              <a:tblPr firstRow="1" bandRow="1">
                <a:tableStyleId>{2D5ABB26-0587-4C30-8999-92F81FD0307C}</a:tableStyleId>
              </a:tblPr>
              <a:tblGrid>
                <a:gridCol w="2376000"/>
                <a:gridCol w="1548000"/>
                <a:gridCol w="1548000"/>
                <a:gridCol w="2376000"/>
              </a:tblGrid>
              <a:tr h="614728">
                <a:tc gridSpan="2">
                  <a:txBody>
                    <a:bodyPr/>
                    <a:lstStyle/>
                    <a:p>
                      <a:pPr marL="0" marR="0" lvl="0" indent="0" algn="ctr" defTabSz="914400" rtl="0" eaLnBrk="1" fontAlgn="b" latinLnBrk="0" hangingPunct="1">
                        <a:lnSpc>
                          <a:spcPct val="95000"/>
                        </a:lnSpc>
                        <a:spcBef>
                          <a:spcPct val="0"/>
                        </a:spcBef>
                        <a:spcAft>
                          <a:spcPct val="0"/>
                        </a:spcAft>
                        <a:buClrTx/>
                        <a:buSzPct val="85000"/>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RAISONS D’HÉSITER À DÉVOILER SON ORIENTATION SEXUELLE/IDENTITÉ DE GENRE AUX AMIS</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algn="ctr" defTabSz="914400" rtl="0" eaLnBrk="1" fontAlgn="b" latinLnBrk="0" hangingPunct="1"/>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RÉACTIONS DES AMIS AU COMING-OUT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9840">
                <a:tc gridSpan="2">
                  <a:txBody>
                    <a:bodyPr/>
                    <a:lstStyle/>
                    <a:p>
                      <a:pPr algn="ctr" fontAlgn="ctr"/>
                      <a:r>
                        <a:rPr lang="fr-CA" sz="900" b="0" i="0" u="none" strike="noStrike" dirty="0" smtClean="0">
                          <a:solidFill>
                            <a:srgbClr val="595959"/>
                          </a:solidFill>
                          <a:effectLst/>
                          <a:latin typeface="Arial Narrow" panose="020B0606020202030204" pitchFamily="34" charset="0"/>
                        </a:rPr>
                        <a:t>Base:</a:t>
                      </a:r>
                      <a:r>
                        <a:rPr lang="fr-CA" sz="900" b="0" i="0" u="none" strike="noStrike" baseline="0" dirty="0" smtClean="0">
                          <a:solidFill>
                            <a:srgbClr val="595959"/>
                          </a:solidFill>
                          <a:effectLst/>
                          <a:latin typeface="Arial Narrow" panose="020B0606020202030204" pitchFamily="34" charset="0"/>
                        </a:rPr>
                        <a:t> A hésité avant d’en parler avec les amis (n=</a:t>
                      </a:r>
                      <a:r>
                        <a:rPr lang="fr-CA" sz="900" b="0" i="0" u="none" strike="noStrike" dirty="0" smtClean="0">
                          <a:solidFill>
                            <a:srgbClr val="595959"/>
                          </a:solidFill>
                          <a:effectLst/>
                          <a:latin typeface="Arial Narrow" panose="020B0606020202030204" pitchFamily="34" charset="0"/>
                        </a:rPr>
                        <a:t>1137)</a:t>
                      </a:r>
                      <a:endParaRPr lang="fr-CA" sz="900" b="0" i="0" u="none" strike="noStrike" dirty="0">
                        <a:solidFill>
                          <a:srgbClr val="595959"/>
                        </a:solidFill>
                        <a:effectLst/>
                        <a:latin typeface="Arial Narrow" panose="020B0606020202030204" pitchFamily="34" charset="0"/>
                      </a:endParaRP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algn="ctr" defTabSz="914400" rtl="0" eaLnBrk="1" fontAlgn="ctr" latinLnBrk="0" hangingPunct="1"/>
                      <a:r>
                        <a:rPr lang="fr-CA" sz="900" b="0" i="0" u="none" strike="noStrike" kern="1200" baseline="0" dirty="0" smtClean="0">
                          <a:solidFill>
                            <a:srgbClr val="595959"/>
                          </a:solidFill>
                          <a:effectLst/>
                          <a:latin typeface="Arial Narrow" panose="020B0606020202030204" pitchFamily="34" charset="0"/>
                          <a:ea typeface="+mn-ea"/>
                          <a:cs typeface="+mn-cs"/>
                        </a:rPr>
                        <a:t>Base: A commencé à dévoiler son orientation sexuelle à leurs amis (n=1613)</a:t>
                      </a:r>
                      <a:endParaRPr lang="fr-CA" sz="900" b="0" i="0" u="none" strike="noStrike" kern="1200" baseline="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680085">
                <a:tc>
                  <a:txBody>
                    <a:bodyPr/>
                    <a:lstStyle/>
                    <a:p>
                      <a:pPr marL="0" algn="ctr"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Crainte qu’ils prennent leurs </a:t>
                      </a:r>
                      <a:r>
                        <a:rPr lang="fr-CA" sz="1100" b="0" i="0" u="none" strike="noStrike" kern="1200" dirty="0" smtClean="0">
                          <a:solidFill>
                            <a:srgbClr val="595959"/>
                          </a:solidFill>
                          <a:effectLst/>
                          <a:latin typeface="Arial Narrow" panose="020B0606020202030204" pitchFamily="34" charset="0"/>
                          <a:ea typeface="+mn-ea"/>
                          <a:cs typeface="+mn-cs"/>
                        </a:rPr>
                        <a:t>distances ou crainte</a:t>
                      </a:r>
                      <a:r>
                        <a:rPr lang="fr-CA" sz="1100" b="0" i="0" u="none" strike="noStrike" kern="1200" baseline="0" dirty="0" smtClean="0">
                          <a:solidFill>
                            <a:srgbClr val="595959"/>
                          </a:solidFill>
                          <a:effectLst/>
                          <a:latin typeface="Arial Narrow" panose="020B0606020202030204" pitchFamily="34" charset="0"/>
                          <a:ea typeface="+mn-ea"/>
                          <a:cs typeface="+mn-cs"/>
                        </a:rPr>
                        <a:t> d’être rejeté(e)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80</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FF0000"/>
                          </a:solidFill>
                          <a:effectLst/>
                          <a:latin typeface="Arial Narrow" panose="020B0606020202030204" pitchFamily="34" charset="0"/>
                          <a:ea typeface="+mn-ea"/>
                          <a:cs typeface="+mn-cs"/>
                        </a:rPr>
                        <a:t>44</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Certains amis ont pris leur distances,</a:t>
                      </a:r>
                      <a:r>
                        <a:rPr lang="fr-CA" sz="1100" b="0" i="0" u="none" strike="noStrike" kern="1200" baseline="0" dirty="0" smtClean="0">
                          <a:solidFill>
                            <a:srgbClr val="595959"/>
                          </a:solidFill>
                          <a:effectLst/>
                          <a:latin typeface="Arial Narrow" panose="020B0606020202030204" pitchFamily="34" charset="0"/>
                          <a:ea typeface="+mn-ea"/>
                          <a:cs typeface="+mn-cs"/>
                        </a:rPr>
                        <a:t> ont eus un choc, ont eus peur que je les drague </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680085">
                <a:tc>
                  <a:txBody>
                    <a:bodyPr/>
                    <a:lstStyle/>
                    <a:p>
                      <a:pPr marL="0" algn="ctr"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Crainte qu’ils portent un regard différent sur moi (comme si je devenais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52</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FF0000"/>
                          </a:solidFill>
                          <a:effectLst/>
                          <a:latin typeface="Arial Narrow" panose="020B0606020202030204" pitchFamily="34" charset="0"/>
                          <a:ea typeface="+mn-ea"/>
                          <a:cs typeface="+mn-cs"/>
                        </a:rPr>
                        <a:t>28</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Vous ont donné l’impression qu’ils portaient un regard différent sur vous (comme si vous étiez devenu(e) une autre personne à leurs yeux)</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680085">
                <a:tc>
                  <a:txBody>
                    <a:bodyPr/>
                    <a:lstStyle/>
                    <a:p>
                      <a:pPr marL="0" algn="ctr"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Crainte qu’ils ne me comprennent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33</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32</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kern="1200" dirty="0" smtClean="0">
                          <a:solidFill>
                            <a:srgbClr val="595959"/>
                          </a:solidFill>
                          <a:effectLst/>
                          <a:latin typeface="Arial Narrow" panose="020B0606020202030204" pitchFamily="34" charset="0"/>
                          <a:ea typeface="+mn-ea"/>
                          <a:cs typeface="+mn-cs"/>
                        </a:rPr>
                        <a:t>Sentiment d’incompréhension OU Ne vous ont pas cru, ont ignoré l’information</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680085">
                <a:tc>
                  <a:txBody>
                    <a:bodyPr/>
                    <a:lstStyle/>
                    <a:p>
                      <a:pPr marL="0" algn="ctr"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Crainte qu’ils veuillent me changer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smtClean="0">
                          <a:solidFill>
                            <a:srgbClr val="FF0000"/>
                          </a:solidFill>
                          <a:effectLst/>
                          <a:latin typeface="Arial Narrow" panose="020B0606020202030204" pitchFamily="34" charset="0"/>
                          <a:ea typeface="+mn-ea"/>
                          <a:cs typeface="+mn-cs"/>
                        </a:rPr>
                        <a:t>7</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13</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Ont essayé de vous convaincre que ce n’était qu’une phase, que ça allait passer</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bl>
          </a:graphicData>
        </a:graphic>
      </p:graphicFrame>
      <p:sp>
        <p:nvSpPr>
          <p:cNvPr id="10" name="ZoneTexte 9"/>
          <p:cNvSpPr txBox="1"/>
          <p:nvPr>
            <p:custDataLst>
              <p:tags r:id="rId5"/>
            </p:custDataLst>
          </p:nvPr>
        </p:nvSpPr>
        <p:spPr>
          <a:xfrm>
            <a:off x="500202" y="5945505"/>
            <a:ext cx="8104246" cy="507831"/>
          </a:xfrm>
          <a:prstGeom prst="rect">
            <a:avLst/>
          </a:prstGeom>
        </p:spPr>
        <p:txBody>
          <a:bodyPr wrap="square">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r>
              <a:rPr lang="fr-CA" dirty="0" smtClean="0"/>
              <a:t>….</a:t>
            </a:r>
          </a:p>
          <a:p>
            <a:r>
              <a:rPr lang="fr-CA" dirty="0"/>
              <a:t>Q31. Certains de vos amis ont-ils pris leurs distances après que vous les ayez informés de votre orientation sexuelle/identité de genre ?</a:t>
            </a:r>
          </a:p>
          <a:p>
            <a:r>
              <a:rPr lang="fr-CA" dirty="0"/>
              <a:t>Q32. Certains de vos amis ont-ils eu l’une ou l’autre des réactions suivantes?</a:t>
            </a:r>
          </a:p>
        </p:txBody>
      </p:sp>
    </p:spTree>
    <p:extLst>
      <p:ext uri="{BB962C8B-B14F-4D97-AF65-F5344CB8AC3E}">
        <p14:creationId xmlns:p14="http://schemas.microsoft.com/office/powerpoint/2010/main" val="2101959011"/>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118</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sz="2000" dirty="0">
                <a:solidFill>
                  <a:srgbClr val="9BBB59"/>
                </a:solidFill>
              </a:rPr>
              <a:t>Rapprochement des hésitations et des réactions : </a:t>
            </a:r>
            <a:r>
              <a:rPr lang="fr-CA" sz="2000" dirty="0" smtClean="0">
                <a:solidFill>
                  <a:srgbClr val="9BBB59"/>
                </a:solidFill>
              </a:rPr>
              <a:t>travail</a:t>
            </a:r>
            <a:endParaRPr lang="fr-CA" sz="2000" dirty="0">
              <a:solidFill>
                <a:srgbClr val="9BBB59"/>
              </a:solidFill>
            </a:endParaRPr>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95184454"/>
              </p:ext>
            </p:extLst>
          </p:nvPr>
        </p:nvGraphicFramePr>
        <p:xfrm>
          <a:off x="539552" y="1268760"/>
          <a:ext cx="7848000" cy="3563668"/>
        </p:xfrm>
        <a:graphic>
          <a:graphicData uri="http://schemas.openxmlformats.org/drawingml/2006/table">
            <a:tbl>
              <a:tblPr firstRow="1" bandRow="1">
                <a:tableStyleId>{2D5ABB26-0587-4C30-8999-92F81FD0307C}</a:tableStyleId>
              </a:tblPr>
              <a:tblGrid>
                <a:gridCol w="2376000"/>
                <a:gridCol w="1548000"/>
                <a:gridCol w="1548000"/>
                <a:gridCol w="2376000"/>
              </a:tblGrid>
              <a:tr h="614728">
                <a:tc gridSpan="2">
                  <a:txBody>
                    <a:bodyPr/>
                    <a:lstStyle/>
                    <a:p>
                      <a:pPr marL="0" marR="0" lvl="0" indent="0" algn="ctr" defTabSz="914400" rtl="0" eaLnBrk="1" fontAlgn="b" latinLnBrk="0" hangingPunct="1">
                        <a:lnSpc>
                          <a:spcPct val="95000"/>
                        </a:lnSpc>
                        <a:spcBef>
                          <a:spcPct val="0"/>
                        </a:spcBef>
                        <a:spcAft>
                          <a:spcPct val="0"/>
                        </a:spcAft>
                        <a:buClrTx/>
                        <a:buSzPct val="85000"/>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RAISONS D’HÉSITER À DÉVOILER SON ORIENTATION SEXUELLE/IDENTITÉ DE GENRE DANS LEUR MILEU DE TRAVAIL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algn="ctr" defTabSz="914400" rtl="0" eaLnBrk="1" fontAlgn="b" latinLnBrk="0" hangingPunct="1"/>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RÉACTIONS DU MILIEU DE TRAVAIL AU COMING-OUT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9840">
                <a:tc gridSpan="2">
                  <a:txBody>
                    <a:bodyPr/>
                    <a:lstStyle/>
                    <a:p>
                      <a:pPr algn="ctr" fontAlgn="ctr"/>
                      <a:r>
                        <a:rPr lang="fr-CA" sz="900" b="0" i="0" u="none" strike="noStrike" dirty="0" smtClean="0">
                          <a:solidFill>
                            <a:srgbClr val="595959"/>
                          </a:solidFill>
                          <a:effectLst/>
                          <a:latin typeface="Arial Narrow" panose="020B0606020202030204" pitchFamily="34" charset="0"/>
                        </a:rPr>
                        <a:t>Base:</a:t>
                      </a:r>
                      <a:r>
                        <a:rPr lang="fr-CA" sz="900" b="0" i="0" u="none" strike="noStrike" baseline="0" dirty="0" smtClean="0">
                          <a:solidFill>
                            <a:srgbClr val="595959"/>
                          </a:solidFill>
                          <a:effectLst/>
                          <a:latin typeface="Arial Narrow" panose="020B0606020202030204" pitchFamily="34" charset="0"/>
                        </a:rPr>
                        <a:t> A hésité avant d’en parler dans le milieu de travail (n=920</a:t>
                      </a:r>
                      <a:r>
                        <a:rPr lang="fr-CA" sz="900" b="0" i="0" u="none" strike="noStrike" dirty="0" smtClean="0">
                          <a:solidFill>
                            <a:srgbClr val="595959"/>
                          </a:solidFill>
                          <a:effectLst/>
                          <a:latin typeface="Arial Narrow" panose="020B0606020202030204" pitchFamily="34" charset="0"/>
                        </a:rPr>
                        <a:t>)</a:t>
                      </a:r>
                      <a:endParaRPr lang="fr-CA" sz="900" b="0" i="0" u="none" strike="noStrike" dirty="0">
                        <a:solidFill>
                          <a:srgbClr val="595959"/>
                        </a:solidFill>
                        <a:effectLst/>
                        <a:latin typeface="Arial Narrow" panose="020B0606020202030204" pitchFamily="34" charset="0"/>
                      </a:endParaRP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algn="ctr" defTabSz="914400" rtl="0" eaLnBrk="1" fontAlgn="ctr" latinLnBrk="0" hangingPunct="1"/>
                      <a:r>
                        <a:rPr lang="fr-CA" sz="900" b="0" i="0" u="none" strike="noStrike" kern="1200" baseline="0" dirty="0" smtClean="0">
                          <a:solidFill>
                            <a:srgbClr val="595959"/>
                          </a:solidFill>
                          <a:effectLst/>
                          <a:latin typeface="Arial Narrow" panose="020B0606020202030204" pitchFamily="34" charset="0"/>
                          <a:ea typeface="+mn-ea"/>
                          <a:cs typeface="+mn-cs"/>
                        </a:rPr>
                        <a:t>Base: A commencé à dévoiler son orientation sexuelle dans leur milieu de travail (n=819)</a:t>
                      </a:r>
                      <a:endParaRPr lang="fr-CA" sz="900" b="0" i="0" u="none" strike="noStrike" kern="1200" baseline="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680085">
                <a:tc>
                  <a:txBody>
                    <a:bodyPr/>
                    <a:lstStyle/>
                    <a:p>
                      <a:pPr algn="ctr" fontAlgn="ctr"/>
                      <a:r>
                        <a:rPr lang="fr-CA" sz="1100" b="0" i="0" u="none" strike="noStrike" dirty="0">
                          <a:solidFill>
                            <a:srgbClr val="595959"/>
                          </a:solidFill>
                          <a:effectLst/>
                          <a:latin typeface="Arial Narrow" panose="020B0606020202030204" pitchFamily="34" charset="0"/>
                        </a:rPr>
                        <a:t>Crainte qu’ils portent un regard différent sur moi (comme si je </a:t>
                      </a:r>
                      <a:r>
                        <a:rPr lang="fr-CA" sz="1100" b="0" i="0" u="none" strike="noStrike" dirty="0" smtClean="0">
                          <a:solidFill>
                            <a:srgbClr val="595959"/>
                          </a:solidFill>
                          <a:effectLst/>
                          <a:latin typeface="Arial Narrow" panose="020B0606020202030204" pitchFamily="34" charset="0"/>
                        </a:rPr>
                        <a:t>devenais </a:t>
                      </a:r>
                      <a:r>
                        <a:rPr lang="fr-CA" sz="1100" b="0" i="0" u="none" strike="noStrike" dirty="0">
                          <a:solidFill>
                            <a:srgbClr val="595959"/>
                          </a:solidFill>
                          <a:effectLst/>
                          <a:latin typeface="Arial Narrow" panose="020B0606020202030204" pitchFamily="34" charset="0"/>
                        </a:rPr>
                        <a:t>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00B0F0"/>
                          </a:solidFill>
                          <a:effectLst/>
                          <a:latin typeface="Arial Narrow" panose="020B0606020202030204" pitchFamily="34" charset="0"/>
                        </a:rPr>
                        <a:t>45</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1" i="0" u="none" strike="noStrike" kern="1200" dirty="0" smtClean="0">
                          <a:solidFill>
                            <a:srgbClr val="FF0000"/>
                          </a:solidFill>
                          <a:effectLst/>
                          <a:latin typeface="Arial Narrow" panose="020B0606020202030204" pitchFamily="34" charset="0"/>
                          <a:ea typeface="+mn-ea"/>
                          <a:cs typeface="+mn-cs"/>
                        </a:rPr>
                        <a:t>28</a:t>
                      </a: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Amené certaines personnes à porter un regard différent sur vous (comme si vous étiez devenu(e) une autre personne à leurs yeux)</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680085">
                <a:tc>
                  <a:txBody>
                    <a:bodyPr/>
                    <a:lstStyle/>
                    <a:p>
                      <a:pPr algn="ctr" fontAlgn="ctr"/>
                      <a:r>
                        <a:rPr lang="fr-CA" sz="1100" b="0" i="0" u="none" strike="noStrike" dirty="0">
                          <a:solidFill>
                            <a:srgbClr val="595959"/>
                          </a:solidFill>
                          <a:effectLst/>
                          <a:latin typeface="Arial Narrow" panose="020B0606020202030204" pitchFamily="34" charset="0"/>
                        </a:rPr>
                        <a:t>Crainte que cela m’empêche de progresser dans ma carrière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00B0F0"/>
                          </a:solidFill>
                          <a:effectLst/>
                          <a:latin typeface="Arial Narrow" panose="020B0606020202030204" pitchFamily="34" charset="0"/>
                        </a:rPr>
                        <a:t>32</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1" i="0" u="none" strike="noStrike" kern="1200" dirty="0" smtClean="0">
                          <a:solidFill>
                            <a:srgbClr val="FF0000"/>
                          </a:solidFill>
                          <a:effectLst/>
                          <a:latin typeface="Arial Narrow" panose="020B0606020202030204" pitchFamily="34" charset="0"/>
                          <a:ea typeface="+mn-ea"/>
                          <a:cs typeface="+mn-cs"/>
                        </a:rPr>
                        <a:t>12</a:t>
                      </a: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dirty="0" smtClean="0">
                          <a:solidFill>
                            <a:srgbClr val="595959"/>
                          </a:solidFill>
                          <a:effectLst/>
                          <a:latin typeface="Arial Narrow" panose="020B0606020202030204" pitchFamily="34" charset="0"/>
                        </a:rPr>
                        <a:t>Nui à votre progression professionnelle + Fait en sorte qu'on vous change de position dans l'entreprise </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680085">
                <a:tc>
                  <a:txBody>
                    <a:bodyPr/>
                    <a:lstStyle/>
                    <a:p>
                      <a:pPr algn="ctr" fontAlgn="ctr"/>
                      <a:r>
                        <a:rPr lang="fr-CA" sz="1100" b="0" i="0" u="none" strike="noStrike" dirty="0">
                          <a:solidFill>
                            <a:srgbClr val="595959"/>
                          </a:solidFill>
                          <a:effectLst/>
                          <a:latin typeface="Arial Narrow" panose="020B0606020202030204" pitchFamily="34" charset="0"/>
                        </a:rPr>
                        <a:t>Crainte qu’on me pousse (plus ou moins subtilement) à démissionner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FF0000"/>
                          </a:solidFill>
                          <a:effectLst/>
                          <a:latin typeface="Arial Narrow" panose="020B0606020202030204" pitchFamily="34" charset="0"/>
                          <a:ea typeface="+mn-ea"/>
                          <a:cs typeface="+mn-cs"/>
                        </a:rPr>
                        <a:t>8</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Vous a amené(e) à changer d’entreprise</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680085">
                <a:tc>
                  <a:txBody>
                    <a:bodyPr/>
                    <a:lstStyle/>
                    <a:p>
                      <a:pPr algn="ctr" fontAlgn="ctr"/>
                      <a:r>
                        <a:rPr lang="fr-CA" sz="1100" b="0" i="0" u="none" strike="noStrike" dirty="0">
                          <a:solidFill>
                            <a:srgbClr val="595959"/>
                          </a:solidFill>
                          <a:effectLst/>
                          <a:latin typeface="Arial Narrow" panose="020B0606020202030204" pitchFamily="34" charset="0"/>
                        </a:rPr>
                        <a:t>Crainte qu’on me donne moins de responsabilités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00B0F0"/>
                          </a:solidFill>
                          <a:effectLst/>
                          <a:latin typeface="Arial Narrow" panose="020B0606020202030204" pitchFamily="34" charset="0"/>
                        </a:rPr>
                        <a:t>9</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FF0000"/>
                          </a:solidFill>
                          <a:effectLst/>
                          <a:latin typeface="Arial Narrow" panose="020B0606020202030204" pitchFamily="34" charset="0"/>
                          <a:ea typeface="+mn-ea"/>
                          <a:cs typeface="+mn-cs"/>
                        </a:rPr>
                        <a:t>4</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Fait en sorte qu’on vous confie moins de responsabilités</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bl>
          </a:graphicData>
        </a:graphic>
      </p:graphicFrame>
      <p:sp>
        <p:nvSpPr>
          <p:cNvPr id="10" name="ZoneTexte 9"/>
          <p:cNvSpPr txBox="1"/>
          <p:nvPr>
            <p:custDataLst>
              <p:tags r:id="rId5"/>
            </p:custDataLst>
          </p:nvPr>
        </p:nvSpPr>
        <p:spPr>
          <a:xfrm>
            <a:off x="500202" y="6093296"/>
            <a:ext cx="8104246" cy="369332"/>
          </a:xfrm>
          <a:prstGeom prst="rect">
            <a:avLst/>
          </a:prstGeom>
        </p:spPr>
        <p:txBody>
          <a:bodyPr wrap="square">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r>
              <a:rPr lang="fr-CA" dirty="0" smtClean="0"/>
              <a:t>….</a:t>
            </a:r>
          </a:p>
          <a:p>
            <a:r>
              <a:rPr lang="fr-CA" dirty="0"/>
              <a:t>Q33. Dans votre milieu de travail, avez-vous l’impression que le fait d’avoir dévoilé votre orientation sexuelle/identité de genre  a :</a:t>
            </a:r>
          </a:p>
        </p:txBody>
      </p:sp>
    </p:spTree>
    <p:extLst>
      <p:ext uri="{BB962C8B-B14F-4D97-AF65-F5344CB8AC3E}">
        <p14:creationId xmlns:p14="http://schemas.microsoft.com/office/powerpoint/2010/main" val="863856857"/>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119</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sz="2000" dirty="0">
                <a:solidFill>
                  <a:srgbClr val="9BBB59"/>
                </a:solidFill>
              </a:rPr>
              <a:t>Rapprochement des hésitations et des réactions : </a:t>
            </a:r>
            <a:r>
              <a:rPr lang="fr-CA" sz="2000" dirty="0" smtClean="0">
                <a:solidFill>
                  <a:srgbClr val="9BBB59"/>
                </a:solidFill>
              </a:rPr>
              <a:t>milieu d’études</a:t>
            </a:r>
            <a:endParaRPr lang="fr-CA" sz="2000" dirty="0">
              <a:solidFill>
                <a:srgbClr val="9BBB59"/>
              </a:solidFill>
            </a:endParaRPr>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413099271"/>
              </p:ext>
            </p:extLst>
          </p:nvPr>
        </p:nvGraphicFramePr>
        <p:xfrm>
          <a:off x="539552" y="1268760"/>
          <a:ext cx="7848000" cy="2883583"/>
        </p:xfrm>
        <a:graphic>
          <a:graphicData uri="http://schemas.openxmlformats.org/drawingml/2006/table">
            <a:tbl>
              <a:tblPr firstRow="1" bandRow="1">
                <a:tableStyleId>{2D5ABB26-0587-4C30-8999-92F81FD0307C}</a:tableStyleId>
              </a:tblPr>
              <a:tblGrid>
                <a:gridCol w="2376000"/>
                <a:gridCol w="1548000"/>
                <a:gridCol w="1548000"/>
                <a:gridCol w="2376000"/>
              </a:tblGrid>
              <a:tr h="614728">
                <a:tc gridSpan="2">
                  <a:txBody>
                    <a:bodyPr/>
                    <a:lstStyle/>
                    <a:p>
                      <a:pPr marL="0" marR="0" lvl="0" indent="0" algn="ctr" defTabSz="914400" rtl="0" eaLnBrk="1" fontAlgn="b" latinLnBrk="0" hangingPunct="1">
                        <a:lnSpc>
                          <a:spcPct val="95000"/>
                        </a:lnSpc>
                        <a:spcBef>
                          <a:spcPct val="0"/>
                        </a:spcBef>
                        <a:spcAft>
                          <a:spcPct val="0"/>
                        </a:spcAft>
                        <a:buClrTx/>
                        <a:buSzPct val="85000"/>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RAISONS D’HÉSITER À DÉVOILER SON ORIENTATION SEXUELLE/IDENTITÉ DE GENRE DANS LEUR MILEU D’ÉTUDES</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algn="ctr" defTabSz="914400" rtl="0" eaLnBrk="1" fontAlgn="b" latinLnBrk="0" hangingPunct="1"/>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RÉACTIONS DU MILIEU D’ÉTUDES AU COMING-OUT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9840">
                <a:tc gridSpan="2">
                  <a:txBody>
                    <a:bodyPr/>
                    <a:lstStyle/>
                    <a:p>
                      <a:pPr algn="ctr" fontAlgn="ctr"/>
                      <a:r>
                        <a:rPr lang="fr-CA" sz="900" b="0" i="0" u="none" strike="noStrike" dirty="0" smtClean="0">
                          <a:solidFill>
                            <a:srgbClr val="595959"/>
                          </a:solidFill>
                          <a:effectLst/>
                          <a:latin typeface="Arial Narrow" panose="020B0606020202030204" pitchFamily="34" charset="0"/>
                        </a:rPr>
                        <a:t>Base:</a:t>
                      </a:r>
                      <a:r>
                        <a:rPr lang="fr-CA" sz="900" b="0" i="0" u="none" strike="noStrike" baseline="0" dirty="0" smtClean="0">
                          <a:solidFill>
                            <a:srgbClr val="595959"/>
                          </a:solidFill>
                          <a:effectLst/>
                          <a:latin typeface="Arial Narrow" panose="020B0606020202030204" pitchFamily="34" charset="0"/>
                        </a:rPr>
                        <a:t> A hésité avant d’en parler dans le milieu scolaire / d’études (n=1129</a:t>
                      </a:r>
                      <a:r>
                        <a:rPr lang="fr-CA" sz="900" b="0" i="0" u="none" strike="noStrike" dirty="0" smtClean="0">
                          <a:solidFill>
                            <a:srgbClr val="595959"/>
                          </a:solidFill>
                          <a:effectLst/>
                          <a:latin typeface="Arial Narrow" panose="020B0606020202030204" pitchFamily="34" charset="0"/>
                        </a:rPr>
                        <a:t>)</a:t>
                      </a:r>
                      <a:endParaRPr lang="fr-CA" sz="900" b="0" i="0" u="none" strike="noStrike" dirty="0">
                        <a:solidFill>
                          <a:srgbClr val="595959"/>
                        </a:solidFill>
                        <a:effectLst/>
                        <a:latin typeface="Arial Narrow" panose="020B0606020202030204" pitchFamily="34" charset="0"/>
                      </a:endParaRP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gridSpan="2">
                  <a:txBody>
                    <a:bodyPr/>
                    <a:lstStyle/>
                    <a:p>
                      <a:pPr marL="0" algn="ctr" defTabSz="914400" rtl="0" eaLnBrk="1" fontAlgn="ctr" latinLnBrk="0" hangingPunct="1"/>
                      <a:r>
                        <a:rPr lang="fr-CA" sz="900" b="0" i="0" u="none" strike="noStrike" kern="1200" baseline="0" dirty="0" smtClean="0">
                          <a:solidFill>
                            <a:srgbClr val="595959"/>
                          </a:solidFill>
                          <a:effectLst/>
                          <a:latin typeface="Arial Narrow" panose="020B0606020202030204" pitchFamily="34" charset="0"/>
                          <a:ea typeface="+mn-ea"/>
                          <a:cs typeface="+mn-cs"/>
                        </a:rPr>
                        <a:t>Base: A commencé à dévoiler son orientation sexuelle dans leur milieu d’études (n=981)</a:t>
                      </a:r>
                      <a:endParaRPr lang="fr-CA" sz="900" b="0" i="0" u="none" strike="noStrike" kern="1200" baseline="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680085">
                <a:tc>
                  <a:txBody>
                    <a:bodyPr/>
                    <a:lstStyle/>
                    <a:p>
                      <a:pPr algn="ctr" fontAlgn="ctr"/>
                      <a:r>
                        <a:rPr lang="fr-CA" sz="1100" b="0" i="0" u="none" strike="noStrike" dirty="0">
                          <a:solidFill>
                            <a:srgbClr val="595959"/>
                          </a:solidFill>
                          <a:effectLst/>
                          <a:latin typeface="Arial Narrow" panose="020B0606020202030204" pitchFamily="34" charset="0"/>
                        </a:rPr>
                        <a:t>Crainte qu’ils portent un regard différent sur moi (comme si je devenais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dirty="0" smtClean="0">
                          <a:solidFill>
                            <a:srgbClr val="595959"/>
                          </a:solidFill>
                          <a:effectLst/>
                          <a:latin typeface="Arial Narrow" panose="020B0606020202030204" pitchFamily="34" charset="0"/>
                        </a:rPr>
                        <a:t>37</a:t>
                      </a: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Amené certaines personnes à porter un regard différent sur vous (comme si vous étiez devenu(e) une autre personne à leurs yeux)</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680085">
                <a:tc>
                  <a:txBody>
                    <a:bodyPr/>
                    <a:lstStyle/>
                    <a:p>
                      <a:pPr algn="ctr" fontAlgn="ctr"/>
                      <a:r>
                        <a:rPr lang="fr-CA" sz="1100" b="0" i="0" u="none" strike="noStrike" dirty="0">
                          <a:solidFill>
                            <a:srgbClr val="595959"/>
                          </a:solidFill>
                          <a:effectLst/>
                          <a:latin typeface="Arial Narrow" panose="020B0606020202030204" pitchFamily="34" charset="0"/>
                        </a:rPr>
                        <a:t>Crainte d’être rejeté(e)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38</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1" i="0" u="none" strike="noStrike" kern="1200" dirty="0" smtClean="0">
                          <a:solidFill>
                            <a:srgbClr val="FF0000"/>
                          </a:solidFill>
                          <a:effectLst/>
                          <a:latin typeface="Arial Narrow" panose="020B0606020202030204" pitchFamily="34" charset="0"/>
                          <a:ea typeface="+mn-ea"/>
                          <a:cs typeface="+mn-cs"/>
                        </a:rPr>
                        <a:t>22</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0" i="0" u="none" strike="noStrike" dirty="0" smtClean="0">
                          <a:solidFill>
                            <a:srgbClr val="595959"/>
                          </a:solidFill>
                          <a:effectLst/>
                          <a:latin typeface="Arial Narrow" panose="020B0606020202030204" pitchFamily="34" charset="0"/>
                        </a:rPr>
                        <a:t>Vous a amené(e) à devenir/vous sentir isolé(e) des autres</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680085">
                <a:tc>
                  <a:txBody>
                    <a:bodyPr/>
                    <a:lstStyle/>
                    <a:p>
                      <a:pPr algn="ctr" fontAlgn="ctr"/>
                      <a:r>
                        <a:rPr lang="fr-CA" sz="1100" b="0" i="0" u="none" strike="noStrike" dirty="0">
                          <a:solidFill>
                            <a:srgbClr val="595959"/>
                          </a:solidFill>
                          <a:effectLst/>
                          <a:latin typeface="Arial Narrow" panose="020B0606020202030204" pitchFamily="34" charset="0"/>
                        </a:rPr>
                        <a:t>Crainte d’être moins choisi(e) pour les activités de groupe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19</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100" b="1" i="0" u="none" strike="noStrike" kern="1200" dirty="0" smtClean="0">
                          <a:solidFill>
                            <a:srgbClr val="FF0000"/>
                          </a:solidFill>
                          <a:effectLst/>
                          <a:latin typeface="Arial Narrow" panose="020B0606020202030204" pitchFamily="34" charset="0"/>
                          <a:ea typeface="+mn-ea"/>
                          <a:cs typeface="+mn-cs"/>
                        </a:rPr>
                        <a:t>10</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Fait en sorte qu’on vous choisisse moins pour les activités de groupe</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bl>
          </a:graphicData>
        </a:graphic>
      </p:graphicFrame>
      <p:sp>
        <p:nvSpPr>
          <p:cNvPr id="10" name="ZoneTexte 9"/>
          <p:cNvSpPr txBox="1"/>
          <p:nvPr>
            <p:custDataLst>
              <p:tags r:id="rId5"/>
            </p:custDataLst>
          </p:nvPr>
        </p:nvSpPr>
        <p:spPr>
          <a:xfrm>
            <a:off x="500202" y="6093296"/>
            <a:ext cx="8104246" cy="369332"/>
          </a:xfrm>
          <a:prstGeom prst="rect">
            <a:avLst/>
          </a:prstGeom>
        </p:spPr>
        <p:txBody>
          <a:bodyPr wrap="square">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r>
              <a:rPr lang="fr-CA" dirty="0" smtClean="0"/>
              <a:t>….</a:t>
            </a:r>
          </a:p>
          <a:p>
            <a:r>
              <a:rPr lang="fr-CA" dirty="0"/>
              <a:t>Q34. Dans votre milieu scolaire/d’études, avez-vous l’impression que le fait d’avoir dévoilé votre orientation sexuelle/identité de genre  a :</a:t>
            </a:r>
          </a:p>
        </p:txBody>
      </p:sp>
    </p:spTree>
    <p:extLst>
      <p:ext uri="{BB962C8B-B14F-4D97-AF65-F5344CB8AC3E}">
        <p14:creationId xmlns:p14="http://schemas.microsoft.com/office/powerpoint/2010/main" val="2788159923"/>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Grands constats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a:xfrm>
            <a:off x="5940152" y="6525344"/>
            <a:ext cx="2597150" cy="238379"/>
          </a:xfrm>
        </p:spPr>
        <p:txBody>
          <a:bodyPr/>
          <a:lstStyle/>
          <a:p>
            <a:fld id="{E7B58D81-04C7-47EB-9B1C-20051A4D7758}" type="slidenum">
              <a:rPr lang="en-CA" smtClean="0">
                <a:solidFill>
                  <a:srgbClr val="000000">
                    <a:tint val="75000"/>
                  </a:srgbClr>
                </a:solidFill>
              </a:rPr>
              <a:pPr/>
              <a:t>12</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a:bodyPr>
          <a:lstStyle/>
          <a:p>
            <a:pPr marL="228600" indent="-228600">
              <a:buClr>
                <a:srgbClr val="9BBB59"/>
              </a:buClr>
              <a:buFont typeface="Wingdings" panose="05000000000000000000" pitchFamily="2" charset="2"/>
              <a:buChar char="§"/>
            </a:pPr>
            <a:r>
              <a:rPr lang="fr-CA" sz="1200" b="0" dirty="0"/>
              <a:t>De façon générale, les réactions de l’entourage au </a:t>
            </a:r>
            <a:r>
              <a:rPr lang="fr-CA" sz="1200" b="0" dirty="0" err="1"/>
              <a:t>coming</a:t>
            </a:r>
            <a:r>
              <a:rPr lang="fr-CA" sz="1200" b="0" dirty="0"/>
              <a:t>-out </a:t>
            </a:r>
            <a:r>
              <a:rPr lang="fr-CA" sz="1200" b="0" dirty="0" smtClean="0"/>
              <a:t>ont été moins </a:t>
            </a:r>
            <a:r>
              <a:rPr lang="fr-CA" sz="1200" b="0" dirty="0"/>
              <a:t>négatives qu’anticipé, surtout dans le milieu de travail. Les répondants semblent </a:t>
            </a:r>
            <a:r>
              <a:rPr lang="fr-CA" sz="1200" b="0" dirty="0" smtClean="0"/>
              <a:t>généralement expérimenter </a:t>
            </a:r>
            <a:r>
              <a:rPr lang="fr-CA" sz="1200" b="0" dirty="0"/>
              <a:t>moins de rejet </a:t>
            </a:r>
            <a:r>
              <a:rPr lang="fr-CA" sz="1200" b="0" dirty="0" smtClean="0"/>
              <a:t>qu’ils ne le craignaient dans </a:t>
            </a:r>
            <a:r>
              <a:rPr lang="fr-CA" sz="1200" b="0" dirty="0"/>
              <a:t>les différents </a:t>
            </a:r>
            <a:r>
              <a:rPr lang="fr-CA" sz="1200" b="0" dirty="0" smtClean="0"/>
              <a:t>cercles de l’entourage. </a:t>
            </a:r>
          </a:p>
          <a:p>
            <a:pPr marL="271463">
              <a:buClr>
                <a:srgbClr val="9BBB59"/>
              </a:buClr>
            </a:pPr>
            <a:r>
              <a:rPr lang="fr-CA" sz="1200" b="0" dirty="0" smtClean="0"/>
              <a:t>En revanche, les réactions d’incompréhension et une certaine forme de déni (essayer de convaincre la personne qui fait son </a:t>
            </a:r>
            <a:r>
              <a:rPr lang="fr-CA" sz="1200" b="0" dirty="0" err="1" smtClean="0"/>
              <a:t>coming</a:t>
            </a:r>
            <a:r>
              <a:rPr lang="fr-CA" sz="1200" b="0" dirty="0" smtClean="0"/>
              <a:t>-out que ce n’est qu’une phase et que ça va passer) sont autant, voire plus présentes qu’anticipé dans la famille et chez les amis. La génération d’un sentiment  d’inquiétude, voire de peine, chez les membres de la famille semble également s’être produit plus fréquemment qu’attendu.</a:t>
            </a:r>
            <a:endParaRPr lang="fr-CA" sz="1200" b="0" dirty="0"/>
          </a:p>
          <a:p>
            <a:pPr marL="228600" indent="-228600">
              <a:buClr>
                <a:srgbClr val="9BBB59"/>
              </a:buClr>
              <a:buFont typeface="Wingdings" panose="05000000000000000000" pitchFamily="2" charset="2"/>
              <a:buChar char="§"/>
            </a:pPr>
            <a:r>
              <a:rPr lang="fr-CA" sz="1200" b="0" dirty="0" smtClean="0"/>
              <a:t>Quel </a:t>
            </a:r>
            <a:r>
              <a:rPr lang="fr-CA" sz="1200" b="0" dirty="0"/>
              <a:t>que soit l’âge des personnes LGBT, le cercle d’amis semble constituer une source de </a:t>
            </a:r>
            <a:r>
              <a:rPr lang="fr-CA" sz="1200" b="0" dirty="0" smtClean="0"/>
              <a:t>support clé </a:t>
            </a:r>
            <a:r>
              <a:rPr lang="fr-CA" sz="1200" b="0" dirty="0"/>
              <a:t>dans le processus de dévoilement de l’identité de genre ou de l’orientation sexuelle :</a:t>
            </a:r>
          </a:p>
          <a:p>
            <a:pPr marL="457200" lvl="2" indent="-228600">
              <a:spcBef>
                <a:spcPts val="600"/>
              </a:spcBef>
              <a:buClr>
                <a:srgbClr val="9BBB59"/>
              </a:buClr>
              <a:buFont typeface="Wingdings" panose="05000000000000000000" pitchFamily="2" charset="2"/>
              <a:buChar char="ü"/>
            </a:pPr>
            <a:r>
              <a:rPr lang="fr-CA" sz="1200" b="0" dirty="0"/>
              <a:t>premier cercle de dévoilement pour une majorité;</a:t>
            </a:r>
          </a:p>
          <a:p>
            <a:pPr marL="457200" lvl="2" indent="-228600">
              <a:spcBef>
                <a:spcPts val="600"/>
              </a:spcBef>
              <a:buClr>
                <a:srgbClr val="9BBB59"/>
              </a:buClr>
              <a:buFont typeface="Wingdings" panose="05000000000000000000" pitchFamily="2" charset="2"/>
              <a:buChar char="ü"/>
            </a:pPr>
            <a:r>
              <a:rPr lang="fr-CA" sz="1200" b="0" dirty="0"/>
              <a:t>cercle où le niveau d’acceptation ressenti est généralement le plus élevé et où les répondants ont ressenti le moins de malaise en lien avec leur identité de genre ou leur orientation sexuelle.</a:t>
            </a:r>
          </a:p>
          <a:p>
            <a:pPr marL="228600" indent="-228600">
              <a:buClr>
                <a:srgbClr val="9BBB59"/>
              </a:buClr>
              <a:buFont typeface="Wingdings" panose="05000000000000000000" pitchFamily="2" charset="2"/>
              <a:buChar char="§"/>
            </a:pPr>
            <a:r>
              <a:rPr lang="fr-CA" sz="1200" b="0" dirty="0" smtClean="0"/>
              <a:t>L’existence de modèles de personnes LGBT qui s’affirment et la présence d’espaces accessibles où leur réalité était comprise et acceptée sont les éléments jugés les plus bénéfiques par les jeunes dans le support obtenu durant le processus d’affirmation et d’acceptation.</a:t>
            </a:r>
            <a:endParaRPr lang="fr-CA" sz="1200" b="0" dirty="0"/>
          </a:p>
          <a:p>
            <a:endParaRPr lang="fr-CA" sz="1200" b="0" dirty="0"/>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3" name="Chevron 12"/>
          <p:cNvSpPr/>
          <p:nvPr/>
        </p:nvSpPr>
        <p:spPr>
          <a:xfrm>
            <a:off x="6268628" y="2072987"/>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4" name="ZoneTexte 13"/>
          <p:cNvSpPr txBox="1"/>
          <p:nvPr/>
        </p:nvSpPr>
        <p:spPr>
          <a:xfrm>
            <a:off x="6496227" y="2030988"/>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p.116 à 119</a:t>
            </a:r>
            <a:endParaRPr lang="fr-CA" sz="1600" b="1" dirty="0">
              <a:solidFill>
                <a:srgbClr val="9BBB59"/>
              </a:solidFill>
              <a:latin typeface="Arial" panose="020B0604020202020204" pitchFamily="34" charset="0"/>
              <a:cs typeface="Arial" panose="020B0604020202020204" pitchFamily="34" charset="0"/>
            </a:endParaRPr>
          </a:p>
        </p:txBody>
      </p:sp>
      <p:sp>
        <p:nvSpPr>
          <p:cNvPr id="20" name="Chevron 19"/>
          <p:cNvSpPr/>
          <p:nvPr/>
        </p:nvSpPr>
        <p:spPr>
          <a:xfrm>
            <a:off x="6268628" y="4119071"/>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1" name="ZoneTexte 20"/>
          <p:cNvSpPr txBox="1"/>
          <p:nvPr/>
        </p:nvSpPr>
        <p:spPr>
          <a:xfrm>
            <a:off x="6496227" y="4077072"/>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p.50, 76, 84</a:t>
            </a:r>
            <a:endParaRPr lang="fr-CA" sz="1600" b="1" dirty="0">
              <a:solidFill>
                <a:srgbClr val="9BBB59"/>
              </a:solidFill>
              <a:latin typeface="Arial" panose="020B0604020202020204" pitchFamily="34" charset="0"/>
              <a:cs typeface="Arial" panose="020B0604020202020204" pitchFamily="34" charset="0"/>
            </a:endParaRPr>
          </a:p>
        </p:txBody>
      </p:sp>
      <p:sp>
        <p:nvSpPr>
          <p:cNvPr id="22" name="Chevron 21"/>
          <p:cNvSpPr/>
          <p:nvPr/>
        </p:nvSpPr>
        <p:spPr>
          <a:xfrm>
            <a:off x="6268628" y="541521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3" name="ZoneTexte 22"/>
          <p:cNvSpPr txBox="1"/>
          <p:nvPr/>
        </p:nvSpPr>
        <p:spPr>
          <a:xfrm>
            <a:off x="6496227" y="5373216"/>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p.123, 124</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2436349"/>
      </p:ext>
    </p:extLst>
  </p:cSld>
  <p:clrMapOvr>
    <a:masterClrMapping/>
  </p:clrMapOvr>
  <p:transition/>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120</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723654"/>
            <a:ext cx="5669384" cy="631545"/>
          </a:xfrm>
        </p:spPr>
        <p:txBody>
          <a:bodyPr/>
          <a:lstStyle/>
          <a:p>
            <a:r>
              <a:rPr lang="fr-CA" sz="2000" dirty="0" smtClean="0">
                <a:solidFill>
                  <a:srgbClr val="9BBB59"/>
                </a:solidFill>
              </a:rPr>
              <a:t>Sources de support les plus bénéfiques</a:t>
            </a:r>
            <a:r>
              <a:rPr lang="fr-CA" dirty="0" smtClean="0">
                <a:solidFill>
                  <a:srgbClr val="9BBB59"/>
                </a:solidFill>
              </a:rPr>
              <a:t/>
            </a:r>
            <a:br>
              <a:rPr lang="fr-CA" dirty="0" smtClean="0">
                <a:solidFill>
                  <a:srgbClr val="9BBB59"/>
                </a:solidFill>
              </a:rPr>
            </a:br>
            <a:endParaRPr lang="fr-CA" dirty="0"/>
          </a:p>
        </p:txBody>
      </p:sp>
      <p:sp>
        <p:nvSpPr>
          <p:cNvPr id="13" name="Rectangle 12"/>
          <p:cNvSpPr/>
          <p:nvPr>
            <p:custDataLst>
              <p:tags r:id="rId4"/>
            </p:custDataLst>
          </p:nvPr>
        </p:nvSpPr>
        <p:spPr>
          <a:xfrm>
            <a:off x="510159" y="1160678"/>
            <a:ext cx="23679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5"/>
            </p:custDataLst>
          </p:nvPr>
        </p:nvSpPr>
        <p:spPr>
          <a:xfrm>
            <a:off x="500202" y="6132057"/>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Q14. </a:t>
            </a:r>
            <a:r>
              <a:rPr lang="fr-CA" sz="900" dirty="0">
                <a:solidFill>
                  <a:srgbClr val="595959"/>
                </a:solidFill>
                <a:latin typeface="Arial" panose="020B0604020202020204" pitchFamily="34" charset="0"/>
                <a:cs typeface="Arial" panose="020B0604020202020204" pitchFamily="34" charset="0"/>
              </a:rPr>
              <a:t>Parmi les sources de support suivantes, quelles sont celles qui vous ont le plus </a:t>
            </a:r>
            <a:r>
              <a:rPr lang="fr-CA" sz="900" dirty="0" smtClean="0">
                <a:solidFill>
                  <a:srgbClr val="595959"/>
                </a:solidFill>
                <a:latin typeface="Arial" panose="020B0604020202020204" pitchFamily="34" charset="0"/>
                <a:cs typeface="Arial" panose="020B0604020202020204" pitchFamily="34" charset="0"/>
              </a:rPr>
              <a:t>aidé(e) </a:t>
            </a:r>
            <a:r>
              <a:rPr lang="fr-CA" sz="900" dirty="0">
                <a:solidFill>
                  <a:srgbClr val="595959"/>
                </a:solidFill>
                <a:latin typeface="Arial" panose="020B0604020202020204" pitchFamily="34" charset="0"/>
                <a:cs typeface="Arial" panose="020B0604020202020204" pitchFamily="34" charset="0"/>
              </a:rPr>
              <a:t>dans votre processus d’affirmation, d’apprivoisement ou d’acceptation de votre orientation sexuelle/identité de genre </a:t>
            </a:r>
            <a:r>
              <a:rPr lang="fr-CA" sz="900" dirty="0" smtClean="0">
                <a:solidFill>
                  <a:srgbClr val="595959"/>
                </a:solidFill>
                <a:latin typeface="Arial" panose="020B0604020202020204" pitchFamily="34" charset="0"/>
                <a:cs typeface="Arial" panose="020B0604020202020204" pitchFamily="34" charset="0"/>
              </a:rPr>
              <a:t>?</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8" name="Graphique 7"/>
          <p:cNvGraphicFramePr/>
          <p:nvPr>
            <p:custDataLst>
              <p:tags r:id="rId6"/>
            </p:custDataLst>
            <p:extLst>
              <p:ext uri="{D42A27DB-BD31-4B8C-83A1-F6EECF244321}">
                <p14:modId xmlns:p14="http://schemas.microsoft.com/office/powerpoint/2010/main" val="2171061333"/>
              </p:ext>
            </p:extLst>
          </p:nvPr>
        </p:nvGraphicFramePr>
        <p:xfrm>
          <a:off x="500202" y="1844824"/>
          <a:ext cx="4793181" cy="4184049"/>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9" name="Graphique 8"/>
          <p:cNvGraphicFramePr/>
          <p:nvPr>
            <p:custDataLst>
              <p:tags r:id="rId7"/>
            </p:custDataLst>
            <p:extLst>
              <p:ext uri="{D42A27DB-BD31-4B8C-83A1-F6EECF244321}">
                <p14:modId xmlns:p14="http://schemas.microsoft.com/office/powerpoint/2010/main" val="2046681445"/>
              </p:ext>
            </p:extLst>
          </p:nvPr>
        </p:nvGraphicFramePr>
        <p:xfrm>
          <a:off x="4317360" y="1844824"/>
          <a:ext cx="4608512" cy="4176464"/>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918300672"/>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121</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fr-CA" sz="2000" dirty="0">
                <a:solidFill>
                  <a:srgbClr val="9BBB59"/>
                </a:solidFill>
              </a:rPr>
              <a:t>Sources de support les plus bénéfiques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401020856"/>
              </p:ext>
            </p:extLst>
          </p:nvPr>
        </p:nvGraphicFramePr>
        <p:xfrm>
          <a:off x="539552" y="1213531"/>
          <a:ext cx="6505493" cy="4422977"/>
        </p:xfrm>
        <a:graphic>
          <a:graphicData uri="http://schemas.openxmlformats.org/drawingml/2006/table">
            <a:tbl>
              <a:tblPr firstRow="1" bandRow="1">
                <a:tableStyleId>{2D5ABB26-0587-4C30-8999-92F81FD0307C}</a:tableStyleId>
              </a:tblPr>
              <a:tblGrid>
                <a:gridCol w="1874092"/>
                <a:gridCol w="718441"/>
                <a:gridCol w="652160"/>
                <a:gridCol w="652160"/>
                <a:gridCol w="652160"/>
                <a:gridCol w="652160"/>
                <a:gridCol w="652160"/>
                <a:gridCol w="652160"/>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60000">
                <a:tc>
                  <a:txBody>
                    <a:bodyPr/>
                    <a:lstStyle/>
                    <a:p>
                      <a:pPr algn="l" fontAlgn="ctr"/>
                      <a:r>
                        <a:rPr lang="fr-CA" sz="1100" b="0" i="0" u="none" strike="noStrike" dirty="0">
                          <a:solidFill>
                            <a:srgbClr val="595959"/>
                          </a:solidFill>
                          <a:effectLst/>
                          <a:latin typeface="Arial Narrow" panose="020B0606020202030204" pitchFamily="34" charset="0"/>
                        </a:rPr>
                        <a:t>Amis/connaissances ayant vécu un processus similaire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Films ou séries télévisées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Sites internet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Livres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Amis/connaissances n’ayant pas vécu un processus similaire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Réseaux sociaux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Accès à des ressources communautaires LGBTQ</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Famille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Rencontres ou activités organisées par des regroupements ou organismes d'aide locaux/régionaux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5"/>
            </p:custDataLst>
          </p:nvPr>
        </p:nvSpPr>
        <p:spPr>
          <a:xfrm>
            <a:off x="500202" y="6093296"/>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Q14. </a:t>
            </a:r>
            <a:r>
              <a:rPr lang="fr-CA" sz="900" dirty="0">
                <a:solidFill>
                  <a:srgbClr val="595959"/>
                </a:solidFill>
                <a:latin typeface="Arial" panose="020B0604020202020204" pitchFamily="34" charset="0"/>
                <a:cs typeface="Arial" panose="020B0604020202020204" pitchFamily="34" charset="0"/>
              </a:rPr>
              <a:t>Parmi les sources de support suivantes, quelles sont celles qui vous ont le plus ont </a:t>
            </a:r>
            <a:r>
              <a:rPr lang="fr-CA" sz="900" dirty="0" smtClean="0">
                <a:solidFill>
                  <a:srgbClr val="595959"/>
                </a:solidFill>
                <a:latin typeface="Arial" panose="020B0604020202020204" pitchFamily="34" charset="0"/>
                <a:cs typeface="Arial" panose="020B0604020202020204" pitchFamily="34" charset="0"/>
              </a:rPr>
              <a:t>aidé(e) </a:t>
            </a:r>
            <a:r>
              <a:rPr lang="fr-CA" sz="900" dirty="0">
                <a:solidFill>
                  <a:srgbClr val="595959"/>
                </a:solidFill>
                <a:latin typeface="Arial" panose="020B0604020202020204" pitchFamily="34" charset="0"/>
                <a:cs typeface="Arial" panose="020B0604020202020204" pitchFamily="34" charset="0"/>
              </a:rPr>
              <a:t>dans votre processus d’affirmation, d’apprivoisement ou d’acceptation de votre orientation sexuelle/identité de genre ? </a:t>
            </a:r>
          </a:p>
        </p:txBody>
      </p:sp>
    </p:spTree>
    <p:extLst>
      <p:ext uri="{BB962C8B-B14F-4D97-AF65-F5344CB8AC3E}">
        <p14:creationId xmlns:p14="http://schemas.microsoft.com/office/powerpoint/2010/main" val="3550891667"/>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122</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sz="2000" dirty="0">
                <a:solidFill>
                  <a:srgbClr val="9BBB59"/>
                </a:solidFill>
              </a:rPr>
              <a:t>Sources de support les plus </a:t>
            </a:r>
            <a:r>
              <a:rPr lang="fr-CA" sz="2000" dirty="0" smtClean="0">
                <a:solidFill>
                  <a:srgbClr val="9BBB59"/>
                </a:solidFill>
              </a:rPr>
              <a:t>bénéfiques (suite)</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138032664"/>
              </p:ext>
            </p:extLst>
          </p:nvPr>
        </p:nvGraphicFramePr>
        <p:xfrm>
          <a:off x="539552" y="1213531"/>
          <a:ext cx="6505493" cy="4312010"/>
        </p:xfrm>
        <a:graphic>
          <a:graphicData uri="http://schemas.openxmlformats.org/drawingml/2006/table">
            <a:tbl>
              <a:tblPr firstRow="1" bandRow="1">
                <a:tableStyleId>{2D5ABB26-0587-4C30-8999-92F81FD0307C}</a:tableStyleId>
              </a:tblPr>
              <a:tblGrid>
                <a:gridCol w="1874092"/>
                <a:gridCol w="718441"/>
                <a:gridCol w="652160"/>
                <a:gridCol w="652160"/>
                <a:gridCol w="652160"/>
                <a:gridCol w="652160"/>
                <a:gridCol w="652160"/>
                <a:gridCol w="652160"/>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60000">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Psychologue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Services d’écoute par clavardage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Lignes d’écoute téléphonique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Médecin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609033">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Intervenant social (assistant(e) social(e), technicien(ne) en éducation spécialisée, etc.)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Conférences/ateliers de sensibilisation (dans les écoles ou autre)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algn="l" defTabSz="914400" rtl="0" eaLnBrk="1" fontAlgn="ctr" latinLnBrk="0" hangingPunct="1"/>
                      <a:r>
                        <a:rPr lang="fr-CA" sz="1100" b="0" i="0" u="none" strike="noStrike" kern="1200">
                          <a:solidFill>
                            <a:srgbClr val="595959"/>
                          </a:solidFill>
                          <a:effectLst/>
                          <a:latin typeface="Arial Narrow" panose="020B0606020202030204" pitchFamily="34" charset="0"/>
                          <a:ea typeface="+mn-ea"/>
                          <a:cs typeface="+mn-cs"/>
                        </a:rPr>
                        <a:t>Sexologue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Bars / Lieux de rencontre / Clubs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5"/>
            </p:custDataLst>
          </p:nvPr>
        </p:nvSpPr>
        <p:spPr>
          <a:xfrm>
            <a:off x="500202" y="6093296"/>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Q14. </a:t>
            </a:r>
            <a:r>
              <a:rPr lang="fr-CA" sz="900" dirty="0">
                <a:solidFill>
                  <a:srgbClr val="595959"/>
                </a:solidFill>
                <a:latin typeface="Arial" panose="020B0604020202020204" pitchFamily="34" charset="0"/>
                <a:cs typeface="Arial" panose="020B0604020202020204" pitchFamily="34" charset="0"/>
              </a:rPr>
              <a:t>Parmi les sources de support suivantes, quelles sont celles qui vous ont le plus ont </a:t>
            </a:r>
            <a:r>
              <a:rPr lang="fr-CA" sz="900" dirty="0" smtClean="0">
                <a:solidFill>
                  <a:srgbClr val="595959"/>
                </a:solidFill>
                <a:latin typeface="Arial" panose="020B0604020202020204" pitchFamily="34" charset="0"/>
                <a:cs typeface="Arial" panose="020B0604020202020204" pitchFamily="34" charset="0"/>
              </a:rPr>
              <a:t>aidé(e) dans </a:t>
            </a:r>
            <a:r>
              <a:rPr lang="fr-CA" sz="900" dirty="0">
                <a:solidFill>
                  <a:srgbClr val="595959"/>
                </a:solidFill>
                <a:latin typeface="Arial" panose="020B0604020202020204" pitchFamily="34" charset="0"/>
                <a:cs typeface="Arial" panose="020B0604020202020204" pitchFamily="34" charset="0"/>
              </a:rPr>
              <a:t>votre processus d’affirmation, d’apprivoisement ou d’acceptation de votre orientation sexuelle/identité de genre ? </a:t>
            </a:r>
          </a:p>
        </p:txBody>
      </p:sp>
    </p:spTree>
    <p:extLst>
      <p:ext uri="{BB962C8B-B14F-4D97-AF65-F5344CB8AC3E}">
        <p14:creationId xmlns:p14="http://schemas.microsoft.com/office/powerpoint/2010/main" val="130534490"/>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123</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1107326900"/>
              </p:ext>
            </p:extLst>
          </p:nvPr>
        </p:nvGraphicFramePr>
        <p:xfrm>
          <a:off x="251520" y="1752582"/>
          <a:ext cx="8413743" cy="446992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548680"/>
            <a:ext cx="5309344" cy="806519"/>
          </a:xfrm>
        </p:spPr>
        <p:txBody>
          <a:bodyPr>
            <a:normAutofit fontScale="90000"/>
          </a:bodyPr>
          <a:lstStyle/>
          <a:p>
            <a:r>
              <a:rPr lang="fr-CA" sz="2200" dirty="0" smtClean="0">
                <a:solidFill>
                  <a:srgbClr val="9BBB59"/>
                </a:solidFill>
              </a:rPr>
              <a:t>Aspects les plus bénéfiques dans le support obtenu</a:t>
            </a:r>
            <a:r>
              <a:rPr lang="fr-CA" sz="2000" dirty="0" smtClean="0">
                <a:solidFill>
                  <a:srgbClr val="9BBB59"/>
                </a:solidFill>
              </a:rPr>
              <a:t/>
            </a:r>
            <a:br>
              <a:rPr lang="fr-CA" sz="2000" dirty="0" smtClean="0">
                <a:solidFill>
                  <a:srgbClr val="9BBB59"/>
                </a:solidFill>
              </a:rPr>
            </a:br>
            <a:endParaRPr lang="fr-CA" dirty="0"/>
          </a:p>
        </p:txBody>
      </p:sp>
      <p:sp>
        <p:nvSpPr>
          <p:cNvPr id="13" name="Rectangle 12"/>
          <p:cNvSpPr/>
          <p:nvPr>
            <p:custDataLst>
              <p:tags r:id="rId5"/>
            </p:custDataLst>
          </p:nvPr>
        </p:nvSpPr>
        <p:spPr>
          <a:xfrm>
            <a:off x="510159" y="1160678"/>
            <a:ext cx="4291559"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ayant reçu de l’aide pour leur orientation sexuelle (n=1793)</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136779"/>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Q15. </a:t>
            </a:r>
            <a:r>
              <a:rPr lang="fr-CA" sz="900" dirty="0">
                <a:solidFill>
                  <a:srgbClr val="595959"/>
                </a:solidFill>
                <a:latin typeface="Arial" panose="020B0604020202020204" pitchFamily="34" charset="0"/>
                <a:cs typeface="Arial" panose="020B0604020202020204" pitchFamily="34" charset="0"/>
              </a:rPr>
              <a:t>Qu’est-ce qui a été le plus bénéfique pour vous dans le support que vous avez trouvé dans votre processus d’affirmation, d’apprivoisement ou d’acceptation de votre orientation sexuelle/identité de genre ?</a:t>
            </a:r>
          </a:p>
        </p:txBody>
      </p:sp>
    </p:spTree>
    <p:extLst>
      <p:ext uri="{BB962C8B-B14F-4D97-AF65-F5344CB8AC3E}">
        <p14:creationId xmlns:p14="http://schemas.microsoft.com/office/powerpoint/2010/main" val="160765972"/>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124</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188641"/>
            <a:ext cx="5309344" cy="815968"/>
          </a:xfrm>
        </p:spPr>
        <p:txBody>
          <a:bodyPr/>
          <a:lstStyle/>
          <a:p>
            <a:r>
              <a:rPr lang="fr-CA" sz="2000" dirty="0">
                <a:solidFill>
                  <a:srgbClr val="9BBB59"/>
                </a:solidFill>
              </a:rPr>
              <a:t>Aspects les plus bénéfiques dans le support obtenu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3004558704"/>
              </p:ext>
            </p:extLst>
          </p:nvPr>
        </p:nvGraphicFramePr>
        <p:xfrm>
          <a:off x="539553" y="1213531"/>
          <a:ext cx="7992887" cy="4810532"/>
        </p:xfrm>
        <a:graphic>
          <a:graphicData uri="http://schemas.openxmlformats.org/drawingml/2006/table">
            <a:tbl>
              <a:tblPr firstRow="1" bandRow="1">
                <a:tableStyleId>{2D5ABB26-0587-4C30-8999-92F81FD0307C}</a:tableStyleId>
              </a:tblPr>
              <a:tblGrid>
                <a:gridCol w="2448271"/>
                <a:gridCol w="792088"/>
                <a:gridCol w="792088"/>
                <a:gridCol w="792088"/>
                <a:gridCol w="792088"/>
                <a:gridCol w="792088"/>
                <a:gridCol w="792088"/>
                <a:gridCol w="792088"/>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1793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364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743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163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40000">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Comprendre que je n’étais pas seul(e) à vivre cela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Trouver un espace où je me suis senti(e) compris(e) pour ce que j’étais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Développer ma confiance en voyant d’autres personnes LGBTQ s’affirmer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La possibilité de recevoir de l’écoute sans jugement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algn="l" defTabSz="914400" rtl="0" eaLnBrk="1" fontAlgn="ctr" latinLnBrk="0" hangingPunct="1"/>
                      <a:r>
                        <a:rPr lang="fr-CA" sz="1100" b="0" i="0" u="none" strike="noStrike" kern="1200">
                          <a:solidFill>
                            <a:srgbClr val="595959"/>
                          </a:solidFill>
                          <a:effectLst/>
                          <a:latin typeface="Arial Narrow" panose="020B0606020202030204" pitchFamily="34" charset="0"/>
                          <a:ea typeface="+mn-ea"/>
                          <a:cs typeface="+mn-cs"/>
                        </a:rPr>
                        <a:t>M’alléger l’esprit en me confiant à quelqu’un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Comprendre que je n’étais pas « malade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Me sentir appartenir à un réseau où l’on se supporte mutuellement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5"/>
            </p:custDataLst>
          </p:nvPr>
        </p:nvSpPr>
        <p:spPr>
          <a:xfrm>
            <a:off x="500202" y="6093296"/>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Q15. </a:t>
            </a:r>
            <a:r>
              <a:rPr lang="fr-CA" sz="900" dirty="0">
                <a:solidFill>
                  <a:srgbClr val="595959"/>
                </a:solidFill>
                <a:latin typeface="Arial" panose="020B0604020202020204" pitchFamily="34" charset="0"/>
                <a:cs typeface="Arial" panose="020B0604020202020204" pitchFamily="34" charset="0"/>
              </a:rPr>
              <a:t>Qu’est-ce qui a été le plus bénéfique pour vous dans le support que vous avez trouvé dans votre processus d’affirmation, d’apprivoisement ou d’acceptation de votre orientation sexuelle/identité de genre? </a:t>
            </a:r>
          </a:p>
        </p:txBody>
      </p:sp>
    </p:spTree>
    <p:extLst>
      <p:ext uri="{BB962C8B-B14F-4D97-AF65-F5344CB8AC3E}">
        <p14:creationId xmlns:p14="http://schemas.microsoft.com/office/powerpoint/2010/main" val="1559703114"/>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125</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260649"/>
            <a:ext cx="5309344" cy="743960"/>
          </a:xfrm>
        </p:spPr>
        <p:txBody>
          <a:bodyPr/>
          <a:lstStyle/>
          <a:p>
            <a:r>
              <a:rPr lang="fr-CA" sz="2000" dirty="0">
                <a:solidFill>
                  <a:srgbClr val="9BBB59"/>
                </a:solidFill>
              </a:rPr>
              <a:t>Aspects les plus bénéfiques dans le support obtenu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916222549"/>
              </p:ext>
            </p:extLst>
          </p:nvPr>
        </p:nvGraphicFramePr>
        <p:xfrm>
          <a:off x="539552" y="1321948"/>
          <a:ext cx="8136904" cy="4204698"/>
        </p:xfrm>
        <a:graphic>
          <a:graphicData uri="http://schemas.openxmlformats.org/drawingml/2006/table">
            <a:tbl>
              <a:tblPr firstRow="1" bandRow="1">
                <a:tableStyleId>{2D5ABB26-0587-4C30-8999-92F81FD0307C}</a:tableStyleId>
              </a:tblPr>
              <a:tblGrid>
                <a:gridCol w="1935304"/>
                <a:gridCol w="741907"/>
                <a:gridCol w="673461"/>
                <a:gridCol w="673461"/>
                <a:gridCol w="673461"/>
                <a:gridCol w="673461"/>
                <a:gridCol w="673461"/>
                <a:gridCol w="673461"/>
                <a:gridCol w="673461"/>
                <a:gridCol w="745466"/>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Homo.</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Bi.</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Pan.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a:rPr>
                        <a:t>Asex</a:t>
                      </a:r>
                      <a:r>
                        <a:rPr lang="fr-CA" sz="900" b="1" i="0" u="none" strike="noStrike" dirty="0" smtClean="0">
                          <a:solidFill>
                            <a:srgbClr val="595959"/>
                          </a:solidFill>
                          <a:effectLst/>
                          <a:latin typeface="Arial"/>
                        </a:rPr>
                        <a:t>.</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a:solidFill>
                            <a:srgbClr val="595959"/>
                          </a:solidFill>
                          <a:effectLst/>
                          <a:latin typeface="Arial"/>
                        </a:rPr>
                        <a:t>Cisgenre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a:solidFill>
                            <a:srgbClr val="595959"/>
                          </a:solidFill>
                          <a:effectLst/>
                          <a:latin typeface="Arial"/>
                        </a:rPr>
                        <a:t>Personne trans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a:rPr>
                        <a:t>Personne </a:t>
                      </a:r>
                      <a:r>
                        <a:rPr lang="fr-CA" sz="900" b="1" i="0" u="none" strike="noStrike" dirty="0" err="1">
                          <a:solidFill>
                            <a:srgbClr val="595959"/>
                          </a:solidFill>
                          <a:effectLst/>
                          <a:latin typeface="Arial"/>
                        </a:rPr>
                        <a:t>trans</a:t>
                      </a:r>
                      <a:r>
                        <a:rPr lang="fr-CA" sz="900" b="1" i="0" u="none" strike="noStrike" dirty="0">
                          <a:solidFill>
                            <a:srgbClr val="595959"/>
                          </a:solidFill>
                          <a:effectLst/>
                          <a:latin typeface="Arial"/>
                        </a:rPr>
                        <a:t> </a:t>
                      </a:r>
                      <a:r>
                        <a:rPr lang="fr-CA" sz="900" b="1" i="0" u="none" strike="noStrike" dirty="0" smtClean="0">
                          <a:solidFill>
                            <a:srgbClr val="595959"/>
                          </a:solidFill>
                          <a:effectLst/>
                          <a:latin typeface="Arial"/>
                        </a:rPr>
                        <a:t>non binaire</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Non-binaire : Genre fluide / </a:t>
                      </a:r>
                      <a:r>
                        <a:rPr lang="fr-CA" sz="900" b="1" i="0" u="none" strike="noStrike" dirty="0" err="1">
                          <a:solidFill>
                            <a:srgbClr val="595959"/>
                          </a:solidFill>
                          <a:effectLst/>
                          <a:latin typeface="Arial"/>
                        </a:rPr>
                        <a:t>Agenre</a:t>
                      </a:r>
                      <a:r>
                        <a:rPr lang="fr-CA" sz="900" b="1" i="0" u="none" strike="noStrike" dirty="0">
                          <a:solidFill>
                            <a:srgbClr val="595959"/>
                          </a:solidFill>
                          <a:effectLst/>
                          <a:latin typeface="Arial"/>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1793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732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567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308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000">
                <a:tc>
                  <a:txBody>
                    <a:bodyPr/>
                    <a:lstStyle/>
                    <a:p>
                      <a:pPr algn="l" fontAlgn="ctr"/>
                      <a:r>
                        <a:rPr lang="fr-CA" sz="1100" b="0" i="0" u="none" strike="noStrike" dirty="0">
                          <a:solidFill>
                            <a:srgbClr val="595959"/>
                          </a:solidFill>
                          <a:effectLst/>
                          <a:latin typeface="Arial Narrow" panose="020B0606020202030204" pitchFamily="34" charset="0"/>
                        </a:rPr>
                        <a:t>Comprendre que je n’étais pas seul(e) à vivre cela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Trouver un espace où je me suis senti(e) compris(e) pour ce que j’étais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a:solidFill>
                            <a:srgbClr val="595959"/>
                          </a:solidFill>
                          <a:effectLst/>
                          <a:latin typeface="Arial Narrow" panose="020B0606020202030204" pitchFamily="34" charset="0"/>
                        </a:rPr>
                        <a:t>Développer ma confiance en voyant d’autres personnes LGBTQ s’affirmer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a:solidFill>
                            <a:srgbClr val="595959"/>
                          </a:solidFill>
                          <a:effectLst/>
                          <a:latin typeface="Arial Narrow" panose="020B0606020202030204" pitchFamily="34" charset="0"/>
                        </a:rPr>
                        <a:t>La possibilité de recevoir de l’écoute sans jugement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M’alléger l’esprit en me confiant à quelqu’un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Comprendre que je n’étais pas </a:t>
                      </a:r>
                      <a:r>
                        <a:rPr lang="fr-CA" sz="1100" b="0" i="0" u="none" strike="noStrike" dirty="0" smtClean="0">
                          <a:solidFill>
                            <a:srgbClr val="595959"/>
                          </a:solidFill>
                          <a:effectLst/>
                          <a:latin typeface="Arial Narrow" panose="020B0606020202030204" pitchFamily="34" charset="0"/>
                        </a:rPr>
                        <a:t/>
                      </a:r>
                      <a:br>
                        <a:rPr lang="fr-CA" sz="1100" b="0" i="0" u="none" strike="noStrike" dirty="0" smtClean="0">
                          <a:solidFill>
                            <a:srgbClr val="595959"/>
                          </a:solidFill>
                          <a:effectLst/>
                          <a:latin typeface="Arial Narrow" panose="020B0606020202030204" pitchFamily="34" charset="0"/>
                        </a:rPr>
                      </a:br>
                      <a:r>
                        <a:rPr lang="fr-CA" sz="1100" b="0" i="0" u="none" strike="noStrike" dirty="0" smtClean="0">
                          <a:solidFill>
                            <a:srgbClr val="595959"/>
                          </a:solidFill>
                          <a:effectLst/>
                          <a:latin typeface="Arial Narrow" panose="020B0606020202030204" pitchFamily="34" charset="0"/>
                        </a:rPr>
                        <a:t>« </a:t>
                      </a:r>
                      <a:r>
                        <a:rPr lang="fr-CA" sz="1100" b="0" i="0" u="none" strike="noStrike" dirty="0">
                          <a:solidFill>
                            <a:srgbClr val="595959"/>
                          </a:solidFill>
                          <a:effectLst/>
                          <a:latin typeface="Arial Narrow" panose="020B0606020202030204" pitchFamily="34" charset="0"/>
                        </a:rPr>
                        <a:t>malade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Me sentir appartenir à un réseau où l’on se supporte mutuellement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5"/>
            </p:custDataLst>
          </p:nvPr>
        </p:nvSpPr>
        <p:spPr>
          <a:xfrm>
            <a:off x="500202" y="6093296"/>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Q15. </a:t>
            </a:r>
            <a:r>
              <a:rPr lang="fr-CA" sz="900" dirty="0">
                <a:solidFill>
                  <a:srgbClr val="595959"/>
                </a:solidFill>
                <a:latin typeface="Arial" panose="020B0604020202020204" pitchFamily="34" charset="0"/>
                <a:cs typeface="Arial" panose="020B0604020202020204" pitchFamily="34" charset="0"/>
              </a:rPr>
              <a:t>Qu’est-ce qui a été le plus bénéfique pour vous dans le support que vous avez trouvé dans votre processus d’affirmation, d’apprivoisement ou d’acceptation de votre orientation sexuelle/identité de genre? </a:t>
            </a:r>
          </a:p>
        </p:txBody>
      </p:sp>
    </p:spTree>
    <p:extLst>
      <p:ext uri="{BB962C8B-B14F-4D97-AF65-F5344CB8AC3E}">
        <p14:creationId xmlns:p14="http://schemas.microsoft.com/office/powerpoint/2010/main" val="2107005159"/>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126</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260649"/>
            <a:ext cx="5309344" cy="743960"/>
          </a:xfrm>
        </p:spPr>
        <p:txBody>
          <a:bodyPr/>
          <a:lstStyle/>
          <a:p>
            <a:r>
              <a:rPr lang="fr-CA" sz="2000" dirty="0">
                <a:solidFill>
                  <a:srgbClr val="9BBB59"/>
                </a:solidFill>
              </a:rPr>
              <a:t>Aspects les plus bénéfiques dans le support obtenu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123961843"/>
              </p:ext>
            </p:extLst>
          </p:nvPr>
        </p:nvGraphicFramePr>
        <p:xfrm>
          <a:off x="539552" y="1321948"/>
          <a:ext cx="5400601" cy="4054532"/>
        </p:xfrm>
        <a:graphic>
          <a:graphicData uri="http://schemas.openxmlformats.org/drawingml/2006/table">
            <a:tbl>
              <a:tblPr firstRow="1" bandRow="1">
                <a:tableStyleId>{2D5ABB26-0587-4C30-8999-92F81FD0307C}</a:tableStyleId>
              </a:tblPr>
              <a:tblGrid>
                <a:gridCol w="2597281"/>
                <a:gridCol w="995678"/>
                <a:gridCol w="903821"/>
                <a:gridCol w="903821"/>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07999">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Gais</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Lesbiennes</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1793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378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292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000">
                <a:tc>
                  <a:txBody>
                    <a:bodyPr/>
                    <a:lstStyle/>
                    <a:p>
                      <a:pPr algn="l" fontAlgn="ctr"/>
                      <a:r>
                        <a:rPr lang="fr-CA" sz="1100" b="0" i="0" u="none" strike="noStrike" dirty="0">
                          <a:solidFill>
                            <a:srgbClr val="595959"/>
                          </a:solidFill>
                          <a:effectLst/>
                          <a:latin typeface="Arial Narrow" panose="020B0606020202030204" pitchFamily="34" charset="0"/>
                        </a:rPr>
                        <a:t>Comprendre que je n’étais pas seul(e) à vivre cela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68</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58</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Trouver un espace où je me suis senti(e) compris(e) pour ce que j’étais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46</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a:solidFill>
                            <a:srgbClr val="595959"/>
                          </a:solidFill>
                          <a:effectLst/>
                          <a:latin typeface="Arial Narrow" panose="020B0606020202030204" pitchFamily="34" charset="0"/>
                        </a:rPr>
                        <a:t>Développer ma confiance en voyant d’autres personnes LGBTQ s’affirmer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43</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a:solidFill>
                            <a:srgbClr val="595959"/>
                          </a:solidFill>
                          <a:effectLst/>
                          <a:latin typeface="Arial Narrow" panose="020B0606020202030204" pitchFamily="34" charset="0"/>
                        </a:rPr>
                        <a:t>La possibilité de recevoir de l’écoute sans jugement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a:ea typeface="+mn-ea"/>
                          <a:cs typeface="+mn-cs"/>
                        </a:rPr>
                        <a:t>32</a:t>
                      </a:r>
                      <a:endParaRPr lang="fr-CA" sz="1100" b="1" i="0" u="none" strike="noStrike" kern="1200" dirty="0">
                        <a:solidFill>
                          <a:srgbClr val="00B0F0"/>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24</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M’alléger l’esprit en me confiant à quelqu’un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34</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Comprendre que je n’étais pas </a:t>
                      </a:r>
                      <a:r>
                        <a:rPr lang="fr-CA" sz="1100" b="0" i="0" u="none" strike="noStrike" dirty="0" smtClean="0">
                          <a:solidFill>
                            <a:srgbClr val="595959"/>
                          </a:solidFill>
                          <a:effectLst/>
                          <a:latin typeface="Arial Narrow" panose="020B0606020202030204" pitchFamily="34" charset="0"/>
                        </a:rPr>
                        <a:t/>
                      </a:r>
                      <a:br>
                        <a:rPr lang="fr-CA" sz="1100" b="0" i="0" u="none" strike="noStrike" dirty="0" smtClean="0">
                          <a:solidFill>
                            <a:srgbClr val="595959"/>
                          </a:solidFill>
                          <a:effectLst/>
                          <a:latin typeface="Arial Narrow" panose="020B0606020202030204" pitchFamily="34" charset="0"/>
                        </a:rPr>
                      </a:br>
                      <a:r>
                        <a:rPr lang="fr-CA" sz="1100" b="0" i="0" u="none" strike="noStrike" dirty="0" smtClean="0">
                          <a:solidFill>
                            <a:srgbClr val="595959"/>
                          </a:solidFill>
                          <a:effectLst/>
                          <a:latin typeface="Arial Narrow" panose="020B0606020202030204" pitchFamily="34" charset="0"/>
                        </a:rPr>
                        <a:t>« </a:t>
                      </a:r>
                      <a:r>
                        <a:rPr lang="fr-CA" sz="1100" b="0" i="0" u="none" strike="noStrike" dirty="0">
                          <a:solidFill>
                            <a:srgbClr val="595959"/>
                          </a:solidFill>
                          <a:effectLst/>
                          <a:latin typeface="Arial Narrow" panose="020B0606020202030204" pitchFamily="34" charset="0"/>
                        </a:rPr>
                        <a:t>malade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27</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18</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Me sentir appartenir à un réseau où l’on se supporte mutuellement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24</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33</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5"/>
            </p:custDataLst>
          </p:nvPr>
        </p:nvSpPr>
        <p:spPr>
          <a:xfrm>
            <a:off x="500202" y="6093296"/>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Q15. </a:t>
            </a:r>
            <a:r>
              <a:rPr lang="fr-CA" sz="900" dirty="0">
                <a:solidFill>
                  <a:srgbClr val="595959"/>
                </a:solidFill>
                <a:latin typeface="Arial" panose="020B0604020202020204" pitchFamily="34" charset="0"/>
                <a:cs typeface="Arial" panose="020B0604020202020204" pitchFamily="34" charset="0"/>
              </a:rPr>
              <a:t>Qu’est-ce qui a été le plus bénéfique pour vous dans le support que vous avez trouvé dans votre processus d’affirmation, d’apprivoisement ou d’acceptation de votre orientation sexuelle/identité de genre? </a:t>
            </a:r>
          </a:p>
        </p:txBody>
      </p:sp>
    </p:spTree>
    <p:extLst>
      <p:ext uri="{BB962C8B-B14F-4D97-AF65-F5344CB8AC3E}">
        <p14:creationId xmlns:p14="http://schemas.microsoft.com/office/powerpoint/2010/main" val="3348660084"/>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127</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188641"/>
            <a:ext cx="5309344" cy="815968"/>
          </a:xfrm>
        </p:spPr>
        <p:txBody>
          <a:bodyPr/>
          <a:lstStyle/>
          <a:p>
            <a:r>
              <a:rPr lang="fr-CA" sz="2000" dirty="0">
                <a:solidFill>
                  <a:srgbClr val="9BBB59"/>
                </a:solidFill>
              </a:rPr>
              <a:t>Aspects les plus bénéfiques dans le support obtenu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901668699"/>
              </p:ext>
            </p:extLst>
          </p:nvPr>
        </p:nvGraphicFramePr>
        <p:xfrm>
          <a:off x="539551" y="1213531"/>
          <a:ext cx="7560840" cy="4532256"/>
        </p:xfrm>
        <a:graphic>
          <a:graphicData uri="http://schemas.openxmlformats.org/drawingml/2006/table">
            <a:tbl>
              <a:tblPr firstRow="1" bandRow="1">
                <a:tableStyleId>{2D5ABB26-0587-4C30-8999-92F81FD0307C}</a:tableStyleId>
              </a:tblPr>
              <a:tblGrid>
                <a:gridCol w="2724329"/>
                <a:gridCol w="1044383"/>
                <a:gridCol w="948032"/>
                <a:gridCol w="948032"/>
                <a:gridCol w="948032"/>
                <a:gridCol w="948032"/>
              </a:tblGrid>
              <a:tr h="27074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19418">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83335">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473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1793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678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409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07356">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Comprendre que je n’étais pas seul(e) à vivre cela</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7356">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Trouver un espace où je me suis senti(e) compris(e) pour ce que j’étais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7356">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Développer ma confiance en voyant d’autres personnes LGBTQ s’affirmer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7356">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La possibilité de recevoir de l’écoute sans jugement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7356">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M’alléger l’esprit en me confiant à quelqu’un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7356">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Comprendre que je n’étais pas « malade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7356">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Me sentir appartenir à un réseau où l’on se supporte mutuellement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5"/>
            </p:custDataLst>
          </p:nvPr>
        </p:nvSpPr>
        <p:spPr>
          <a:xfrm>
            <a:off x="500202" y="6093296"/>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Q15. </a:t>
            </a:r>
            <a:r>
              <a:rPr lang="fr-CA" sz="900" dirty="0">
                <a:solidFill>
                  <a:srgbClr val="595959"/>
                </a:solidFill>
                <a:latin typeface="Arial" panose="020B0604020202020204" pitchFamily="34" charset="0"/>
                <a:cs typeface="Arial" panose="020B0604020202020204" pitchFamily="34" charset="0"/>
              </a:rPr>
              <a:t>Qu’est-ce qui a été le plus bénéfique pour vous dans le support que vous avez trouvé dans votre processus d’affirmation, d’apprivoisement ou d’acceptation de votre orientation sexuelle/identité de genre? </a:t>
            </a:r>
          </a:p>
        </p:txBody>
      </p:sp>
    </p:spTree>
    <p:extLst>
      <p:ext uri="{BB962C8B-B14F-4D97-AF65-F5344CB8AC3E}">
        <p14:creationId xmlns:p14="http://schemas.microsoft.com/office/powerpoint/2010/main" val="1119328691"/>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128</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723654"/>
            <a:ext cx="5669384" cy="631545"/>
          </a:xfrm>
        </p:spPr>
        <p:txBody>
          <a:bodyPr/>
          <a:lstStyle/>
          <a:p>
            <a:r>
              <a:rPr lang="fr-CA" sz="2000" dirty="0" smtClean="0">
                <a:solidFill>
                  <a:srgbClr val="9BBB59"/>
                </a:solidFill>
              </a:rPr>
              <a:t>Perception d’adéquation des ressources</a:t>
            </a:r>
            <a:br>
              <a:rPr lang="fr-CA" sz="2000" dirty="0" smtClean="0">
                <a:solidFill>
                  <a:srgbClr val="9BBB59"/>
                </a:solidFill>
              </a:rPr>
            </a:br>
            <a:endParaRPr lang="fr-CA" dirty="0"/>
          </a:p>
        </p:txBody>
      </p:sp>
      <p:sp>
        <p:nvSpPr>
          <p:cNvPr id="13" name="Rectangle 12"/>
          <p:cNvSpPr/>
          <p:nvPr>
            <p:custDataLst>
              <p:tags r:id="rId4"/>
            </p:custDataLst>
          </p:nvPr>
        </p:nvSpPr>
        <p:spPr>
          <a:xfrm>
            <a:off x="510159" y="1160678"/>
            <a:ext cx="23679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5"/>
            </p:custDataLst>
          </p:nvPr>
        </p:nvSpPr>
        <p:spPr>
          <a:xfrm>
            <a:off x="500202" y="6243109"/>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Q16. </a:t>
            </a:r>
            <a:r>
              <a:rPr lang="fr-CA" sz="900" dirty="0">
                <a:solidFill>
                  <a:srgbClr val="595959"/>
                </a:solidFill>
                <a:latin typeface="Arial" panose="020B0604020202020204" pitchFamily="34" charset="0"/>
                <a:cs typeface="Arial" panose="020B0604020202020204" pitchFamily="34" charset="0"/>
              </a:rPr>
              <a:t>Avez-vous eu l’impression que les ressources disponibles  vers lesquelles vous tourner pour vous aider, au besoin, étaient…?</a:t>
            </a:r>
          </a:p>
        </p:txBody>
      </p:sp>
      <p:graphicFrame>
        <p:nvGraphicFramePr>
          <p:cNvPr id="8" name="Graphique 7"/>
          <p:cNvGraphicFramePr/>
          <p:nvPr>
            <p:extLst>
              <p:ext uri="{D42A27DB-BD31-4B8C-83A1-F6EECF244321}">
                <p14:modId xmlns:p14="http://schemas.microsoft.com/office/powerpoint/2010/main" val="90367213"/>
              </p:ext>
            </p:extLst>
          </p:nvPr>
        </p:nvGraphicFramePr>
        <p:xfrm>
          <a:off x="1899345" y="2027910"/>
          <a:ext cx="3953229" cy="3240360"/>
        </p:xfrm>
        <a:graphic>
          <a:graphicData uri="http://schemas.openxmlformats.org/drawingml/2006/chart">
            <c:chart xmlns:c="http://schemas.openxmlformats.org/drawingml/2006/chart" xmlns:r="http://schemas.openxmlformats.org/officeDocument/2006/relationships" r:id="rId8"/>
          </a:graphicData>
        </a:graphic>
      </p:graphicFrame>
      <p:sp>
        <p:nvSpPr>
          <p:cNvPr id="9" name="ZoneTexte 8"/>
          <p:cNvSpPr txBox="1"/>
          <p:nvPr/>
        </p:nvSpPr>
        <p:spPr>
          <a:xfrm>
            <a:off x="2987824" y="2447510"/>
            <a:ext cx="943892" cy="276999"/>
          </a:xfrm>
          <a:prstGeom prst="rect">
            <a:avLst/>
          </a:prstGeom>
          <a:noFill/>
        </p:spPr>
        <p:txBody>
          <a:bodyPr wrap="square" rtlCol="0">
            <a:spAutoFit/>
          </a:bodyPr>
          <a:lstStyle/>
          <a:p>
            <a:r>
              <a:rPr lang="fr-CA" sz="1200" dirty="0" smtClean="0">
                <a:solidFill>
                  <a:srgbClr val="595959"/>
                </a:solidFill>
                <a:latin typeface="Arial Narrow" panose="020B0606020202030204" pitchFamily="34" charset="0"/>
              </a:rPr>
              <a:t>Inexistantes</a:t>
            </a:r>
            <a:endParaRPr lang="fr-CA" sz="1200" dirty="0">
              <a:solidFill>
                <a:srgbClr val="595959"/>
              </a:solidFill>
              <a:latin typeface="Arial Narrow" panose="020B0606020202030204" pitchFamily="34" charset="0"/>
            </a:endParaRPr>
          </a:p>
        </p:txBody>
      </p:sp>
      <p:sp>
        <p:nvSpPr>
          <p:cNvPr id="11" name="ZoneTexte 10"/>
          <p:cNvSpPr txBox="1"/>
          <p:nvPr/>
        </p:nvSpPr>
        <p:spPr>
          <a:xfrm>
            <a:off x="5076056" y="3368025"/>
            <a:ext cx="888585" cy="276999"/>
          </a:xfrm>
          <a:prstGeom prst="rect">
            <a:avLst/>
          </a:prstGeom>
          <a:noFill/>
        </p:spPr>
        <p:txBody>
          <a:bodyPr wrap="square" rtlCol="0">
            <a:spAutoFit/>
          </a:bodyPr>
          <a:lstStyle/>
          <a:p>
            <a:r>
              <a:rPr lang="fr-CA" sz="1200" dirty="0">
                <a:solidFill>
                  <a:srgbClr val="595959"/>
                </a:solidFill>
                <a:latin typeface="Arial Narrow" panose="020B0606020202030204" pitchFamily="34" charset="0"/>
              </a:rPr>
              <a:t>Suffisantes</a:t>
            </a:r>
          </a:p>
        </p:txBody>
      </p:sp>
      <p:sp>
        <p:nvSpPr>
          <p:cNvPr id="15" name="ZoneTexte 14"/>
          <p:cNvSpPr txBox="1"/>
          <p:nvPr/>
        </p:nvSpPr>
        <p:spPr>
          <a:xfrm>
            <a:off x="1691680" y="3368025"/>
            <a:ext cx="1282156" cy="276999"/>
          </a:xfrm>
          <a:prstGeom prst="rect">
            <a:avLst/>
          </a:prstGeom>
          <a:noFill/>
        </p:spPr>
        <p:txBody>
          <a:bodyPr wrap="square" rtlCol="0">
            <a:spAutoFit/>
          </a:bodyPr>
          <a:lstStyle/>
          <a:p>
            <a:r>
              <a:rPr lang="fr-CA" sz="1200" dirty="0" smtClean="0">
                <a:solidFill>
                  <a:srgbClr val="595959"/>
                </a:solidFill>
                <a:latin typeface="Arial Narrow" panose="020B0606020202030204" pitchFamily="34" charset="0"/>
              </a:rPr>
              <a:t>Très insuffisantes</a:t>
            </a:r>
            <a:endParaRPr lang="fr-CA" sz="1200" dirty="0">
              <a:solidFill>
                <a:srgbClr val="595959"/>
              </a:solidFill>
              <a:latin typeface="Arial Narrow" panose="020B0606020202030204" pitchFamily="34" charset="0"/>
            </a:endParaRPr>
          </a:p>
        </p:txBody>
      </p:sp>
      <p:sp>
        <p:nvSpPr>
          <p:cNvPr id="16" name="ZoneTexte 15"/>
          <p:cNvSpPr txBox="1"/>
          <p:nvPr/>
        </p:nvSpPr>
        <p:spPr>
          <a:xfrm>
            <a:off x="2531774" y="5074323"/>
            <a:ext cx="1459999" cy="276999"/>
          </a:xfrm>
          <a:prstGeom prst="rect">
            <a:avLst/>
          </a:prstGeom>
          <a:noFill/>
        </p:spPr>
        <p:txBody>
          <a:bodyPr wrap="square" rtlCol="0">
            <a:spAutoFit/>
          </a:bodyPr>
          <a:lstStyle/>
          <a:p>
            <a:r>
              <a:rPr lang="fr-CA" sz="1200" dirty="0" smtClean="0">
                <a:solidFill>
                  <a:srgbClr val="595959"/>
                </a:solidFill>
                <a:latin typeface="Arial Narrow" panose="020B0606020202030204" pitchFamily="34" charset="0"/>
              </a:rPr>
              <a:t>Un peu insuffisantes</a:t>
            </a:r>
            <a:endParaRPr lang="fr-CA" sz="1200"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2970691444"/>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129</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fr-CA" sz="2000" dirty="0" smtClean="0">
                <a:solidFill>
                  <a:srgbClr val="9BBB59"/>
                </a:solidFill>
              </a:rPr>
              <a:t>Perception d’adéquation des </a:t>
            </a:r>
            <a:r>
              <a:rPr lang="fr-CA" sz="2000" dirty="0">
                <a:solidFill>
                  <a:srgbClr val="9BBB59"/>
                </a:solidFill>
              </a:rPr>
              <a:t>ressources</a:t>
            </a:r>
            <a:endParaRPr lang="fr-CA" dirty="0"/>
          </a:p>
        </p:txBody>
      </p:sp>
      <p:sp>
        <p:nvSpPr>
          <p:cNvPr id="10" name="ZoneTexte 9"/>
          <p:cNvSpPr txBox="1"/>
          <p:nvPr>
            <p:custDataLst>
              <p:tags r:id="rId4"/>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Q16. </a:t>
            </a:r>
            <a:r>
              <a:rPr lang="fr-CA" sz="900" dirty="0">
                <a:solidFill>
                  <a:srgbClr val="595959"/>
                </a:solidFill>
                <a:latin typeface="Arial" panose="020B0604020202020204" pitchFamily="34" charset="0"/>
                <a:cs typeface="Arial" panose="020B0604020202020204" pitchFamily="34" charset="0"/>
              </a:rPr>
              <a:t>Avez-vous eu l’impression que les ressources disponibles vers lesquelles vous tourner pour vous aider, au besoin, étaient...? </a:t>
            </a:r>
          </a:p>
        </p:txBody>
      </p:sp>
      <p:graphicFrame>
        <p:nvGraphicFramePr>
          <p:cNvPr id="7" name="Table 9"/>
          <p:cNvGraphicFramePr>
            <a:graphicFrameLocks noGrp="1"/>
          </p:cNvGraphicFramePr>
          <p:nvPr>
            <p:custDataLst>
              <p:tags r:id="rId5"/>
            </p:custDataLst>
            <p:extLst>
              <p:ext uri="{D42A27DB-BD31-4B8C-83A1-F6EECF244321}">
                <p14:modId xmlns:p14="http://schemas.microsoft.com/office/powerpoint/2010/main" val="593640228"/>
              </p:ext>
            </p:extLst>
          </p:nvPr>
        </p:nvGraphicFramePr>
        <p:xfrm>
          <a:off x="611557" y="1196752"/>
          <a:ext cx="5400603" cy="2902532"/>
        </p:xfrm>
        <a:graphic>
          <a:graphicData uri="http://schemas.openxmlformats.org/drawingml/2006/table">
            <a:tbl>
              <a:tblPr firstRow="1" bandRow="1">
                <a:tableStyleId>{2D5ABB26-0587-4C30-8999-92F81FD0307C}</a:tableStyleId>
              </a:tblPr>
              <a:tblGrid>
                <a:gridCol w="1555795"/>
                <a:gridCol w="596420"/>
                <a:gridCol w="541398"/>
                <a:gridCol w="541398"/>
                <a:gridCol w="541398"/>
                <a:gridCol w="541398"/>
                <a:gridCol w="541398"/>
                <a:gridCol w="541398"/>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200" b="0" i="0" u="none" strike="noStrike" dirty="0">
                          <a:solidFill>
                            <a:srgbClr val="595959"/>
                          </a:solidFill>
                          <a:effectLst/>
                          <a:latin typeface="Arial Narrow" panose="020B0606020202030204" pitchFamily="34" charset="0"/>
                        </a:rPr>
                        <a:t>Suffisantes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42</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46</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54</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E31836"/>
                          </a:solidFill>
                          <a:effectLst/>
                          <a:latin typeface="Arial Narrow" panose="020B0606020202030204" pitchFamily="34" charset="0"/>
                        </a:rPr>
                        <a:t>37</a:t>
                      </a:r>
                      <a:endParaRPr lang="fr-CA" sz="12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E31836"/>
                          </a:solidFill>
                          <a:effectLst/>
                          <a:latin typeface="Arial Narrow" panose="020B0606020202030204" pitchFamily="34" charset="0"/>
                        </a:rPr>
                        <a:t>35</a:t>
                      </a:r>
                      <a:endParaRPr lang="fr-CA" sz="12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00B0F0"/>
                          </a:solidFill>
                          <a:effectLst/>
                          <a:latin typeface="Arial Narrow" panose="020B0606020202030204" pitchFamily="34" charset="0"/>
                        </a:rPr>
                        <a:t>50</a:t>
                      </a:r>
                      <a:endParaRPr lang="fr-CA" sz="12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43</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200" b="0" i="0" u="none" strike="noStrike" dirty="0">
                          <a:solidFill>
                            <a:srgbClr val="595959"/>
                          </a:solidFill>
                          <a:effectLst/>
                          <a:latin typeface="Arial Narrow" panose="020B0606020202030204" pitchFamily="34" charset="0"/>
                        </a:rPr>
                        <a:t>Un peu insuffisantes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30</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41</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34</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40</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42</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14</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21</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200" b="0" i="0" u="none" strike="noStrike" dirty="0">
                          <a:solidFill>
                            <a:srgbClr val="595959"/>
                          </a:solidFill>
                          <a:effectLst/>
                          <a:latin typeface="Arial Narrow" panose="020B0606020202030204" pitchFamily="34" charset="0"/>
                        </a:rPr>
                        <a:t>Très insuffisantes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14</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9</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8</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13</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13</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19</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16</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200" b="0" i="0" u="none" strike="noStrike" dirty="0">
                          <a:solidFill>
                            <a:srgbClr val="595959"/>
                          </a:solidFill>
                          <a:effectLst/>
                          <a:latin typeface="Arial Narrow" panose="020B0606020202030204" pitchFamily="34" charset="0"/>
                        </a:rPr>
                        <a:t>Inexistantes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13</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4</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5</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E31836"/>
                          </a:solidFill>
                          <a:effectLst/>
                          <a:latin typeface="Arial Narrow" panose="020B0606020202030204" pitchFamily="34" charset="0"/>
                        </a:rPr>
                        <a:t>10</a:t>
                      </a:r>
                      <a:endParaRPr lang="fr-CA" sz="12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10</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17</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20</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4246184626"/>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Grands constats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13</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a:bodyPr>
          <a:lstStyle/>
          <a:p>
            <a:pPr marL="228600" indent="-228600">
              <a:buClr>
                <a:srgbClr val="9BBB59"/>
              </a:buClr>
              <a:buFont typeface="Wingdings" panose="05000000000000000000" pitchFamily="2" charset="2"/>
              <a:buChar char="§"/>
            </a:pPr>
            <a:r>
              <a:rPr lang="fr-CA" sz="1200" b="0" dirty="0" smtClean="0"/>
              <a:t>La </a:t>
            </a:r>
            <a:r>
              <a:rPr lang="fr-CA" sz="1200" b="0" dirty="0"/>
              <a:t>possibilité d’échanger avec des personnes qui ont vécu le même </a:t>
            </a:r>
            <a:r>
              <a:rPr lang="fr-CA" sz="1200" b="0" dirty="0" smtClean="0"/>
              <a:t>processus (amis</a:t>
            </a:r>
            <a:r>
              <a:rPr lang="fr-CA" sz="1200" b="0" dirty="0"/>
              <a:t>, connaissances ou groupes </a:t>
            </a:r>
            <a:r>
              <a:rPr lang="fr-CA" sz="1200" b="0" dirty="0" smtClean="0"/>
              <a:t>organisés), physiquement </a:t>
            </a:r>
            <a:r>
              <a:rPr lang="fr-CA" sz="1200" b="0" dirty="0"/>
              <a:t>ou via les réseaux </a:t>
            </a:r>
            <a:r>
              <a:rPr lang="fr-CA" sz="1200" b="0" dirty="0" smtClean="0"/>
              <a:t>sociaux, fait d’ailleurs partie </a:t>
            </a:r>
            <a:r>
              <a:rPr lang="fr-CA" sz="1200" b="0" dirty="0"/>
              <a:t>des sources de </a:t>
            </a:r>
            <a:r>
              <a:rPr lang="fr-CA" sz="1200" b="0" dirty="0" smtClean="0"/>
              <a:t>support les </a:t>
            </a:r>
            <a:r>
              <a:rPr lang="fr-CA" sz="1200" b="0" dirty="0"/>
              <a:t>plus valorisées par les jeunes </a:t>
            </a:r>
            <a:r>
              <a:rPr lang="fr-CA" sz="1200" b="0" dirty="0" smtClean="0"/>
              <a:t>LBGT.</a:t>
            </a:r>
          </a:p>
          <a:p>
            <a:pPr marL="228600" indent="-228600">
              <a:buClr>
                <a:srgbClr val="9BBB59"/>
              </a:buClr>
              <a:buFont typeface="Wingdings" panose="05000000000000000000" pitchFamily="2" charset="2"/>
              <a:buChar char="§"/>
            </a:pPr>
            <a:r>
              <a:rPr lang="fr-CA" sz="1200" b="0" dirty="0" smtClean="0"/>
              <a:t>De </a:t>
            </a:r>
            <a:r>
              <a:rPr lang="fr-CA" sz="1200" b="0" dirty="0"/>
              <a:t>façon </a:t>
            </a:r>
            <a:r>
              <a:rPr lang="fr-CA" sz="1200" b="0" dirty="0" smtClean="0"/>
              <a:t>générale, </a:t>
            </a:r>
            <a:r>
              <a:rPr lang="fr-CA" sz="1200" b="0" dirty="0"/>
              <a:t>tout ce qui permet de briser le sentiment </a:t>
            </a:r>
            <a:r>
              <a:rPr lang="fr-CA" sz="1200" b="0" dirty="0" smtClean="0"/>
              <a:t>d’isolement (« être seul à vivre cela »), voire </a:t>
            </a:r>
            <a:r>
              <a:rPr lang="fr-CA" sz="1200" b="0" dirty="0"/>
              <a:t>« d’anormalité </a:t>
            </a:r>
            <a:r>
              <a:rPr lang="fr-CA" sz="1200" b="0" dirty="0" smtClean="0"/>
              <a:t>» est valorisé et une juste  représentation médiatique (TV, web) des minorités sexuelles semble particulièrement bénéfique à ce titre.</a:t>
            </a:r>
          </a:p>
          <a:p>
            <a:pPr marL="228600" indent="-228600">
              <a:buClr>
                <a:srgbClr val="9BBB59"/>
              </a:buClr>
              <a:buFont typeface="Wingdings" panose="05000000000000000000" pitchFamily="2" charset="2"/>
              <a:buChar char="§"/>
            </a:pPr>
            <a:r>
              <a:rPr lang="fr-CA" sz="1200" b="0" dirty="0" smtClean="0"/>
              <a:t>Bien que les ressources d’aide semblent davantage présentes aux jeunes, plus de la moitié d’entre eux les juge encore insuffisantes. </a:t>
            </a:r>
          </a:p>
          <a:p>
            <a:pPr marL="228600" indent="-228600">
              <a:buClr>
                <a:srgbClr val="9BBB59"/>
              </a:buClr>
              <a:buFont typeface="Wingdings" panose="05000000000000000000" pitchFamily="2" charset="2"/>
              <a:buChar char="§"/>
            </a:pPr>
            <a:r>
              <a:rPr lang="fr-CA" sz="1200" b="0" dirty="0" smtClean="0"/>
              <a:t>De façon générale cependant, c’est davantage au niveau de l’ouverture globale de la société face aux minorités sexuelles que les choses devraient être améliorées selon les plus jeunes générations LGBT.</a:t>
            </a:r>
            <a:endParaRPr lang="fr-CA" sz="1200" b="0" dirty="0"/>
          </a:p>
          <a:p>
            <a:pPr marL="228600" indent="-228600">
              <a:buClr>
                <a:srgbClr val="9BBB59"/>
              </a:buClr>
              <a:buFont typeface="Wingdings" panose="05000000000000000000" pitchFamily="2" charset="2"/>
              <a:buChar char="§"/>
            </a:pPr>
            <a:r>
              <a:rPr lang="fr-CA" sz="1200" b="0" dirty="0" smtClean="0"/>
              <a:t>D’ailleurs, si </a:t>
            </a:r>
            <a:r>
              <a:rPr lang="fr-CA" sz="1200" b="0" dirty="0"/>
              <a:t>dans </a:t>
            </a:r>
            <a:r>
              <a:rPr lang="fr-CA" sz="1200" b="0" dirty="0" smtClean="0"/>
              <a:t>l’ensemble, la communauté LGBT est prête à dire que la société canadienne est relativement ouverte face à la diversité sexuelle et de genre, cette ouverture est loin d’être ressentie comme très développée, puisque moins de 10 % des répondants jugent la société canadienne « très » ouverte face à ces réalités (notes 9 et 10 sur une échelle de 1 à 10, où </a:t>
            </a:r>
            <a:r>
              <a:rPr lang="fr-CA" sz="1200" b="0" dirty="0"/>
              <a:t>1 signifie pas du tout ouvert(e) et 10, totalement ouvert(e), </a:t>
            </a:r>
            <a:r>
              <a:rPr lang="fr-CA" sz="1200" b="0" dirty="0" smtClean="0"/>
              <a:t>) et que 45 % la jugent « peu ou pas du tout ouverte » (notes de 1 à 6).</a:t>
            </a:r>
            <a:endParaRPr lang="fr-CA" sz="1200" b="0" dirty="0"/>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5" name="Chevron 14"/>
          <p:cNvSpPr/>
          <p:nvPr/>
        </p:nvSpPr>
        <p:spPr>
          <a:xfrm>
            <a:off x="6294976" y="1670799"/>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522575" y="1628800"/>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p.120, 121</a:t>
            </a:r>
            <a:endParaRPr lang="fr-CA" sz="1600" b="1" dirty="0">
              <a:solidFill>
                <a:srgbClr val="9BBB59"/>
              </a:solidFill>
              <a:latin typeface="Arial" panose="020B0604020202020204" pitchFamily="34" charset="0"/>
              <a:cs typeface="Arial" panose="020B0604020202020204" pitchFamily="34" charset="0"/>
            </a:endParaRPr>
          </a:p>
        </p:txBody>
      </p:sp>
      <p:sp>
        <p:nvSpPr>
          <p:cNvPr id="17" name="Chevron 16"/>
          <p:cNvSpPr/>
          <p:nvPr/>
        </p:nvSpPr>
        <p:spPr>
          <a:xfrm>
            <a:off x="6308528" y="253489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536127" y="2492896"/>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p.123, 120</a:t>
            </a:r>
            <a:endParaRPr lang="fr-CA" sz="1600" b="1" dirty="0">
              <a:solidFill>
                <a:srgbClr val="9BBB59"/>
              </a:solidFill>
              <a:latin typeface="Arial" panose="020B0604020202020204" pitchFamily="34" charset="0"/>
              <a:cs typeface="Arial" panose="020B0604020202020204" pitchFamily="34" charset="0"/>
            </a:endParaRPr>
          </a:p>
        </p:txBody>
      </p:sp>
      <p:sp>
        <p:nvSpPr>
          <p:cNvPr id="19" name="Chevron 18"/>
          <p:cNvSpPr/>
          <p:nvPr/>
        </p:nvSpPr>
        <p:spPr>
          <a:xfrm>
            <a:off x="6296953" y="3326983"/>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ZoneTexte 19"/>
          <p:cNvSpPr txBox="1"/>
          <p:nvPr/>
        </p:nvSpPr>
        <p:spPr>
          <a:xfrm>
            <a:off x="6524552" y="3284984"/>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p.128, 129</a:t>
            </a:r>
            <a:endParaRPr lang="fr-CA" sz="1600" b="1" dirty="0">
              <a:solidFill>
                <a:srgbClr val="9BBB59"/>
              </a:solidFill>
              <a:latin typeface="Arial" panose="020B0604020202020204" pitchFamily="34" charset="0"/>
              <a:cs typeface="Arial" panose="020B0604020202020204" pitchFamily="34" charset="0"/>
            </a:endParaRPr>
          </a:p>
        </p:txBody>
      </p:sp>
      <p:sp>
        <p:nvSpPr>
          <p:cNvPr id="21" name="Chevron 20"/>
          <p:cNvSpPr/>
          <p:nvPr/>
        </p:nvSpPr>
        <p:spPr>
          <a:xfrm>
            <a:off x="6324651" y="3927761"/>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2" name="ZoneTexte 21"/>
          <p:cNvSpPr txBox="1"/>
          <p:nvPr/>
        </p:nvSpPr>
        <p:spPr>
          <a:xfrm>
            <a:off x="6552250" y="3885762"/>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p.132, 133</a:t>
            </a:r>
            <a:endParaRPr lang="fr-CA" sz="1600" b="1" dirty="0">
              <a:solidFill>
                <a:srgbClr val="9BBB59"/>
              </a:solidFill>
              <a:latin typeface="Arial" panose="020B0604020202020204" pitchFamily="34" charset="0"/>
              <a:cs typeface="Arial" panose="020B0604020202020204" pitchFamily="34" charset="0"/>
            </a:endParaRPr>
          </a:p>
        </p:txBody>
      </p:sp>
      <p:sp>
        <p:nvSpPr>
          <p:cNvPr id="23" name="Chevron 22"/>
          <p:cNvSpPr/>
          <p:nvPr/>
        </p:nvSpPr>
        <p:spPr>
          <a:xfrm>
            <a:off x="6372200" y="4983167"/>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4" name="ZoneTexte 23"/>
          <p:cNvSpPr txBox="1"/>
          <p:nvPr/>
        </p:nvSpPr>
        <p:spPr>
          <a:xfrm>
            <a:off x="6599799" y="4941168"/>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p.141</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52039570"/>
      </p:ext>
    </p:extLst>
  </p:cSld>
  <p:clrMapOvr>
    <a:masterClrMapping/>
  </p:clrMapOvr>
  <p:transition/>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130</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fr-CA" sz="2000" dirty="0" smtClean="0">
                <a:solidFill>
                  <a:srgbClr val="9BBB59"/>
                </a:solidFill>
              </a:rPr>
              <a:t>Perception d’adéquation des </a:t>
            </a:r>
            <a:r>
              <a:rPr lang="fr-CA" sz="2000" dirty="0">
                <a:solidFill>
                  <a:srgbClr val="9BBB59"/>
                </a:solidFill>
              </a:rPr>
              <a:t>ressources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3517617215"/>
              </p:ext>
            </p:extLst>
          </p:nvPr>
        </p:nvGraphicFramePr>
        <p:xfrm>
          <a:off x="539549" y="1196752"/>
          <a:ext cx="8136907" cy="3052698"/>
        </p:xfrm>
        <a:graphic>
          <a:graphicData uri="http://schemas.openxmlformats.org/drawingml/2006/table">
            <a:tbl>
              <a:tblPr firstRow="1" bandRow="1">
                <a:tableStyleId>{2D5ABB26-0587-4C30-8999-92F81FD0307C}</a:tableStyleId>
              </a:tblPr>
              <a:tblGrid>
                <a:gridCol w="1935304"/>
                <a:gridCol w="741907"/>
                <a:gridCol w="673461"/>
                <a:gridCol w="673461"/>
                <a:gridCol w="673461"/>
                <a:gridCol w="673461"/>
                <a:gridCol w="673461"/>
                <a:gridCol w="673461"/>
                <a:gridCol w="673461"/>
                <a:gridCol w="745469"/>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Homo.</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Bi.</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Pan.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a:rPr>
                        <a:t>Asex</a:t>
                      </a:r>
                      <a:r>
                        <a:rPr lang="fr-CA" sz="900" b="1" i="0" u="none" strike="noStrike" dirty="0" smtClean="0">
                          <a:solidFill>
                            <a:srgbClr val="595959"/>
                          </a:solidFill>
                          <a:effectLst/>
                          <a:latin typeface="Arial"/>
                        </a:rPr>
                        <a:t>.</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a:solidFill>
                            <a:srgbClr val="595959"/>
                          </a:solidFill>
                          <a:effectLst/>
                          <a:latin typeface="Arial"/>
                        </a:rPr>
                        <a:t>Cisgenre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a:solidFill>
                            <a:srgbClr val="595959"/>
                          </a:solidFill>
                          <a:effectLst/>
                          <a:latin typeface="Arial"/>
                        </a:rPr>
                        <a:t>Personne trans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a:rPr>
                        <a:t>Personne </a:t>
                      </a:r>
                      <a:r>
                        <a:rPr lang="fr-CA" sz="900" b="1" i="0" u="none" strike="noStrike" dirty="0" err="1">
                          <a:solidFill>
                            <a:srgbClr val="595959"/>
                          </a:solidFill>
                          <a:effectLst/>
                          <a:latin typeface="Arial"/>
                        </a:rPr>
                        <a:t>trans</a:t>
                      </a:r>
                      <a:r>
                        <a:rPr lang="fr-CA" sz="900" b="1" i="0" u="none" strike="noStrike" dirty="0">
                          <a:solidFill>
                            <a:srgbClr val="595959"/>
                          </a:solidFill>
                          <a:effectLst/>
                          <a:latin typeface="Arial"/>
                        </a:rPr>
                        <a:t> </a:t>
                      </a:r>
                      <a:r>
                        <a:rPr lang="fr-CA" sz="900" b="1" i="0" u="none" strike="noStrike" dirty="0" smtClean="0">
                          <a:solidFill>
                            <a:srgbClr val="595959"/>
                          </a:solidFill>
                          <a:effectLst/>
                          <a:latin typeface="Arial"/>
                        </a:rPr>
                        <a:t>non binaire</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Non-binaire : Genre fluide / </a:t>
                      </a:r>
                      <a:r>
                        <a:rPr lang="fr-CA" sz="900" b="1" i="0" u="none" strike="noStrike" dirty="0" err="1">
                          <a:solidFill>
                            <a:srgbClr val="595959"/>
                          </a:solidFill>
                          <a:effectLst/>
                          <a:latin typeface="Arial"/>
                        </a:rPr>
                        <a:t>Agenre</a:t>
                      </a:r>
                      <a:r>
                        <a:rPr lang="fr-CA" sz="900" b="1" i="0" u="none" strike="noStrike" dirty="0">
                          <a:solidFill>
                            <a:srgbClr val="595959"/>
                          </a:solidFill>
                          <a:effectLst/>
                          <a:latin typeface="Arial"/>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200" b="0" i="0" u="none" strike="noStrike" dirty="0">
                          <a:solidFill>
                            <a:srgbClr val="595959"/>
                          </a:solidFill>
                          <a:effectLst/>
                          <a:latin typeface="Arial Narrow" panose="020B0606020202030204" pitchFamily="34" charset="0"/>
                        </a:rPr>
                        <a:t>Suffisantes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42</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41</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49</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34</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46</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44</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39</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29</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13</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200" b="0" i="0" u="none" strike="noStrike" dirty="0">
                          <a:solidFill>
                            <a:srgbClr val="595959"/>
                          </a:solidFill>
                          <a:effectLst/>
                          <a:latin typeface="Arial Narrow" panose="020B0606020202030204" pitchFamily="34" charset="0"/>
                        </a:rPr>
                        <a:t>Un peu insuffisantes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30</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31</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28</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34</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37</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29</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00B0F0"/>
                          </a:solidFill>
                          <a:effectLst/>
                          <a:latin typeface="Arial Narrow" panose="020B0606020202030204" pitchFamily="34" charset="0"/>
                        </a:rPr>
                        <a:t>39</a:t>
                      </a:r>
                      <a:endParaRPr lang="fr-CA" sz="12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52</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53</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200" b="0" i="0" u="none" strike="noStrike" dirty="0">
                          <a:solidFill>
                            <a:srgbClr val="595959"/>
                          </a:solidFill>
                          <a:effectLst/>
                          <a:latin typeface="Arial Narrow" panose="020B0606020202030204" pitchFamily="34" charset="0"/>
                        </a:rPr>
                        <a:t>Très insuffisantes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14</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0" i="0" u="none" strike="noStrike" dirty="0" smtClean="0">
                          <a:solidFill>
                            <a:srgbClr val="00B0F0"/>
                          </a:solidFill>
                          <a:effectLst/>
                          <a:latin typeface="Arial Narrow" panose="020B0606020202030204" pitchFamily="34" charset="0"/>
                        </a:rPr>
                        <a:t>16</a:t>
                      </a:r>
                      <a:endParaRPr lang="fr-CA" sz="12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E31836"/>
                          </a:solidFill>
                          <a:effectLst/>
                          <a:latin typeface="Arial Narrow" panose="020B0606020202030204" pitchFamily="34" charset="0"/>
                        </a:rPr>
                        <a:t>11</a:t>
                      </a:r>
                      <a:endParaRPr lang="fr-CA" sz="12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18</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5</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E31836"/>
                          </a:solidFill>
                          <a:effectLst/>
                          <a:latin typeface="Arial Narrow" panose="020B0606020202030204" pitchFamily="34" charset="0"/>
                        </a:rPr>
                        <a:t>14</a:t>
                      </a:r>
                      <a:endParaRPr lang="fr-CA" sz="12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19</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16</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19</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200" b="0" i="0" u="none" strike="noStrike" dirty="0">
                          <a:solidFill>
                            <a:srgbClr val="595959"/>
                          </a:solidFill>
                          <a:effectLst/>
                          <a:latin typeface="Arial Narrow" panose="020B0606020202030204" pitchFamily="34" charset="0"/>
                        </a:rPr>
                        <a:t>Inexistantes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13</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13</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12</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14</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12</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14</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3</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3</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15</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Q16. </a:t>
            </a:r>
            <a:r>
              <a:rPr lang="fr-CA" sz="900" dirty="0">
                <a:solidFill>
                  <a:srgbClr val="595959"/>
                </a:solidFill>
                <a:latin typeface="Arial" panose="020B0604020202020204" pitchFamily="34" charset="0"/>
                <a:cs typeface="Arial" panose="020B0604020202020204" pitchFamily="34" charset="0"/>
              </a:rPr>
              <a:t>Avez-vous eu l’impression que les ressources disponibles vers lesquelles vous tourner pour vous aider, au besoin, étaient...? </a:t>
            </a:r>
          </a:p>
        </p:txBody>
      </p:sp>
    </p:spTree>
    <p:extLst>
      <p:ext uri="{BB962C8B-B14F-4D97-AF65-F5344CB8AC3E}">
        <p14:creationId xmlns:p14="http://schemas.microsoft.com/office/powerpoint/2010/main" val="1149274699"/>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131</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fr-CA" sz="2000" dirty="0" smtClean="0">
                <a:solidFill>
                  <a:srgbClr val="9BBB59"/>
                </a:solidFill>
              </a:rPr>
              <a:t>Perception d’adéquation des </a:t>
            </a:r>
            <a:r>
              <a:rPr lang="fr-CA" sz="2000" dirty="0">
                <a:solidFill>
                  <a:srgbClr val="9BBB59"/>
                </a:solidFill>
              </a:rPr>
              <a:t>ressources</a:t>
            </a:r>
            <a:endParaRPr lang="fr-CA" dirty="0"/>
          </a:p>
        </p:txBody>
      </p:sp>
      <p:sp>
        <p:nvSpPr>
          <p:cNvPr id="10" name="ZoneTexte 9"/>
          <p:cNvSpPr txBox="1"/>
          <p:nvPr>
            <p:custDataLst>
              <p:tags r:id="rId4"/>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Q16. </a:t>
            </a:r>
            <a:r>
              <a:rPr lang="fr-CA" sz="900" dirty="0">
                <a:solidFill>
                  <a:srgbClr val="595959"/>
                </a:solidFill>
                <a:latin typeface="Arial" panose="020B0604020202020204" pitchFamily="34" charset="0"/>
                <a:cs typeface="Arial" panose="020B0604020202020204" pitchFamily="34" charset="0"/>
              </a:rPr>
              <a:t>Avez-vous eu l’impression que les ressources disponibles vers lesquelles vous tourner pour vous aider, au besoin, étaient...? </a:t>
            </a:r>
          </a:p>
        </p:txBody>
      </p:sp>
      <p:graphicFrame>
        <p:nvGraphicFramePr>
          <p:cNvPr id="7" name="Table 9"/>
          <p:cNvGraphicFramePr>
            <a:graphicFrameLocks noGrp="1"/>
          </p:cNvGraphicFramePr>
          <p:nvPr>
            <p:custDataLst>
              <p:tags r:id="rId5"/>
            </p:custDataLst>
            <p:extLst>
              <p:ext uri="{D42A27DB-BD31-4B8C-83A1-F6EECF244321}">
                <p14:modId xmlns:p14="http://schemas.microsoft.com/office/powerpoint/2010/main" val="1848058438"/>
              </p:ext>
            </p:extLst>
          </p:nvPr>
        </p:nvGraphicFramePr>
        <p:xfrm>
          <a:off x="500202" y="1196752"/>
          <a:ext cx="7488832" cy="2902532"/>
        </p:xfrm>
        <a:graphic>
          <a:graphicData uri="http://schemas.openxmlformats.org/drawingml/2006/table">
            <a:tbl>
              <a:tblPr firstRow="1" bandRow="1">
                <a:tableStyleId>{2D5ABB26-0587-4C30-8999-92F81FD0307C}</a:tableStyleId>
              </a:tblPr>
              <a:tblGrid>
                <a:gridCol w="2698381"/>
                <a:gridCol w="1034435"/>
                <a:gridCol w="939004"/>
                <a:gridCol w="939004"/>
                <a:gridCol w="939004"/>
                <a:gridCol w="939004"/>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200" b="0" i="0" u="none" strike="noStrike" dirty="0">
                          <a:solidFill>
                            <a:srgbClr val="595959"/>
                          </a:solidFill>
                          <a:effectLst/>
                          <a:latin typeface="Arial Narrow" panose="020B0606020202030204" pitchFamily="34" charset="0"/>
                        </a:rPr>
                        <a:t>Suffisantes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200" b="0" i="0" u="none" strike="noStrike" dirty="0">
                          <a:solidFill>
                            <a:srgbClr val="595959"/>
                          </a:solidFill>
                          <a:effectLst/>
                          <a:latin typeface="Arial Narrow" panose="020B0606020202030204" pitchFamily="34" charset="0"/>
                        </a:rPr>
                        <a:t>Un peu insuffisantes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200" b="0" i="0" u="none" strike="noStrike" dirty="0">
                          <a:solidFill>
                            <a:srgbClr val="595959"/>
                          </a:solidFill>
                          <a:effectLst/>
                          <a:latin typeface="Arial Narrow" panose="020B0606020202030204" pitchFamily="34" charset="0"/>
                        </a:rPr>
                        <a:t>Très insuffisantes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200" b="0" i="0" u="none" strike="noStrike" dirty="0">
                          <a:solidFill>
                            <a:srgbClr val="595959"/>
                          </a:solidFill>
                          <a:effectLst/>
                          <a:latin typeface="Arial Narrow" panose="020B0606020202030204" pitchFamily="34" charset="0"/>
                        </a:rPr>
                        <a:t>Inexistantes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3218508346"/>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132</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564159"/>
            <a:ext cx="8189664" cy="631545"/>
          </a:xfrm>
        </p:spPr>
        <p:txBody>
          <a:bodyPr>
            <a:normAutofit fontScale="90000"/>
          </a:bodyPr>
          <a:lstStyle/>
          <a:p>
            <a:r>
              <a:rPr lang="fr-CA" sz="2400" dirty="0" smtClean="0">
                <a:solidFill>
                  <a:srgbClr val="9BBB59"/>
                </a:solidFill>
              </a:rPr>
              <a:t>Besoins en ressources</a:t>
            </a:r>
            <a:r>
              <a:rPr lang="fr-CA" sz="2000" dirty="0" smtClean="0">
                <a:solidFill>
                  <a:srgbClr val="9BBB59"/>
                </a:solidFill>
              </a:rPr>
              <a:t/>
            </a:r>
            <a:br>
              <a:rPr lang="fr-CA" sz="2000" dirty="0" smtClean="0">
                <a:solidFill>
                  <a:srgbClr val="9BBB59"/>
                </a:solidFill>
              </a:rPr>
            </a:br>
            <a:endParaRPr lang="fr-CA" dirty="0"/>
          </a:p>
        </p:txBody>
      </p:sp>
      <p:sp>
        <p:nvSpPr>
          <p:cNvPr id="8" name="Rectangle 7"/>
          <p:cNvSpPr/>
          <p:nvPr>
            <p:custDataLst>
              <p:tags r:id="rId4"/>
            </p:custDataLst>
          </p:nvPr>
        </p:nvSpPr>
        <p:spPr>
          <a:xfrm>
            <a:off x="510159" y="1160678"/>
            <a:ext cx="3477234"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jugeant les ressources insuffisantes (n=1011)</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itchFamily="34" charset="0"/>
              </a:rPr>
              <a:t>Q17. Qu’est-ce qui vous a le plus manqué, de quoi auriez-vous eu davantage besoin?</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1" name="Graphique 10"/>
          <p:cNvGraphicFramePr/>
          <p:nvPr>
            <p:custDataLst>
              <p:tags r:id="rId6"/>
            </p:custDataLst>
            <p:extLst>
              <p:ext uri="{D42A27DB-BD31-4B8C-83A1-F6EECF244321}">
                <p14:modId xmlns:p14="http://schemas.microsoft.com/office/powerpoint/2010/main" val="1441351103"/>
              </p:ext>
            </p:extLst>
          </p:nvPr>
        </p:nvGraphicFramePr>
        <p:xfrm>
          <a:off x="500202" y="1484784"/>
          <a:ext cx="8032238" cy="4767196"/>
        </p:xfrm>
        <a:graphic>
          <a:graphicData uri="http://schemas.openxmlformats.org/drawingml/2006/chart">
            <c:chart xmlns:c="http://schemas.openxmlformats.org/drawingml/2006/chart" xmlns:r="http://schemas.openxmlformats.org/officeDocument/2006/relationships" r:id="rId9"/>
          </a:graphicData>
        </a:graphic>
      </p:graphicFrame>
    </p:spTree>
    <p:extLst>
      <p:ext uri="{BB962C8B-B14F-4D97-AF65-F5344CB8AC3E}">
        <p14:creationId xmlns:p14="http://schemas.microsoft.com/office/powerpoint/2010/main" val="3457153302"/>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133</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fr-CA" sz="2000" dirty="0" smtClean="0">
                <a:solidFill>
                  <a:srgbClr val="9BBB59"/>
                </a:solidFill>
              </a:rPr>
              <a:t>Besoins en ressources</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789328900"/>
              </p:ext>
            </p:extLst>
          </p:nvPr>
        </p:nvGraphicFramePr>
        <p:xfrm>
          <a:off x="539552" y="1213531"/>
          <a:ext cx="8064893" cy="4526616"/>
        </p:xfrm>
        <a:graphic>
          <a:graphicData uri="http://schemas.openxmlformats.org/drawingml/2006/table">
            <a:tbl>
              <a:tblPr firstRow="1" bandRow="1">
                <a:tableStyleId>{2D5ABB26-0587-4C30-8999-92F81FD0307C}</a:tableStyleId>
              </a:tblPr>
              <a:tblGrid>
                <a:gridCol w="2323322"/>
                <a:gridCol w="890655"/>
                <a:gridCol w="808486"/>
                <a:gridCol w="808486"/>
                <a:gridCol w="808486"/>
                <a:gridCol w="808486"/>
                <a:gridCol w="808486"/>
                <a:gridCol w="808486"/>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203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370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181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106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752889">
                <a:tc>
                  <a:txBody>
                    <a:bodyPr/>
                    <a:lstStyle/>
                    <a:p>
                      <a:pPr algn="l" fontAlgn="ctr"/>
                      <a:r>
                        <a:rPr lang="fr-CA" sz="1100" b="0" i="0" u="none" strike="noStrike" dirty="0">
                          <a:solidFill>
                            <a:srgbClr val="595959"/>
                          </a:solidFill>
                          <a:effectLst/>
                          <a:latin typeface="Arial Narrow" panose="020B0606020202030204" pitchFamily="34" charset="0"/>
                        </a:rPr>
                        <a:t>Organisme de soutien/Ressources/Réseaux visibles/accessibles dans la localité (école, quartier...)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720080">
                <a:tc>
                  <a:txBody>
                    <a:bodyPr/>
                    <a:lstStyle/>
                    <a:p>
                      <a:pPr algn="l" fontAlgn="ctr"/>
                      <a:r>
                        <a:rPr lang="fr-CA" sz="1100" b="0" i="0" u="none" strike="noStrike" dirty="0">
                          <a:solidFill>
                            <a:srgbClr val="595959"/>
                          </a:solidFill>
                          <a:effectLst/>
                          <a:latin typeface="Arial Narrow" panose="020B0606020202030204" pitchFamily="34" charset="0"/>
                        </a:rPr>
                        <a:t>Soutien / Ouverture d'esprit / </a:t>
                      </a:r>
                      <a:r>
                        <a:rPr lang="fr-CA" sz="1100" b="0" i="0" u="none" strike="noStrike" dirty="0" smtClean="0">
                          <a:solidFill>
                            <a:srgbClr val="595959"/>
                          </a:solidFill>
                          <a:effectLst/>
                          <a:latin typeface="Arial Narrow" panose="020B0606020202030204" pitchFamily="34" charset="0"/>
                        </a:rPr>
                        <a:t/>
                      </a:r>
                      <a:br>
                        <a:rPr lang="fr-CA" sz="1100" b="0" i="0" u="none" strike="noStrike" dirty="0" smtClean="0">
                          <a:solidFill>
                            <a:srgbClr val="595959"/>
                          </a:solidFill>
                          <a:effectLst/>
                          <a:latin typeface="Arial Narrow" panose="020B0606020202030204" pitchFamily="34" charset="0"/>
                        </a:rPr>
                      </a:br>
                      <a:r>
                        <a:rPr lang="fr-CA" sz="1100" b="0" i="0" u="none" strike="noStrike" dirty="0" smtClean="0">
                          <a:solidFill>
                            <a:srgbClr val="595959"/>
                          </a:solidFill>
                          <a:effectLst/>
                          <a:latin typeface="Arial Narrow" panose="020B0606020202030204" pitchFamily="34" charset="0"/>
                        </a:rPr>
                        <a:t>Compréhension </a:t>
                      </a:r>
                      <a:r>
                        <a:rPr lang="fr-CA" sz="1100" b="0" i="0" u="none" strike="noStrike" dirty="0">
                          <a:solidFill>
                            <a:srgbClr val="595959"/>
                          </a:solidFill>
                          <a:effectLst/>
                          <a:latin typeface="Arial Narrow" panose="020B0606020202030204" pitchFamily="34" charset="0"/>
                        </a:rPr>
                        <a:t>/ Acceptation (famille / entourage / en général)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ctr"/>
                      <a:r>
                        <a:rPr lang="fr-CA" sz="1100" b="0" i="0" u="none" strike="noStrike" dirty="0">
                          <a:solidFill>
                            <a:srgbClr val="595959"/>
                          </a:solidFill>
                          <a:effectLst/>
                          <a:latin typeface="Arial Narrow" panose="020B0606020202030204" pitchFamily="34" charset="0"/>
                        </a:rPr>
                        <a:t>Informations claires/accessibles sur identités sexuelles/de genre (cours à l'école, bibliothèque, internet</a:t>
                      </a:r>
                      <a:r>
                        <a:rPr lang="fr-CA" sz="1100" b="0" i="0" u="none" strike="noStrike" dirty="0" smtClean="0">
                          <a:solidFill>
                            <a:srgbClr val="595959"/>
                          </a:solidFill>
                          <a:effectLst/>
                          <a:latin typeface="Arial Narrow" panose="020B0606020202030204" pitchFamily="34" charset="0"/>
                        </a:rPr>
                        <a: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ctr"/>
                      <a:r>
                        <a:rPr lang="fr-CA" sz="1100" b="0" i="0" u="none" strike="noStrike" dirty="0">
                          <a:solidFill>
                            <a:srgbClr val="595959"/>
                          </a:solidFill>
                          <a:effectLst/>
                          <a:latin typeface="Arial Narrow" panose="020B0606020202030204" pitchFamily="34" charset="0"/>
                        </a:rPr>
                        <a:t>Modèles sexuels visibles / Mentors/Gens LGBTQ accessibles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ctr"/>
                      <a:r>
                        <a:rPr lang="fr-CA" sz="1100" b="0" i="0" u="none" strike="noStrike" dirty="0" smtClean="0">
                          <a:solidFill>
                            <a:srgbClr val="595959"/>
                          </a:solidFill>
                          <a:effectLst/>
                          <a:latin typeface="Arial Narrow" panose="020B0606020202030204" pitchFamily="34" charset="0"/>
                        </a:rPr>
                        <a:t>Sensibilisation/</a:t>
                      </a:r>
                      <a:r>
                        <a:rPr lang="fr-CA" sz="1100" b="0" i="0" u="none" strike="noStrike" dirty="0" err="1" smtClean="0">
                          <a:solidFill>
                            <a:srgbClr val="595959"/>
                          </a:solidFill>
                          <a:effectLst/>
                          <a:latin typeface="Arial Narrow" panose="020B0606020202030204" pitchFamily="34" charset="0"/>
                        </a:rPr>
                        <a:t>déstigmatisation</a:t>
                      </a:r>
                      <a:r>
                        <a:rPr lang="fr-CA" sz="1100" b="0" i="0" u="none" strike="noStrike" dirty="0" smtClean="0">
                          <a:solidFill>
                            <a:srgbClr val="595959"/>
                          </a:solidFill>
                          <a:effectLst/>
                          <a:latin typeface="Arial Narrow" panose="020B0606020202030204" pitchFamily="34" charset="0"/>
                        </a:rPr>
                        <a:t> </a:t>
                      </a:r>
                      <a:r>
                        <a:rPr lang="fr-CA" sz="1100" b="0" i="0" u="none" strike="noStrike" dirty="0">
                          <a:solidFill>
                            <a:srgbClr val="595959"/>
                          </a:solidFill>
                          <a:effectLst/>
                          <a:latin typeface="Arial Narrow" panose="020B0606020202030204" pitchFamily="34" charset="0"/>
                        </a:rPr>
                        <a:t>en général (communauté, médias)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ctr"/>
                      <a:r>
                        <a:rPr lang="fr-CA" sz="1100" b="0" i="0" u="none" strike="noStrike" dirty="0">
                          <a:solidFill>
                            <a:srgbClr val="595959"/>
                          </a:solidFill>
                          <a:effectLst/>
                          <a:latin typeface="Arial Narrow" panose="020B0606020202030204" pitchFamily="34" charset="0"/>
                        </a:rPr>
                        <a:t>Plus de visibilité/accessibilité des ressources de soutien/services SPÉCIALISÉS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Q17. </a:t>
            </a:r>
            <a:r>
              <a:rPr lang="fr-CA" sz="900" dirty="0">
                <a:solidFill>
                  <a:srgbClr val="595959"/>
                </a:solidFill>
                <a:latin typeface="Arial" panose="020B0604020202020204" pitchFamily="34" charset="0"/>
                <a:cs typeface="Arial" panose="020B0604020202020204" pitchFamily="34" charset="0"/>
              </a:rPr>
              <a:t>Qu’est-ce qui vous a le plus manqué, de quoi auriez-vous eu davantage besoin? </a:t>
            </a:r>
          </a:p>
        </p:txBody>
      </p:sp>
    </p:spTree>
    <p:extLst>
      <p:ext uri="{BB962C8B-B14F-4D97-AF65-F5344CB8AC3E}">
        <p14:creationId xmlns:p14="http://schemas.microsoft.com/office/powerpoint/2010/main" val="2456011915"/>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134</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fr-CA" sz="2000" dirty="0" smtClean="0">
                <a:solidFill>
                  <a:srgbClr val="9BBB59"/>
                </a:solidFill>
              </a:rPr>
              <a:t>Besoins en ressources (suite)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892168185"/>
              </p:ext>
            </p:extLst>
          </p:nvPr>
        </p:nvGraphicFramePr>
        <p:xfrm>
          <a:off x="539552" y="1196752"/>
          <a:ext cx="7992889" cy="3888312"/>
        </p:xfrm>
        <a:graphic>
          <a:graphicData uri="http://schemas.openxmlformats.org/drawingml/2006/table">
            <a:tbl>
              <a:tblPr firstRow="1" bandRow="1">
                <a:tableStyleId>{2D5ABB26-0587-4C30-8999-92F81FD0307C}</a:tableStyleId>
              </a:tblPr>
              <a:tblGrid>
                <a:gridCol w="2302578"/>
                <a:gridCol w="882703"/>
                <a:gridCol w="801268"/>
                <a:gridCol w="801268"/>
                <a:gridCol w="801268"/>
                <a:gridCol w="801268"/>
                <a:gridCol w="801268"/>
                <a:gridCol w="801268"/>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203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370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181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106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824897">
                <a:tc>
                  <a:txBody>
                    <a:bodyPr/>
                    <a:lstStyle/>
                    <a:p>
                      <a:pPr algn="l" fontAlgn="ctr"/>
                      <a:r>
                        <a:rPr lang="fr-CA" sz="1100" b="0" i="0" u="none" strike="noStrike" dirty="0" err="1">
                          <a:solidFill>
                            <a:srgbClr val="595959"/>
                          </a:solidFill>
                          <a:effectLst/>
                          <a:latin typeface="Arial Narrow" panose="020B0606020202030204" pitchFamily="34" charset="0"/>
                        </a:rPr>
                        <a:t>Déstigmatisation</a:t>
                      </a:r>
                      <a:r>
                        <a:rPr lang="fr-CA" sz="1100" b="0" i="0" u="none" strike="noStrike" dirty="0">
                          <a:solidFill>
                            <a:srgbClr val="595959"/>
                          </a:solidFill>
                          <a:effectLst/>
                          <a:latin typeface="Arial Narrow" panose="020B0606020202030204" pitchFamily="34" charset="0"/>
                        </a:rPr>
                        <a:t>/Formation sur la différence sexuelle auprès des services publics</a:t>
                      </a:r>
                      <a:r>
                        <a:rPr lang="fr-CA" sz="1100" b="0" i="0" u="none" strike="noStrike" dirty="0" smtClean="0">
                          <a:solidFill>
                            <a:srgbClr val="595959"/>
                          </a:solidFill>
                          <a:effectLst/>
                          <a:latin typeface="Arial Narrow" panose="020B0606020202030204" pitchFamily="34" charset="0"/>
                        </a:rPr>
                        <a:t>/ spécialisés </a:t>
                      </a:r>
                      <a:r>
                        <a:rPr lang="fr-CA" sz="1100" b="0" i="0" u="none" strike="noStrike" dirty="0">
                          <a:solidFill>
                            <a:srgbClr val="595959"/>
                          </a:solidFill>
                          <a:effectLst/>
                          <a:latin typeface="Arial Narrow" panose="020B0606020202030204" pitchFamily="34" charset="0"/>
                        </a:rPr>
                        <a:t>(de santé, d'éducation, etc.)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13704">
                <a:tc>
                  <a:txBody>
                    <a:bodyPr/>
                    <a:lstStyle/>
                    <a:p>
                      <a:pPr algn="l" fontAlgn="ctr"/>
                      <a:r>
                        <a:rPr lang="fr-CA" sz="1100" b="0" i="0" u="none" strike="noStrike" dirty="0">
                          <a:solidFill>
                            <a:srgbClr val="595959"/>
                          </a:solidFill>
                          <a:effectLst/>
                          <a:latin typeface="Arial Narrow" panose="020B0606020202030204" pitchFamily="34" charset="0"/>
                        </a:rPr>
                        <a:t>Me sentir moins seul/un ami/quelqu'un à qui parler (sans précision)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76064">
                <a:tc>
                  <a:txBody>
                    <a:bodyPr/>
                    <a:lstStyle/>
                    <a:p>
                      <a:pPr algn="l" fontAlgn="ctr"/>
                      <a:r>
                        <a:rPr lang="fr-CA" sz="1100" b="0" i="0" u="none" strike="noStrike" dirty="0">
                          <a:solidFill>
                            <a:srgbClr val="595959"/>
                          </a:solidFill>
                          <a:effectLst/>
                          <a:latin typeface="Arial Narrow" panose="020B0606020202030204" pitchFamily="34" charset="0"/>
                        </a:rPr>
                        <a:t>Information/Accompagnement/Acceptation de la non-binarité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Lieu de rencontre sécuritaire/tolérant</a:t>
                      </a:r>
                      <a:r>
                        <a:rPr lang="fr-CA" sz="1100" b="0" i="0" u="none" strike="noStrike" dirty="0" smtClean="0">
                          <a:solidFill>
                            <a:srgbClr val="595959"/>
                          </a:solidFill>
                          <a:effectLst/>
                          <a:latin typeface="Arial Narrow" panose="020B0606020202030204" pitchFamily="34" charset="0"/>
                        </a:rPr>
                        <a:t>/ confidentiel </a:t>
                      </a:r>
                      <a:r>
                        <a:rPr lang="fr-CA" sz="1100" b="0" i="0" u="none" strike="noStrike" dirty="0">
                          <a:solidFill>
                            <a:srgbClr val="595959"/>
                          </a:solidFill>
                          <a:effectLst/>
                          <a:latin typeface="Arial Narrow" panose="020B0606020202030204" pitchFamily="34" charset="0"/>
                        </a:rPr>
                        <a:t>dans la localité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NSP / PR / Rien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Q17. </a:t>
            </a:r>
            <a:r>
              <a:rPr lang="fr-CA" sz="900" dirty="0">
                <a:solidFill>
                  <a:srgbClr val="595959"/>
                </a:solidFill>
                <a:latin typeface="Arial" panose="020B0604020202020204" pitchFamily="34" charset="0"/>
                <a:cs typeface="Arial" panose="020B0604020202020204" pitchFamily="34" charset="0"/>
              </a:rPr>
              <a:t>Qu’est-ce qui vous a le plus manqué, de quoi auriez-vous eu davantage besoin? </a:t>
            </a:r>
          </a:p>
        </p:txBody>
      </p:sp>
    </p:spTree>
    <p:extLst>
      <p:ext uri="{BB962C8B-B14F-4D97-AF65-F5344CB8AC3E}">
        <p14:creationId xmlns:p14="http://schemas.microsoft.com/office/powerpoint/2010/main" val="3836906023"/>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135</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fr-CA" sz="2000" dirty="0" smtClean="0">
                <a:solidFill>
                  <a:srgbClr val="9BBB59"/>
                </a:solidFill>
              </a:rPr>
              <a:t>Besoins en ressources</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411824251"/>
              </p:ext>
            </p:extLst>
          </p:nvPr>
        </p:nvGraphicFramePr>
        <p:xfrm>
          <a:off x="539552" y="1213530"/>
          <a:ext cx="8064896" cy="4874991"/>
        </p:xfrm>
        <a:graphic>
          <a:graphicData uri="http://schemas.openxmlformats.org/drawingml/2006/table">
            <a:tbl>
              <a:tblPr firstRow="1" bandRow="1">
                <a:tableStyleId>{2D5ABB26-0587-4C30-8999-92F81FD0307C}</a:tableStyleId>
              </a:tblPr>
              <a:tblGrid>
                <a:gridCol w="1918025"/>
                <a:gridCol w="735283"/>
                <a:gridCol w="667447"/>
                <a:gridCol w="667447"/>
                <a:gridCol w="667447"/>
                <a:gridCol w="667447"/>
                <a:gridCol w="667447"/>
                <a:gridCol w="667447"/>
                <a:gridCol w="667447"/>
                <a:gridCol w="739459"/>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739819">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Homo.</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Bi.</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Pan.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a:rPr>
                        <a:t>Asex</a:t>
                      </a:r>
                      <a:r>
                        <a:rPr lang="fr-CA" sz="900" b="1" i="0" u="none" strike="noStrike" dirty="0" smtClean="0">
                          <a:solidFill>
                            <a:srgbClr val="595959"/>
                          </a:solidFill>
                          <a:effectLst/>
                          <a:latin typeface="Arial"/>
                        </a:rPr>
                        <a:t>.</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a:solidFill>
                            <a:srgbClr val="595959"/>
                          </a:solidFill>
                          <a:effectLst/>
                          <a:latin typeface="Arial"/>
                        </a:rPr>
                        <a:t>Cisgenre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a:solidFill>
                            <a:srgbClr val="595959"/>
                          </a:solidFill>
                          <a:effectLst/>
                          <a:latin typeface="Arial"/>
                        </a:rPr>
                        <a:t>Personne trans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a:rPr>
                        <a:t>Personne </a:t>
                      </a:r>
                      <a:r>
                        <a:rPr lang="fr-CA" sz="900" b="1" i="0" u="none" strike="noStrike" dirty="0" err="1">
                          <a:solidFill>
                            <a:srgbClr val="595959"/>
                          </a:solidFill>
                          <a:effectLst/>
                          <a:latin typeface="Arial"/>
                        </a:rPr>
                        <a:t>trans</a:t>
                      </a:r>
                      <a:r>
                        <a:rPr lang="fr-CA" sz="900" b="1" i="0" u="none" strike="noStrike" dirty="0">
                          <a:solidFill>
                            <a:srgbClr val="595959"/>
                          </a:solidFill>
                          <a:effectLst/>
                          <a:latin typeface="Arial"/>
                        </a:rPr>
                        <a:t> </a:t>
                      </a:r>
                      <a:r>
                        <a:rPr lang="fr-CA" sz="900" b="1" i="0" u="none" strike="noStrike" dirty="0" smtClean="0">
                          <a:solidFill>
                            <a:srgbClr val="595959"/>
                          </a:solidFill>
                          <a:effectLst/>
                          <a:latin typeface="Arial"/>
                        </a:rPr>
                        <a:t>non binaire</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Non-binaire : Genre fluide / </a:t>
                      </a:r>
                      <a:r>
                        <a:rPr lang="fr-CA" sz="900" b="1" i="0" u="none" strike="noStrike" dirty="0" err="1">
                          <a:solidFill>
                            <a:srgbClr val="595959"/>
                          </a:solidFill>
                          <a:effectLst/>
                          <a:latin typeface="Arial"/>
                        </a:rPr>
                        <a:t>Agenre</a:t>
                      </a:r>
                      <a:r>
                        <a:rPr lang="fr-CA" sz="900" b="1" i="0" u="none" strike="noStrike" dirty="0">
                          <a:solidFill>
                            <a:srgbClr val="595959"/>
                          </a:solidFill>
                          <a:effectLst/>
                          <a:latin typeface="Arial"/>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20527">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185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767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82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691173">
                <a:tc>
                  <a:txBody>
                    <a:bodyPr/>
                    <a:lstStyle/>
                    <a:p>
                      <a:pPr algn="l" fontAlgn="ctr"/>
                      <a:r>
                        <a:rPr lang="fr-CA" sz="1100" b="0" i="0" u="none" strike="noStrike" dirty="0">
                          <a:solidFill>
                            <a:srgbClr val="595959"/>
                          </a:solidFill>
                          <a:effectLst/>
                          <a:latin typeface="Arial Narrow" panose="020B0606020202030204" pitchFamily="34" charset="0"/>
                        </a:rPr>
                        <a:t>Organisme de soutien/Ressources</a:t>
                      </a:r>
                      <a:r>
                        <a:rPr lang="fr-CA" sz="1100" b="0" i="0" u="none" strike="noStrike" dirty="0" smtClean="0">
                          <a:solidFill>
                            <a:srgbClr val="595959"/>
                          </a:solidFill>
                          <a:effectLst/>
                          <a:latin typeface="Arial Narrow" panose="020B0606020202030204" pitchFamily="34" charset="0"/>
                        </a:rPr>
                        <a:t>/ Réseaux </a:t>
                      </a:r>
                      <a:r>
                        <a:rPr lang="fr-CA" sz="1100" b="0" i="0" u="none" strike="noStrike" dirty="0">
                          <a:solidFill>
                            <a:srgbClr val="595959"/>
                          </a:solidFill>
                          <a:effectLst/>
                          <a:latin typeface="Arial Narrow" panose="020B0606020202030204" pitchFamily="34" charset="0"/>
                        </a:rPr>
                        <a:t>visibles/accessibles dans la localité (école, quartier...)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691173">
                <a:tc>
                  <a:txBody>
                    <a:bodyPr/>
                    <a:lstStyle/>
                    <a:p>
                      <a:pPr algn="l" fontAlgn="ctr"/>
                      <a:r>
                        <a:rPr lang="fr-CA" sz="1100" b="0" i="0" u="none" strike="noStrike" dirty="0">
                          <a:solidFill>
                            <a:srgbClr val="595959"/>
                          </a:solidFill>
                          <a:effectLst/>
                          <a:latin typeface="Arial Narrow" panose="020B0606020202030204" pitchFamily="34" charset="0"/>
                        </a:rPr>
                        <a:t>Soutien / Ouverture d'esprit / Compréhension / Acceptation </a:t>
                      </a:r>
                      <a:r>
                        <a:rPr lang="fr-CA" sz="1100" b="0" i="0" u="none" strike="noStrike" dirty="0" smtClean="0">
                          <a:solidFill>
                            <a:srgbClr val="595959"/>
                          </a:solidFill>
                          <a:effectLst/>
                          <a:latin typeface="Arial Narrow" panose="020B0606020202030204" pitchFamily="34" charset="0"/>
                        </a:rPr>
                        <a:t/>
                      </a:r>
                      <a:br>
                        <a:rPr lang="fr-CA" sz="1100" b="0" i="0" u="none" strike="noStrike" dirty="0" smtClean="0">
                          <a:solidFill>
                            <a:srgbClr val="595959"/>
                          </a:solidFill>
                          <a:effectLst/>
                          <a:latin typeface="Arial Narrow" panose="020B0606020202030204" pitchFamily="34" charset="0"/>
                        </a:rPr>
                      </a:br>
                      <a:r>
                        <a:rPr lang="fr-CA" sz="1100" b="0" i="0" u="none" strike="noStrike" dirty="0" smtClean="0">
                          <a:solidFill>
                            <a:srgbClr val="595959"/>
                          </a:solidFill>
                          <a:effectLst/>
                          <a:latin typeface="Arial Narrow" panose="020B0606020202030204" pitchFamily="34" charset="0"/>
                        </a:rPr>
                        <a:t>(</a:t>
                      </a:r>
                      <a:r>
                        <a:rPr lang="fr-CA" sz="1100" b="0" i="0" u="none" strike="noStrike" dirty="0">
                          <a:solidFill>
                            <a:srgbClr val="595959"/>
                          </a:solidFill>
                          <a:effectLst/>
                          <a:latin typeface="Arial Narrow" panose="020B0606020202030204" pitchFamily="34" charset="0"/>
                        </a:rPr>
                        <a:t>famille / entourage / en général)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691173">
                <a:tc>
                  <a:txBody>
                    <a:bodyPr/>
                    <a:lstStyle/>
                    <a:p>
                      <a:pPr algn="l" fontAlgn="ctr"/>
                      <a:r>
                        <a:rPr lang="fr-CA" sz="1100" b="0" i="0" u="none" strike="noStrike" dirty="0">
                          <a:solidFill>
                            <a:srgbClr val="595959"/>
                          </a:solidFill>
                          <a:effectLst/>
                          <a:latin typeface="Arial Narrow" panose="020B0606020202030204" pitchFamily="34" charset="0"/>
                        </a:rPr>
                        <a:t>Informations claires/accessibles sur identités sexuelles/de genre (cours à l'école, bibliothèque, internet</a:t>
                      </a:r>
                      <a:r>
                        <a:rPr lang="fr-CA" sz="1100" b="0" i="0" u="none" strike="noStrike" dirty="0" smtClean="0">
                          <a:solidFill>
                            <a:srgbClr val="595959"/>
                          </a:solidFill>
                          <a:effectLst/>
                          <a:latin typeface="Arial Narrow" panose="020B0606020202030204" pitchFamily="34" charset="0"/>
                        </a:rPr>
                        <a: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20914">
                <a:tc>
                  <a:txBody>
                    <a:bodyPr/>
                    <a:lstStyle/>
                    <a:p>
                      <a:pPr algn="l" fontAlgn="ctr"/>
                      <a:r>
                        <a:rPr lang="fr-CA" sz="1100" b="0" i="0" u="none" strike="noStrike" dirty="0">
                          <a:solidFill>
                            <a:srgbClr val="595959"/>
                          </a:solidFill>
                          <a:effectLst/>
                          <a:latin typeface="Arial Narrow" panose="020B0606020202030204" pitchFamily="34" charset="0"/>
                        </a:rPr>
                        <a:t>Modèles sexuels visibles / Mentors/Gens LGBTQ accessibles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20914">
                <a:tc>
                  <a:txBody>
                    <a:bodyPr/>
                    <a:lstStyle/>
                    <a:p>
                      <a:pPr algn="l" fontAlgn="ctr"/>
                      <a:r>
                        <a:rPr lang="fr-CA" sz="1100" b="0" i="0" u="none" strike="noStrike" dirty="0">
                          <a:solidFill>
                            <a:srgbClr val="595959"/>
                          </a:solidFill>
                          <a:effectLst/>
                          <a:latin typeface="Arial Narrow" panose="020B0606020202030204" pitchFamily="34" charset="0"/>
                        </a:rPr>
                        <a:t>Sensibilisation/</a:t>
                      </a:r>
                      <a:r>
                        <a:rPr lang="fr-CA" sz="1100" b="0" i="0" u="none" strike="noStrike" dirty="0" err="1">
                          <a:solidFill>
                            <a:srgbClr val="595959"/>
                          </a:solidFill>
                          <a:effectLst/>
                          <a:latin typeface="Arial Narrow" panose="020B0606020202030204" pitchFamily="34" charset="0"/>
                        </a:rPr>
                        <a:t>déstigmatisation</a:t>
                      </a:r>
                      <a:r>
                        <a:rPr lang="fr-CA" sz="1100" b="0" i="0" u="none" strike="noStrike" dirty="0">
                          <a:solidFill>
                            <a:srgbClr val="595959"/>
                          </a:solidFill>
                          <a:effectLst/>
                          <a:latin typeface="Arial Narrow" panose="020B0606020202030204" pitchFamily="34" charset="0"/>
                        </a:rPr>
                        <a:t> en général (communauté, médias)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20914">
                <a:tc>
                  <a:txBody>
                    <a:bodyPr/>
                    <a:lstStyle/>
                    <a:p>
                      <a:pPr algn="l" fontAlgn="ctr"/>
                      <a:r>
                        <a:rPr lang="fr-CA" sz="1100" b="0" i="0" u="none" strike="noStrike" dirty="0">
                          <a:solidFill>
                            <a:srgbClr val="595959"/>
                          </a:solidFill>
                          <a:effectLst/>
                          <a:latin typeface="Arial Narrow" panose="020B0606020202030204" pitchFamily="34" charset="0"/>
                        </a:rPr>
                        <a:t>Plus de visibilité/accessibilité des ressources de soutien/services SPÉCIALISÉS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Q17. </a:t>
            </a:r>
            <a:r>
              <a:rPr lang="fr-CA" sz="900" dirty="0">
                <a:solidFill>
                  <a:srgbClr val="595959"/>
                </a:solidFill>
                <a:latin typeface="Arial" panose="020B0604020202020204" pitchFamily="34" charset="0"/>
                <a:cs typeface="Arial" panose="020B0604020202020204" pitchFamily="34" charset="0"/>
              </a:rPr>
              <a:t>Qu’est-ce qui vous a le plus manqué, de quoi auriez-vous eu davantage besoin? </a:t>
            </a:r>
          </a:p>
        </p:txBody>
      </p:sp>
    </p:spTree>
    <p:extLst>
      <p:ext uri="{BB962C8B-B14F-4D97-AF65-F5344CB8AC3E}">
        <p14:creationId xmlns:p14="http://schemas.microsoft.com/office/powerpoint/2010/main" val="553880252"/>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136</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fr-CA" sz="2000" dirty="0" smtClean="0">
                <a:solidFill>
                  <a:srgbClr val="9BBB59"/>
                </a:solidFill>
              </a:rPr>
              <a:t>Besoins en ressources (suite)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331319099"/>
              </p:ext>
            </p:extLst>
          </p:nvPr>
        </p:nvGraphicFramePr>
        <p:xfrm>
          <a:off x="539552" y="1213531"/>
          <a:ext cx="8064896" cy="4771819"/>
        </p:xfrm>
        <a:graphic>
          <a:graphicData uri="http://schemas.openxmlformats.org/drawingml/2006/table">
            <a:tbl>
              <a:tblPr firstRow="1" bandRow="1">
                <a:tableStyleId>{2D5ABB26-0587-4C30-8999-92F81FD0307C}</a:tableStyleId>
              </a:tblPr>
              <a:tblGrid>
                <a:gridCol w="1918025"/>
                <a:gridCol w="735283"/>
                <a:gridCol w="667447"/>
                <a:gridCol w="667447"/>
                <a:gridCol w="667447"/>
                <a:gridCol w="667447"/>
                <a:gridCol w="667447"/>
                <a:gridCol w="667447"/>
                <a:gridCol w="667447"/>
                <a:gridCol w="739459"/>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767438">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Homo.</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Bi.</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Pan.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a:rPr>
                        <a:t>Asex</a:t>
                      </a:r>
                      <a:r>
                        <a:rPr lang="fr-CA" sz="900" b="1" i="0" u="none" strike="noStrike" dirty="0" smtClean="0">
                          <a:solidFill>
                            <a:srgbClr val="595959"/>
                          </a:solidFill>
                          <a:effectLst/>
                          <a:latin typeface="Arial"/>
                        </a:rPr>
                        <a:t>.</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a:solidFill>
                            <a:srgbClr val="595959"/>
                          </a:solidFill>
                          <a:effectLst/>
                          <a:latin typeface="Arial"/>
                        </a:rPr>
                        <a:t>Cisgenre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a:solidFill>
                            <a:srgbClr val="595959"/>
                          </a:solidFill>
                          <a:effectLst/>
                          <a:latin typeface="Arial"/>
                        </a:rPr>
                        <a:t>Personne trans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a:rPr>
                        <a:t>Personne </a:t>
                      </a:r>
                      <a:r>
                        <a:rPr lang="fr-CA" sz="900" b="1" i="0" u="none" strike="noStrike" dirty="0" err="1">
                          <a:solidFill>
                            <a:srgbClr val="595959"/>
                          </a:solidFill>
                          <a:effectLst/>
                          <a:latin typeface="Arial"/>
                        </a:rPr>
                        <a:t>trans</a:t>
                      </a:r>
                      <a:r>
                        <a:rPr lang="fr-CA" sz="900" b="1" i="0" u="none" strike="noStrike" dirty="0">
                          <a:solidFill>
                            <a:srgbClr val="595959"/>
                          </a:solidFill>
                          <a:effectLst/>
                          <a:latin typeface="Arial"/>
                        </a:rPr>
                        <a:t> </a:t>
                      </a:r>
                      <a:r>
                        <a:rPr lang="fr-CA" sz="900" b="1" i="0" u="none" strike="noStrike" dirty="0" smtClean="0">
                          <a:solidFill>
                            <a:srgbClr val="595959"/>
                          </a:solidFill>
                          <a:effectLst/>
                          <a:latin typeface="Arial"/>
                        </a:rPr>
                        <a:t>non binaire</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Non-binaire : Genre fluide / </a:t>
                      </a:r>
                      <a:r>
                        <a:rPr lang="fr-CA" sz="900" b="1" i="0" u="none" strike="noStrike" dirty="0" err="1">
                          <a:solidFill>
                            <a:srgbClr val="595959"/>
                          </a:solidFill>
                          <a:effectLst/>
                          <a:latin typeface="Arial"/>
                        </a:rPr>
                        <a:t>Agenre</a:t>
                      </a:r>
                      <a:r>
                        <a:rPr lang="fr-CA" sz="900" b="1" i="0" u="none" strike="noStrike" dirty="0">
                          <a:solidFill>
                            <a:srgbClr val="595959"/>
                          </a:solidFill>
                          <a:effectLst/>
                          <a:latin typeface="Arial"/>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2876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185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767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82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935644">
                <a:tc>
                  <a:txBody>
                    <a:bodyPr/>
                    <a:lstStyle/>
                    <a:p>
                      <a:pPr algn="l" fontAlgn="ctr"/>
                      <a:r>
                        <a:rPr lang="fr-CA" sz="1100" b="0" i="0" u="none" strike="noStrike" dirty="0" err="1">
                          <a:solidFill>
                            <a:srgbClr val="595959"/>
                          </a:solidFill>
                          <a:effectLst/>
                          <a:latin typeface="Arial Narrow" panose="020B0606020202030204" pitchFamily="34" charset="0"/>
                        </a:rPr>
                        <a:t>Déstigmatisation</a:t>
                      </a:r>
                      <a:r>
                        <a:rPr lang="fr-CA" sz="1100" b="0" i="0" u="none" strike="noStrike" dirty="0">
                          <a:solidFill>
                            <a:srgbClr val="595959"/>
                          </a:solidFill>
                          <a:effectLst/>
                          <a:latin typeface="Arial Narrow" panose="020B0606020202030204" pitchFamily="34" charset="0"/>
                        </a:rPr>
                        <a:t>/Formation sur la différence sexuelle auprès des services publics/spécialisés (de santé, d'éducation, etc.)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65592">
                <a:tc>
                  <a:txBody>
                    <a:bodyPr/>
                    <a:lstStyle/>
                    <a:p>
                      <a:pPr algn="l" fontAlgn="ctr"/>
                      <a:r>
                        <a:rPr lang="fr-CA" sz="1100" b="0" i="0" u="none" strike="noStrike" dirty="0">
                          <a:solidFill>
                            <a:srgbClr val="595959"/>
                          </a:solidFill>
                          <a:effectLst/>
                          <a:latin typeface="Arial Narrow" panose="020B0606020202030204" pitchFamily="34" charset="0"/>
                        </a:rPr>
                        <a:t>Me sentir moins seul/un ami</a:t>
                      </a:r>
                      <a:r>
                        <a:rPr lang="fr-CA" sz="1100" b="0" i="0" u="none" strike="noStrike" dirty="0" smtClean="0">
                          <a:solidFill>
                            <a:srgbClr val="595959"/>
                          </a:solidFill>
                          <a:effectLst/>
                          <a:latin typeface="Arial Narrow" panose="020B0606020202030204" pitchFamily="34" charset="0"/>
                        </a:rPr>
                        <a:t>/ quelqu'un </a:t>
                      </a:r>
                      <a:r>
                        <a:rPr lang="fr-CA" sz="1100" b="0" i="0" u="none" strike="noStrike" dirty="0">
                          <a:solidFill>
                            <a:srgbClr val="595959"/>
                          </a:solidFill>
                          <a:effectLst/>
                          <a:latin typeface="Arial Narrow" panose="020B0606020202030204" pitchFamily="34" charset="0"/>
                        </a:rPr>
                        <a:t>à qui parler (sans précision)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76803">
                <a:tc>
                  <a:txBody>
                    <a:bodyPr/>
                    <a:lstStyle/>
                    <a:p>
                      <a:pPr algn="l" fontAlgn="ctr"/>
                      <a:r>
                        <a:rPr lang="fr-CA" sz="1100" b="0" i="0" u="none" strike="noStrike" dirty="0">
                          <a:solidFill>
                            <a:srgbClr val="595959"/>
                          </a:solidFill>
                          <a:effectLst/>
                          <a:latin typeface="Arial Narrow" panose="020B0606020202030204" pitchFamily="34" charset="0"/>
                        </a:rPr>
                        <a:t>Information/Accompagnement</a:t>
                      </a:r>
                      <a:r>
                        <a:rPr lang="fr-CA" sz="1100" b="0" i="0" u="none" strike="noStrike" dirty="0" smtClean="0">
                          <a:solidFill>
                            <a:srgbClr val="595959"/>
                          </a:solidFill>
                          <a:effectLst/>
                          <a:latin typeface="Arial Narrow" panose="020B0606020202030204" pitchFamily="34" charset="0"/>
                        </a:rPr>
                        <a:t>/</a:t>
                      </a:r>
                      <a:br>
                        <a:rPr lang="fr-CA" sz="1100" b="0" i="0" u="none" strike="noStrike" dirty="0" smtClean="0">
                          <a:solidFill>
                            <a:srgbClr val="595959"/>
                          </a:solidFill>
                          <a:effectLst/>
                          <a:latin typeface="Arial Narrow" panose="020B0606020202030204" pitchFamily="34" charset="0"/>
                        </a:rPr>
                      </a:br>
                      <a:r>
                        <a:rPr lang="fr-CA" sz="1100" b="0" i="0" u="none" strike="noStrike" dirty="0" smtClean="0">
                          <a:solidFill>
                            <a:srgbClr val="595959"/>
                          </a:solidFill>
                          <a:effectLst/>
                          <a:latin typeface="Arial Narrow" panose="020B0606020202030204" pitchFamily="34" charset="0"/>
                        </a:rPr>
                        <a:t>Acceptation </a:t>
                      </a:r>
                      <a:r>
                        <a:rPr lang="fr-CA" sz="1100" b="0" i="0" u="none" strike="noStrike" dirty="0">
                          <a:solidFill>
                            <a:srgbClr val="595959"/>
                          </a:solidFill>
                          <a:effectLst/>
                          <a:latin typeface="Arial Narrow" panose="020B0606020202030204" pitchFamily="34" charset="0"/>
                        </a:rPr>
                        <a:t>de la non-binarité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65592">
                <a:tc>
                  <a:txBody>
                    <a:bodyPr/>
                    <a:lstStyle/>
                    <a:p>
                      <a:pPr algn="l" fontAlgn="ctr"/>
                      <a:r>
                        <a:rPr lang="fr-CA" sz="1100" b="0" i="0" u="none" strike="noStrike" dirty="0">
                          <a:solidFill>
                            <a:srgbClr val="595959"/>
                          </a:solidFill>
                          <a:effectLst/>
                          <a:latin typeface="Arial Narrow" panose="020B0606020202030204" pitchFamily="34" charset="0"/>
                        </a:rPr>
                        <a:t>Lieu de rencontre sécuritaire/tolérant</a:t>
                      </a:r>
                      <a:r>
                        <a:rPr lang="fr-CA" sz="1100" b="0" i="0" u="none" strike="noStrike" dirty="0" smtClean="0">
                          <a:solidFill>
                            <a:srgbClr val="595959"/>
                          </a:solidFill>
                          <a:effectLst/>
                          <a:latin typeface="Arial Narrow" panose="020B0606020202030204" pitchFamily="34" charset="0"/>
                        </a:rPr>
                        <a:t>/ confidentiel </a:t>
                      </a:r>
                      <a:r>
                        <a:rPr lang="fr-CA" sz="1100" b="0" i="0" u="none" strike="noStrike" dirty="0">
                          <a:solidFill>
                            <a:srgbClr val="595959"/>
                          </a:solidFill>
                          <a:effectLst/>
                          <a:latin typeface="Arial Narrow" panose="020B0606020202030204" pitchFamily="34" charset="0"/>
                        </a:rPr>
                        <a:t>dans la localité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76803">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76803">
                <a:tc>
                  <a:txBody>
                    <a:bodyPr/>
                    <a:lstStyle/>
                    <a:p>
                      <a:pPr algn="l" fontAlgn="ctr"/>
                      <a:r>
                        <a:rPr lang="fr-CA" sz="1100" b="0" i="0" u="none" strike="noStrike" dirty="0">
                          <a:solidFill>
                            <a:srgbClr val="595959"/>
                          </a:solidFill>
                          <a:effectLst/>
                          <a:latin typeface="Arial Narrow" panose="020B0606020202030204" pitchFamily="34" charset="0"/>
                        </a:rPr>
                        <a:t>NSP / PR / Rien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Q17. </a:t>
            </a:r>
            <a:r>
              <a:rPr lang="fr-CA" sz="900" dirty="0">
                <a:solidFill>
                  <a:srgbClr val="595959"/>
                </a:solidFill>
                <a:latin typeface="Arial" panose="020B0604020202020204" pitchFamily="34" charset="0"/>
                <a:cs typeface="Arial" panose="020B0604020202020204" pitchFamily="34" charset="0"/>
              </a:rPr>
              <a:t>Qu’est-ce qui vous a le plus manqué, de quoi auriez-vous eu davantage besoin? </a:t>
            </a:r>
          </a:p>
        </p:txBody>
      </p:sp>
    </p:spTree>
    <p:extLst>
      <p:ext uri="{BB962C8B-B14F-4D97-AF65-F5344CB8AC3E}">
        <p14:creationId xmlns:p14="http://schemas.microsoft.com/office/powerpoint/2010/main" val="1187904906"/>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137</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fr-CA" sz="2000" dirty="0" smtClean="0">
                <a:solidFill>
                  <a:srgbClr val="9BBB59"/>
                </a:solidFill>
              </a:rPr>
              <a:t>Besoins en ressources</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212777853"/>
              </p:ext>
            </p:extLst>
          </p:nvPr>
        </p:nvGraphicFramePr>
        <p:xfrm>
          <a:off x="539552" y="1266305"/>
          <a:ext cx="7778856" cy="4478760"/>
        </p:xfrm>
        <a:graphic>
          <a:graphicData uri="http://schemas.openxmlformats.org/drawingml/2006/table">
            <a:tbl>
              <a:tblPr firstRow="1" bandRow="1">
                <a:tableStyleId>{2D5ABB26-0587-4C30-8999-92F81FD0307C}</a:tableStyleId>
              </a:tblPr>
              <a:tblGrid>
                <a:gridCol w="2802886"/>
                <a:gridCol w="1074498"/>
                <a:gridCol w="975368"/>
                <a:gridCol w="975368"/>
                <a:gridCol w="975368"/>
                <a:gridCol w="975368"/>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0316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480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372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325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743973">
                <a:tc>
                  <a:txBody>
                    <a:bodyPr/>
                    <a:lstStyle/>
                    <a:p>
                      <a:pPr algn="l" fontAlgn="ctr"/>
                      <a:r>
                        <a:rPr lang="fr-CA" sz="1100" b="0" i="0" u="none" strike="noStrike" dirty="0">
                          <a:solidFill>
                            <a:srgbClr val="595959"/>
                          </a:solidFill>
                          <a:effectLst/>
                          <a:latin typeface="Arial Narrow" panose="020B0606020202030204" pitchFamily="34" charset="0"/>
                        </a:rPr>
                        <a:t>Organisme de soutien/Ressources/Réseaux visibles/accessibles dans la localité (école, quartier...)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711552">
                <a:tc>
                  <a:txBody>
                    <a:bodyPr/>
                    <a:lstStyle/>
                    <a:p>
                      <a:pPr algn="l" fontAlgn="ctr"/>
                      <a:r>
                        <a:rPr lang="fr-CA" sz="1100" b="0" i="0" u="none" strike="noStrike" dirty="0">
                          <a:solidFill>
                            <a:srgbClr val="595959"/>
                          </a:solidFill>
                          <a:effectLst/>
                          <a:latin typeface="Arial Narrow" panose="020B0606020202030204" pitchFamily="34" charset="0"/>
                        </a:rPr>
                        <a:t>Soutien / Ouverture d'esprit / Compréhension / Acceptation (famille / entourage / en général)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33605">
                <a:tc>
                  <a:txBody>
                    <a:bodyPr/>
                    <a:lstStyle/>
                    <a:p>
                      <a:pPr algn="l" fontAlgn="ctr"/>
                      <a:r>
                        <a:rPr lang="fr-CA" sz="1100" b="0" i="0" u="none" strike="noStrike" dirty="0">
                          <a:solidFill>
                            <a:srgbClr val="595959"/>
                          </a:solidFill>
                          <a:effectLst/>
                          <a:latin typeface="Arial Narrow" panose="020B0606020202030204" pitchFamily="34" charset="0"/>
                        </a:rPr>
                        <a:t>Informations claires/accessibles sur identités sexuelles/de genre (cours à l'école, bibliothèque, internet</a:t>
                      </a:r>
                      <a:r>
                        <a:rPr lang="fr-CA" sz="1100" b="0" i="0" u="none" strike="noStrike" dirty="0" smtClean="0">
                          <a:solidFill>
                            <a:srgbClr val="595959"/>
                          </a:solidFill>
                          <a:effectLst/>
                          <a:latin typeface="Arial Narrow" panose="020B0606020202030204" pitchFamily="34" charset="0"/>
                        </a:rPr>
                        <a: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33605">
                <a:tc>
                  <a:txBody>
                    <a:bodyPr/>
                    <a:lstStyle/>
                    <a:p>
                      <a:pPr algn="l" fontAlgn="ctr"/>
                      <a:r>
                        <a:rPr lang="fr-CA" sz="1100" b="0" i="0" u="none" strike="noStrike" dirty="0">
                          <a:solidFill>
                            <a:srgbClr val="595959"/>
                          </a:solidFill>
                          <a:effectLst/>
                          <a:latin typeface="Arial Narrow" panose="020B0606020202030204" pitchFamily="34" charset="0"/>
                        </a:rPr>
                        <a:t>Modèles sexuels visibles / Mentors/Gens LGBTQ accessibles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33605">
                <a:tc>
                  <a:txBody>
                    <a:bodyPr/>
                    <a:lstStyle/>
                    <a:p>
                      <a:pPr algn="l" fontAlgn="ctr"/>
                      <a:r>
                        <a:rPr lang="fr-CA" sz="1100" b="0" i="0" u="none" strike="noStrike" dirty="0">
                          <a:solidFill>
                            <a:srgbClr val="595959"/>
                          </a:solidFill>
                          <a:effectLst/>
                          <a:latin typeface="Arial Narrow" panose="020B0606020202030204" pitchFamily="34" charset="0"/>
                        </a:rPr>
                        <a:t>Sensibilisation/</a:t>
                      </a:r>
                      <a:r>
                        <a:rPr lang="fr-CA" sz="1100" b="0" i="0" u="none" strike="noStrike" dirty="0" err="1">
                          <a:solidFill>
                            <a:srgbClr val="595959"/>
                          </a:solidFill>
                          <a:effectLst/>
                          <a:latin typeface="Arial Narrow" panose="020B0606020202030204" pitchFamily="34" charset="0"/>
                        </a:rPr>
                        <a:t>déstigmatisation</a:t>
                      </a:r>
                      <a:r>
                        <a:rPr lang="fr-CA" sz="1100" b="0" i="0" u="none" strike="noStrike" dirty="0">
                          <a:solidFill>
                            <a:srgbClr val="595959"/>
                          </a:solidFill>
                          <a:effectLst/>
                          <a:latin typeface="Arial Narrow" panose="020B0606020202030204" pitchFamily="34" charset="0"/>
                        </a:rPr>
                        <a:t> en général (communauté, médias)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33605">
                <a:tc>
                  <a:txBody>
                    <a:bodyPr/>
                    <a:lstStyle/>
                    <a:p>
                      <a:pPr algn="l" fontAlgn="ctr"/>
                      <a:r>
                        <a:rPr lang="fr-CA" sz="1100" b="0" i="0" u="none" strike="noStrike" dirty="0">
                          <a:solidFill>
                            <a:srgbClr val="595959"/>
                          </a:solidFill>
                          <a:effectLst/>
                          <a:latin typeface="Arial Narrow" panose="020B0606020202030204" pitchFamily="34" charset="0"/>
                        </a:rPr>
                        <a:t>Plus de visibilité/accessibilité des ressources de soutien/services SPÉCIALISÉS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Q17. </a:t>
            </a:r>
            <a:r>
              <a:rPr lang="fr-CA" sz="900" dirty="0">
                <a:solidFill>
                  <a:srgbClr val="595959"/>
                </a:solidFill>
                <a:latin typeface="Arial" panose="020B0604020202020204" pitchFamily="34" charset="0"/>
                <a:cs typeface="Arial" panose="020B0604020202020204" pitchFamily="34" charset="0"/>
              </a:rPr>
              <a:t>Qu’est-ce qui vous a le plus manqué, de quoi auriez-vous eu davantage besoin? </a:t>
            </a:r>
          </a:p>
        </p:txBody>
      </p:sp>
    </p:spTree>
    <p:extLst>
      <p:ext uri="{BB962C8B-B14F-4D97-AF65-F5344CB8AC3E}">
        <p14:creationId xmlns:p14="http://schemas.microsoft.com/office/powerpoint/2010/main" val="1105731148"/>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138</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fr-CA" sz="2000" dirty="0" smtClean="0">
                <a:solidFill>
                  <a:srgbClr val="9BBB59"/>
                </a:solidFill>
              </a:rPr>
              <a:t>Besoins en ressources (suite)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3938880258"/>
              </p:ext>
            </p:extLst>
          </p:nvPr>
        </p:nvGraphicFramePr>
        <p:xfrm>
          <a:off x="539552" y="1349238"/>
          <a:ext cx="7778859" cy="3807834"/>
        </p:xfrm>
        <a:graphic>
          <a:graphicData uri="http://schemas.openxmlformats.org/drawingml/2006/table">
            <a:tbl>
              <a:tblPr firstRow="1" bandRow="1">
                <a:tableStyleId>{2D5ABB26-0587-4C30-8999-92F81FD0307C}</a:tableStyleId>
              </a:tblPr>
              <a:tblGrid>
                <a:gridCol w="2802885"/>
                <a:gridCol w="1074498"/>
                <a:gridCol w="975369"/>
                <a:gridCol w="975369"/>
                <a:gridCol w="975369"/>
                <a:gridCol w="975369"/>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372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325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824897">
                <a:tc>
                  <a:txBody>
                    <a:bodyPr/>
                    <a:lstStyle/>
                    <a:p>
                      <a:pPr algn="l" fontAlgn="ctr"/>
                      <a:r>
                        <a:rPr lang="fr-CA" sz="1100" b="0" i="0" u="none" strike="noStrike" dirty="0" err="1">
                          <a:solidFill>
                            <a:srgbClr val="595959"/>
                          </a:solidFill>
                          <a:effectLst/>
                          <a:latin typeface="Arial Narrow" panose="020B0606020202030204" pitchFamily="34" charset="0"/>
                        </a:rPr>
                        <a:t>Déstigmatisation</a:t>
                      </a:r>
                      <a:r>
                        <a:rPr lang="fr-CA" sz="1100" b="0" i="0" u="none" strike="noStrike" dirty="0">
                          <a:solidFill>
                            <a:srgbClr val="595959"/>
                          </a:solidFill>
                          <a:effectLst/>
                          <a:latin typeface="Arial Narrow" panose="020B0606020202030204" pitchFamily="34" charset="0"/>
                        </a:rPr>
                        <a:t>/Formation sur la différence sexuelle auprès des services publics/spécialisés (de santé, d'éducation, etc.)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3226">
                <a:tc>
                  <a:txBody>
                    <a:bodyPr/>
                    <a:lstStyle/>
                    <a:p>
                      <a:pPr algn="l" fontAlgn="ctr"/>
                      <a:r>
                        <a:rPr lang="fr-CA" sz="1100" b="0" i="0" u="none" strike="noStrike">
                          <a:solidFill>
                            <a:srgbClr val="595959"/>
                          </a:solidFill>
                          <a:effectLst/>
                          <a:latin typeface="Arial Narrow" panose="020B0606020202030204" pitchFamily="34" charset="0"/>
                        </a:rPr>
                        <a:t>Me sentir moins seul/un ami/quelqu'un à qui parler (sans précision)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76064">
                <a:tc>
                  <a:txBody>
                    <a:bodyPr/>
                    <a:lstStyle/>
                    <a:p>
                      <a:pPr algn="l" fontAlgn="ctr"/>
                      <a:r>
                        <a:rPr lang="fr-CA" sz="1100" b="0" i="0" u="none" strike="noStrike" dirty="0">
                          <a:solidFill>
                            <a:srgbClr val="595959"/>
                          </a:solidFill>
                          <a:effectLst/>
                          <a:latin typeface="Arial Narrow" panose="020B0606020202030204" pitchFamily="34" charset="0"/>
                        </a:rPr>
                        <a:t>Information/Accompagnement/Acceptation de la non-binarité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Lieu de rencontre sécuritaire/tolérant/confidentiel dans la localité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NSP / PR / Rien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Q17. </a:t>
            </a:r>
            <a:r>
              <a:rPr lang="fr-CA" sz="900" dirty="0">
                <a:solidFill>
                  <a:srgbClr val="595959"/>
                </a:solidFill>
                <a:latin typeface="Arial" panose="020B0604020202020204" pitchFamily="34" charset="0"/>
                <a:cs typeface="Arial" panose="020B0604020202020204" pitchFamily="34" charset="0"/>
              </a:rPr>
              <a:t>Qu’est-ce qui vous a le plus manqué, de quoi auriez-vous eu davantage besoin? </a:t>
            </a:r>
          </a:p>
        </p:txBody>
      </p:sp>
    </p:spTree>
    <p:extLst>
      <p:ext uri="{BB962C8B-B14F-4D97-AF65-F5344CB8AC3E}">
        <p14:creationId xmlns:p14="http://schemas.microsoft.com/office/powerpoint/2010/main" val="1831994056"/>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139</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260649"/>
            <a:ext cx="5309344" cy="1080120"/>
          </a:xfrm>
        </p:spPr>
        <p:txBody>
          <a:bodyPr>
            <a:normAutofit/>
          </a:bodyPr>
          <a:lstStyle/>
          <a:p>
            <a:r>
              <a:rPr lang="fr-CA" sz="2000" dirty="0" smtClean="0">
                <a:solidFill>
                  <a:srgbClr val="9BBB59"/>
                </a:solidFill>
              </a:rPr>
              <a:t>Proportion de personnes transgenres ayant suivi ou ayant l’intention de suivre des </a:t>
            </a:r>
            <a:r>
              <a:rPr lang="fr-CA" sz="2000" dirty="0">
                <a:solidFill>
                  <a:srgbClr val="9BBB59"/>
                </a:solidFill>
              </a:rPr>
              <a:t>t</a:t>
            </a:r>
            <a:r>
              <a:rPr lang="fr-CA" sz="2000" dirty="0" smtClean="0">
                <a:solidFill>
                  <a:srgbClr val="9BBB59"/>
                </a:solidFill>
              </a:rPr>
              <a:t>raitements médicaux </a:t>
            </a:r>
            <a:endParaRPr lang="fr-CA" dirty="0"/>
          </a:p>
        </p:txBody>
      </p:sp>
      <p:sp>
        <p:nvSpPr>
          <p:cNvPr id="14" name="ZoneTexte 13"/>
          <p:cNvSpPr txBox="1"/>
          <p:nvPr>
            <p:custDataLst>
              <p:tags r:id="rId4"/>
            </p:custDataLst>
          </p:nvPr>
        </p:nvSpPr>
        <p:spPr>
          <a:xfrm>
            <a:off x="500202" y="6130041"/>
            <a:ext cx="8190880"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Q8a. </a:t>
            </a:r>
            <a:r>
              <a:rPr lang="fr-CA" sz="900" dirty="0">
                <a:solidFill>
                  <a:srgbClr val="595959"/>
                </a:solidFill>
                <a:latin typeface="Arial" panose="020B0604020202020204" pitchFamily="34" charset="0"/>
                <a:cs typeface="Arial" panose="020B0604020202020204" pitchFamily="34" charset="0"/>
              </a:rPr>
              <a:t>Avez-vous suivi l’un ou l’autre des traitements médicaux suivants pour vous aider à mieux vivre votre identité de genre?</a:t>
            </a:r>
            <a:r>
              <a:rPr lang="fr-CA" sz="900" dirty="0" smtClean="0">
                <a:solidFill>
                  <a:srgbClr val="595959"/>
                </a:solidFill>
                <a:latin typeface="Arial" panose="020B0604020202020204" pitchFamily="34" charset="0"/>
                <a:cs typeface="Arial" panose="020B0604020202020204" pitchFamily="34" charset="0"/>
              </a:rPr>
              <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Q8b</a:t>
            </a:r>
            <a:r>
              <a:rPr lang="fr-CA" sz="900" dirty="0">
                <a:solidFill>
                  <a:srgbClr val="595959"/>
                </a:solidFill>
                <a:latin typeface="Arial" panose="020B0604020202020204" pitchFamily="34" charset="0"/>
                <a:cs typeface="Arial" panose="020B0604020202020204" pitchFamily="34" charset="0"/>
              </a:rPr>
              <a:t>. Avez-vous l’intention de suivre un traitement médical pour vous aider à mieux vivre votre identité de genre? </a:t>
            </a:r>
          </a:p>
        </p:txBody>
      </p:sp>
      <p:graphicFrame>
        <p:nvGraphicFramePr>
          <p:cNvPr id="8" name="Graphique 7"/>
          <p:cNvGraphicFramePr/>
          <p:nvPr>
            <p:extLst>
              <p:ext uri="{D42A27DB-BD31-4B8C-83A1-F6EECF244321}">
                <p14:modId xmlns:p14="http://schemas.microsoft.com/office/powerpoint/2010/main" val="198473014"/>
              </p:ext>
            </p:extLst>
          </p:nvPr>
        </p:nvGraphicFramePr>
        <p:xfrm>
          <a:off x="5521348" y="3356992"/>
          <a:ext cx="2446573" cy="2210221"/>
        </p:xfrm>
        <a:graphic>
          <a:graphicData uri="http://schemas.openxmlformats.org/drawingml/2006/chart">
            <c:chart xmlns:c="http://schemas.openxmlformats.org/drawingml/2006/chart" xmlns:r="http://schemas.openxmlformats.org/officeDocument/2006/relationships" r:id="rId8"/>
          </a:graphicData>
        </a:graphic>
      </p:graphicFrame>
      <p:sp>
        <p:nvSpPr>
          <p:cNvPr id="11" name="ZoneTexte 10"/>
          <p:cNvSpPr txBox="1"/>
          <p:nvPr/>
        </p:nvSpPr>
        <p:spPr>
          <a:xfrm>
            <a:off x="7846985" y="4725144"/>
            <a:ext cx="429926" cy="307777"/>
          </a:xfrm>
          <a:prstGeom prst="rect">
            <a:avLst/>
          </a:prstGeom>
          <a:noFill/>
        </p:spPr>
        <p:txBody>
          <a:bodyPr wrap="none" rtlCol="0">
            <a:spAutoFit/>
          </a:bodyPr>
          <a:lstStyle/>
          <a:p>
            <a:r>
              <a:rPr lang="fr-CA" sz="1400" b="1" dirty="0" smtClean="0">
                <a:solidFill>
                  <a:srgbClr val="595959"/>
                </a:solidFill>
                <a:latin typeface="Arial Narrow" panose="020B0606020202030204" pitchFamily="34" charset="0"/>
              </a:rPr>
              <a:t>Oui</a:t>
            </a:r>
            <a:endParaRPr lang="fr-CA" sz="1400" b="1" dirty="0">
              <a:solidFill>
                <a:srgbClr val="595959"/>
              </a:solidFill>
              <a:latin typeface="Arial Narrow" panose="020B0606020202030204" pitchFamily="34" charset="0"/>
            </a:endParaRPr>
          </a:p>
        </p:txBody>
      </p:sp>
      <p:graphicFrame>
        <p:nvGraphicFramePr>
          <p:cNvPr id="17" name="Graphique 16"/>
          <p:cNvGraphicFramePr/>
          <p:nvPr>
            <p:custDataLst>
              <p:tags r:id="rId5"/>
            </p:custDataLst>
            <p:extLst>
              <p:ext uri="{D42A27DB-BD31-4B8C-83A1-F6EECF244321}">
                <p14:modId xmlns:p14="http://schemas.microsoft.com/office/powerpoint/2010/main" val="3649110829"/>
              </p:ext>
            </p:extLst>
          </p:nvPr>
        </p:nvGraphicFramePr>
        <p:xfrm>
          <a:off x="433406" y="2016936"/>
          <a:ext cx="4608512" cy="3840158"/>
        </p:xfrm>
        <a:graphic>
          <a:graphicData uri="http://schemas.openxmlformats.org/drawingml/2006/chart">
            <c:chart xmlns:c="http://schemas.openxmlformats.org/drawingml/2006/chart" xmlns:r="http://schemas.openxmlformats.org/officeDocument/2006/relationships" r:id="rId9"/>
          </a:graphicData>
        </a:graphic>
      </p:graphicFrame>
      <p:sp>
        <p:nvSpPr>
          <p:cNvPr id="21" name="ZoneTexte 20"/>
          <p:cNvSpPr txBox="1"/>
          <p:nvPr/>
        </p:nvSpPr>
        <p:spPr>
          <a:xfrm>
            <a:off x="1659482" y="1596347"/>
            <a:ext cx="2156360" cy="415498"/>
          </a:xfrm>
          <a:prstGeom prst="rect">
            <a:avLst/>
          </a:prstGeom>
          <a:noFill/>
        </p:spPr>
        <p:txBody>
          <a:bodyPr wrap="none" rtlCol="0">
            <a:spAutoFit/>
          </a:bodyPr>
          <a:lstStyle/>
          <a:p>
            <a:pPr algn="ctr"/>
            <a:r>
              <a:rPr lang="fr-CA" sz="1200" b="1" dirty="0" smtClean="0">
                <a:solidFill>
                  <a:srgbClr val="595959"/>
                </a:solidFill>
                <a:latin typeface="Arial Narrow" panose="020B0606020202030204" pitchFamily="34" charset="0"/>
              </a:rPr>
              <a:t>Traitements médicaux suivis</a:t>
            </a:r>
            <a:br>
              <a:rPr lang="fr-CA" sz="1200" b="1" dirty="0" smtClean="0">
                <a:solidFill>
                  <a:srgbClr val="595959"/>
                </a:solidFill>
                <a:latin typeface="Arial Narrow" panose="020B0606020202030204" pitchFamily="34" charset="0"/>
              </a:rPr>
            </a:br>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personnes transgenres (n=304)</a:t>
            </a:r>
            <a:endParaRPr lang="fr-CA" sz="900" dirty="0">
              <a:solidFill>
                <a:srgbClr val="000000"/>
              </a:solidFill>
              <a:latin typeface="Arial" panose="020B0604020202020204" pitchFamily="34" charset="0"/>
              <a:cs typeface="Arial" panose="020B0604020202020204" pitchFamily="34" charset="0"/>
            </a:endParaRPr>
          </a:p>
        </p:txBody>
      </p:sp>
      <p:sp>
        <p:nvSpPr>
          <p:cNvPr id="22" name="ZoneTexte 21"/>
          <p:cNvSpPr txBox="1"/>
          <p:nvPr/>
        </p:nvSpPr>
        <p:spPr>
          <a:xfrm>
            <a:off x="5469085" y="2720201"/>
            <a:ext cx="2650084" cy="553998"/>
          </a:xfrm>
          <a:prstGeom prst="rect">
            <a:avLst/>
          </a:prstGeom>
          <a:noFill/>
        </p:spPr>
        <p:txBody>
          <a:bodyPr wrap="none" rtlCol="0">
            <a:spAutoFit/>
          </a:bodyPr>
          <a:lstStyle/>
          <a:p>
            <a:pPr algn="ctr"/>
            <a:r>
              <a:rPr lang="fr-CA" sz="1200" b="1" dirty="0" smtClean="0">
                <a:solidFill>
                  <a:srgbClr val="595959"/>
                </a:solidFill>
                <a:latin typeface="Arial Narrow" panose="020B0606020202030204" pitchFamily="34" charset="0"/>
              </a:rPr>
              <a:t>Intention de suivre un traitement médical</a:t>
            </a:r>
            <a:br>
              <a:rPr lang="fr-CA" sz="1200" b="1" dirty="0" smtClean="0">
                <a:solidFill>
                  <a:srgbClr val="595959"/>
                </a:solidFill>
                <a:latin typeface="Arial Narrow" panose="020B0606020202030204" pitchFamily="34" charset="0"/>
              </a:rPr>
            </a:br>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personnes transgenres qui </a:t>
            </a:r>
            <a:br>
              <a:rPr lang="fr-CA" sz="900" dirty="0" smtClean="0">
                <a:solidFill>
                  <a:srgbClr val="9BBB59"/>
                </a:solidFill>
                <a:latin typeface="Arial" panose="020B0604020202020204" pitchFamily="34" charset="0"/>
                <a:cs typeface="Arial" panose="020B0604020202020204" pitchFamily="34" charset="0"/>
              </a:rPr>
            </a:br>
            <a:r>
              <a:rPr lang="fr-CA" sz="900" dirty="0" smtClean="0">
                <a:solidFill>
                  <a:srgbClr val="9BBB59"/>
                </a:solidFill>
                <a:latin typeface="Arial" panose="020B0604020202020204" pitchFamily="34" charset="0"/>
                <a:cs typeface="Arial" panose="020B0604020202020204" pitchFamily="34" charset="0"/>
              </a:rPr>
              <a:t>n’ont pas suivi de traitements médicaux (n=192)</a:t>
            </a:r>
            <a:endParaRPr lang="fr-CA" sz="900" dirty="0">
              <a:solidFill>
                <a:srgbClr val="000000"/>
              </a:solidFill>
              <a:latin typeface="Arial" panose="020B0604020202020204" pitchFamily="34" charset="0"/>
              <a:cs typeface="Arial" panose="020B0604020202020204" pitchFamily="34" charset="0"/>
            </a:endParaRPr>
          </a:p>
        </p:txBody>
      </p:sp>
      <p:sp>
        <p:nvSpPr>
          <p:cNvPr id="18" name="ZoneTexte 17"/>
          <p:cNvSpPr txBox="1"/>
          <p:nvPr/>
        </p:nvSpPr>
        <p:spPr>
          <a:xfrm>
            <a:off x="5521348" y="3620978"/>
            <a:ext cx="470000" cy="307777"/>
          </a:xfrm>
          <a:prstGeom prst="rect">
            <a:avLst/>
          </a:prstGeom>
          <a:noFill/>
        </p:spPr>
        <p:txBody>
          <a:bodyPr wrap="none" rtlCol="0">
            <a:spAutoFit/>
          </a:bodyPr>
          <a:lstStyle/>
          <a:p>
            <a:r>
              <a:rPr lang="fr-CA" sz="1400" b="1" dirty="0" smtClean="0">
                <a:solidFill>
                  <a:srgbClr val="595959"/>
                </a:solidFill>
                <a:latin typeface="Arial Narrow" panose="020B0606020202030204" pitchFamily="34" charset="0"/>
              </a:rPr>
              <a:t>Non</a:t>
            </a:r>
            <a:endParaRPr lang="fr-CA" sz="1400" b="1" dirty="0">
              <a:solidFill>
                <a:srgbClr val="595959"/>
              </a:solidFill>
              <a:latin typeface="Arial Narrow" panose="020B0606020202030204" pitchFamily="34" charset="0"/>
            </a:endParaRPr>
          </a:p>
        </p:txBody>
      </p:sp>
      <p:grpSp>
        <p:nvGrpSpPr>
          <p:cNvPr id="13" name="Groupe 12"/>
          <p:cNvGrpSpPr/>
          <p:nvPr/>
        </p:nvGrpSpPr>
        <p:grpSpPr>
          <a:xfrm rot="20948122">
            <a:off x="4057167" y="4841403"/>
            <a:ext cx="1562205" cy="300741"/>
            <a:chOff x="3635896" y="4064363"/>
            <a:chExt cx="1562205" cy="300741"/>
          </a:xfrm>
          <a:solidFill>
            <a:srgbClr val="77933C"/>
          </a:solidFill>
        </p:grpSpPr>
        <p:sp>
          <p:nvSpPr>
            <p:cNvPr id="15" name="Chevron 14"/>
            <p:cNvSpPr/>
            <p:nvPr/>
          </p:nvSpPr>
          <p:spPr>
            <a:xfrm>
              <a:off x="3635896" y="4077072"/>
              <a:ext cx="216024" cy="288032"/>
            </a:xfrm>
            <a:prstGeom prst="chevron">
              <a:avLst/>
            </a:prstGeom>
            <a:grp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Chevron 15"/>
            <p:cNvSpPr/>
            <p:nvPr/>
          </p:nvSpPr>
          <p:spPr>
            <a:xfrm>
              <a:off x="3972441" y="4064363"/>
              <a:ext cx="216024" cy="288032"/>
            </a:xfrm>
            <a:prstGeom prst="chevron">
              <a:avLst/>
            </a:prstGeom>
            <a:grp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9" name="Chevron 18"/>
            <p:cNvSpPr/>
            <p:nvPr/>
          </p:nvSpPr>
          <p:spPr>
            <a:xfrm>
              <a:off x="4308986" y="4077072"/>
              <a:ext cx="216024" cy="288032"/>
            </a:xfrm>
            <a:prstGeom prst="chevron">
              <a:avLst/>
            </a:prstGeom>
            <a:grp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Chevron 19"/>
            <p:cNvSpPr/>
            <p:nvPr/>
          </p:nvSpPr>
          <p:spPr>
            <a:xfrm>
              <a:off x="4645531" y="4077072"/>
              <a:ext cx="216024" cy="288032"/>
            </a:xfrm>
            <a:prstGeom prst="chevron">
              <a:avLst/>
            </a:prstGeom>
            <a:grp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3" name="Chevron 22"/>
            <p:cNvSpPr/>
            <p:nvPr/>
          </p:nvSpPr>
          <p:spPr>
            <a:xfrm>
              <a:off x="4982077" y="4077072"/>
              <a:ext cx="216024" cy="288032"/>
            </a:xfrm>
            <a:prstGeom prst="chevron">
              <a:avLst/>
            </a:prstGeom>
            <a:grp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grpSp>
    </p:spTree>
    <p:extLst>
      <p:ext uri="{BB962C8B-B14F-4D97-AF65-F5344CB8AC3E}">
        <p14:creationId xmlns:p14="http://schemas.microsoft.com/office/powerpoint/2010/main" val="295048998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Grands constats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14</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a:bodyPr>
          <a:lstStyle/>
          <a:p>
            <a:pPr marL="228600" indent="-228600">
              <a:buClr>
                <a:srgbClr val="9BBB59"/>
              </a:buClr>
              <a:buFont typeface="Wingdings" panose="05000000000000000000" pitchFamily="2" charset="2"/>
              <a:buChar char="§"/>
            </a:pPr>
            <a:r>
              <a:rPr lang="fr-CA" sz="1200" b="0" dirty="0" smtClean="0"/>
              <a:t>Sans surprise, les « milléniaux » sont perçus comme plus ouverts, mais les baby-boomers et générations plus âgées sont perçus comme particulièrement fermés, tout comme les Canadiens des milieux ruraux.</a:t>
            </a:r>
          </a:p>
          <a:p>
            <a:pPr marL="228600" indent="-228600">
              <a:buClr>
                <a:srgbClr val="9BBB59"/>
              </a:buClr>
              <a:buFont typeface="Wingdings" panose="05000000000000000000" pitchFamily="2" charset="2"/>
              <a:buChar char="§"/>
            </a:pPr>
            <a:r>
              <a:rPr lang="fr-CA" sz="1200" b="0" dirty="0" smtClean="0"/>
              <a:t>Dans le même ordre d’idées, la communauté LGBT reste réservée quant à la volonté de la société de s’efforcer d’intégrer les personnes LGBT, la majorité la jugeant « </a:t>
            </a:r>
            <a:r>
              <a:rPr lang="fr-CA" sz="1200" b="0" i="1" u="sng" dirty="0" smtClean="0"/>
              <a:t>assez</a:t>
            </a:r>
            <a:r>
              <a:rPr lang="fr-CA" sz="1200" b="0" dirty="0" smtClean="0"/>
              <a:t> disposée » à le faire contre seulement 17 % de mentions « </a:t>
            </a:r>
            <a:r>
              <a:rPr lang="fr-CA" sz="1200" b="0" i="1" u="sng" dirty="0" smtClean="0"/>
              <a:t>très</a:t>
            </a:r>
            <a:r>
              <a:rPr lang="fr-CA" sz="1200" b="0" dirty="0" smtClean="0"/>
              <a:t> disposée ». Il reste donc du travail à faire, d’autant plus que la montée de partis politiques aux idéaux conservateurs dans certains pays occidentaux est une </a:t>
            </a:r>
            <a:r>
              <a:rPr lang="fr-CA" sz="1200" b="0" dirty="0"/>
              <a:t>claire source d’inquiétude</a:t>
            </a:r>
            <a:r>
              <a:rPr lang="fr-CA" sz="1200" b="0" dirty="0" smtClean="0"/>
              <a:t>.</a:t>
            </a:r>
          </a:p>
          <a:p>
            <a:pPr marL="228600" indent="-228600">
              <a:buClr>
                <a:srgbClr val="9BBB59"/>
              </a:buClr>
              <a:buFont typeface="Wingdings" panose="05000000000000000000" pitchFamily="2" charset="2"/>
              <a:buChar char="§"/>
            </a:pPr>
            <a:r>
              <a:rPr lang="fr-CA" sz="1200" b="0" dirty="0" smtClean="0"/>
              <a:t>Bien qu’une majorité de répondants aient un cercle d’amis assez diversifié sur le plan de l’orientation sexuelle/identité de genre, leur </a:t>
            </a:r>
            <a:r>
              <a:rPr lang="fr-CA" sz="1200" b="0" dirty="0"/>
              <a:t>propre sentiment d’intégration </a:t>
            </a:r>
            <a:r>
              <a:rPr lang="fr-CA" sz="1200" b="0" dirty="0" smtClean="0"/>
              <a:t>à </a:t>
            </a:r>
            <a:r>
              <a:rPr lang="fr-CA" sz="1200" b="0" dirty="0"/>
              <a:t>la société canadienne est cohérent avec </a:t>
            </a:r>
            <a:r>
              <a:rPr lang="fr-CA" sz="1200" b="0" dirty="0" smtClean="0"/>
              <a:t>ces </a:t>
            </a:r>
            <a:r>
              <a:rPr lang="fr-CA" sz="1200" b="0" dirty="0"/>
              <a:t>perceptions d’ouverture </a:t>
            </a:r>
            <a:r>
              <a:rPr lang="fr-CA" sz="1200" b="0" i="1" dirty="0" smtClean="0"/>
              <a:t>relative</a:t>
            </a:r>
            <a:r>
              <a:rPr lang="fr-CA" sz="1200" b="0" dirty="0" smtClean="0"/>
              <a:t> de </a:t>
            </a:r>
            <a:r>
              <a:rPr lang="fr-CA" sz="1200" b="0" dirty="0"/>
              <a:t>la société </a:t>
            </a:r>
            <a:r>
              <a:rPr lang="fr-CA" sz="1200" b="0" dirty="0" smtClean="0"/>
              <a:t>canadienne, puisque moins </a:t>
            </a:r>
            <a:r>
              <a:rPr lang="fr-CA" sz="1200" b="0" dirty="0"/>
              <a:t>de la moitié </a:t>
            </a:r>
            <a:r>
              <a:rPr lang="fr-CA" sz="1200" b="0" dirty="0" smtClean="0"/>
              <a:t>d’entre eux (44 %) s’y sentent «</a:t>
            </a:r>
            <a:r>
              <a:rPr lang="fr-CA" sz="1200" b="0" dirty="0"/>
              <a:t> </a:t>
            </a:r>
            <a:r>
              <a:rPr lang="fr-CA" sz="1200" b="0" i="1" u="sng" dirty="0"/>
              <a:t>très</a:t>
            </a:r>
            <a:r>
              <a:rPr lang="fr-CA" sz="1200" b="0" dirty="0"/>
              <a:t> </a:t>
            </a:r>
            <a:r>
              <a:rPr lang="fr-CA" sz="1200" b="0" dirty="0" smtClean="0"/>
              <a:t>intégrés</a:t>
            </a:r>
            <a:r>
              <a:rPr lang="fr-CA" sz="1200" b="0" dirty="0"/>
              <a:t> </a:t>
            </a:r>
            <a:r>
              <a:rPr lang="fr-CA" sz="1200" b="0" dirty="0" smtClean="0"/>
              <a:t>». </a:t>
            </a:r>
            <a:r>
              <a:rPr lang="fr-CA" sz="1200" b="0" dirty="0"/>
              <a:t>D’ailleurs, </a:t>
            </a:r>
            <a:r>
              <a:rPr lang="fr-CA" sz="1200" b="0" dirty="0" smtClean="0"/>
              <a:t>seule </a:t>
            </a:r>
            <a:r>
              <a:rPr lang="fr-CA" sz="1200" b="0" dirty="0"/>
              <a:t>une minorité se dit « </a:t>
            </a:r>
            <a:r>
              <a:rPr lang="fr-CA" sz="1200" b="0" i="1" u="sng" dirty="0"/>
              <a:t>très</a:t>
            </a:r>
            <a:r>
              <a:rPr lang="fr-CA" sz="1200" b="0" dirty="0"/>
              <a:t> à l’aise » à manifester de l’affection à un </a:t>
            </a:r>
            <a:r>
              <a:rPr lang="fr-CA" sz="1200" b="0" dirty="0" smtClean="0"/>
              <a:t>partenaire </a:t>
            </a:r>
            <a:r>
              <a:rPr lang="fr-CA" sz="1200" b="0" dirty="0"/>
              <a:t>amoureux de même sexe en </a:t>
            </a:r>
            <a:r>
              <a:rPr lang="fr-CA" sz="1200" b="0" dirty="0" smtClean="0"/>
              <a:t>public, </a:t>
            </a:r>
            <a:r>
              <a:rPr lang="fr-CA" sz="1200" b="0" dirty="0"/>
              <a:t>hors du </a:t>
            </a:r>
            <a:r>
              <a:rPr lang="fr-CA" sz="1200" b="0" dirty="0" smtClean="0"/>
              <a:t>milieu LGBT.</a:t>
            </a:r>
            <a:endParaRPr lang="fr-CA" sz="1200" b="0" dirty="0"/>
          </a:p>
          <a:p>
            <a:pPr marL="228600" indent="-228600">
              <a:buClr>
                <a:srgbClr val="9BBB59"/>
              </a:buClr>
              <a:buFont typeface="Wingdings" panose="05000000000000000000" pitchFamily="2" charset="2"/>
              <a:buChar char="§"/>
            </a:pPr>
            <a:r>
              <a:rPr lang="fr-CA" sz="1200" b="0" dirty="0"/>
              <a:t>D’autre part, si les choses semblent s’être un peu améliorées avec le temps au niveau des ressources, la présence de discrimination ne </a:t>
            </a:r>
            <a:r>
              <a:rPr lang="fr-CA" sz="1200" b="0" dirty="0" smtClean="0"/>
              <a:t>semble </a:t>
            </a:r>
            <a:r>
              <a:rPr lang="fr-CA" sz="1200" b="0" dirty="0"/>
              <a:t>pas </a:t>
            </a:r>
            <a:r>
              <a:rPr lang="fr-CA" sz="1200" b="0" dirty="0" smtClean="0"/>
              <a:t>avoir </a:t>
            </a:r>
            <a:r>
              <a:rPr lang="fr-CA" sz="1200" b="0" dirty="0"/>
              <a:t>beaucoup évolué : quel que soit leur âge, plus d’un tiers des répondants disent avoir subi de la discrimination en lien avec leur orientation sexuelle ou identité de genre, les milieux de travail (chez les </a:t>
            </a:r>
            <a:r>
              <a:rPr lang="fr-CA" sz="1200" b="0" dirty="0" smtClean="0"/>
              <a:t/>
            </a:r>
            <a:br>
              <a:rPr lang="fr-CA" sz="1200" b="0" dirty="0" smtClean="0"/>
            </a:br>
            <a:r>
              <a:rPr lang="fr-CA" sz="1200" b="0" dirty="0" smtClean="0"/>
              <a:t>25 </a:t>
            </a:r>
            <a:r>
              <a:rPr lang="fr-CA" sz="1200" b="0" dirty="0"/>
              <a:t>ans et plus) et scolaire (chez les 15-17 ans) sont les lieux </a:t>
            </a:r>
            <a:r>
              <a:rPr lang="fr-CA" sz="1200" b="0" dirty="0" smtClean="0"/>
              <a:t>où </a:t>
            </a:r>
            <a:r>
              <a:rPr lang="fr-CA" sz="1200" b="0" dirty="0"/>
              <a:t>cette discrimination s’est fait le plus sentir.</a:t>
            </a:r>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5" name="Chevron 14"/>
          <p:cNvSpPr/>
          <p:nvPr/>
        </p:nvSpPr>
        <p:spPr>
          <a:xfrm>
            <a:off x="6252613" y="1670799"/>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480212" y="1628800"/>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p.141</a:t>
            </a:r>
            <a:endParaRPr lang="fr-CA" sz="1600" b="1" dirty="0">
              <a:solidFill>
                <a:srgbClr val="9BBB59"/>
              </a:solidFill>
              <a:latin typeface="Arial" panose="020B0604020202020204" pitchFamily="34" charset="0"/>
              <a:cs typeface="Arial" panose="020B0604020202020204" pitchFamily="34" charset="0"/>
            </a:endParaRPr>
          </a:p>
        </p:txBody>
      </p:sp>
      <p:sp>
        <p:nvSpPr>
          <p:cNvPr id="17" name="Chevron 16"/>
          <p:cNvSpPr/>
          <p:nvPr/>
        </p:nvSpPr>
        <p:spPr>
          <a:xfrm>
            <a:off x="6275478" y="2606903"/>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503077" y="2564904"/>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p.142</a:t>
            </a:r>
            <a:endParaRPr lang="fr-CA" sz="1600" b="1" dirty="0">
              <a:solidFill>
                <a:srgbClr val="9BBB59"/>
              </a:solidFill>
              <a:latin typeface="Arial" panose="020B0604020202020204" pitchFamily="34" charset="0"/>
              <a:cs typeface="Arial" panose="020B0604020202020204" pitchFamily="34" charset="0"/>
            </a:endParaRPr>
          </a:p>
        </p:txBody>
      </p:sp>
      <p:sp>
        <p:nvSpPr>
          <p:cNvPr id="19" name="Chevron 18"/>
          <p:cNvSpPr/>
          <p:nvPr/>
        </p:nvSpPr>
        <p:spPr>
          <a:xfrm>
            <a:off x="6297561" y="3831039"/>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ZoneTexte 19"/>
          <p:cNvSpPr txBox="1"/>
          <p:nvPr/>
        </p:nvSpPr>
        <p:spPr>
          <a:xfrm>
            <a:off x="6525160" y="3789040"/>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p.149, 153</a:t>
            </a:r>
            <a:endParaRPr lang="fr-CA" sz="1600" b="1" dirty="0">
              <a:solidFill>
                <a:srgbClr val="9BBB59"/>
              </a:solidFill>
              <a:latin typeface="Arial" panose="020B0604020202020204" pitchFamily="34" charset="0"/>
              <a:cs typeface="Arial" panose="020B0604020202020204" pitchFamily="34" charset="0"/>
            </a:endParaRPr>
          </a:p>
        </p:txBody>
      </p:sp>
      <p:sp>
        <p:nvSpPr>
          <p:cNvPr id="21" name="Chevron 20"/>
          <p:cNvSpPr/>
          <p:nvPr/>
        </p:nvSpPr>
        <p:spPr>
          <a:xfrm>
            <a:off x="6364676" y="5199191"/>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2" name="ZoneTexte 21"/>
          <p:cNvSpPr txBox="1"/>
          <p:nvPr/>
        </p:nvSpPr>
        <p:spPr>
          <a:xfrm>
            <a:off x="6592275" y="5157192"/>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p.155, 156</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51079823"/>
      </p:ext>
    </p:extLst>
  </p:cSld>
  <p:clrMapOvr>
    <a:masterClrMapping/>
  </p:clrMapOvr>
  <p:transition/>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a:xfrm>
            <a:off x="558801" y="1699260"/>
            <a:ext cx="5309343" cy="2594674"/>
          </a:xfrm>
        </p:spPr>
        <p:txBody>
          <a:bodyPr/>
          <a:lstStyle/>
          <a:p>
            <a:r>
              <a:rPr lang="fr-CA" dirty="0" smtClean="0"/>
              <a:t>Sentiment d’acceptation sociale</a:t>
            </a:r>
            <a:endParaRPr lang="fr-CA" dirty="0"/>
          </a:p>
        </p:txBody>
      </p:sp>
      <p:sp>
        <p:nvSpPr>
          <p:cNvPr id="3" name="Espace réservé du texte 2"/>
          <p:cNvSpPr>
            <a:spLocks noGrp="1"/>
          </p:cNvSpPr>
          <p:nvPr>
            <p:ph type="body" sz="quarter" idx="10"/>
            <p:custDataLst>
              <p:tags r:id="rId2"/>
            </p:custDataLst>
          </p:nvPr>
        </p:nvSpPr>
        <p:spPr/>
        <p:txBody>
          <a:bodyPr/>
          <a:lstStyle/>
          <a:p>
            <a:r>
              <a:rPr lang="fr-CA" i="1" dirty="0"/>
              <a:t>RAPPORT PRÉPARÉ POUR LA </a:t>
            </a:r>
            <a:r>
              <a:rPr lang="fr-CA" i="1" dirty="0" smtClean="0"/>
              <a:t>FONDATION JASMIN ROY</a:t>
            </a:r>
            <a:endParaRPr lang="fr-CA" i="1" dirty="0"/>
          </a:p>
          <a:p>
            <a:endParaRPr lang="en-CA" dirty="0"/>
          </a:p>
        </p:txBody>
      </p:sp>
    </p:spTree>
    <p:extLst>
      <p:ext uri="{BB962C8B-B14F-4D97-AF65-F5344CB8AC3E}">
        <p14:creationId xmlns:p14="http://schemas.microsoft.com/office/powerpoint/2010/main" val="557367278"/>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141</a:t>
            </a:fld>
            <a:endParaRPr lang="en-CA" dirty="0">
              <a:solidFill>
                <a:srgbClr val="000000">
                  <a:tint val="75000"/>
                </a:srgbClr>
              </a:solidFill>
            </a:endParaRPr>
          </a:p>
        </p:txBody>
      </p:sp>
      <p:sp>
        <p:nvSpPr>
          <p:cNvPr id="7" name="Rectangle 6"/>
          <p:cNvSpPr/>
          <p:nvPr>
            <p:custDataLst>
              <p:tags r:id="rId3"/>
            </p:custDataLst>
          </p:nvPr>
        </p:nvSpPr>
        <p:spPr>
          <a:xfrm>
            <a:off x="532819" y="6019153"/>
            <a:ext cx="8052786" cy="507831"/>
          </a:xfrm>
          <a:prstGeom prst="rect">
            <a:avLst/>
          </a:prstGeom>
        </p:spPr>
        <p:txBody>
          <a:bodyPr wrap="square">
            <a:spAutoFit/>
          </a:bodyPr>
          <a:lstStyle/>
          <a:p>
            <a:r>
              <a:rPr lang="en-US" sz="900" dirty="0" smtClean="0">
                <a:solidFill>
                  <a:srgbClr val="7F7F7F"/>
                </a:solidFill>
                <a:latin typeface="Arial" panose="020B0604020202020204" pitchFamily="34" charset="0"/>
                <a:cs typeface="Arial" panose="020B0604020202020204" pitchFamily="34" charset="0"/>
              </a:rPr>
              <a:t/>
            </a:r>
            <a:br>
              <a:rPr lang="en-US" sz="900" dirty="0" smtClean="0">
                <a:solidFill>
                  <a:srgbClr val="7F7F7F"/>
                </a:solidFill>
                <a:latin typeface="Arial" panose="020B0604020202020204" pitchFamily="34" charset="0"/>
                <a:cs typeface="Arial" panose="020B0604020202020204" pitchFamily="34" charset="0"/>
              </a:rPr>
            </a:br>
            <a:r>
              <a:rPr lang="en-US" sz="900" dirty="0" smtClean="0">
                <a:solidFill>
                  <a:srgbClr val="595959"/>
                </a:solidFill>
                <a:latin typeface="Arial" panose="020B0604020202020204" pitchFamily="34" charset="0"/>
                <a:cs typeface="Arial" panose="020B0604020202020204" pitchFamily="34" charset="0"/>
              </a:rPr>
              <a:t>Q75. </a:t>
            </a:r>
            <a:r>
              <a:rPr lang="fr-CA" sz="900" dirty="0">
                <a:solidFill>
                  <a:srgbClr val="595959"/>
                </a:solidFill>
                <a:latin typeface="Arial" panose="020B0604020202020204" pitchFamily="34" charset="0"/>
                <a:cs typeface="Arial" panose="020B0604020202020204" pitchFamily="34" charset="0"/>
              </a:rPr>
              <a:t>Sur une échelle de 1 à </a:t>
            </a:r>
            <a:r>
              <a:rPr lang="fr-CA" sz="900" dirty="0" smtClean="0">
                <a:solidFill>
                  <a:srgbClr val="595959"/>
                </a:solidFill>
                <a:latin typeface="Arial" panose="020B0604020202020204" pitchFamily="34" charset="0"/>
                <a:cs typeface="Arial" panose="020B0604020202020204" pitchFamily="34" charset="0"/>
              </a:rPr>
              <a:t>10, </a:t>
            </a:r>
            <a:r>
              <a:rPr lang="fr-CA" sz="900" dirty="0">
                <a:solidFill>
                  <a:srgbClr val="595959"/>
                </a:solidFill>
                <a:latin typeface="Arial" panose="020B0604020202020204" pitchFamily="34" charset="0"/>
                <a:cs typeface="Arial" panose="020B0604020202020204" pitchFamily="34" charset="0"/>
              </a:rPr>
              <a:t>où 1 signifie pas du tout ouvert(e) et 10, totalement ouvert(e), dans quelle mesure diriez-vous que les groupes suivants sont ouverts à la diversité sexuelle et de genre?</a:t>
            </a:r>
          </a:p>
        </p:txBody>
      </p:sp>
      <p:graphicFrame>
        <p:nvGraphicFramePr>
          <p:cNvPr id="9" name="Graphique 8"/>
          <p:cNvGraphicFramePr/>
          <p:nvPr>
            <p:custDataLst>
              <p:tags r:id="rId4"/>
            </p:custDataLst>
            <p:extLst>
              <p:ext uri="{D42A27DB-BD31-4B8C-83A1-F6EECF244321}">
                <p14:modId xmlns:p14="http://schemas.microsoft.com/office/powerpoint/2010/main" val="1736573825"/>
              </p:ext>
            </p:extLst>
          </p:nvPr>
        </p:nvGraphicFramePr>
        <p:xfrm>
          <a:off x="1187624" y="1698385"/>
          <a:ext cx="6253628" cy="4447239"/>
        </p:xfrm>
        <a:graphic>
          <a:graphicData uri="http://schemas.openxmlformats.org/drawingml/2006/chart">
            <c:chart xmlns:c="http://schemas.openxmlformats.org/drawingml/2006/chart" xmlns:r="http://schemas.openxmlformats.org/officeDocument/2006/relationships" r:id="rId9"/>
          </a:graphicData>
        </a:graphic>
      </p:graphicFrame>
      <p:sp>
        <p:nvSpPr>
          <p:cNvPr id="16" name="Titre 4"/>
          <p:cNvSpPr>
            <a:spLocks noGrp="1"/>
          </p:cNvSpPr>
          <p:nvPr>
            <p:ph type="title"/>
            <p:custDataLst>
              <p:tags r:id="rId5"/>
            </p:custDataLst>
          </p:nvPr>
        </p:nvSpPr>
        <p:spPr>
          <a:xfrm>
            <a:off x="558800" y="476672"/>
            <a:ext cx="5669384" cy="631545"/>
          </a:xfrm>
        </p:spPr>
        <p:txBody>
          <a:bodyPr>
            <a:noAutofit/>
          </a:bodyPr>
          <a:lstStyle/>
          <a:p>
            <a:r>
              <a:rPr lang="fr-CA" sz="2000" dirty="0" smtClean="0">
                <a:solidFill>
                  <a:srgbClr val="9BBB59"/>
                </a:solidFill>
              </a:rPr>
              <a:t>Sentiment d’ouverture de différents groupes sociaux à la diversité sexuelle et de genre</a:t>
            </a:r>
            <a:endParaRPr lang="fr-CA" sz="2000" dirty="0">
              <a:solidFill>
                <a:srgbClr val="9BBB59"/>
              </a:solidFill>
            </a:endParaRPr>
          </a:p>
        </p:txBody>
      </p:sp>
      <p:sp>
        <p:nvSpPr>
          <p:cNvPr id="8" name="Rectangle 7"/>
          <p:cNvSpPr/>
          <p:nvPr>
            <p:custDataLst>
              <p:tags r:id="rId6"/>
            </p:custDataLst>
          </p:nvPr>
        </p:nvSpPr>
        <p:spPr>
          <a:xfrm>
            <a:off x="478260" y="1131202"/>
            <a:ext cx="23679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02443337"/>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142</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4193161126"/>
              </p:ext>
            </p:extLst>
          </p:nvPr>
        </p:nvGraphicFramePr>
        <p:xfrm>
          <a:off x="835284" y="1967645"/>
          <a:ext cx="3736716" cy="4040033"/>
        </p:xfrm>
        <a:graphic>
          <a:graphicData uri="http://schemas.openxmlformats.org/drawingml/2006/chart">
            <c:chart xmlns:c="http://schemas.openxmlformats.org/drawingml/2006/chart" xmlns:r="http://schemas.openxmlformats.org/officeDocument/2006/relationships" r:id="rId10"/>
          </a:graphicData>
        </a:graphic>
      </p:graphicFrame>
      <p:sp>
        <p:nvSpPr>
          <p:cNvPr id="12" name="Titre 4"/>
          <p:cNvSpPr>
            <a:spLocks noGrp="1"/>
          </p:cNvSpPr>
          <p:nvPr>
            <p:ph type="title"/>
            <p:custDataLst>
              <p:tags r:id="rId4"/>
            </p:custDataLst>
          </p:nvPr>
        </p:nvSpPr>
        <p:spPr>
          <a:xfrm>
            <a:off x="558800" y="332657"/>
            <a:ext cx="5309344" cy="874366"/>
          </a:xfrm>
        </p:spPr>
        <p:txBody>
          <a:bodyPr>
            <a:normAutofit fontScale="90000"/>
          </a:bodyPr>
          <a:lstStyle/>
          <a:p>
            <a:r>
              <a:rPr lang="fr-CA" sz="2000" dirty="0" smtClean="0">
                <a:solidFill>
                  <a:srgbClr val="9BBB59"/>
                </a:solidFill>
              </a:rPr>
              <a:t>Perception de l’ouverture de la société canadienne à faire des efforts pour intégrer les personnes LGBT</a:t>
            </a:r>
            <a:r>
              <a:rPr lang="fr-CA" dirty="0" smtClean="0">
                <a:solidFill>
                  <a:srgbClr val="9BBB59"/>
                </a:solidFill>
              </a:rPr>
              <a:t/>
            </a:r>
            <a:br>
              <a:rPr lang="fr-CA" dirty="0" smtClean="0">
                <a:solidFill>
                  <a:srgbClr val="9BBB59"/>
                </a:solidFill>
              </a:rPr>
            </a:br>
            <a:endParaRPr lang="fr-CA" dirty="0"/>
          </a:p>
        </p:txBody>
      </p:sp>
      <p:sp>
        <p:nvSpPr>
          <p:cNvPr id="13" name="ZoneTexte 12"/>
          <p:cNvSpPr txBox="1"/>
          <p:nvPr/>
        </p:nvSpPr>
        <p:spPr>
          <a:xfrm>
            <a:off x="1619672" y="1593370"/>
            <a:ext cx="2236510" cy="276999"/>
          </a:xfrm>
          <a:prstGeom prst="rect">
            <a:avLst/>
          </a:prstGeom>
          <a:noFill/>
        </p:spPr>
        <p:txBody>
          <a:bodyPr wrap="none" rtlCol="0">
            <a:spAutoFit/>
          </a:bodyPr>
          <a:lstStyle/>
          <a:p>
            <a:r>
              <a:rPr lang="fr-CA" sz="1200" b="1" dirty="0" smtClean="0">
                <a:solidFill>
                  <a:srgbClr val="595959"/>
                </a:solidFill>
                <a:latin typeface="Arial Narrow" panose="020B0606020202030204" pitchFamily="34" charset="0"/>
              </a:rPr>
              <a:t>Efforts pour </a:t>
            </a:r>
            <a:r>
              <a:rPr lang="fr-CA" sz="1200" b="1" dirty="0">
                <a:solidFill>
                  <a:srgbClr val="595959"/>
                </a:solidFill>
                <a:latin typeface="Arial Narrow" panose="020B0606020202030204" pitchFamily="34" charset="0"/>
              </a:rPr>
              <a:t>f</a:t>
            </a:r>
            <a:r>
              <a:rPr lang="fr-CA" sz="1200" b="1" dirty="0" smtClean="0">
                <a:solidFill>
                  <a:srgbClr val="595959"/>
                </a:solidFill>
                <a:latin typeface="Arial Narrow" panose="020B0606020202030204" pitchFamily="34" charset="0"/>
              </a:rPr>
              <a:t>avoriser l’intégration</a:t>
            </a:r>
            <a:endParaRPr lang="fr-CA" sz="1200" b="1" dirty="0">
              <a:solidFill>
                <a:srgbClr val="595959"/>
              </a:solidFill>
              <a:latin typeface="Arial Narrow" panose="020B0606020202030204" pitchFamily="34" charset="0"/>
            </a:endParaRPr>
          </a:p>
        </p:txBody>
      </p:sp>
      <p:graphicFrame>
        <p:nvGraphicFramePr>
          <p:cNvPr id="14" name="Graphique 13"/>
          <p:cNvGraphicFramePr/>
          <p:nvPr>
            <p:custDataLst>
              <p:tags r:id="rId5"/>
            </p:custDataLst>
            <p:extLst>
              <p:ext uri="{D42A27DB-BD31-4B8C-83A1-F6EECF244321}">
                <p14:modId xmlns:p14="http://schemas.microsoft.com/office/powerpoint/2010/main" val="439682149"/>
              </p:ext>
            </p:extLst>
          </p:nvPr>
        </p:nvGraphicFramePr>
        <p:xfrm>
          <a:off x="4723716" y="1981255"/>
          <a:ext cx="3736716" cy="4040033"/>
        </p:xfrm>
        <a:graphic>
          <a:graphicData uri="http://schemas.openxmlformats.org/drawingml/2006/chart">
            <c:chart xmlns:c="http://schemas.openxmlformats.org/drawingml/2006/chart" xmlns:r="http://schemas.openxmlformats.org/officeDocument/2006/relationships" r:id="rId11"/>
          </a:graphicData>
        </a:graphic>
      </p:graphicFrame>
      <p:sp>
        <p:nvSpPr>
          <p:cNvPr id="15" name="ZoneTexte 14"/>
          <p:cNvSpPr txBox="1"/>
          <p:nvPr/>
        </p:nvSpPr>
        <p:spPr>
          <a:xfrm>
            <a:off x="5590150" y="1521916"/>
            <a:ext cx="2294218" cy="461665"/>
          </a:xfrm>
          <a:prstGeom prst="rect">
            <a:avLst/>
          </a:prstGeom>
          <a:noFill/>
        </p:spPr>
        <p:txBody>
          <a:bodyPr wrap="none" rtlCol="0">
            <a:spAutoFit/>
          </a:bodyPr>
          <a:lstStyle/>
          <a:p>
            <a:pPr algn="ctr"/>
            <a:r>
              <a:rPr lang="fr-CA" sz="1200" b="1" dirty="0" smtClean="0">
                <a:solidFill>
                  <a:srgbClr val="595959"/>
                </a:solidFill>
                <a:latin typeface="Arial Narrow" panose="020B0606020202030204" pitchFamily="34" charset="0"/>
              </a:rPr>
              <a:t>Perception sur la montée de partis </a:t>
            </a:r>
            <a:br>
              <a:rPr lang="fr-CA" sz="1200" b="1" dirty="0" smtClean="0">
                <a:solidFill>
                  <a:srgbClr val="595959"/>
                </a:solidFill>
                <a:latin typeface="Arial Narrow" panose="020B0606020202030204" pitchFamily="34" charset="0"/>
              </a:rPr>
            </a:br>
            <a:r>
              <a:rPr lang="fr-CA" sz="1200" b="1" dirty="0" smtClean="0">
                <a:solidFill>
                  <a:srgbClr val="595959"/>
                </a:solidFill>
                <a:latin typeface="Arial Narrow" panose="020B0606020202030204" pitchFamily="34" charset="0"/>
              </a:rPr>
              <a:t>politiques conservateurs</a:t>
            </a:r>
            <a:endParaRPr lang="fr-CA" sz="1200" b="1" dirty="0">
              <a:solidFill>
                <a:srgbClr val="595959"/>
              </a:solidFill>
              <a:latin typeface="Arial Narrow" panose="020B0606020202030204" pitchFamily="34" charset="0"/>
            </a:endParaRPr>
          </a:p>
        </p:txBody>
      </p:sp>
      <p:sp>
        <p:nvSpPr>
          <p:cNvPr id="17" name="ZoneTexte 16"/>
          <p:cNvSpPr txBox="1"/>
          <p:nvPr>
            <p:custDataLst>
              <p:tags r:id="rId6"/>
            </p:custDataLst>
          </p:nvPr>
        </p:nvSpPr>
        <p:spPr>
          <a:xfrm>
            <a:off x="500202" y="6000261"/>
            <a:ext cx="8320270" cy="461665"/>
          </a:xfrm>
          <a:prstGeom prst="rect">
            <a:avLst/>
          </a:prstGeom>
          <a:noFill/>
        </p:spPr>
        <p:txBody>
          <a:bodyPr wrap="square" rtlCol="0">
            <a:spAutoFit/>
          </a:bodyPr>
          <a:lstStyle/>
          <a:p>
            <a:r>
              <a:rPr lang="fr-CA" sz="800" dirty="0" smtClean="0">
                <a:solidFill>
                  <a:srgbClr val="595959"/>
                </a:solidFill>
                <a:latin typeface="Arial" panose="020B0604020202020204" pitchFamily="34" charset="0"/>
                <a:cs typeface="Arial" panose="020B0604020202020204" pitchFamily="34" charset="0"/>
              </a:rPr>
              <a:t>Q77. Dans </a:t>
            </a:r>
            <a:r>
              <a:rPr lang="fr-CA" sz="800" dirty="0">
                <a:solidFill>
                  <a:srgbClr val="595959"/>
                </a:solidFill>
                <a:latin typeface="Arial" panose="020B0604020202020204" pitchFamily="34" charset="0"/>
                <a:cs typeface="Arial" panose="020B0604020202020204" pitchFamily="34" charset="0"/>
              </a:rPr>
              <a:t>quelle mesure sentez-vous que la société canadienne en général est actuellement disposée à faire des efforts pour favoriser l’intégration des personnes </a:t>
            </a:r>
            <a:r>
              <a:rPr lang="fr-CA" sz="800" dirty="0" err="1">
                <a:solidFill>
                  <a:srgbClr val="595959"/>
                </a:solidFill>
                <a:latin typeface="Arial" panose="020B0604020202020204" pitchFamily="34" charset="0"/>
                <a:cs typeface="Arial" panose="020B0604020202020204" pitchFamily="34" charset="0"/>
              </a:rPr>
              <a:t>LGBTQ</a:t>
            </a:r>
            <a:r>
              <a:rPr lang="fr-CA" sz="800" dirty="0">
                <a:solidFill>
                  <a:srgbClr val="595959"/>
                </a:solidFill>
                <a:latin typeface="Arial" panose="020B0604020202020204" pitchFamily="34" charset="0"/>
                <a:cs typeface="Arial" panose="020B0604020202020204" pitchFamily="34" charset="0"/>
              </a:rPr>
              <a:t>? </a:t>
            </a:r>
            <a:r>
              <a:rPr lang="fr-CA" sz="800" dirty="0" smtClean="0">
                <a:solidFill>
                  <a:srgbClr val="595959"/>
                </a:solidFill>
                <a:latin typeface="Arial" panose="020B0604020202020204" pitchFamily="34" charset="0"/>
                <a:cs typeface="Arial" panose="020B0604020202020204" pitchFamily="34" charset="0"/>
              </a:rPr>
              <a:t/>
            </a:r>
            <a:br>
              <a:rPr lang="fr-CA" sz="800" dirty="0" smtClean="0">
                <a:solidFill>
                  <a:srgbClr val="595959"/>
                </a:solidFill>
                <a:latin typeface="Arial" panose="020B0604020202020204" pitchFamily="34" charset="0"/>
                <a:cs typeface="Arial" panose="020B0604020202020204" pitchFamily="34" charset="0"/>
              </a:rPr>
            </a:br>
            <a:r>
              <a:rPr lang="fr-CA" sz="800" dirty="0" smtClean="0">
                <a:solidFill>
                  <a:srgbClr val="595959"/>
                </a:solidFill>
                <a:latin typeface="Arial" panose="020B0604020202020204" pitchFamily="34" charset="0"/>
                <a:cs typeface="Arial" panose="020B0604020202020204" pitchFamily="34" charset="0"/>
              </a:rPr>
              <a:t>Q92. </a:t>
            </a:r>
            <a:r>
              <a:rPr lang="fr-CA" sz="800" dirty="0">
                <a:solidFill>
                  <a:srgbClr val="595959"/>
                </a:solidFill>
                <a:latin typeface="Arial" panose="020B0604020202020204" pitchFamily="34" charset="0"/>
                <a:cs typeface="Arial" panose="020B0604020202020204" pitchFamily="34" charset="0"/>
              </a:rPr>
              <a:t>On assiste à l’heure actuelle, dans certains pays occidentaux, à la montée de partis politiques aux idéologies plutôt conservatrices en général, entre autres à l’égard des minorités sexuelles. Dans quelle mesure cela vous préoccupe-t-il? </a:t>
            </a:r>
          </a:p>
        </p:txBody>
      </p:sp>
      <p:sp>
        <p:nvSpPr>
          <p:cNvPr id="18" name="Rectangle 17"/>
          <p:cNvSpPr/>
          <p:nvPr>
            <p:custDataLst>
              <p:tags r:id="rId7"/>
            </p:custDataLst>
          </p:nvPr>
        </p:nvSpPr>
        <p:spPr>
          <a:xfrm>
            <a:off x="520792" y="1139412"/>
            <a:ext cx="23679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sp>
        <p:nvSpPr>
          <p:cNvPr id="16" name="Accolade fermante 15"/>
          <p:cNvSpPr/>
          <p:nvPr/>
        </p:nvSpPr>
        <p:spPr>
          <a:xfrm>
            <a:off x="7867136" y="2053794"/>
            <a:ext cx="186869" cy="1735246"/>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a:solidFill>
                <a:prstClr val="white">
                  <a:lumMod val="50000"/>
                </a:prstClr>
              </a:solidFill>
            </a:endParaRPr>
          </a:p>
        </p:txBody>
      </p:sp>
      <p:sp>
        <p:nvSpPr>
          <p:cNvPr id="7" name="ZoneTexte 6"/>
          <p:cNvSpPr txBox="1"/>
          <p:nvPr/>
        </p:nvSpPr>
        <p:spPr>
          <a:xfrm>
            <a:off x="4236398" y="2749445"/>
            <a:ext cx="479618" cy="307777"/>
          </a:xfrm>
          <a:prstGeom prst="rect">
            <a:avLst/>
          </a:prstGeom>
          <a:noFill/>
        </p:spPr>
        <p:txBody>
          <a:bodyPr wrap="none" rtlCol="0">
            <a:spAutoFit/>
          </a:bodyPr>
          <a:lstStyle/>
          <a:p>
            <a:r>
              <a:rPr lang="fr-CA" sz="1400" b="1" dirty="0" smtClean="0">
                <a:solidFill>
                  <a:srgbClr val="595959"/>
                </a:solidFill>
                <a:latin typeface="Arial Narrow" panose="020B0606020202030204" pitchFamily="34" charset="0"/>
              </a:rPr>
              <a:t>81%</a:t>
            </a:r>
            <a:endParaRPr lang="fr-CA" sz="1400" b="1" dirty="0">
              <a:solidFill>
                <a:srgbClr val="595959"/>
              </a:solidFill>
              <a:latin typeface="Arial Narrow" panose="020B0606020202030204" pitchFamily="34" charset="0"/>
            </a:endParaRPr>
          </a:p>
        </p:txBody>
      </p:sp>
      <p:sp>
        <p:nvSpPr>
          <p:cNvPr id="19" name="ZoneTexte 18"/>
          <p:cNvSpPr txBox="1"/>
          <p:nvPr/>
        </p:nvSpPr>
        <p:spPr>
          <a:xfrm>
            <a:off x="8124830" y="2761183"/>
            <a:ext cx="479618" cy="307777"/>
          </a:xfrm>
          <a:prstGeom prst="rect">
            <a:avLst/>
          </a:prstGeom>
          <a:noFill/>
        </p:spPr>
        <p:txBody>
          <a:bodyPr wrap="none" rtlCol="0">
            <a:spAutoFit/>
          </a:bodyPr>
          <a:lstStyle/>
          <a:p>
            <a:r>
              <a:rPr lang="fr-CA" sz="1400" b="1" dirty="0" smtClean="0">
                <a:solidFill>
                  <a:srgbClr val="595959"/>
                </a:solidFill>
                <a:latin typeface="Arial Narrow" panose="020B0606020202030204" pitchFamily="34" charset="0"/>
              </a:rPr>
              <a:t>84%</a:t>
            </a:r>
            <a:endParaRPr lang="fr-CA" sz="1400" b="1" dirty="0">
              <a:solidFill>
                <a:srgbClr val="595959"/>
              </a:solidFill>
              <a:latin typeface="Arial Narrow" panose="020B0606020202030204" pitchFamily="34" charset="0"/>
            </a:endParaRPr>
          </a:p>
        </p:txBody>
      </p:sp>
      <p:sp>
        <p:nvSpPr>
          <p:cNvPr id="20" name="Accolade fermante 19"/>
          <p:cNvSpPr/>
          <p:nvPr/>
        </p:nvSpPr>
        <p:spPr>
          <a:xfrm>
            <a:off x="4021096" y="1988840"/>
            <a:ext cx="186869" cy="1800200"/>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rgbClr val="00AFDC">
                    <a:satMod val="155000"/>
                  </a:srgbClr>
                </a:solidFill>
                <a:prstDash val="solid"/>
              </a:ln>
              <a:solidFill>
                <a:prstClr val="white">
                  <a:lumMod val="50000"/>
                </a:prstClr>
              </a:solidFill>
              <a:effectLst>
                <a:outerShdw blurRad="41275" dist="20320" dir="1800000" algn="tl" rotWithShape="0">
                  <a:srgbClr val="000000">
                    <a:alpha val="40000"/>
                  </a:srgbClr>
                </a:outerShdw>
              </a:effectLst>
            </a:endParaRPr>
          </a:p>
        </p:txBody>
      </p:sp>
    </p:spTree>
    <p:extLst>
      <p:ext uri="{BB962C8B-B14F-4D97-AF65-F5344CB8AC3E}">
        <p14:creationId xmlns:p14="http://schemas.microsoft.com/office/powerpoint/2010/main" val="4037339801"/>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143</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799984375"/>
              </p:ext>
            </p:extLst>
          </p:nvPr>
        </p:nvGraphicFramePr>
        <p:xfrm>
          <a:off x="539552" y="1203190"/>
          <a:ext cx="7992884" cy="4077621"/>
        </p:xfrm>
        <a:graphic>
          <a:graphicData uri="http://schemas.openxmlformats.org/drawingml/2006/table">
            <a:tbl>
              <a:tblPr firstRow="1" bandRow="1">
                <a:tableStyleId>{2D5ABB26-0587-4C30-8999-92F81FD0307C}</a:tableStyleId>
              </a:tblPr>
              <a:tblGrid>
                <a:gridCol w="2232248"/>
                <a:gridCol w="822948"/>
                <a:gridCol w="822948"/>
                <a:gridCol w="822948"/>
                <a:gridCol w="822948"/>
                <a:gridCol w="822948"/>
                <a:gridCol w="822948"/>
                <a:gridCol w="822948"/>
              </a:tblGrid>
              <a:tr h="34233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50997">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84695">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9159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Très disposée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Assez disposée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Peu disposée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fr-CA" sz="1100" b="0" i="0" u="none" strike="noStrike" dirty="0" smtClean="0">
                          <a:solidFill>
                            <a:srgbClr val="595959"/>
                          </a:solidFill>
                          <a:effectLst/>
                          <a:latin typeface="Arial Narrow" panose="020B0606020202030204" pitchFamily="34" charset="0"/>
                        </a:rPr>
                        <a:t>Pas</a:t>
                      </a:r>
                      <a:r>
                        <a:rPr lang="fr-CA" sz="1100" b="0" i="0" u="none" strike="noStrike" baseline="0" dirty="0" smtClean="0">
                          <a:solidFill>
                            <a:srgbClr val="595959"/>
                          </a:solidFill>
                          <a:effectLst/>
                          <a:latin typeface="Arial Narrow" panose="020B0606020202030204" pitchFamily="34" charset="0"/>
                        </a:rPr>
                        <a:t> du tout disposée</a:t>
                      </a:r>
                      <a:endParaRPr lang="fr-CA" sz="1100" b="0" i="0" u="none" strike="noStrike" dirty="0" smtClean="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Très</a:t>
                      </a:r>
                      <a:r>
                        <a:rPr lang="fr-CA" sz="1100" b="0" i="0" u="none" strike="noStrike" baseline="0" dirty="0" smtClean="0">
                          <a:solidFill>
                            <a:srgbClr val="595959"/>
                          </a:solidFill>
                          <a:effectLst/>
                          <a:latin typeface="Arial Narrow" panose="020B0606020202030204" pitchFamily="34" charset="0"/>
                        </a:rPr>
                        <a:t> et </a:t>
                      </a:r>
                      <a:r>
                        <a:rPr lang="fr-CA" sz="1100" b="0" i="0" u="none" strike="noStrike" dirty="0" smtClean="0">
                          <a:solidFill>
                            <a:srgbClr val="595959"/>
                          </a:solidFill>
                          <a:effectLst/>
                          <a:latin typeface="Arial Narrow" panose="020B0606020202030204" pitchFamily="34" charset="0"/>
                        </a:rPr>
                        <a:t>assez disposée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Peu</a:t>
                      </a:r>
                      <a:r>
                        <a:rPr lang="fr-CA" sz="1100" b="0" i="0" u="none" strike="noStrike" baseline="0" dirty="0" smtClean="0">
                          <a:solidFill>
                            <a:srgbClr val="595959"/>
                          </a:solidFill>
                          <a:effectLst/>
                          <a:latin typeface="Arial Narrow" panose="020B0606020202030204" pitchFamily="34" charset="0"/>
                        </a:rPr>
                        <a:t> et </a:t>
                      </a:r>
                      <a:r>
                        <a:rPr lang="fr-CA" sz="1100" b="0" i="0" u="none" strike="noStrike" dirty="0" smtClean="0">
                          <a:solidFill>
                            <a:srgbClr val="595959"/>
                          </a:solidFill>
                          <a:effectLst/>
                          <a:latin typeface="Arial Narrow" panose="020B0606020202030204" pitchFamily="34" charset="0"/>
                        </a:rPr>
                        <a:t>pas </a:t>
                      </a:r>
                      <a:r>
                        <a:rPr lang="fr-CA" sz="1100" b="0" i="0" u="none" strike="noStrike" dirty="0">
                          <a:solidFill>
                            <a:srgbClr val="595959"/>
                          </a:solidFill>
                          <a:effectLst/>
                          <a:latin typeface="Arial Narrow" panose="020B0606020202030204" pitchFamily="34" charset="0"/>
                        </a:rPr>
                        <a:t>du tout </a:t>
                      </a:r>
                      <a:r>
                        <a:rPr lang="fr-CA" sz="1100" b="0" i="0" u="none" strike="noStrike" dirty="0" smtClean="0">
                          <a:solidFill>
                            <a:srgbClr val="595959"/>
                          </a:solidFill>
                          <a:effectLst/>
                          <a:latin typeface="Arial Narrow" panose="020B0606020202030204" pitchFamily="34" charset="0"/>
                        </a:rPr>
                        <a:t>disposée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5"/>
            </p:custDataLst>
          </p:nvPr>
        </p:nvSpPr>
        <p:spPr>
          <a:xfrm>
            <a:off x="489569" y="6156012"/>
            <a:ext cx="8248262"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Q77. Dans </a:t>
            </a:r>
            <a:r>
              <a:rPr lang="fr-CA" sz="900" dirty="0">
                <a:solidFill>
                  <a:srgbClr val="595959"/>
                </a:solidFill>
                <a:latin typeface="Arial" panose="020B0604020202020204" pitchFamily="34" charset="0"/>
                <a:cs typeface="Arial" panose="020B0604020202020204" pitchFamily="34" charset="0"/>
              </a:rPr>
              <a:t>quelle mesure sentez-vous que la société canadienne en général est actuellement disposée à faire des efforts pour favoriser l’intégration des personnes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a:t>
            </a:r>
          </a:p>
        </p:txBody>
      </p:sp>
      <p:sp>
        <p:nvSpPr>
          <p:cNvPr id="8" name="Titre 4"/>
          <p:cNvSpPr>
            <a:spLocks noGrp="1"/>
          </p:cNvSpPr>
          <p:nvPr>
            <p:ph type="title"/>
            <p:custDataLst>
              <p:tags r:id="rId6"/>
            </p:custDataLst>
          </p:nvPr>
        </p:nvSpPr>
        <p:spPr>
          <a:xfrm>
            <a:off x="558800" y="260648"/>
            <a:ext cx="6029424" cy="631545"/>
          </a:xfrm>
        </p:spPr>
        <p:txBody>
          <a:bodyPr>
            <a:normAutofit fontScale="90000"/>
          </a:bodyPr>
          <a:lstStyle/>
          <a:p>
            <a:r>
              <a:rPr lang="fr-CA" sz="2000" dirty="0" smtClean="0">
                <a:solidFill>
                  <a:srgbClr val="9BBB59"/>
                </a:solidFill>
              </a:rPr>
              <a:t>Perception de l’ouverture de la société canadienne à faire des efforts pour intégrer les personnes LGBT</a:t>
            </a:r>
            <a:r>
              <a:rPr lang="fr-CA" dirty="0" smtClean="0">
                <a:solidFill>
                  <a:srgbClr val="9BBB59"/>
                </a:solidFill>
              </a:rPr>
              <a:t/>
            </a:r>
            <a:br>
              <a:rPr lang="fr-CA" dirty="0" smtClean="0">
                <a:solidFill>
                  <a:srgbClr val="9BBB59"/>
                </a:solidFill>
              </a:rPr>
            </a:br>
            <a:endParaRPr lang="fr-CA" dirty="0"/>
          </a:p>
        </p:txBody>
      </p:sp>
    </p:spTree>
    <p:extLst>
      <p:ext uri="{BB962C8B-B14F-4D97-AF65-F5344CB8AC3E}">
        <p14:creationId xmlns:p14="http://schemas.microsoft.com/office/powerpoint/2010/main" val="2630379160"/>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144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630702483"/>
              </p:ext>
            </p:extLst>
          </p:nvPr>
        </p:nvGraphicFramePr>
        <p:xfrm>
          <a:off x="510160" y="1098385"/>
          <a:ext cx="8310306" cy="4255621"/>
        </p:xfrm>
        <a:graphic>
          <a:graphicData uri="http://schemas.openxmlformats.org/drawingml/2006/table">
            <a:tbl>
              <a:tblPr firstRow="1" bandRow="1">
                <a:tableStyleId>{2D5ABB26-0587-4C30-8999-92F81FD0307C}</a:tableStyleId>
              </a:tblPr>
              <a:tblGrid>
                <a:gridCol w="2343936"/>
                <a:gridCol w="662930"/>
                <a:gridCol w="662930"/>
                <a:gridCol w="662930"/>
                <a:gridCol w="662930"/>
                <a:gridCol w="662930"/>
                <a:gridCol w="662930"/>
                <a:gridCol w="662930"/>
                <a:gridCol w="662930"/>
                <a:gridCol w="662930"/>
              </a:tblGrid>
              <a:tr h="24483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272449">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723075">
                <a:tc vMerge="1">
                  <a:txBody>
                    <a:bodyPr/>
                    <a:lstStyle/>
                    <a:p>
                      <a:endParaRPr lang="fr-CA"/>
                    </a:p>
                  </a:txBody>
                  <a:tcPr/>
                </a:tc>
                <a:tc vMerge="1">
                  <a:txBody>
                    <a:bodyPr/>
                    <a:lstStyle/>
                    <a:p>
                      <a:endParaRPr lang="fr-CA"/>
                    </a:p>
                  </a:txBody>
                  <a:tcPr/>
                </a:tc>
                <a:tc>
                  <a:txBody>
                    <a:bodyPr/>
                    <a:lstStyle/>
                    <a:p>
                      <a:pPr algn="ctr" fontAlgn="b"/>
                      <a:r>
                        <a:rPr lang="fr-CA" sz="1000" b="1" i="0" u="none" strike="noStrike" dirty="0" smtClean="0">
                          <a:solidFill>
                            <a:srgbClr val="595959"/>
                          </a:solidFill>
                          <a:effectLst/>
                          <a:latin typeface="Arial Narrow" panose="020B0606020202030204" pitchFamily="34" charset="0"/>
                        </a:rPr>
                        <a:t>Homo.</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Bi.</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Pan.</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err="1" smtClean="0">
                          <a:solidFill>
                            <a:srgbClr val="595959"/>
                          </a:solidFill>
                          <a:effectLst/>
                          <a:latin typeface="Arial Narrow" panose="020B0606020202030204" pitchFamily="34" charset="0"/>
                        </a:rPr>
                        <a:t>Asex</a:t>
                      </a:r>
                      <a:r>
                        <a:rPr lang="fr-CA" sz="1000" b="1" i="0" u="none" strike="noStrike" dirty="0" smtClean="0">
                          <a:solidFill>
                            <a:srgbClr val="595959"/>
                          </a:solidFill>
                          <a:effectLst/>
                          <a:latin typeface="Arial Narrow" panose="020B0606020202030204" pitchFamily="34" charset="0"/>
                        </a:rPr>
                        <a:t>.</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err="1">
                          <a:solidFill>
                            <a:srgbClr val="595959"/>
                          </a:solidFill>
                          <a:effectLst/>
                          <a:latin typeface="Arial Narrow" panose="020B0606020202030204" pitchFamily="34" charset="0"/>
                        </a:rPr>
                        <a:t>Cisgenre</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a:solidFill>
                            <a:srgbClr val="595959"/>
                          </a:solidFill>
                          <a:effectLst/>
                          <a:latin typeface="Arial Narrow" panose="020B0606020202030204" pitchFamily="34" charset="0"/>
                        </a:rPr>
                        <a:t>Personne </a:t>
                      </a:r>
                      <a:r>
                        <a:rPr lang="fr-CA" sz="1000" b="1" i="0" u="none" strike="noStrike" dirty="0" err="1">
                          <a:solidFill>
                            <a:srgbClr val="595959"/>
                          </a:solidFill>
                          <a:effectLst/>
                          <a:latin typeface="Arial Narrow" panose="020B0606020202030204" pitchFamily="34" charset="0"/>
                        </a:rPr>
                        <a:t>trans</a:t>
                      </a:r>
                      <a:r>
                        <a:rPr lang="fr-CA" sz="10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a:solidFill>
                            <a:srgbClr val="595959"/>
                          </a:solidFill>
                          <a:effectLst/>
                          <a:latin typeface="Arial Narrow" panose="020B0606020202030204" pitchFamily="34" charset="0"/>
                        </a:rPr>
                        <a:t>Personne </a:t>
                      </a:r>
                      <a:r>
                        <a:rPr lang="fr-CA" sz="1000" b="1" i="0" u="none" strike="noStrike" dirty="0" err="1">
                          <a:solidFill>
                            <a:srgbClr val="595959"/>
                          </a:solidFill>
                          <a:effectLst/>
                          <a:latin typeface="Arial Narrow" panose="020B0606020202030204" pitchFamily="34" charset="0"/>
                        </a:rPr>
                        <a:t>trans</a:t>
                      </a:r>
                      <a:r>
                        <a:rPr lang="fr-CA" sz="1000" b="1" i="0" u="none" strike="noStrike" dirty="0">
                          <a:solidFill>
                            <a:srgbClr val="595959"/>
                          </a:solidFill>
                          <a:effectLst/>
                          <a:latin typeface="Arial Narrow" panose="020B0606020202030204" pitchFamily="34" charset="0"/>
                        </a:rPr>
                        <a:t> </a:t>
                      </a:r>
                      <a:r>
                        <a:rPr lang="fr-CA" sz="1000" b="1" i="0" u="none" strike="noStrike" dirty="0" smtClean="0">
                          <a:solidFill>
                            <a:srgbClr val="595959"/>
                          </a:solidFill>
                          <a:effectLst/>
                          <a:latin typeface="Arial Narrow" panose="020B0606020202030204" pitchFamily="34" charset="0"/>
                        </a:rPr>
                        <a:t>non</a:t>
                      </a:r>
                      <a:r>
                        <a:rPr lang="fr-CA" sz="1000" b="1" i="0" u="none" strike="noStrike" baseline="0" dirty="0" smtClean="0">
                          <a:solidFill>
                            <a:srgbClr val="595959"/>
                          </a:solidFill>
                          <a:effectLst/>
                          <a:latin typeface="Arial Narrow" panose="020B0606020202030204" pitchFamily="34" charset="0"/>
                        </a:rPr>
                        <a:t> </a:t>
                      </a:r>
                      <a:r>
                        <a:rPr lang="fr-CA" sz="1000" b="1" i="0" u="none" strike="noStrike" dirty="0" smtClean="0">
                          <a:solidFill>
                            <a:srgbClr val="595959"/>
                          </a:solidFill>
                          <a:effectLst/>
                          <a:latin typeface="Arial Narrow" panose="020B0606020202030204" pitchFamily="34" charset="0"/>
                        </a:rPr>
                        <a:t>binaire</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Non-binaire : Genre fluide / </a:t>
                      </a:r>
                      <a:r>
                        <a:rPr lang="fr-CA" sz="1000" b="1" i="0" u="none" strike="noStrike" dirty="0" err="1">
                          <a:solidFill>
                            <a:srgbClr val="595959"/>
                          </a:solidFill>
                          <a:effectLst/>
                          <a:latin typeface="Arial Narrow" panose="020B0606020202030204" pitchFamily="34" charset="0"/>
                        </a:rPr>
                        <a:t>Agenre</a:t>
                      </a:r>
                      <a:r>
                        <a:rPr lang="fr-CA" sz="10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8864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Très disposée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a:solidFill>
                            <a:srgbClr val="E31836"/>
                          </a:solidFill>
                          <a:effectLst/>
                          <a:latin typeface="Arial Narrow" panose="020B0606020202030204" pitchFamily="34" charset="0"/>
                        </a:rPr>
                        <a:t>8</a:t>
                      </a:r>
                      <a:r>
                        <a:rPr lang="fr-CA" sz="1100" b="1" i="0" u="none" strike="noStrike" dirty="0" smtClean="0">
                          <a:solidFill>
                            <a:srgbClr val="E31836"/>
                          </a:solidFill>
                          <a:effectLst/>
                          <a:latin typeface="Arial Narrow" panose="020B0606020202030204" pitchFamily="34" charset="0"/>
                        </a:rPr>
                        <a:t>%</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Assez disposée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Peu disposée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fr-CA" sz="1100" b="0" i="0" u="none" strike="noStrike" dirty="0" smtClean="0">
                          <a:solidFill>
                            <a:srgbClr val="595959"/>
                          </a:solidFill>
                          <a:effectLst/>
                          <a:latin typeface="Arial Narrow" panose="020B0606020202030204" pitchFamily="34" charset="0"/>
                        </a:rPr>
                        <a:t>Pas</a:t>
                      </a:r>
                      <a:r>
                        <a:rPr lang="fr-CA" sz="1100" b="0" i="0" u="none" strike="noStrike" baseline="0" dirty="0" smtClean="0">
                          <a:solidFill>
                            <a:srgbClr val="595959"/>
                          </a:solidFill>
                          <a:effectLst/>
                          <a:latin typeface="Arial Narrow" panose="020B0606020202030204" pitchFamily="34" charset="0"/>
                        </a:rPr>
                        <a:t> du tout disposée</a:t>
                      </a:r>
                      <a:endParaRPr lang="fr-CA" sz="1100" b="0" i="0" u="none" strike="noStrike" dirty="0" smtClean="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Très</a:t>
                      </a:r>
                      <a:r>
                        <a:rPr lang="fr-CA" sz="1100" b="0" i="0" u="none" strike="noStrike" baseline="0" dirty="0" smtClean="0">
                          <a:solidFill>
                            <a:srgbClr val="595959"/>
                          </a:solidFill>
                          <a:effectLst/>
                          <a:latin typeface="Arial Narrow" panose="020B0606020202030204" pitchFamily="34" charset="0"/>
                        </a:rPr>
                        <a:t> et </a:t>
                      </a:r>
                      <a:r>
                        <a:rPr lang="fr-CA" sz="1100" b="0" i="0" u="none" strike="noStrike" dirty="0" smtClean="0">
                          <a:solidFill>
                            <a:srgbClr val="595959"/>
                          </a:solidFill>
                          <a:effectLst/>
                          <a:latin typeface="Arial Narrow" panose="020B0606020202030204" pitchFamily="34" charset="0"/>
                        </a:rPr>
                        <a:t>assez disposée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83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Peu</a:t>
                      </a:r>
                      <a:r>
                        <a:rPr lang="fr-CA" sz="1100" b="0" i="0" u="none" strike="noStrike" baseline="0" dirty="0" smtClean="0">
                          <a:solidFill>
                            <a:srgbClr val="595959"/>
                          </a:solidFill>
                          <a:effectLst/>
                          <a:latin typeface="Arial Narrow" panose="020B0606020202030204" pitchFamily="34" charset="0"/>
                        </a:rPr>
                        <a:t> et </a:t>
                      </a:r>
                      <a:r>
                        <a:rPr lang="fr-CA" sz="1100" b="0" i="0" u="none" strike="noStrike" dirty="0" smtClean="0">
                          <a:solidFill>
                            <a:srgbClr val="595959"/>
                          </a:solidFill>
                          <a:effectLst/>
                          <a:latin typeface="Arial Narrow" panose="020B0606020202030204" pitchFamily="34" charset="0"/>
                        </a:rPr>
                        <a:t>pas </a:t>
                      </a:r>
                      <a:r>
                        <a:rPr lang="fr-CA" sz="1100" b="0" i="0" u="none" strike="noStrike" dirty="0">
                          <a:solidFill>
                            <a:srgbClr val="595959"/>
                          </a:solidFill>
                          <a:effectLst/>
                          <a:latin typeface="Arial Narrow" panose="020B0606020202030204" pitchFamily="34" charset="0"/>
                        </a:rPr>
                        <a:t>du tout </a:t>
                      </a:r>
                      <a:r>
                        <a:rPr lang="fr-CA" sz="1100" b="0" i="0" u="none" strike="noStrike" dirty="0" smtClean="0">
                          <a:solidFill>
                            <a:srgbClr val="595959"/>
                          </a:solidFill>
                          <a:effectLst/>
                          <a:latin typeface="Arial Narrow" panose="020B0606020202030204" pitchFamily="34" charset="0"/>
                        </a:rPr>
                        <a:t>disposée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Titre 4"/>
          <p:cNvSpPr>
            <a:spLocks noGrp="1"/>
          </p:cNvSpPr>
          <p:nvPr>
            <p:ph type="title"/>
            <p:custDataLst>
              <p:tags r:id="rId4"/>
            </p:custDataLst>
          </p:nvPr>
        </p:nvSpPr>
        <p:spPr>
          <a:xfrm>
            <a:off x="558800" y="260648"/>
            <a:ext cx="6245448" cy="631545"/>
          </a:xfrm>
        </p:spPr>
        <p:txBody>
          <a:bodyPr>
            <a:normAutofit fontScale="90000"/>
          </a:bodyPr>
          <a:lstStyle/>
          <a:p>
            <a:r>
              <a:rPr lang="fr-CA" sz="2000" dirty="0" smtClean="0">
                <a:solidFill>
                  <a:srgbClr val="9BBB59"/>
                </a:solidFill>
              </a:rPr>
              <a:t>Perception de l’ouverture de la société canadienne à faire des efforts pour intégrer les personnes LGBT</a:t>
            </a:r>
            <a:r>
              <a:rPr lang="fr-CA" dirty="0" smtClean="0">
                <a:solidFill>
                  <a:srgbClr val="9BBB59"/>
                </a:solidFill>
              </a:rPr>
              <a:t/>
            </a:r>
            <a:br>
              <a:rPr lang="fr-CA" dirty="0" smtClean="0">
                <a:solidFill>
                  <a:srgbClr val="9BBB59"/>
                </a:solidFill>
              </a:rPr>
            </a:br>
            <a:endParaRPr lang="fr-CA" dirty="0"/>
          </a:p>
        </p:txBody>
      </p:sp>
      <p:sp>
        <p:nvSpPr>
          <p:cNvPr id="11" name="Rectangle 10"/>
          <p:cNvSpPr/>
          <p:nvPr>
            <p:custDataLst>
              <p:tags r:id="rId5"/>
            </p:custDataLst>
          </p:nvPr>
        </p:nvSpPr>
        <p:spPr>
          <a:xfrm>
            <a:off x="510159" y="815446"/>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custDataLst>
              <p:tags r:id="rId6"/>
            </p:custDataLst>
          </p:nvPr>
        </p:nvSpPr>
        <p:spPr>
          <a:xfrm>
            <a:off x="489569" y="6093296"/>
            <a:ext cx="8248262"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Q77. Dans </a:t>
            </a:r>
            <a:r>
              <a:rPr lang="fr-CA" sz="900" dirty="0">
                <a:solidFill>
                  <a:srgbClr val="595959"/>
                </a:solidFill>
                <a:latin typeface="Arial" panose="020B0604020202020204" pitchFamily="34" charset="0"/>
                <a:cs typeface="Arial" panose="020B0604020202020204" pitchFamily="34" charset="0"/>
              </a:rPr>
              <a:t>quelle mesure sentez-vous que la société canadienne en général est actuellement disposée à faire des efforts pour favoriser l’intégration des personnes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3429152895"/>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145</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817121471"/>
              </p:ext>
            </p:extLst>
          </p:nvPr>
        </p:nvGraphicFramePr>
        <p:xfrm>
          <a:off x="510160" y="1196751"/>
          <a:ext cx="8094286" cy="4131876"/>
        </p:xfrm>
        <a:graphic>
          <a:graphicData uri="http://schemas.openxmlformats.org/drawingml/2006/table">
            <a:tbl>
              <a:tblPr firstRow="1" bandRow="1">
                <a:tableStyleId>{2D5ABB26-0587-4C30-8999-92F81FD0307C}</a:tableStyleId>
              </a:tblPr>
              <a:tblGrid>
                <a:gridCol w="2765696"/>
                <a:gridCol w="1065718"/>
                <a:gridCol w="1065718"/>
                <a:gridCol w="1065718"/>
                <a:gridCol w="1065718"/>
                <a:gridCol w="1065718"/>
              </a:tblGrid>
              <a:tr h="22040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245268">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65093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2948">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Très disposée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Assez disposée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Peu disposée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fr-CA" sz="1100" b="0" i="0" u="none" strike="noStrike" dirty="0" smtClean="0">
                          <a:solidFill>
                            <a:srgbClr val="595959"/>
                          </a:solidFill>
                          <a:effectLst/>
                          <a:latin typeface="Arial Narrow" panose="020B0606020202030204" pitchFamily="34" charset="0"/>
                        </a:rPr>
                        <a:t>Pas</a:t>
                      </a:r>
                      <a:r>
                        <a:rPr lang="fr-CA" sz="1100" b="0" i="0" u="none" strike="noStrike" baseline="0" dirty="0" smtClean="0">
                          <a:solidFill>
                            <a:srgbClr val="595959"/>
                          </a:solidFill>
                          <a:effectLst/>
                          <a:latin typeface="Arial Narrow" panose="020B0606020202030204" pitchFamily="34" charset="0"/>
                        </a:rPr>
                        <a:t> du tout disposée</a:t>
                      </a:r>
                      <a:endParaRPr lang="fr-CA" sz="1100" b="0" i="0" u="none" strike="noStrike" dirty="0" smtClean="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Très</a:t>
                      </a:r>
                      <a:r>
                        <a:rPr lang="fr-CA" sz="1100" b="0" i="0" u="none" strike="noStrike" baseline="0" dirty="0" smtClean="0">
                          <a:solidFill>
                            <a:srgbClr val="595959"/>
                          </a:solidFill>
                          <a:effectLst/>
                          <a:latin typeface="Arial Narrow" panose="020B0606020202030204" pitchFamily="34" charset="0"/>
                        </a:rPr>
                        <a:t> et </a:t>
                      </a:r>
                      <a:r>
                        <a:rPr lang="fr-CA" sz="1100" b="0" i="0" u="none" strike="noStrike" dirty="0" smtClean="0">
                          <a:solidFill>
                            <a:srgbClr val="595959"/>
                          </a:solidFill>
                          <a:effectLst/>
                          <a:latin typeface="Arial Narrow" panose="020B0606020202030204" pitchFamily="34" charset="0"/>
                        </a:rPr>
                        <a:t>assez disposée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Peu</a:t>
                      </a:r>
                      <a:r>
                        <a:rPr lang="fr-CA" sz="1100" b="0" i="0" u="none" strike="noStrike" baseline="0" dirty="0" smtClean="0">
                          <a:solidFill>
                            <a:srgbClr val="595959"/>
                          </a:solidFill>
                          <a:effectLst/>
                          <a:latin typeface="Arial Narrow" panose="020B0606020202030204" pitchFamily="34" charset="0"/>
                        </a:rPr>
                        <a:t> et </a:t>
                      </a:r>
                      <a:r>
                        <a:rPr lang="fr-CA" sz="1100" b="0" i="0" u="none" strike="noStrike" dirty="0" smtClean="0">
                          <a:solidFill>
                            <a:srgbClr val="595959"/>
                          </a:solidFill>
                          <a:effectLst/>
                          <a:latin typeface="Arial Narrow" panose="020B0606020202030204" pitchFamily="34" charset="0"/>
                        </a:rPr>
                        <a:t>pas </a:t>
                      </a:r>
                      <a:r>
                        <a:rPr lang="fr-CA" sz="1100" b="0" i="0" u="none" strike="noStrike" dirty="0">
                          <a:solidFill>
                            <a:srgbClr val="595959"/>
                          </a:solidFill>
                          <a:effectLst/>
                          <a:latin typeface="Arial Narrow" panose="020B0606020202030204" pitchFamily="34" charset="0"/>
                        </a:rPr>
                        <a:t>du tout </a:t>
                      </a:r>
                      <a:r>
                        <a:rPr lang="fr-CA" sz="1100" b="0" i="0" u="none" strike="noStrike" dirty="0" smtClean="0">
                          <a:solidFill>
                            <a:srgbClr val="595959"/>
                          </a:solidFill>
                          <a:effectLst/>
                          <a:latin typeface="Arial Narrow" panose="020B0606020202030204" pitchFamily="34" charset="0"/>
                        </a:rPr>
                        <a:t>disposée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Titre 4"/>
          <p:cNvSpPr>
            <a:spLocks noGrp="1"/>
          </p:cNvSpPr>
          <p:nvPr>
            <p:ph type="title"/>
            <p:custDataLst>
              <p:tags r:id="rId4"/>
            </p:custDataLst>
          </p:nvPr>
        </p:nvSpPr>
        <p:spPr>
          <a:xfrm>
            <a:off x="558800" y="260648"/>
            <a:ext cx="5957416" cy="631545"/>
          </a:xfrm>
        </p:spPr>
        <p:txBody>
          <a:bodyPr>
            <a:normAutofit fontScale="90000"/>
          </a:bodyPr>
          <a:lstStyle/>
          <a:p>
            <a:r>
              <a:rPr lang="fr-CA" sz="2000" dirty="0" smtClean="0">
                <a:solidFill>
                  <a:srgbClr val="9BBB59"/>
                </a:solidFill>
              </a:rPr>
              <a:t>Perception de l’ouverture de la société canadienne à faire des efforts pour intégrer les personnes LGBT</a:t>
            </a:r>
            <a:r>
              <a:rPr lang="fr-CA" dirty="0" smtClean="0">
                <a:solidFill>
                  <a:srgbClr val="9BBB59"/>
                </a:solidFill>
              </a:rPr>
              <a:t/>
            </a:r>
            <a:br>
              <a:rPr lang="fr-CA" dirty="0" smtClean="0">
                <a:solidFill>
                  <a:srgbClr val="9BBB59"/>
                </a:solidFill>
              </a:rPr>
            </a:br>
            <a:endParaRPr lang="fr-CA" dirty="0"/>
          </a:p>
        </p:txBody>
      </p:sp>
      <p:sp>
        <p:nvSpPr>
          <p:cNvPr id="11" name="Rectangle 10"/>
          <p:cNvSpPr/>
          <p:nvPr>
            <p:custDataLst>
              <p:tags r:id="rId5"/>
            </p:custDataLst>
          </p:nvPr>
        </p:nvSpPr>
        <p:spPr>
          <a:xfrm>
            <a:off x="510159" y="815446"/>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custDataLst>
              <p:tags r:id="rId6"/>
            </p:custDataLst>
          </p:nvPr>
        </p:nvSpPr>
        <p:spPr>
          <a:xfrm>
            <a:off x="489569" y="6093296"/>
            <a:ext cx="8248262"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Q77. Dans </a:t>
            </a:r>
            <a:r>
              <a:rPr lang="fr-CA" sz="900" dirty="0">
                <a:solidFill>
                  <a:srgbClr val="595959"/>
                </a:solidFill>
                <a:latin typeface="Arial" panose="020B0604020202020204" pitchFamily="34" charset="0"/>
                <a:cs typeface="Arial" panose="020B0604020202020204" pitchFamily="34" charset="0"/>
              </a:rPr>
              <a:t>quelle mesure sentez-vous que la société canadienne en général est actuellement disposée à faire des efforts pour favoriser l’intégration des personnes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418142509"/>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146</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370379045"/>
              </p:ext>
            </p:extLst>
          </p:nvPr>
        </p:nvGraphicFramePr>
        <p:xfrm>
          <a:off x="539552" y="1203191"/>
          <a:ext cx="7992884" cy="4045885"/>
        </p:xfrm>
        <a:graphic>
          <a:graphicData uri="http://schemas.openxmlformats.org/drawingml/2006/table">
            <a:tbl>
              <a:tblPr firstRow="1" bandRow="1">
                <a:tableStyleId>{2D5ABB26-0587-4C30-8999-92F81FD0307C}</a:tableStyleId>
              </a:tblPr>
              <a:tblGrid>
                <a:gridCol w="2232248"/>
                <a:gridCol w="822948"/>
                <a:gridCol w="822948"/>
                <a:gridCol w="822948"/>
                <a:gridCol w="822948"/>
                <a:gridCol w="822948"/>
                <a:gridCol w="822948"/>
                <a:gridCol w="822948"/>
              </a:tblGrid>
              <a:tr h="33378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47223">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7257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8430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Me préoccupe beaucoup</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Me préoccupe un</a:t>
                      </a:r>
                      <a:r>
                        <a:rPr lang="fr-CA" sz="1100" b="0" i="0" u="none" strike="noStrike" baseline="0" dirty="0" smtClean="0">
                          <a:solidFill>
                            <a:srgbClr val="595959"/>
                          </a:solidFill>
                          <a:effectLst/>
                          <a:latin typeface="Arial Narrow" panose="020B0606020202030204" pitchFamily="34" charset="0"/>
                        </a:rPr>
                        <a:t> peu</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Ne me préoccupe pas vraiment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Ne me</a:t>
                      </a:r>
                      <a:r>
                        <a:rPr lang="fr-CA" sz="1100" b="0" i="0" u="none" strike="noStrike" baseline="0" dirty="0" smtClean="0">
                          <a:solidFill>
                            <a:srgbClr val="595959"/>
                          </a:solidFill>
                          <a:effectLst/>
                          <a:latin typeface="Arial Narrow" panose="020B0606020202030204" pitchFamily="34" charset="0"/>
                        </a:rPr>
                        <a:t> </a:t>
                      </a:r>
                      <a:r>
                        <a:rPr lang="fr-CA" sz="1100" b="0" i="0" u="none" strike="noStrike" dirty="0" smtClean="0">
                          <a:solidFill>
                            <a:srgbClr val="595959"/>
                          </a:solidFill>
                          <a:effectLst/>
                          <a:latin typeface="Arial Narrow" panose="020B0606020202030204" pitchFamily="34" charset="0"/>
                        </a:rPr>
                        <a:t>préoccupe pas du</a:t>
                      </a:r>
                      <a:r>
                        <a:rPr lang="fr-CA" sz="1100" b="0" i="0" u="none" strike="noStrike" baseline="0" dirty="0" smtClean="0">
                          <a:solidFill>
                            <a:srgbClr val="595959"/>
                          </a:solidFill>
                          <a:effectLst/>
                          <a:latin typeface="Arial Narrow" panose="020B0606020202030204" pitchFamily="34" charset="0"/>
                        </a:rPr>
                        <a:t> tout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Me préoccupe</a:t>
                      </a:r>
                      <a:r>
                        <a:rPr lang="fr-CA" sz="1100" b="0" i="0" u="none" strike="noStrike" baseline="0" dirty="0" smtClean="0">
                          <a:solidFill>
                            <a:srgbClr val="595959"/>
                          </a:solidFill>
                          <a:effectLst/>
                          <a:latin typeface="Arial Narrow" panose="020B0606020202030204" pitchFamily="34" charset="0"/>
                        </a:rPr>
                        <a:t> beaucoup et assez</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Ne me préoccupe pas vraiment et </a:t>
                      </a:r>
                      <a:br>
                        <a:rPr lang="fr-CA" sz="1100" b="0" i="0" u="none" strike="noStrike" dirty="0" smtClean="0">
                          <a:solidFill>
                            <a:srgbClr val="595959"/>
                          </a:solidFill>
                          <a:effectLst/>
                          <a:latin typeface="Arial Narrow" panose="020B0606020202030204" pitchFamily="34" charset="0"/>
                        </a:rPr>
                      </a:br>
                      <a:r>
                        <a:rPr lang="fr-CA" sz="1100" b="0" i="0" u="none" strike="noStrike" dirty="0" smtClean="0">
                          <a:solidFill>
                            <a:srgbClr val="595959"/>
                          </a:solidFill>
                          <a:effectLst/>
                          <a:latin typeface="Arial Narrow" panose="020B0606020202030204" pitchFamily="34" charset="0"/>
                        </a:rPr>
                        <a:t>pas du</a:t>
                      </a:r>
                      <a:r>
                        <a:rPr lang="fr-CA" sz="1100" b="0" i="0" u="none" strike="noStrike" baseline="0" dirty="0" smtClean="0">
                          <a:solidFill>
                            <a:srgbClr val="595959"/>
                          </a:solidFill>
                          <a:effectLst/>
                          <a:latin typeface="Arial Narrow" panose="020B0606020202030204" pitchFamily="34" charset="0"/>
                        </a:rPr>
                        <a:t> tout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5"/>
            </p:custDataLst>
          </p:nvPr>
        </p:nvSpPr>
        <p:spPr>
          <a:xfrm>
            <a:off x="489569" y="6139656"/>
            <a:ext cx="8248262"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Q92. </a:t>
            </a:r>
            <a:r>
              <a:rPr lang="fr-CA" sz="900" dirty="0">
                <a:solidFill>
                  <a:srgbClr val="595959"/>
                </a:solidFill>
                <a:latin typeface="Arial" panose="020B0604020202020204" pitchFamily="34" charset="0"/>
                <a:cs typeface="Arial" panose="020B0604020202020204" pitchFamily="34" charset="0"/>
              </a:rPr>
              <a:t>On assiste à l’heure actuelle, dans certains pays occidentaux, à la montée de partis politiques aux idéologies plutôt conservatrices en général, entre autres à l’égard des minorités sexuelles. Dans quelle mesure cela vous préoccupe-t-il? </a:t>
            </a:r>
          </a:p>
        </p:txBody>
      </p:sp>
      <p:sp>
        <p:nvSpPr>
          <p:cNvPr id="8" name="Titre 4"/>
          <p:cNvSpPr>
            <a:spLocks noGrp="1"/>
          </p:cNvSpPr>
          <p:nvPr>
            <p:ph type="title"/>
            <p:custDataLst>
              <p:tags r:id="rId6"/>
            </p:custDataLst>
          </p:nvPr>
        </p:nvSpPr>
        <p:spPr>
          <a:xfrm>
            <a:off x="558800" y="260648"/>
            <a:ext cx="6245448" cy="631545"/>
          </a:xfrm>
        </p:spPr>
        <p:txBody>
          <a:bodyPr>
            <a:normAutofit/>
          </a:bodyPr>
          <a:lstStyle/>
          <a:p>
            <a:r>
              <a:rPr lang="fr-CA" sz="2000" dirty="0" smtClean="0">
                <a:solidFill>
                  <a:srgbClr val="9BBB59"/>
                </a:solidFill>
              </a:rPr>
              <a:t>Niveau de préoccupation à l’égard de la montée des idéologies conservatrices</a:t>
            </a:r>
            <a:endParaRPr lang="fr-CA" dirty="0"/>
          </a:p>
        </p:txBody>
      </p:sp>
    </p:spTree>
    <p:extLst>
      <p:ext uri="{BB962C8B-B14F-4D97-AF65-F5344CB8AC3E}">
        <p14:creationId xmlns:p14="http://schemas.microsoft.com/office/powerpoint/2010/main" val="2916115296"/>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147</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602992519"/>
              </p:ext>
            </p:extLst>
          </p:nvPr>
        </p:nvGraphicFramePr>
        <p:xfrm>
          <a:off x="611561" y="1098385"/>
          <a:ext cx="8280919" cy="4225406"/>
        </p:xfrm>
        <a:graphic>
          <a:graphicData uri="http://schemas.openxmlformats.org/drawingml/2006/table">
            <a:tbl>
              <a:tblPr firstRow="1" bandRow="1">
                <a:tableStyleId>{2D5ABB26-0587-4C30-8999-92F81FD0307C}</a:tableStyleId>
              </a:tblPr>
              <a:tblGrid>
                <a:gridCol w="2315336"/>
                <a:gridCol w="654841"/>
                <a:gridCol w="654841"/>
                <a:gridCol w="654841"/>
                <a:gridCol w="654841"/>
                <a:gridCol w="654841"/>
                <a:gridCol w="654841"/>
                <a:gridCol w="654841"/>
                <a:gridCol w="654841"/>
                <a:gridCol w="726855"/>
              </a:tblGrid>
              <a:tr h="23886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26581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705461">
                <a:tc vMerge="1">
                  <a:txBody>
                    <a:bodyPr/>
                    <a:lstStyle/>
                    <a:p>
                      <a:endParaRPr lang="fr-CA"/>
                    </a:p>
                  </a:txBody>
                  <a:tcPr/>
                </a:tc>
                <a:tc vMerge="1">
                  <a:txBody>
                    <a:bodyPr/>
                    <a:lstStyle/>
                    <a:p>
                      <a:endParaRPr lang="fr-CA"/>
                    </a:p>
                  </a:txBody>
                  <a:tcPr/>
                </a:tc>
                <a:tc>
                  <a:txBody>
                    <a:bodyPr/>
                    <a:lstStyle/>
                    <a:p>
                      <a:pPr algn="ctr" fontAlgn="b"/>
                      <a:r>
                        <a:rPr lang="fr-CA" sz="1000" b="1" i="0" u="none" strike="noStrike" dirty="0" smtClean="0">
                          <a:solidFill>
                            <a:srgbClr val="595959"/>
                          </a:solidFill>
                          <a:effectLst/>
                          <a:latin typeface="Arial Narrow" panose="020B0606020202030204" pitchFamily="34" charset="0"/>
                        </a:rPr>
                        <a:t>Homo.</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Bi.</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Pan.</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err="1" smtClean="0">
                          <a:solidFill>
                            <a:srgbClr val="595959"/>
                          </a:solidFill>
                          <a:effectLst/>
                          <a:latin typeface="Arial Narrow" panose="020B0606020202030204" pitchFamily="34" charset="0"/>
                        </a:rPr>
                        <a:t>Asex</a:t>
                      </a:r>
                      <a:r>
                        <a:rPr lang="fr-CA" sz="1000" b="1" i="0" u="none" strike="noStrike" dirty="0" smtClean="0">
                          <a:solidFill>
                            <a:srgbClr val="595959"/>
                          </a:solidFill>
                          <a:effectLst/>
                          <a:latin typeface="Arial Narrow" panose="020B0606020202030204" pitchFamily="34" charset="0"/>
                        </a:rPr>
                        <a:t>.</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err="1">
                          <a:solidFill>
                            <a:srgbClr val="595959"/>
                          </a:solidFill>
                          <a:effectLst/>
                          <a:latin typeface="Arial Narrow" panose="020B0606020202030204" pitchFamily="34" charset="0"/>
                        </a:rPr>
                        <a:t>Cisgenre</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a:solidFill>
                            <a:srgbClr val="595959"/>
                          </a:solidFill>
                          <a:effectLst/>
                          <a:latin typeface="Arial Narrow" panose="020B0606020202030204" pitchFamily="34" charset="0"/>
                        </a:rPr>
                        <a:t>Personne </a:t>
                      </a:r>
                      <a:r>
                        <a:rPr lang="fr-CA" sz="1000" b="1" i="0" u="none" strike="noStrike" dirty="0" err="1">
                          <a:solidFill>
                            <a:srgbClr val="595959"/>
                          </a:solidFill>
                          <a:effectLst/>
                          <a:latin typeface="Arial Narrow" panose="020B0606020202030204" pitchFamily="34" charset="0"/>
                        </a:rPr>
                        <a:t>trans</a:t>
                      </a:r>
                      <a:r>
                        <a:rPr lang="fr-CA" sz="10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a:solidFill>
                            <a:srgbClr val="595959"/>
                          </a:solidFill>
                          <a:effectLst/>
                          <a:latin typeface="Arial Narrow" panose="020B0606020202030204" pitchFamily="34" charset="0"/>
                        </a:rPr>
                        <a:t>Personne </a:t>
                      </a:r>
                      <a:r>
                        <a:rPr lang="fr-CA" sz="1000" b="1" i="0" u="none" strike="noStrike" dirty="0" err="1">
                          <a:solidFill>
                            <a:srgbClr val="595959"/>
                          </a:solidFill>
                          <a:effectLst/>
                          <a:latin typeface="Arial Narrow" panose="020B0606020202030204" pitchFamily="34" charset="0"/>
                        </a:rPr>
                        <a:t>trans</a:t>
                      </a:r>
                      <a:r>
                        <a:rPr lang="fr-CA" sz="1000" b="1" i="0" u="none" strike="noStrike" dirty="0">
                          <a:solidFill>
                            <a:srgbClr val="595959"/>
                          </a:solidFill>
                          <a:effectLst/>
                          <a:latin typeface="Arial Narrow" panose="020B0606020202030204" pitchFamily="34" charset="0"/>
                        </a:rPr>
                        <a:t> </a:t>
                      </a:r>
                      <a:r>
                        <a:rPr lang="fr-CA" sz="1000" b="1" i="0" u="none" strike="noStrike" dirty="0" smtClean="0">
                          <a:solidFill>
                            <a:srgbClr val="595959"/>
                          </a:solidFill>
                          <a:effectLst/>
                          <a:latin typeface="Arial Narrow" panose="020B0606020202030204" pitchFamily="34" charset="0"/>
                        </a:rPr>
                        <a:t>non binaire</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Non-binaire : Genre fluide / </a:t>
                      </a:r>
                      <a:r>
                        <a:rPr lang="fr-CA" sz="1000" b="1" i="0" u="none" strike="noStrike" dirty="0" err="1">
                          <a:solidFill>
                            <a:srgbClr val="595959"/>
                          </a:solidFill>
                          <a:effectLst/>
                          <a:latin typeface="Arial Narrow" panose="020B0606020202030204" pitchFamily="34" charset="0"/>
                        </a:rPr>
                        <a:t>Agenre</a:t>
                      </a:r>
                      <a:r>
                        <a:rPr lang="fr-CA" sz="10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221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Me préoccupe beaucoup</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Me préoccupe un</a:t>
                      </a:r>
                      <a:r>
                        <a:rPr lang="fr-CA" sz="1100" b="0" i="0" u="none" strike="noStrike" baseline="0" dirty="0" smtClean="0">
                          <a:solidFill>
                            <a:srgbClr val="595959"/>
                          </a:solidFill>
                          <a:effectLst/>
                          <a:latin typeface="Arial Narrow" panose="020B0606020202030204" pitchFamily="34" charset="0"/>
                        </a:rPr>
                        <a:t> peu</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Ne me préoccupe pas vraiment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Ne me</a:t>
                      </a:r>
                      <a:r>
                        <a:rPr lang="fr-CA" sz="1100" b="0" i="0" u="none" strike="noStrike" baseline="0" dirty="0" smtClean="0">
                          <a:solidFill>
                            <a:srgbClr val="595959"/>
                          </a:solidFill>
                          <a:effectLst/>
                          <a:latin typeface="Arial Narrow" panose="020B0606020202030204" pitchFamily="34" charset="0"/>
                        </a:rPr>
                        <a:t> </a:t>
                      </a:r>
                      <a:r>
                        <a:rPr lang="fr-CA" sz="1100" b="0" i="0" u="none" strike="noStrike" dirty="0" smtClean="0">
                          <a:solidFill>
                            <a:srgbClr val="595959"/>
                          </a:solidFill>
                          <a:effectLst/>
                          <a:latin typeface="Arial Narrow" panose="020B0606020202030204" pitchFamily="34" charset="0"/>
                        </a:rPr>
                        <a:t>préoccupe pas du</a:t>
                      </a:r>
                      <a:r>
                        <a:rPr lang="fr-CA" sz="1100" b="0" i="0" u="none" strike="noStrike" baseline="0" dirty="0" smtClean="0">
                          <a:solidFill>
                            <a:srgbClr val="595959"/>
                          </a:solidFill>
                          <a:effectLst/>
                          <a:latin typeface="Arial Narrow" panose="020B0606020202030204" pitchFamily="34" charset="0"/>
                        </a:rPr>
                        <a:t> tout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Me préoccupe</a:t>
                      </a:r>
                      <a:r>
                        <a:rPr lang="fr-CA" sz="1100" b="0" i="0" u="none" strike="noStrike" baseline="0" dirty="0" smtClean="0">
                          <a:solidFill>
                            <a:srgbClr val="595959"/>
                          </a:solidFill>
                          <a:effectLst/>
                          <a:latin typeface="Arial Narrow" panose="020B0606020202030204" pitchFamily="34" charset="0"/>
                        </a:rPr>
                        <a:t> beaucoup et assez</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95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Ne me préoccupe pas vraiment et </a:t>
                      </a:r>
                      <a:br>
                        <a:rPr lang="fr-CA" sz="1100" b="0" i="0" u="none" strike="noStrike" dirty="0" smtClean="0">
                          <a:solidFill>
                            <a:srgbClr val="595959"/>
                          </a:solidFill>
                          <a:effectLst/>
                          <a:latin typeface="Arial Narrow" panose="020B0606020202030204" pitchFamily="34" charset="0"/>
                        </a:rPr>
                      </a:br>
                      <a:r>
                        <a:rPr lang="fr-CA" sz="1100" b="0" i="0" u="none" strike="noStrike" dirty="0" smtClean="0">
                          <a:solidFill>
                            <a:srgbClr val="595959"/>
                          </a:solidFill>
                          <a:effectLst/>
                          <a:latin typeface="Arial Narrow" panose="020B0606020202030204" pitchFamily="34" charset="0"/>
                        </a:rPr>
                        <a:t>pas du</a:t>
                      </a:r>
                      <a:r>
                        <a:rPr lang="fr-CA" sz="1100" b="0" i="0" u="none" strike="noStrike" baseline="0" dirty="0" smtClean="0">
                          <a:solidFill>
                            <a:srgbClr val="595959"/>
                          </a:solidFill>
                          <a:effectLst/>
                          <a:latin typeface="Arial Narrow" panose="020B0606020202030204" pitchFamily="34" charset="0"/>
                        </a:rPr>
                        <a:t> tout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Titre 4"/>
          <p:cNvSpPr>
            <a:spLocks noGrp="1"/>
          </p:cNvSpPr>
          <p:nvPr>
            <p:ph type="title"/>
            <p:custDataLst>
              <p:tags r:id="rId4"/>
            </p:custDataLst>
          </p:nvPr>
        </p:nvSpPr>
        <p:spPr>
          <a:xfrm>
            <a:off x="558800" y="260648"/>
            <a:ext cx="6101432" cy="631545"/>
          </a:xfrm>
        </p:spPr>
        <p:txBody>
          <a:bodyPr>
            <a:normAutofit/>
          </a:bodyPr>
          <a:lstStyle/>
          <a:p>
            <a:r>
              <a:rPr lang="fr-CA" sz="2000" dirty="0">
                <a:solidFill>
                  <a:srgbClr val="9BBB59"/>
                </a:solidFill>
              </a:rPr>
              <a:t>Niveau de préoccupation à l’égard de la montée des idéologies conservatrices</a:t>
            </a:r>
            <a:endParaRPr lang="fr-CA" dirty="0"/>
          </a:p>
        </p:txBody>
      </p:sp>
      <p:sp>
        <p:nvSpPr>
          <p:cNvPr id="11" name="Rectangle 10"/>
          <p:cNvSpPr/>
          <p:nvPr>
            <p:custDataLst>
              <p:tags r:id="rId5"/>
            </p:custDataLst>
          </p:nvPr>
        </p:nvSpPr>
        <p:spPr>
          <a:xfrm>
            <a:off x="510159" y="815446"/>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8" name="ZoneTexte 7"/>
          <p:cNvSpPr txBox="1"/>
          <p:nvPr>
            <p:custDataLst>
              <p:tags r:id="rId6"/>
            </p:custDataLst>
          </p:nvPr>
        </p:nvSpPr>
        <p:spPr>
          <a:xfrm>
            <a:off x="489569" y="6139656"/>
            <a:ext cx="8248262"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Q92. </a:t>
            </a:r>
            <a:r>
              <a:rPr lang="fr-CA" sz="900" dirty="0">
                <a:solidFill>
                  <a:srgbClr val="595959"/>
                </a:solidFill>
                <a:latin typeface="Arial" panose="020B0604020202020204" pitchFamily="34" charset="0"/>
                <a:cs typeface="Arial" panose="020B0604020202020204" pitchFamily="34" charset="0"/>
              </a:rPr>
              <a:t>On assiste à l’heure actuelle, dans certains pays occidentaux, à la montée de partis politiques aux idéologies plutôt conservatrices en général, entre autres à l’égard des minorités sexuelles. Dans quelle mesure cela vous préoccupe-t-il? </a:t>
            </a:r>
          </a:p>
        </p:txBody>
      </p:sp>
    </p:spTree>
    <p:extLst>
      <p:ext uri="{BB962C8B-B14F-4D97-AF65-F5344CB8AC3E}">
        <p14:creationId xmlns:p14="http://schemas.microsoft.com/office/powerpoint/2010/main" val="4268341533"/>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148</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4280710243"/>
              </p:ext>
            </p:extLst>
          </p:nvPr>
        </p:nvGraphicFramePr>
        <p:xfrm>
          <a:off x="539549" y="1203191"/>
          <a:ext cx="7992889" cy="4045885"/>
        </p:xfrm>
        <a:graphic>
          <a:graphicData uri="http://schemas.openxmlformats.org/drawingml/2006/table">
            <a:tbl>
              <a:tblPr firstRow="1" bandRow="1">
                <a:tableStyleId>{2D5ABB26-0587-4C30-8999-92F81FD0307C}</a:tableStyleId>
              </a:tblPr>
              <a:tblGrid>
                <a:gridCol w="2811114"/>
                <a:gridCol w="1036355"/>
                <a:gridCol w="1036355"/>
                <a:gridCol w="1036355"/>
                <a:gridCol w="1036355"/>
                <a:gridCol w="1036355"/>
              </a:tblGrid>
              <a:tr h="33378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47223">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7257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8430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Me préoccupe beaucoup</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Me préoccupe un</a:t>
                      </a:r>
                      <a:r>
                        <a:rPr lang="fr-CA" sz="1100" b="0" i="0" u="none" strike="noStrike" baseline="0" dirty="0" smtClean="0">
                          <a:solidFill>
                            <a:srgbClr val="595959"/>
                          </a:solidFill>
                          <a:effectLst/>
                          <a:latin typeface="Arial Narrow" panose="020B0606020202030204" pitchFamily="34" charset="0"/>
                        </a:rPr>
                        <a:t> peu</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Ne me préoccupe pas vraiment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Ne me</a:t>
                      </a:r>
                      <a:r>
                        <a:rPr lang="fr-CA" sz="1100" b="0" i="0" u="none" strike="noStrike" baseline="0" dirty="0" smtClean="0">
                          <a:solidFill>
                            <a:srgbClr val="595959"/>
                          </a:solidFill>
                          <a:effectLst/>
                          <a:latin typeface="Arial Narrow" panose="020B0606020202030204" pitchFamily="34" charset="0"/>
                        </a:rPr>
                        <a:t> </a:t>
                      </a:r>
                      <a:r>
                        <a:rPr lang="fr-CA" sz="1100" b="0" i="0" u="none" strike="noStrike" dirty="0" smtClean="0">
                          <a:solidFill>
                            <a:srgbClr val="595959"/>
                          </a:solidFill>
                          <a:effectLst/>
                          <a:latin typeface="Arial Narrow" panose="020B0606020202030204" pitchFamily="34" charset="0"/>
                        </a:rPr>
                        <a:t>préoccupe pas du</a:t>
                      </a:r>
                      <a:r>
                        <a:rPr lang="fr-CA" sz="1100" b="0" i="0" u="none" strike="noStrike" baseline="0" dirty="0" smtClean="0">
                          <a:solidFill>
                            <a:srgbClr val="595959"/>
                          </a:solidFill>
                          <a:effectLst/>
                          <a:latin typeface="Arial Narrow" panose="020B0606020202030204" pitchFamily="34" charset="0"/>
                        </a:rPr>
                        <a:t> tout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Me préoccupe</a:t>
                      </a:r>
                      <a:r>
                        <a:rPr lang="fr-CA" sz="1100" b="0" i="0" u="none" strike="noStrike" baseline="0" dirty="0" smtClean="0">
                          <a:solidFill>
                            <a:srgbClr val="595959"/>
                          </a:solidFill>
                          <a:effectLst/>
                          <a:latin typeface="Arial Narrow" panose="020B0606020202030204" pitchFamily="34" charset="0"/>
                        </a:rPr>
                        <a:t> beaucoup et assez</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Ne me préoccupe pas vraiment et </a:t>
                      </a:r>
                      <a:br>
                        <a:rPr lang="fr-CA" sz="1100" b="0" i="0" u="none" strike="noStrike" dirty="0" smtClean="0">
                          <a:solidFill>
                            <a:srgbClr val="595959"/>
                          </a:solidFill>
                          <a:effectLst/>
                          <a:latin typeface="Arial Narrow" panose="020B0606020202030204" pitchFamily="34" charset="0"/>
                        </a:rPr>
                      </a:br>
                      <a:r>
                        <a:rPr lang="fr-CA" sz="1100" b="0" i="0" u="none" strike="noStrike" dirty="0" smtClean="0">
                          <a:solidFill>
                            <a:srgbClr val="595959"/>
                          </a:solidFill>
                          <a:effectLst/>
                          <a:latin typeface="Arial Narrow" panose="020B0606020202030204" pitchFamily="34" charset="0"/>
                        </a:rPr>
                        <a:t>pas du</a:t>
                      </a:r>
                      <a:r>
                        <a:rPr lang="fr-CA" sz="1100" b="0" i="0" u="none" strike="noStrike" baseline="0" dirty="0" smtClean="0">
                          <a:solidFill>
                            <a:srgbClr val="595959"/>
                          </a:solidFill>
                          <a:effectLst/>
                          <a:latin typeface="Arial Narrow" panose="020B0606020202030204" pitchFamily="34" charset="0"/>
                        </a:rPr>
                        <a:t> tout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5"/>
            </p:custDataLst>
          </p:nvPr>
        </p:nvSpPr>
        <p:spPr>
          <a:xfrm>
            <a:off x="489569" y="6139656"/>
            <a:ext cx="8248262"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Q92. </a:t>
            </a:r>
            <a:r>
              <a:rPr lang="fr-CA" sz="900" dirty="0">
                <a:solidFill>
                  <a:srgbClr val="595959"/>
                </a:solidFill>
                <a:latin typeface="Arial" panose="020B0604020202020204" pitchFamily="34" charset="0"/>
                <a:cs typeface="Arial" panose="020B0604020202020204" pitchFamily="34" charset="0"/>
              </a:rPr>
              <a:t>On assiste à l’heure actuelle, dans certains pays occidentaux, à la montée de partis politiques aux idéologies plutôt conservatrices en général, entre autres à l’égard des minorités sexuelles. Dans quelle mesure cela vous préoccupe-t-il? </a:t>
            </a:r>
          </a:p>
        </p:txBody>
      </p:sp>
      <p:sp>
        <p:nvSpPr>
          <p:cNvPr id="8" name="Titre 4"/>
          <p:cNvSpPr>
            <a:spLocks noGrp="1"/>
          </p:cNvSpPr>
          <p:nvPr>
            <p:ph type="title"/>
            <p:custDataLst>
              <p:tags r:id="rId6"/>
            </p:custDataLst>
          </p:nvPr>
        </p:nvSpPr>
        <p:spPr>
          <a:xfrm>
            <a:off x="558800" y="260648"/>
            <a:ext cx="6173440" cy="631545"/>
          </a:xfrm>
        </p:spPr>
        <p:txBody>
          <a:bodyPr>
            <a:normAutofit/>
          </a:bodyPr>
          <a:lstStyle/>
          <a:p>
            <a:r>
              <a:rPr lang="fr-CA" sz="2000" dirty="0">
                <a:solidFill>
                  <a:srgbClr val="9BBB59"/>
                </a:solidFill>
              </a:rPr>
              <a:t>Niveau de préoccupation à l’égard de la montée des idéologies conservatrices</a:t>
            </a:r>
            <a:endParaRPr lang="fr-CA" dirty="0"/>
          </a:p>
        </p:txBody>
      </p:sp>
    </p:spTree>
    <p:extLst>
      <p:ext uri="{BB962C8B-B14F-4D97-AF65-F5344CB8AC3E}">
        <p14:creationId xmlns:p14="http://schemas.microsoft.com/office/powerpoint/2010/main" val="1868332176"/>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149</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404664"/>
            <a:ext cx="5230686" cy="950535"/>
          </a:xfrm>
        </p:spPr>
        <p:txBody>
          <a:bodyPr>
            <a:normAutofit/>
          </a:bodyPr>
          <a:lstStyle/>
          <a:p>
            <a:r>
              <a:rPr lang="fr-CA" sz="2000" dirty="0" smtClean="0">
                <a:solidFill>
                  <a:srgbClr val="9BBB59"/>
                </a:solidFill>
              </a:rPr>
              <a:t>Sentiment d’être personnellement intégré à la société</a:t>
            </a:r>
            <a:br>
              <a:rPr lang="fr-CA" sz="2000" dirty="0" smtClean="0">
                <a:solidFill>
                  <a:srgbClr val="9BBB59"/>
                </a:solidFill>
              </a:rPr>
            </a:br>
            <a:endParaRPr lang="fr-CA" dirty="0"/>
          </a:p>
        </p:txBody>
      </p:sp>
      <p:sp>
        <p:nvSpPr>
          <p:cNvPr id="13" name="Rectangle 12"/>
          <p:cNvSpPr/>
          <p:nvPr>
            <p:custDataLst>
              <p:tags r:id="rId4"/>
            </p:custDataLst>
          </p:nvPr>
        </p:nvSpPr>
        <p:spPr>
          <a:xfrm>
            <a:off x="510159" y="1160678"/>
            <a:ext cx="23679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5"/>
            </p:custDataLst>
          </p:nvPr>
        </p:nvSpPr>
        <p:spPr>
          <a:xfrm>
            <a:off x="500202" y="6243109"/>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Q80. </a:t>
            </a:r>
            <a:r>
              <a:rPr lang="fr-CA" sz="900" dirty="0">
                <a:solidFill>
                  <a:srgbClr val="595959"/>
                </a:solidFill>
                <a:latin typeface="Arial" panose="020B0604020202020204" pitchFamily="34" charset="0"/>
                <a:cs typeface="Arial" panose="020B0604020202020204" pitchFamily="34" charset="0"/>
              </a:rPr>
              <a:t>Personnellement, dans quelle mesure vous sentez-vous intégré(e) à la société canadienne? </a:t>
            </a:r>
          </a:p>
        </p:txBody>
      </p:sp>
      <p:graphicFrame>
        <p:nvGraphicFramePr>
          <p:cNvPr id="8" name="Graphique 7"/>
          <p:cNvGraphicFramePr/>
          <p:nvPr>
            <p:extLst>
              <p:ext uri="{D42A27DB-BD31-4B8C-83A1-F6EECF244321}">
                <p14:modId xmlns:p14="http://schemas.microsoft.com/office/powerpoint/2010/main" val="3747567585"/>
              </p:ext>
            </p:extLst>
          </p:nvPr>
        </p:nvGraphicFramePr>
        <p:xfrm>
          <a:off x="755576" y="1628800"/>
          <a:ext cx="6480720" cy="3713930"/>
        </p:xfrm>
        <a:graphic>
          <a:graphicData uri="http://schemas.openxmlformats.org/drawingml/2006/chart">
            <c:chart xmlns:c="http://schemas.openxmlformats.org/drawingml/2006/chart" xmlns:r="http://schemas.openxmlformats.org/officeDocument/2006/relationships" r:id="rId8"/>
          </a:graphicData>
        </a:graphic>
      </p:graphicFrame>
      <p:sp>
        <p:nvSpPr>
          <p:cNvPr id="9" name="ZoneTexte 8"/>
          <p:cNvSpPr txBox="1"/>
          <p:nvPr/>
        </p:nvSpPr>
        <p:spPr>
          <a:xfrm>
            <a:off x="4184559" y="1906698"/>
            <a:ext cx="1604927" cy="307777"/>
          </a:xfrm>
          <a:prstGeom prst="rect">
            <a:avLst/>
          </a:prstGeom>
          <a:noFill/>
        </p:spPr>
        <p:txBody>
          <a:bodyPr wrap="none" rtlCol="0">
            <a:spAutoFit/>
          </a:bodyPr>
          <a:lstStyle/>
          <a:p>
            <a:r>
              <a:rPr lang="fr-CA" sz="1400" dirty="0">
                <a:solidFill>
                  <a:srgbClr val="595959"/>
                </a:solidFill>
                <a:latin typeface="Arial Narrow" panose="020B0606020202030204" pitchFamily="34" charset="0"/>
              </a:rPr>
              <a:t>Pas du tout intégré(e)</a:t>
            </a:r>
          </a:p>
        </p:txBody>
      </p:sp>
      <p:sp>
        <p:nvSpPr>
          <p:cNvPr id="11" name="ZoneTexte 10"/>
          <p:cNvSpPr txBox="1"/>
          <p:nvPr/>
        </p:nvSpPr>
        <p:spPr>
          <a:xfrm>
            <a:off x="5940152" y="3356992"/>
            <a:ext cx="1147558" cy="307777"/>
          </a:xfrm>
          <a:prstGeom prst="rect">
            <a:avLst/>
          </a:prstGeom>
          <a:noFill/>
        </p:spPr>
        <p:txBody>
          <a:bodyPr wrap="none" rtlCol="0">
            <a:spAutoFit/>
          </a:bodyPr>
          <a:lstStyle/>
          <a:p>
            <a:r>
              <a:rPr lang="fr-CA" sz="1400" dirty="0">
                <a:solidFill>
                  <a:srgbClr val="595959"/>
                </a:solidFill>
                <a:latin typeface="Arial Narrow" panose="020B0606020202030204" pitchFamily="34" charset="0"/>
              </a:rPr>
              <a:t>Très intégré(e)</a:t>
            </a:r>
          </a:p>
        </p:txBody>
      </p:sp>
      <p:sp>
        <p:nvSpPr>
          <p:cNvPr id="15" name="ZoneTexte 14"/>
          <p:cNvSpPr txBox="1"/>
          <p:nvPr/>
        </p:nvSpPr>
        <p:spPr>
          <a:xfrm>
            <a:off x="2853038" y="1936577"/>
            <a:ext cx="1119217" cy="307777"/>
          </a:xfrm>
          <a:prstGeom prst="rect">
            <a:avLst/>
          </a:prstGeom>
          <a:noFill/>
        </p:spPr>
        <p:txBody>
          <a:bodyPr wrap="none" rtlCol="0">
            <a:spAutoFit/>
          </a:bodyPr>
          <a:lstStyle/>
          <a:p>
            <a:r>
              <a:rPr lang="fr-CA" sz="1400" dirty="0">
                <a:solidFill>
                  <a:srgbClr val="595959"/>
                </a:solidFill>
                <a:latin typeface="Arial Narrow" panose="020B0606020202030204" pitchFamily="34" charset="0"/>
              </a:rPr>
              <a:t>Peu intégré(e)</a:t>
            </a:r>
          </a:p>
        </p:txBody>
      </p:sp>
      <p:sp>
        <p:nvSpPr>
          <p:cNvPr id="16" name="ZoneTexte 15"/>
          <p:cNvSpPr txBox="1"/>
          <p:nvPr/>
        </p:nvSpPr>
        <p:spPr>
          <a:xfrm>
            <a:off x="1907704" y="4005064"/>
            <a:ext cx="1258678" cy="307777"/>
          </a:xfrm>
          <a:prstGeom prst="rect">
            <a:avLst/>
          </a:prstGeom>
          <a:noFill/>
        </p:spPr>
        <p:txBody>
          <a:bodyPr wrap="none" rtlCol="0">
            <a:spAutoFit/>
          </a:bodyPr>
          <a:lstStyle/>
          <a:p>
            <a:r>
              <a:rPr lang="fr-CA" sz="1400" dirty="0">
                <a:solidFill>
                  <a:srgbClr val="595959"/>
                </a:solidFill>
                <a:latin typeface="Arial Narrow" panose="020B0606020202030204" pitchFamily="34" charset="0"/>
              </a:rPr>
              <a:t>Assez intégré(e)</a:t>
            </a:r>
          </a:p>
        </p:txBody>
      </p:sp>
      <p:sp>
        <p:nvSpPr>
          <p:cNvPr id="18" name="Accolade fermante 17"/>
          <p:cNvSpPr/>
          <p:nvPr/>
        </p:nvSpPr>
        <p:spPr>
          <a:xfrm rot="5400000">
            <a:off x="4446413" y="3897548"/>
            <a:ext cx="190735" cy="2371416"/>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a:solidFill>
                <a:prstClr val="white">
                  <a:lumMod val="50000"/>
                </a:prstClr>
              </a:solidFill>
            </a:endParaRPr>
          </a:p>
        </p:txBody>
      </p:sp>
      <p:sp>
        <p:nvSpPr>
          <p:cNvPr id="19" name="ZoneTexte 18"/>
          <p:cNvSpPr txBox="1"/>
          <p:nvPr/>
        </p:nvSpPr>
        <p:spPr>
          <a:xfrm>
            <a:off x="4339862" y="5301208"/>
            <a:ext cx="479618" cy="307777"/>
          </a:xfrm>
          <a:prstGeom prst="rect">
            <a:avLst/>
          </a:prstGeom>
          <a:noFill/>
        </p:spPr>
        <p:txBody>
          <a:bodyPr wrap="none" rtlCol="0">
            <a:spAutoFit/>
          </a:bodyPr>
          <a:lstStyle/>
          <a:p>
            <a:r>
              <a:rPr lang="fr-CA" sz="1400" b="1" dirty="0" smtClean="0">
                <a:solidFill>
                  <a:srgbClr val="595959"/>
                </a:solidFill>
                <a:latin typeface="Arial Narrow" panose="020B0606020202030204" pitchFamily="34" charset="0"/>
              </a:rPr>
              <a:t>86%</a:t>
            </a:r>
            <a:endParaRPr lang="fr-CA" sz="1400" b="1" dirty="0">
              <a:solidFill>
                <a:srgbClr val="595959"/>
              </a:solidFill>
              <a:latin typeface="Arial Narrow" panose="020B0606020202030204" pitchFamily="34" charset="0"/>
            </a:endParaRPr>
          </a:p>
        </p:txBody>
      </p:sp>
      <p:sp>
        <p:nvSpPr>
          <p:cNvPr id="20" name="ZoneTexte 19"/>
          <p:cNvSpPr txBox="1"/>
          <p:nvPr/>
        </p:nvSpPr>
        <p:spPr>
          <a:xfrm>
            <a:off x="3743167" y="5559764"/>
            <a:ext cx="1780744" cy="307777"/>
          </a:xfrm>
          <a:prstGeom prst="rect">
            <a:avLst/>
          </a:prstGeom>
          <a:noFill/>
        </p:spPr>
        <p:txBody>
          <a:bodyPr wrap="none" rtlCol="0">
            <a:spAutoFit/>
          </a:bodyPr>
          <a:lstStyle/>
          <a:p>
            <a:r>
              <a:rPr lang="fr-CA" sz="1400" dirty="0" smtClean="0">
                <a:solidFill>
                  <a:srgbClr val="595959"/>
                </a:solidFill>
                <a:latin typeface="Arial Narrow" panose="020B0606020202030204" pitchFamily="34" charset="0"/>
              </a:rPr>
              <a:t>Très et  assez </a:t>
            </a:r>
            <a:r>
              <a:rPr lang="fr-CA" sz="1400" dirty="0">
                <a:solidFill>
                  <a:srgbClr val="595959"/>
                </a:solidFill>
                <a:latin typeface="Arial Narrow" panose="020B0606020202030204" pitchFamily="34" charset="0"/>
              </a:rPr>
              <a:t>intégré(e)</a:t>
            </a:r>
          </a:p>
        </p:txBody>
      </p:sp>
    </p:spTree>
    <p:extLst>
      <p:ext uri="{BB962C8B-B14F-4D97-AF65-F5344CB8AC3E}">
        <p14:creationId xmlns:p14="http://schemas.microsoft.com/office/powerpoint/2010/main" val="3921976613"/>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Grands constats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15</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a:bodyPr>
          <a:lstStyle/>
          <a:p>
            <a:pPr marL="228600" indent="-228600">
              <a:buClr>
                <a:srgbClr val="9BBB59"/>
              </a:buClr>
              <a:buFont typeface="Wingdings" panose="05000000000000000000" pitchFamily="2" charset="2"/>
              <a:buChar char="§"/>
            </a:pPr>
            <a:r>
              <a:rPr lang="fr-CA" sz="1200" b="0" dirty="0"/>
              <a:t>La situation quant à </a:t>
            </a:r>
            <a:r>
              <a:rPr lang="fr-CA" sz="1200" b="0" dirty="0" smtClean="0"/>
              <a:t>l’intimidation reste aussi encore fort préoccupante : trois quarts des répondants (75 %) disent avoir vécu de l’intimidation, une proportion bien supérieure à celle des hétérosexuels </a:t>
            </a:r>
            <a:r>
              <a:rPr lang="fr-CA" sz="1200" b="0" dirty="0" err="1" smtClean="0"/>
              <a:t>cisgenres</a:t>
            </a:r>
            <a:r>
              <a:rPr lang="fr-CA" sz="1200" b="0" dirty="0"/>
              <a:t> </a:t>
            </a:r>
            <a:r>
              <a:rPr lang="fr-CA" sz="1200" b="0" dirty="0" smtClean="0"/>
              <a:t>(45 %). </a:t>
            </a:r>
            <a:endParaRPr lang="fr-CA" sz="1200" b="0" dirty="0"/>
          </a:p>
          <a:p>
            <a:pPr marL="269875">
              <a:buClr>
                <a:srgbClr val="9BBB59"/>
              </a:buClr>
            </a:pPr>
            <a:r>
              <a:rPr lang="fr-CA" sz="1200" b="0" dirty="0"/>
              <a:t>Le milieu scolaire et les lieux publics sont de loin les endroits où la communauté LGBT subit le plus d’intimidation, environ six répondants sur dix </a:t>
            </a:r>
            <a:r>
              <a:rPr lang="fr-CA" sz="1200" b="0" dirty="0" smtClean="0"/>
              <a:t>ayant vécu de l’intimidation en ont vécu à l’école et/ou dans les lieux publics. Le </a:t>
            </a:r>
            <a:r>
              <a:rPr lang="fr-CA" sz="1200" b="0" dirty="0"/>
              <a:t>milieu de travail et la famille n’en sont pas exempts (autour de trois répondants sur dix) et, fait surprenant, le milieu LGBT arrive en </a:t>
            </a:r>
            <a:r>
              <a:rPr lang="fr-CA" sz="1200" b="0" dirty="0" smtClean="0"/>
              <a:t>5</a:t>
            </a:r>
            <a:r>
              <a:rPr lang="fr-CA" sz="1200" b="0" baseline="30000" dirty="0" smtClean="0"/>
              <a:t>e</a:t>
            </a:r>
            <a:r>
              <a:rPr lang="fr-CA" sz="1200" b="0" dirty="0" smtClean="0"/>
              <a:t>  </a:t>
            </a:r>
            <a:r>
              <a:rPr lang="fr-CA" sz="1200" b="0" dirty="0"/>
              <a:t>position des lieux où les répondants ont subi de l’intimidation (deux répondants sur dix</a:t>
            </a:r>
            <a:r>
              <a:rPr lang="fr-CA" sz="1200" b="0" dirty="0" smtClean="0"/>
              <a:t>).</a:t>
            </a:r>
          </a:p>
          <a:p>
            <a:pPr marL="269875">
              <a:buClr>
                <a:srgbClr val="9BBB59"/>
              </a:buClr>
            </a:pPr>
            <a:r>
              <a:rPr lang="fr-CA" sz="1200" b="0" dirty="0" smtClean="0"/>
              <a:t>Le milieu scolaire reste cependant, de façon générale, le lieu « privilégié » de l’intimidation au sens large, puisqu’il se distingue de façon très nette comme le lieu où l’intimidation se produit le plus souvent lorsqu’il n’est pas spécifiquement question d’orientation sexuelle ou d’identité de genre : </a:t>
            </a:r>
            <a:br>
              <a:rPr lang="fr-CA" sz="1200" b="0" dirty="0" smtClean="0"/>
            </a:br>
            <a:r>
              <a:rPr lang="fr-CA" sz="1200" b="0" dirty="0" smtClean="0"/>
              <a:t>70 % des répondants LBGT ayant vécu de l’intimidation non directement liée à leur orientation </a:t>
            </a:r>
            <a:r>
              <a:rPr lang="fr-CA" sz="1200" b="0" dirty="0"/>
              <a:t>sexuelle ou </a:t>
            </a:r>
            <a:r>
              <a:rPr lang="fr-CA" sz="1200" b="0" dirty="0" smtClean="0"/>
              <a:t>leur identité </a:t>
            </a:r>
            <a:r>
              <a:rPr lang="fr-CA" sz="1200" b="0" dirty="0"/>
              <a:t>de genre </a:t>
            </a:r>
            <a:r>
              <a:rPr lang="fr-CA" sz="1200" b="0" dirty="0" smtClean="0"/>
              <a:t>l’ont vécue à l’école et 64 % des répondants hétérosexuels </a:t>
            </a:r>
            <a:r>
              <a:rPr lang="fr-CA" sz="1200" b="0" dirty="0" err="1" smtClean="0"/>
              <a:t>cisgenres</a:t>
            </a:r>
            <a:r>
              <a:rPr lang="fr-CA" sz="1200" b="0" dirty="0" smtClean="0"/>
              <a:t> ayant vécu de l’intimidation l’ont également vécue dans un contexte scolaire.</a:t>
            </a:r>
          </a:p>
          <a:p>
            <a:pPr marL="269875">
              <a:buClr>
                <a:srgbClr val="9BBB59"/>
              </a:buClr>
            </a:pPr>
            <a:r>
              <a:rPr lang="fr-CA" sz="1200" b="0" dirty="0" smtClean="0"/>
              <a:t>Le milieu scolaire constitue donc un </a:t>
            </a:r>
            <a:r>
              <a:rPr lang="fr-CA" sz="1200" b="0" dirty="0"/>
              <a:t>lieu propice pour travailler sur la bienveillance et le respect de la </a:t>
            </a:r>
            <a:r>
              <a:rPr lang="fr-CA" sz="1200" b="0" dirty="0" smtClean="0"/>
              <a:t>différence,  mais des interventions parallèles, en amont, dirigées vers « l’éducation » du grand public en général pourraient </a:t>
            </a:r>
            <a:r>
              <a:rPr lang="fr-CA" sz="1200" b="0" dirty="0"/>
              <a:t>fort probablement contribuer à rendre les notions de respect pour la différence et d’inadéquation de réactions d’intimidation moins naturellement présentes dans le milieu scolaire.</a:t>
            </a:r>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5" name="Chevron 14"/>
          <p:cNvSpPr/>
          <p:nvPr/>
        </p:nvSpPr>
        <p:spPr>
          <a:xfrm>
            <a:off x="6252613" y="1670799"/>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480212" y="1628800"/>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p.265</a:t>
            </a:r>
            <a:endParaRPr lang="fr-CA" sz="1600" b="1" dirty="0">
              <a:solidFill>
                <a:srgbClr val="9BBB59"/>
              </a:solidFill>
              <a:latin typeface="Arial" panose="020B0604020202020204" pitchFamily="34" charset="0"/>
              <a:cs typeface="Arial" panose="020B0604020202020204" pitchFamily="34" charset="0"/>
            </a:endParaRPr>
          </a:p>
        </p:txBody>
      </p:sp>
      <p:sp>
        <p:nvSpPr>
          <p:cNvPr id="17" name="Chevron 16"/>
          <p:cNvSpPr/>
          <p:nvPr/>
        </p:nvSpPr>
        <p:spPr>
          <a:xfrm>
            <a:off x="6252613" y="253489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480212" y="2492896"/>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p.270</a:t>
            </a:r>
            <a:endParaRPr lang="fr-CA" sz="1600" b="1" dirty="0">
              <a:solidFill>
                <a:srgbClr val="9BBB59"/>
              </a:solidFill>
              <a:latin typeface="Arial" panose="020B0604020202020204" pitchFamily="34" charset="0"/>
              <a:cs typeface="Arial" panose="020B0604020202020204" pitchFamily="34" charset="0"/>
            </a:endParaRPr>
          </a:p>
        </p:txBody>
      </p:sp>
      <p:sp>
        <p:nvSpPr>
          <p:cNvPr id="19" name="Chevron 18"/>
          <p:cNvSpPr/>
          <p:nvPr/>
        </p:nvSpPr>
        <p:spPr>
          <a:xfrm>
            <a:off x="6280655" y="4119071"/>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ZoneTexte 19"/>
          <p:cNvSpPr txBox="1"/>
          <p:nvPr/>
        </p:nvSpPr>
        <p:spPr>
          <a:xfrm>
            <a:off x="6508254" y="4077072"/>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p.271</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11630579"/>
      </p:ext>
    </p:extLst>
  </p:cSld>
  <p:clrMapOvr>
    <a:masterClrMapping/>
  </p:clrMapOvr>
  <p:transition/>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150</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332233425"/>
              </p:ext>
            </p:extLst>
          </p:nvPr>
        </p:nvGraphicFramePr>
        <p:xfrm>
          <a:off x="539552" y="1203189"/>
          <a:ext cx="7992887" cy="4012144"/>
        </p:xfrm>
        <a:graphic>
          <a:graphicData uri="http://schemas.openxmlformats.org/drawingml/2006/table">
            <a:tbl>
              <a:tblPr firstRow="1" bandRow="1">
                <a:tableStyleId>{2D5ABB26-0587-4C30-8999-92F81FD0307C}</a:tableStyleId>
              </a:tblPr>
              <a:tblGrid>
                <a:gridCol w="2520280"/>
                <a:gridCol w="781801"/>
                <a:gridCol w="781801"/>
                <a:gridCol w="781801"/>
                <a:gridCol w="781801"/>
                <a:gridCol w="781801"/>
                <a:gridCol w="781801"/>
                <a:gridCol w="781801"/>
              </a:tblGrid>
              <a:tr h="32468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4321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59698">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76552">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a:solidFill>
                            <a:srgbClr val="595959"/>
                          </a:solidFill>
                          <a:effectLst/>
                          <a:latin typeface="Arial Narrow" panose="020B0606020202030204" pitchFamily="34" charset="0"/>
                        </a:rPr>
                        <a:t>Très intégré(e)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Assez intégré(e)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Peu intégré(e)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Pas du tout intégré(e)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Très</a:t>
                      </a:r>
                      <a:r>
                        <a:rPr lang="fr-CA" sz="1100" b="0" i="0" u="none" strike="noStrike" baseline="0" dirty="0" smtClean="0">
                          <a:solidFill>
                            <a:srgbClr val="595959"/>
                          </a:solidFill>
                          <a:effectLst/>
                          <a:latin typeface="Arial Narrow" panose="020B0606020202030204" pitchFamily="34" charset="0"/>
                        </a:rPr>
                        <a:t> et </a:t>
                      </a:r>
                      <a:r>
                        <a:rPr lang="fr-CA" sz="1100" b="0" i="0" u="none" strike="noStrike" dirty="0" smtClean="0">
                          <a:solidFill>
                            <a:srgbClr val="595959"/>
                          </a:solidFill>
                          <a:effectLst/>
                          <a:latin typeface="Arial Narrow" panose="020B0606020202030204" pitchFamily="34" charset="0"/>
                        </a:rPr>
                        <a:t>assez </a:t>
                      </a:r>
                      <a:r>
                        <a:rPr lang="fr-CA" sz="1100" b="0" i="0" u="none" strike="noStrike" dirty="0">
                          <a:solidFill>
                            <a:srgbClr val="595959"/>
                          </a:solidFill>
                          <a:effectLst/>
                          <a:latin typeface="Arial Narrow" panose="020B0606020202030204" pitchFamily="34" charset="0"/>
                        </a:rPr>
                        <a:t>intégré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93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Peu</a:t>
                      </a:r>
                      <a:r>
                        <a:rPr lang="fr-CA" sz="1100" b="0" i="0" u="none" strike="noStrike" baseline="0" dirty="0" smtClean="0">
                          <a:solidFill>
                            <a:srgbClr val="595959"/>
                          </a:solidFill>
                          <a:effectLst/>
                          <a:latin typeface="Arial Narrow" panose="020B0606020202030204" pitchFamily="34" charset="0"/>
                        </a:rPr>
                        <a:t> et </a:t>
                      </a:r>
                      <a:r>
                        <a:rPr lang="fr-CA" sz="1100" b="0" i="0" u="none" strike="noStrike" dirty="0" smtClean="0">
                          <a:solidFill>
                            <a:srgbClr val="595959"/>
                          </a:solidFill>
                          <a:effectLst/>
                          <a:latin typeface="Arial Narrow" panose="020B0606020202030204" pitchFamily="34" charset="0"/>
                        </a:rPr>
                        <a:t>pas </a:t>
                      </a:r>
                      <a:r>
                        <a:rPr lang="fr-CA" sz="1100" b="0" i="0" u="none" strike="noStrike" dirty="0">
                          <a:solidFill>
                            <a:srgbClr val="595959"/>
                          </a:solidFill>
                          <a:effectLst/>
                          <a:latin typeface="Arial Narrow" panose="020B0606020202030204" pitchFamily="34" charset="0"/>
                        </a:rPr>
                        <a:t>du tout intégré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1" name="Titre 4"/>
          <p:cNvSpPr>
            <a:spLocks noGrp="1"/>
          </p:cNvSpPr>
          <p:nvPr>
            <p:ph type="title"/>
            <p:custDataLst>
              <p:tags r:id="rId5"/>
            </p:custDataLst>
          </p:nvPr>
        </p:nvSpPr>
        <p:spPr>
          <a:xfrm>
            <a:off x="558800" y="356345"/>
            <a:ext cx="6533480" cy="631545"/>
          </a:xfrm>
        </p:spPr>
        <p:txBody>
          <a:bodyPr/>
          <a:lstStyle/>
          <a:p>
            <a:r>
              <a:rPr lang="fr-CA" sz="2000" dirty="0" smtClean="0">
                <a:solidFill>
                  <a:srgbClr val="9BBB59"/>
                </a:solidFill>
              </a:rPr>
              <a:t>Sentiment d’être personnellement intégré à la société</a:t>
            </a:r>
            <a:br>
              <a:rPr lang="fr-CA" sz="2000" dirty="0" smtClean="0">
                <a:solidFill>
                  <a:srgbClr val="9BBB59"/>
                </a:solidFill>
              </a:rPr>
            </a:br>
            <a:endParaRPr lang="fr-CA" dirty="0"/>
          </a:p>
        </p:txBody>
      </p:sp>
      <p:sp>
        <p:nvSpPr>
          <p:cNvPr id="13" name="ZoneTexte 12"/>
          <p:cNvSpPr txBox="1"/>
          <p:nvPr>
            <p:custDataLst>
              <p:tags r:id="rId6"/>
            </p:custDataLst>
          </p:nvPr>
        </p:nvSpPr>
        <p:spPr>
          <a:xfrm>
            <a:off x="500202" y="6243109"/>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Q80. </a:t>
            </a:r>
            <a:r>
              <a:rPr lang="fr-CA" sz="900" dirty="0">
                <a:solidFill>
                  <a:srgbClr val="595959"/>
                </a:solidFill>
                <a:latin typeface="Arial" panose="020B0604020202020204" pitchFamily="34" charset="0"/>
                <a:cs typeface="Arial" panose="020B0604020202020204" pitchFamily="34" charset="0"/>
              </a:rPr>
              <a:t>Personnellement, dans quelle mesure vous sentez-vous intégré(e) à la société canadienne? </a:t>
            </a:r>
          </a:p>
        </p:txBody>
      </p:sp>
    </p:spTree>
    <p:extLst>
      <p:ext uri="{BB962C8B-B14F-4D97-AF65-F5344CB8AC3E}">
        <p14:creationId xmlns:p14="http://schemas.microsoft.com/office/powerpoint/2010/main" val="3577693864"/>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151</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211505749"/>
              </p:ext>
            </p:extLst>
          </p:nvPr>
        </p:nvGraphicFramePr>
        <p:xfrm>
          <a:off x="539552" y="1225719"/>
          <a:ext cx="8208910" cy="4075513"/>
        </p:xfrm>
        <a:graphic>
          <a:graphicData uri="http://schemas.openxmlformats.org/drawingml/2006/table">
            <a:tbl>
              <a:tblPr firstRow="1" bandRow="1">
                <a:tableStyleId>{2D5ABB26-0587-4C30-8999-92F81FD0307C}</a:tableStyleId>
              </a:tblPr>
              <a:tblGrid>
                <a:gridCol w="2520280"/>
                <a:gridCol w="632070"/>
                <a:gridCol w="632070"/>
                <a:gridCol w="632070"/>
                <a:gridCol w="632070"/>
                <a:gridCol w="632070"/>
                <a:gridCol w="632070"/>
                <a:gridCol w="632070"/>
                <a:gridCol w="632070"/>
                <a:gridCol w="632070"/>
              </a:tblGrid>
              <a:tr h="35583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69630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537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a:solidFill>
                            <a:srgbClr val="595959"/>
                          </a:solidFill>
                          <a:effectLst/>
                          <a:latin typeface="Arial Narrow" panose="020B0606020202030204" pitchFamily="34" charset="0"/>
                        </a:rPr>
                        <a:t>Très intégré(e)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Assez intégré(e)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Peu intégré(e)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Pas du tout intégré(e)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Très</a:t>
                      </a:r>
                      <a:r>
                        <a:rPr lang="fr-CA" sz="1100" b="0" i="0" u="none" strike="noStrike" baseline="0" dirty="0" smtClean="0">
                          <a:solidFill>
                            <a:srgbClr val="595959"/>
                          </a:solidFill>
                          <a:effectLst/>
                          <a:latin typeface="Arial Narrow" panose="020B0606020202030204" pitchFamily="34" charset="0"/>
                        </a:rPr>
                        <a:t> et </a:t>
                      </a:r>
                      <a:r>
                        <a:rPr lang="fr-CA" sz="1100" b="0" i="0" u="none" strike="noStrike" dirty="0" smtClean="0">
                          <a:solidFill>
                            <a:srgbClr val="595959"/>
                          </a:solidFill>
                          <a:effectLst/>
                          <a:latin typeface="Arial Narrow" panose="020B0606020202030204" pitchFamily="34" charset="0"/>
                        </a:rPr>
                        <a:t>assez </a:t>
                      </a:r>
                      <a:r>
                        <a:rPr lang="fr-CA" sz="1100" b="0" i="0" u="none" strike="noStrike" dirty="0">
                          <a:solidFill>
                            <a:srgbClr val="595959"/>
                          </a:solidFill>
                          <a:effectLst/>
                          <a:latin typeface="Arial Narrow" panose="020B0606020202030204" pitchFamily="34" charset="0"/>
                        </a:rPr>
                        <a:t>intégré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Peu</a:t>
                      </a:r>
                      <a:r>
                        <a:rPr lang="fr-CA" sz="1100" b="0" i="0" u="none" strike="noStrike" baseline="0" dirty="0" smtClean="0">
                          <a:solidFill>
                            <a:srgbClr val="595959"/>
                          </a:solidFill>
                          <a:effectLst/>
                          <a:latin typeface="Arial Narrow" panose="020B0606020202030204" pitchFamily="34" charset="0"/>
                        </a:rPr>
                        <a:t> et </a:t>
                      </a:r>
                      <a:r>
                        <a:rPr lang="fr-CA" sz="1100" b="0" i="0" u="none" strike="noStrike" dirty="0" smtClean="0">
                          <a:solidFill>
                            <a:srgbClr val="595959"/>
                          </a:solidFill>
                          <a:effectLst/>
                          <a:latin typeface="Arial Narrow" panose="020B0606020202030204" pitchFamily="34" charset="0"/>
                        </a:rPr>
                        <a:t>pas </a:t>
                      </a:r>
                      <a:r>
                        <a:rPr lang="fr-CA" sz="1100" b="0" i="0" u="none" strike="noStrike" dirty="0">
                          <a:solidFill>
                            <a:srgbClr val="595959"/>
                          </a:solidFill>
                          <a:effectLst/>
                          <a:latin typeface="Arial Narrow" panose="020B0606020202030204" pitchFamily="34" charset="0"/>
                        </a:rPr>
                        <a:t>du tout intégré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43109"/>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Q80. </a:t>
            </a:r>
            <a:r>
              <a:rPr lang="fr-CA" sz="900" dirty="0">
                <a:solidFill>
                  <a:srgbClr val="595959"/>
                </a:solidFill>
                <a:latin typeface="Arial" panose="020B0604020202020204" pitchFamily="34" charset="0"/>
                <a:cs typeface="Arial" panose="020B0604020202020204" pitchFamily="34" charset="0"/>
              </a:rPr>
              <a:t>Personnellement, dans quelle mesure vous sentez-vous intégré(e) à la société canadienne? </a:t>
            </a:r>
          </a:p>
        </p:txBody>
      </p:sp>
      <p:sp>
        <p:nvSpPr>
          <p:cNvPr id="10" name="Titre 4"/>
          <p:cNvSpPr>
            <a:spLocks noGrp="1"/>
          </p:cNvSpPr>
          <p:nvPr>
            <p:ph type="title"/>
            <p:custDataLst>
              <p:tags r:id="rId6"/>
            </p:custDataLst>
          </p:nvPr>
        </p:nvSpPr>
        <p:spPr>
          <a:xfrm>
            <a:off x="558800" y="356345"/>
            <a:ext cx="6821512" cy="631545"/>
          </a:xfrm>
        </p:spPr>
        <p:txBody>
          <a:bodyPr/>
          <a:lstStyle/>
          <a:p>
            <a:r>
              <a:rPr lang="fr-CA" sz="2000" dirty="0" smtClean="0">
                <a:solidFill>
                  <a:srgbClr val="9BBB59"/>
                </a:solidFill>
              </a:rPr>
              <a:t>Sentiment d’être personnellement intégré à la société</a:t>
            </a:r>
            <a:br>
              <a:rPr lang="fr-CA" sz="2000" dirty="0" smtClean="0">
                <a:solidFill>
                  <a:srgbClr val="9BBB59"/>
                </a:solidFill>
              </a:rPr>
            </a:br>
            <a:endParaRPr lang="fr-CA" dirty="0"/>
          </a:p>
        </p:txBody>
      </p:sp>
    </p:spTree>
    <p:extLst>
      <p:ext uri="{BB962C8B-B14F-4D97-AF65-F5344CB8AC3E}">
        <p14:creationId xmlns:p14="http://schemas.microsoft.com/office/powerpoint/2010/main" val="3250310192"/>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152</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4256987792"/>
              </p:ext>
            </p:extLst>
          </p:nvPr>
        </p:nvGraphicFramePr>
        <p:xfrm>
          <a:off x="539552" y="1203189"/>
          <a:ext cx="7848873" cy="4012144"/>
        </p:xfrm>
        <a:graphic>
          <a:graphicData uri="http://schemas.openxmlformats.org/drawingml/2006/table">
            <a:tbl>
              <a:tblPr firstRow="1" bandRow="1">
                <a:tableStyleId>{2D5ABB26-0587-4C30-8999-92F81FD0307C}</a:tableStyleId>
              </a:tblPr>
              <a:tblGrid>
                <a:gridCol w="3076758"/>
                <a:gridCol w="954423"/>
                <a:gridCol w="954423"/>
                <a:gridCol w="954423"/>
                <a:gridCol w="954423"/>
                <a:gridCol w="954423"/>
              </a:tblGrid>
              <a:tr h="32468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4321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59698">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76552">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a:solidFill>
                            <a:srgbClr val="595959"/>
                          </a:solidFill>
                          <a:effectLst/>
                          <a:latin typeface="Arial Narrow" panose="020B0606020202030204" pitchFamily="34" charset="0"/>
                        </a:rPr>
                        <a:t>Très intégré(e)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Assez intégré(e)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Peu intégré(e)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Pas du tout intégré(e)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Très</a:t>
                      </a:r>
                      <a:r>
                        <a:rPr lang="fr-CA" sz="1100" b="0" i="0" u="none" strike="noStrike" baseline="0" dirty="0" smtClean="0">
                          <a:solidFill>
                            <a:srgbClr val="595959"/>
                          </a:solidFill>
                          <a:effectLst/>
                          <a:latin typeface="Arial Narrow" panose="020B0606020202030204" pitchFamily="34" charset="0"/>
                        </a:rPr>
                        <a:t> et </a:t>
                      </a:r>
                      <a:r>
                        <a:rPr lang="fr-CA" sz="1100" b="0" i="0" u="none" strike="noStrike" dirty="0" smtClean="0">
                          <a:solidFill>
                            <a:srgbClr val="595959"/>
                          </a:solidFill>
                          <a:effectLst/>
                          <a:latin typeface="Arial Narrow" panose="020B0606020202030204" pitchFamily="34" charset="0"/>
                        </a:rPr>
                        <a:t>assez </a:t>
                      </a:r>
                      <a:r>
                        <a:rPr lang="fr-CA" sz="1100" b="0" i="0" u="none" strike="noStrike" dirty="0">
                          <a:solidFill>
                            <a:srgbClr val="595959"/>
                          </a:solidFill>
                          <a:effectLst/>
                          <a:latin typeface="Arial Narrow" panose="020B0606020202030204" pitchFamily="34" charset="0"/>
                        </a:rPr>
                        <a:t>intégré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Peu</a:t>
                      </a:r>
                      <a:r>
                        <a:rPr lang="fr-CA" sz="1100" b="0" i="0" u="none" strike="noStrike" baseline="0" dirty="0" smtClean="0">
                          <a:solidFill>
                            <a:srgbClr val="595959"/>
                          </a:solidFill>
                          <a:effectLst/>
                          <a:latin typeface="Arial Narrow" panose="020B0606020202030204" pitchFamily="34" charset="0"/>
                        </a:rPr>
                        <a:t> et </a:t>
                      </a:r>
                      <a:r>
                        <a:rPr lang="fr-CA" sz="1100" b="0" i="0" u="none" strike="noStrike" dirty="0" smtClean="0">
                          <a:solidFill>
                            <a:srgbClr val="595959"/>
                          </a:solidFill>
                          <a:effectLst/>
                          <a:latin typeface="Arial Narrow" panose="020B0606020202030204" pitchFamily="34" charset="0"/>
                        </a:rPr>
                        <a:t>pas </a:t>
                      </a:r>
                      <a:r>
                        <a:rPr lang="fr-CA" sz="1100" b="0" i="0" u="none" strike="noStrike" dirty="0">
                          <a:solidFill>
                            <a:srgbClr val="595959"/>
                          </a:solidFill>
                          <a:effectLst/>
                          <a:latin typeface="Arial Narrow" panose="020B0606020202030204" pitchFamily="34" charset="0"/>
                        </a:rPr>
                        <a:t>du tout intégré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custDataLst>
              <p:tags r:id="rId5"/>
            </p:custDataLst>
          </p:nvPr>
        </p:nvSpPr>
        <p:spPr>
          <a:xfrm>
            <a:off x="500202" y="6243109"/>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Q80. </a:t>
            </a:r>
            <a:r>
              <a:rPr lang="fr-CA" sz="900" dirty="0">
                <a:solidFill>
                  <a:srgbClr val="595959"/>
                </a:solidFill>
                <a:latin typeface="Arial" panose="020B0604020202020204" pitchFamily="34" charset="0"/>
                <a:cs typeface="Arial" panose="020B0604020202020204" pitchFamily="34" charset="0"/>
              </a:rPr>
              <a:t>Personnellement, dans quelle mesure vous sentez-vous intégré(e) à la société canadienne? </a:t>
            </a:r>
          </a:p>
        </p:txBody>
      </p:sp>
      <p:sp>
        <p:nvSpPr>
          <p:cNvPr id="10" name="Titre 4"/>
          <p:cNvSpPr>
            <a:spLocks noGrp="1"/>
          </p:cNvSpPr>
          <p:nvPr>
            <p:ph type="title"/>
            <p:custDataLst>
              <p:tags r:id="rId6"/>
            </p:custDataLst>
          </p:nvPr>
        </p:nvSpPr>
        <p:spPr>
          <a:xfrm>
            <a:off x="558800" y="356345"/>
            <a:ext cx="6677496" cy="631545"/>
          </a:xfrm>
        </p:spPr>
        <p:txBody>
          <a:bodyPr/>
          <a:lstStyle/>
          <a:p>
            <a:r>
              <a:rPr lang="fr-CA" sz="2000" dirty="0" smtClean="0">
                <a:solidFill>
                  <a:srgbClr val="9BBB59"/>
                </a:solidFill>
              </a:rPr>
              <a:t>Sentiment d’être personnellement intégré à la société</a:t>
            </a:r>
            <a:br>
              <a:rPr lang="fr-CA" sz="2000" dirty="0" smtClean="0">
                <a:solidFill>
                  <a:srgbClr val="9BBB59"/>
                </a:solidFill>
              </a:rPr>
            </a:br>
            <a:endParaRPr lang="fr-CA" dirty="0"/>
          </a:p>
        </p:txBody>
      </p:sp>
    </p:spTree>
    <p:extLst>
      <p:ext uri="{BB962C8B-B14F-4D97-AF65-F5344CB8AC3E}">
        <p14:creationId xmlns:p14="http://schemas.microsoft.com/office/powerpoint/2010/main" val="4232114346"/>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153</a:t>
            </a:fld>
            <a:endParaRPr lang="en-CA" dirty="0">
              <a:solidFill>
                <a:srgbClr val="000000">
                  <a:tint val="75000"/>
                </a:srgbClr>
              </a:solidFill>
            </a:endParaRPr>
          </a:p>
        </p:txBody>
      </p:sp>
      <p:sp>
        <p:nvSpPr>
          <p:cNvPr id="7" name="Rectangle 6"/>
          <p:cNvSpPr/>
          <p:nvPr>
            <p:custDataLst>
              <p:tags r:id="rId3"/>
            </p:custDataLst>
          </p:nvPr>
        </p:nvSpPr>
        <p:spPr>
          <a:xfrm>
            <a:off x="532819" y="6088161"/>
            <a:ext cx="8052786" cy="369332"/>
          </a:xfrm>
          <a:prstGeom prst="rect">
            <a:avLst/>
          </a:prstGeom>
        </p:spPr>
        <p:txBody>
          <a:bodyPr wrap="square">
            <a:spAutoFit/>
          </a:bodyPr>
          <a:lstStyle/>
          <a:p>
            <a:r>
              <a:rPr lang="en-US" sz="900" dirty="0" smtClean="0">
                <a:solidFill>
                  <a:srgbClr val="7F7F7F"/>
                </a:solidFill>
                <a:latin typeface="Arial" panose="020B0604020202020204" pitchFamily="34" charset="0"/>
                <a:cs typeface="Arial" panose="020B0604020202020204" pitchFamily="34" charset="0"/>
              </a:rPr>
              <a:t/>
            </a:r>
            <a:br>
              <a:rPr lang="en-US" sz="900" dirty="0" smtClean="0">
                <a:solidFill>
                  <a:srgbClr val="7F7F7F"/>
                </a:solidFill>
                <a:latin typeface="Arial" panose="020B0604020202020204" pitchFamily="34" charset="0"/>
                <a:cs typeface="Arial" panose="020B0604020202020204" pitchFamily="34" charset="0"/>
              </a:rPr>
            </a:br>
            <a:r>
              <a:rPr lang="en-US" sz="900" dirty="0" smtClean="0">
                <a:solidFill>
                  <a:srgbClr val="595959"/>
                </a:solidFill>
                <a:latin typeface="Arial" panose="020B0604020202020204" pitchFamily="34" charset="0"/>
                <a:cs typeface="Arial" panose="020B0604020202020204" pitchFamily="34" charset="0"/>
              </a:rPr>
              <a:t>Q81-Q82. </a:t>
            </a:r>
            <a:r>
              <a:rPr lang="fr-CA" sz="900" dirty="0">
                <a:solidFill>
                  <a:srgbClr val="595959"/>
                </a:solidFill>
                <a:latin typeface="Arial" panose="020B0604020202020204" pitchFamily="34" charset="0"/>
                <a:cs typeface="Arial" panose="020B0604020202020204" pitchFamily="34" charset="0"/>
              </a:rPr>
              <a:t>Lorsque vous êtes en relation amoureuse, êtes-vous à l’aise de manifester de l’affection à votre partenaire…?</a:t>
            </a:r>
          </a:p>
        </p:txBody>
      </p:sp>
      <p:graphicFrame>
        <p:nvGraphicFramePr>
          <p:cNvPr id="9" name="Graphique 8"/>
          <p:cNvGraphicFramePr/>
          <p:nvPr>
            <p:custDataLst>
              <p:tags r:id="rId4"/>
            </p:custDataLst>
            <p:extLst>
              <p:ext uri="{D42A27DB-BD31-4B8C-83A1-F6EECF244321}">
                <p14:modId xmlns:p14="http://schemas.microsoft.com/office/powerpoint/2010/main" val="1126045236"/>
              </p:ext>
            </p:extLst>
          </p:nvPr>
        </p:nvGraphicFramePr>
        <p:xfrm>
          <a:off x="683568" y="1698385"/>
          <a:ext cx="6912768" cy="4447239"/>
        </p:xfrm>
        <a:graphic>
          <a:graphicData uri="http://schemas.openxmlformats.org/drawingml/2006/chart">
            <c:chart xmlns:c="http://schemas.openxmlformats.org/drawingml/2006/chart" xmlns:r="http://schemas.openxmlformats.org/officeDocument/2006/relationships" r:id="rId9"/>
          </a:graphicData>
        </a:graphic>
      </p:graphicFrame>
      <p:sp>
        <p:nvSpPr>
          <p:cNvPr id="16" name="Titre 4"/>
          <p:cNvSpPr>
            <a:spLocks noGrp="1"/>
          </p:cNvSpPr>
          <p:nvPr>
            <p:ph type="title"/>
            <p:custDataLst>
              <p:tags r:id="rId5"/>
            </p:custDataLst>
          </p:nvPr>
        </p:nvSpPr>
        <p:spPr>
          <a:xfrm>
            <a:off x="558800" y="188640"/>
            <a:ext cx="5309344" cy="919577"/>
          </a:xfrm>
        </p:spPr>
        <p:txBody>
          <a:bodyPr>
            <a:noAutofit/>
          </a:bodyPr>
          <a:lstStyle/>
          <a:p>
            <a:r>
              <a:rPr lang="fr-CA" sz="2000" dirty="0" smtClean="0">
                <a:solidFill>
                  <a:srgbClr val="9BBB59"/>
                </a:solidFill>
              </a:rPr>
              <a:t>Aisance à manifester de l’affection à son partenaire amoureux dans différentes situations</a:t>
            </a:r>
            <a:endParaRPr lang="fr-CA" sz="2000" dirty="0">
              <a:solidFill>
                <a:srgbClr val="9BBB59"/>
              </a:solidFill>
            </a:endParaRPr>
          </a:p>
        </p:txBody>
      </p:sp>
      <p:sp>
        <p:nvSpPr>
          <p:cNvPr id="8" name="Rectangle 7"/>
          <p:cNvSpPr/>
          <p:nvPr>
            <p:custDataLst>
              <p:tags r:id="rId6"/>
            </p:custDataLst>
          </p:nvPr>
        </p:nvSpPr>
        <p:spPr>
          <a:xfrm>
            <a:off x="478260" y="1131202"/>
            <a:ext cx="5389884" cy="230832"/>
          </a:xfrm>
          <a:prstGeom prst="rect">
            <a:avLst/>
          </a:prstGeom>
        </p:spPr>
        <p:txBody>
          <a:bodyPr wrap="squar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ne s’étant pas dit asexuels (n=1756)</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11" name="Tableau 10"/>
          <p:cNvGraphicFramePr>
            <a:graphicFrameLocks noGrp="1"/>
          </p:cNvGraphicFramePr>
          <p:nvPr>
            <p:extLst>
              <p:ext uri="{D42A27DB-BD31-4B8C-83A1-F6EECF244321}">
                <p14:modId xmlns:p14="http://schemas.microsoft.com/office/powerpoint/2010/main" val="3732760100"/>
              </p:ext>
            </p:extLst>
          </p:nvPr>
        </p:nvGraphicFramePr>
        <p:xfrm>
          <a:off x="7380312" y="1162653"/>
          <a:ext cx="1391816" cy="4088042"/>
        </p:xfrm>
        <a:graphic>
          <a:graphicData uri="http://schemas.openxmlformats.org/drawingml/2006/table">
            <a:tbl>
              <a:tblPr firstRow="1" bandRow="1">
                <a:tableStyleId>{073A0DAA-6AF3-43AB-8588-CEC1D06C72B9}</a:tableStyleId>
              </a:tblPr>
              <a:tblGrid>
                <a:gridCol w="1391816"/>
              </a:tblGrid>
              <a:tr h="583082">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CA" sz="1200" u="none" dirty="0" smtClean="0">
                          <a:solidFill>
                            <a:srgbClr val="5A5A5A"/>
                          </a:solidFill>
                          <a:latin typeface="Arial" panose="020B0604020202020204" pitchFamily="34" charset="0"/>
                          <a:cs typeface="Arial" panose="020B0604020202020204" pitchFamily="34" charset="0"/>
                        </a:rPr>
                        <a:t>Total</a:t>
                      </a:r>
                      <a:r>
                        <a:rPr lang="fr-CA" sz="1200" u="none" baseline="0" dirty="0" smtClean="0">
                          <a:solidFill>
                            <a:srgbClr val="5A5A5A"/>
                          </a:solidFill>
                          <a:latin typeface="Arial" panose="020B0604020202020204" pitchFamily="34" charset="0"/>
                          <a:cs typeface="Arial" panose="020B0604020202020204" pitchFamily="34" charset="0"/>
                        </a:rPr>
                        <a:t> à l’aise</a:t>
                      </a:r>
                      <a:br>
                        <a:rPr lang="fr-CA" sz="1200" u="none" baseline="0" dirty="0" smtClean="0">
                          <a:solidFill>
                            <a:srgbClr val="5A5A5A"/>
                          </a:solidFill>
                          <a:latin typeface="Arial" panose="020B0604020202020204" pitchFamily="34" charset="0"/>
                          <a:cs typeface="Arial" panose="020B0604020202020204" pitchFamily="34" charset="0"/>
                        </a:rPr>
                      </a:br>
                      <a:r>
                        <a:rPr lang="fr-CA" sz="1200" u="none" baseline="0" dirty="0" smtClean="0">
                          <a:solidFill>
                            <a:srgbClr val="5A5A5A"/>
                          </a:solidFill>
                          <a:latin typeface="Arial" panose="020B0604020202020204" pitchFamily="34" charset="0"/>
                          <a:cs typeface="Arial" panose="020B0604020202020204" pitchFamily="34" charset="0"/>
                        </a:rPr>
                        <a:t>(Très + plutôt)</a:t>
                      </a:r>
                      <a:endParaRPr lang="fr-CA" sz="1200" u="none" dirty="0" smtClean="0">
                        <a:solidFill>
                          <a:srgbClr val="5A5A5A"/>
                        </a:solidFill>
                        <a:latin typeface="Arial" panose="020B0604020202020204" pitchFamily="34" charset="0"/>
                        <a:cs typeface="Arial" panose="020B0604020202020204" pitchFamily="34" charset="0"/>
                      </a:endParaRPr>
                    </a:p>
                  </a:txBody>
                  <a:tcPr>
                    <a:lnB w="19050" cap="flat" cmpd="sng" algn="ctr">
                      <a:solidFill>
                        <a:schemeClr val="tx1">
                          <a:lumMod val="50000"/>
                          <a:lumOff val="50000"/>
                        </a:schemeClr>
                      </a:solidFill>
                      <a:prstDash val="solid"/>
                      <a:round/>
                      <a:headEnd type="none" w="med" len="med"/>
                      <a:tailEnd type="none" w="med" len="med"/>
                    </a:lnB>
                    <a:noFill/>
                  </a:tcPr>
                </a:tc>
              </a:tr>
              <a:tr h="876240">
                <a:tc>
                  <a:txBody>
                    <a:bodyPr/>
                    <a:lstStyle/>
                    <a:p>
                      <a:pPr algn="ctr"/>
                      <a:r>
                        <a:rPr lang="fr-CA" sz="1200" b="1" dirty="0" smtClean="0">
                          <a:solidFill>
                            <a:srgbClr val="5A5A5A"/>
                          </a:solidFill>
                          <a:latin typeface="Arial" panose="020B0604020202020204" pitchFamily="34" charset="0"/>
                          <a:cs typeface="Arial" panose="020B0604020202020204" pitchFamily="34" charset="0"/>
                        </a:rPr>
                        <a:t>80%</a:t>
                      </a:r>
                      <a:endParaRPr lang="fr-CA" sz="1200" b="1" dirty="0">
                        <a:solidFill>
                          <a:srgbClr val="5A5A5A"/>
                        </a:solidFill>
                        <a:latin typeface="Arial" panose="020B0604020202020204" pitchFamily="34" charset="0"/>
                        <a:cs typeface="Arial" panose="020B0604020202020204" pitchFamily="34" charset="0"/>
                      </a:endParaRPr>
                    </a:p>
                  </a:txBody>
                  <a:tcPr anchor="ctr">
                    <a:lnT w="19050" cap="flat" cmpd="sng" algn="ctr">
                      <a:solidFill>
                        <a:schemeClr val="tx1">
                          <a:lumMod val="50000"/>
                          <a:lumOff val="50000"/>
                        </a:schemeClr>
                      </a:solidFill>
                      <a:prstDash val="solid"/>
                      <a:round/>
                      <a:headEnd type="none" w="med" len="med"/>
                      <a:tailEnd type="none" w="med" len="med"/>
                    </a:lnT>
                    <a:noFill/>
                  </a:tcPr>
                </a:tc>
              </a:tr>
              <a:tr h="876240">
                <a:tc>
                  <a:txBody>
                    <a:bodyPr/>
                    <a:lstStyle/>
                    <a:p>
                      <a:pPr algn="ctr"/>
                      <a:r>
                        <a:rPr lang="fr-CA" sz="1200" b="1" dirty="0" smtClean="0">
                          <a:solidFill>
                            <a:srgbClr val="5A5A5A"/>
                          </a:solidFill>
                          <a:latin typeface="Arial" panose="020B0604020202020204" pitchFamily="34" charset="0"/>
                          <a:cs typeface="Arial" panose="020B0604020202020204" pitchFamily="34" charset="0"/>
                        </a:rPr>
                        <a:t>63%</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876240">
                <a:tc>
                  <a:txBody>
                    <a:bodyPr/>
                    <a:lstStyle/>
                    <a:p>
                      <a:pPr algn="ctr"/>
                      <a:r>
                        <a:rPr lang="fr-CA" sz="1200" b="1" dirty="0" smtClean="0">
                          <a:solidFill>
                            <a:srgbClr val="5A5A5A"/>
                          </a:solidFill>
                          <a:latin typeface="Arial" panose="020B0604020202020204" pitchFamily="34" charset="0"/>
                          <a:cs typeface="Arial" panose="020B0604020202020204" pitchFamily="34" charset="0"/>
                        </a:rPr>
                        <a:t>49%</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876240">
                <a:tc>
                  <a:txBody>
                    <a:bodyPr/>
                    <a:lstStyle/>
                    <a:p>
                      <a:pPr algn="ctr"/>
                      <a:r>
                        <a:rPr lang="fr-CA" sz="1200" b="1" dirty="0" smtClean="0">
                          <a:solidFill>
                            <a:srgbClr val="5A5A5A"/>
                          </a:solidFill>
                          <a:latin typeface="Arial" panose="020B0604020202020204" pitchFamily="34" charset="0"/>
                          <a:cs typeface="Arial" panose="020B0604020202020204" pitchFamily="34" charset="0"/>
                        </a:rPr>
                        <a:t>47%</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bl>
          </a:graphicData>
        </a:graphic>
      </p:graphicFrame>
    </p:spTree>
    <p:extLst>
      <p:ext uri="{BB962C8B-B14F-4D97-AF65-F5344CB8AC3E}">
        <p14:creationId xmlns:p14="http://schemas.microsoft.com/office/powerpoint/2010/main" val="2243945503"/>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154</a:t>
            </a:fld>
            <a:endParaRPr lang="en-CA" dirty="0">
              <a:solidFill>
                <a:srgbClr val="000000">
                  <a:tint val="75000"/>
                </a:srgbClr>
              </a:solidFill>
            </a:endParaRPr>
          </a:p>
        </p:txBody>
      </p:sp>
      <p:sp>
        <p:nvSpPr>
          <p:cNvPr id="7" name="Rectangle 6"/>
          <p:cNvSpPr/>
          <p:nvPr>
            <p:custDataLst>
              <p:tags r:id="rId3"/>
            </p:custDataLst>
          </p:nvPr>
        </p:nvSpPr>
        <p:spPr>
          <a:xfrm>
            <a:off x="532819" y="6003097"/>
            <a:ext cx="8052786" cy="507831"/>
          </a:xfrm>
          <a:prstGeom prst="rect">
            <a:avLst/>
          </a:prstGeom>
        </p:spPr>
        <p:txBody>
          <a:bodyPr wrap="square">
            <a:spAutoFit/>
          </a:bodyPr>
          <a:lstStyle/>
          <a:p>
            <a:r>
              <a:rPr lang="en-US" sz="900" dirty="0" smtClean="0">
                <a:solidFill>
                  <a:srgbClr val="7F7F7F"/>
                </a:solidFill>
                <a:latin typeface="Arial" panose="020B0604020202020204" pitchFamily="34" charset="0"/>
                <a:cs typeface="Arial" panose="020B0604020202020204" pitchFamily="34" charset="0"/>
              </a:rPr>
              <a:t/>
            </a:r>
            <a:br>
              <a:rPr lang="en-US" sz="900" dirty="0" smtClean="0">
                <a:solidFill>
                  <a:srgbClr val="7F7F7F"/>
                </a:solidFill>
                <a:latin typeface="Arial" panose="020B0604020202020204" pitchFamily="34" charset="0"/>
                <a:cs typeface="Arial" panose="020B0604020202020204" pitchFamily="34" charset="0"/>
              </a:rPr>
            </a:br>
            <a:r>
              <a:rPr lang="en-US" sz="900" dirty="0" smtClean="0">
                <a:solidFill>
                  <a:srgbClr val="595959"/>
                </a:solidFill>
                <a:latin typeface="Arial" panose="020B0604020202020204" pitchFamily="34" charset="0"/>
                <a:cs typeface="Arial" panose="020B0604020202020204" pitchFamily="34" charset="0"/>
              </a:rPr>
              <a:t>Q83. </a:t>
            </a:r>
            <a:r>
              <a:rPr lang="fr-CA" sz="900" dirty="0">
                <a:solidFill>
                  <a:srgbClr val="595959"/>
                </a:solidFill>
                <a:latin typeface="Arial" panose="020B0604020202020204" pitchFamily="34" charset="0"/>
                <a:cs typeface="Arial" panose="020B0604020202020204" pitchFamily="34" charset="0"/>
              </a:rPr>
              <a:t>Vous arrive-t-il de sentir que les gens autour de vous ont un malaise par rapport à votre apparence physique ou votre façon de vous comporter ou de vous exprimer en lien avec votre identité de genre? </a:t>
            </a:r>
          </a:p>
        </p:txBody>
      </p:sp>
      <p:graphicFrame>
        <p:nvGraphicFramePr>
          <p:cNvPr id="9" name="Graphique 8"/>
          <p:cNvGraphicFramePr/>
          <p:nvPr>
            <p:custDataLst>
              <p:tags r:id="rId4"/>
            </p:custDataLst>
            <p:extLst>
              <p:ext uri="{D42A27DB-BD31-4B8C-83A1-F6EECF244321}">
                <p14:modId xmlns:p14="http://schemas.microsoft.com/office/powerpoint/2010/main" val="1891984901"/>
              </p:ext>
            </p:extLst>
          </p:nvPr>
        </p:nvGraphicFramePr>
        <p:xfrm>
          <a:off x="1187624" y="1698385"/>
          <a:ext cx="6253628" cy="4447239"/>
        </p:xfrm>
        <a:graphic>
          <a:graphicData uri="http://schemas.openxmlformats.org/drawingml/2006/chart">
            <c:chart xmlns:c="http://schemas.openxmlformats.org/drawingml/2006/chart" xmlns:r="http://schemas.openxmlformats.org/officeDocument/2006/relationships" r:id="rId9"/>
          </a:graphicData>
        </a:graphic>
      </p:graphicFrame>
      <p:sp>
        <p:nvSpPr>
          <p:cNvPr id="16" name="Titre 4"/>
          <p:cNvSpPr>
            <a:spLocks noGrp="1"/>
          </p:cNvSpPr>
          <p:nvPr>
            <p:ph type="title"/>
            <p:custDataLst>
              <p:tags r:id="rId5"/>
            </p:custDataLst>
          </p:nvPr>
        </p:nvSpPr>
        <p:spPr>
          <a:xfrm>
            <a:off x="558800" y="260648"/>
            <a:ext cx="5309344" cy="805037"/>
          </a:xfrm>
        </p:spPr>
        <p:txBody>
          <a:bodyPr>
            <a:noAutofit/>
          </a:bodyPr>
          <a:lstStyle/>
          <a:p>
            <a:r>
              <a:rPr lang="fr-CA" sz="2000" dirty="0" smtClean="0">
                <a:solidFill>
                  <a:srgbClr val="9BBB59"/>
                </a:solidFill>
              </a:rPr>
              <a:t>Sentiment de malaise chez les autres par rapport à l’apparence ou au comportement des personnes transgenres</a:t>
            </a:r>
            <a:endParaRPr lang="fr-CA" sz="2000" dirty="0">
              <a:solidFill>
                <a:srgbClr val="9BBB59"/>
              </a:solidFill>
            </a:endParaRPr>
          </a:p>
        </p:txBody>
      </p:sp>
      <p:sp>
        <p:nvSpPr>
          <p:cNvPr id="8" name="Rectangle 7"/>
          <p:cNvSpPr/>
          <p:nvPr>
            <p:custDataLst>
              <p:tags r:id="rId6"/>
            </p:custDataLst>
          </p:nvPr>
        </p:nvSpPr>
        <p:spPr>
          <a:xfrm>
            <a:off x="478260" y="1131202"/>
            <a:ext cx="3849131" cy="230832"/>
          </a:xfrm>
          <a:prstGeom prst="rect">
            <a:avLst/>
          </a:prstGeom>
          <a:solidFill>
            <a:schemeClr val="bg1"/>
          </a:solidFill>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transgenres , non-binaires ou de genre fluide (n=319)</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11" name="Tableau 10"/>
          <p:cNvGraphicFramePr>
            <a:graphicFrameLocks noGrp="1"/>
          </p:cNvGraphicFramePr>
          <p:nvPr>
            <p:extLst>
              <p:ext uri="{D42A27DB-BD31-4B8C-83A1-F6EECF244321}">
                <p14:modId xmlns:p14="http://schemas.microsoft.com/office/powerpoint/2010/main" val="2928870996"/>
              </p:ext>
            </p:extLst>
          </p:nvPr>
        </p:nvGraphicFramePr>
        <p:xfrm>
          <a:off x="7428656" y="1109256"/>
          <a:ext cx="1391816" cy="4653475"/>
        </p:xfrm>
        <a:graphic>
          <a:graphicData uri="http://schemas.openxmlformats.org/drawingml/2006/table">
            <a:tbl>
              <a:tblPr firstRow="1" bandRow="1">
                <a:tableStyleId>{073A0DAA-6AF3-43AB-8588-CEC1D06C72B9}</a:tableStyleId>
              </a:tblPr>
              <a:tblGrid>
                <a:gridCol w="1391816"/>
              </a:tblGrid>
              <a:tr h="66373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CA" sz="1200" u="none" dirty="0" smtClean="0">
                          <a:solidFill>
                            <a:srgbClr val="5A5A5A"/>
                          </a:solidFill>
                          <a:latin typeface="Arial" panose="020B0604020202020204" pitchFamily="34" charset="0"/>
                          <a:cs typeface="Arial" panose="020B0604020202020204" pitchFamily="34" charset="0"/>
                        </a:rPr>
                        <a:t>Total</a:t>
                      </a:r>
                      <a:r>
                        <a:rPr lang="fr-CA" sz="1200" u="none" baseline="0" dirty="0" smtClean="0">
                          <a:solidFill>
                            <a:srgbClr val="5A5A5A"/>
                          </a:solidFill>
                          <a:latin typeface="Arial" panose="020B0604020202020204" pitchFamily="34" charset="0"/>
                          <a:cs typeface="Arial" panose="020B0604020202020204" pitchFamily="34" charset="0"/>
                        </a:rPr>
                        <a:t/>
                      </a:r>
                      <a:br>
                        <a:rPr lang="fr-CA" sz="1200" u="none" baseline="0" dirty="0" smtClean="0">
                          <a:solidFill>
                            <a:srgbClr val="5A5A5A"/>
                          </a:solidFill>
                          <a:latin typeface="Arial" panose="020B0604020202020204" pitchFamily="34" charset="0"/>
                          <a:cs typeface="Arial" panose="020B0604020202020204" pitchFamily="34" charset="0"/>
                        </a:rPr>
                      </a:br>
                      <a:r>
                        <a:rPr lang="fr-CA" sz="1200" u="none" baseline="0" dirty="0" smtClean="0">
                          <a:solidFill>
                            <a:srgbClr val="5A5A5A"/>
                          </a:solidFill>
                          <a:latin typeface="Arial" panose="020B0604020202020204" pitchFamily="34" charset="0"/>
                          <a:cs typeface="Arial" panose="020B0604020202020204" pitchFamily="34" charset="0"/>
                        </a:rPr>
                        <a:t>(souvent + à l’occasion)</a:t>
                      </a:r>
                      <a:endParaRPr lang="fr-CA" sz="1200" u="none" dirty="0" smtClean="0">
                        <a:solidFill>
                          <a:srgbClr val="5A5A5A"/>
                        </a:solidFill>
                        <a:latin typeface="Arial" panose="020B0604020202020204" pitchFamily="34" charset="0"/>
                        <a:cs typeface="Arial" panose="020B0604020202020204" pitchFamily="34" charset="0"/>
                      </a:endParaRPr>
                    </a:p>
                  </a:txBody>
                  <a:tcPr>
                    <a:lnB w="19050" cap="flat" cmpd="sng" algn="ctr">
                      <a:solidFill>
                        <a:schemeClr val="tx1">
                          <a:lumMod val="50000"/>
                          <a:lumOff val="50000"/>
                        </a:schemeClr>
                      </a:solidFill>
                      <a:prstDash val="solid"/>
                      <a:round/>
                      <a:headEnd type="none" w="med" len="med"/>
                      <a:tailEnd type="none" w="med" len="med"/>
                    </a:lnB>
                    <a:noFill/>
                  </a:tcPr>
                </a:tc>
              </a:tr>
              <a:tr h="997436">
                <a:tc>
                  <a:txBody>
                    <a:bodyPr/>
                    <a:lstStyle/>
                    <a:p>
                      <a:pPr algn="ctr"/>
                      <a:r>
                        <a:rPr lang="fr-CA" sz="1200" b="1" dirty="0" smtClean="0">
                          <a:solidFill>
                            <a:srgbClr val="5A5A5A"/>
                          </a:solidFill>
                          <a:latin typeface="Arial" panose="020B0604020202020204" pitchFamily="34" charset="0"/>
                          <a:cs typeface="Arial" panose="020B0604020202020204" pitchFamily="34" charset="0"/>
                        </a:rPr>
                        <a:t>70%</a:t>
                      </a:r>
                      <a:endParaRPr lang="fr-CA" sz="1200" b="1" dirty="0">
                        <a:solidFill>
                          <a:srgbClr val="5A5A5A"/>
                        </a:solidFill>
                        <a:latin typeface="Arial" panose="020B0604020202020204" pitchFamily="34" charset="0"/>
                        <a:cs typeface="Arial" panose="020B0604020202020204" pitchFamily="34" charset="0"/>
                      </a:endParaRPr>
                    </a:p>
                  </a:txBody>
                  <a:tcPr anchor="ctr">
                    <a:lnT w="19050" cap="flat" cmpd="sng" algn="ctr">
                      <a:solidFill>
                        <a:schemeClr val="tx1">
                          <a:lumMod val="50000"/>
                          <a:lumOff val="50000"/>
                        </a:schemeClr>
                      </a:solidFill>
                      <a:prstDash val="solid"/>
                      <a:round/>
                      <a:headEnd type="none" w="med" len="med"/>
                      <a:tailEnd type="none" w="med" len="med"/>
                    </a:lnT>
                    <a:noFill/>
                  </a:tcPr>
                </a:tc>
              </a:tr>
              <a:tr h="997436">
                <a:tc>
                  <a:txBody>
                    <a:bodyPr/>
                    <a:lstStyle/>
                    <a:p>
                      <a:pPr algn="ctr"/>
                      <a:r>
                        <a:rPr lang="fr-CA" sz="1200" b="1" dirty="0" smtClean="0">
                          <a:solidFill>
                            <a:srgbClr val="5A5A5A"/>
                          </a:solidFill>
                          <a:latin typeface="Arial" panose="020B0604020202020204" pitchFamily="34" charset="0"/>
                          <a:cs typeface="Arial" panose="020B0604020202020204" pitchFamily="34" charset="0"/>
                        </a:rPr>
                        <a:t>64%</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997436">
                <a:tc>
                  <a:txBody>
                    <a:bodyPr/>
                    <a:lstStyle/>
                    <a:p>
                      <a:pPr algn="ctr"/>
                      <a:r>
                        <a:rPr lang="fr-CA" sz="1200" b="1" dirty="0" smtClean="0">
                          <a:solidFill>
                            <a:srgbClr val="5A5A5A"/>
                          </a:solidFill>
                          <a:latin typeface="Arial" panose="020B0604020202020204" pitchFamily="34" charset="0"/>
                          <a:cs typeface="Arial" panose="020B0604020202020204" pitchFamily="34" charset="0"/>
                        </a:rPr>
                        <a:t>45%</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997436">
                <a:tc>
                  <a:txBody>
                    <a:bodyPr/>
                    <a:lstStyle/>
                    <a:p>
                      <a:pPr algn="ctr"/>
                      <a:r>
                        <a:rPr lang="fr-CA" sz="1200" b="1" dirty="0" smtClean="0">
                          <a:solidFill>
                            <a:srgbClr val="5A5A5A"/>
                          </a:solidFill>
                          <a:latin typeface="Arial" panose="020B0604020202020204" pitchFamily="34" charset="0"/>
                          <a:cs typeface="Arial" panose="020B0604020202020204" pitchFamily="34" charset="0"/>
                        </a:rPr>
                        <a:t>17%</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bl>
          </a:graphicData>
        </a:graphic>
      </p:graphicFrame>
    </p:spTree>
    <p:extLst>
      <p:ext uri="{BB962C8B-B14F-4D97-AF65-F5344CB8AC3E}">
        <p14:creationId xmlns:p14="http://schemas.microsoft.com/office/powerpoint/2010/main" val="4170024502"/>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155</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723654"/>
            <a:ext cx="5669384" cy="631545"/>
          </a:xfrm>
        </p:spPr>
        <p:txBody>
          <a:bodyPr/>
          <a:lstStyle/>
          <a:p>
            <a:r>
              <a:rPr lang="fr-CA" sz="2000" dirty="0" smtClean="0">
                <a:solidFill>
                  <a:srgbClr val="9BBB59"/>
                </a:solidFill>
              </a:rPr>
              <a:t>Sentiment d’avoir vécu de la discrimination</a:t>
            </a:r>
            <a:br>
              <a:rPr lang="fr-CA" sz="2000" dirty="0" smtClean="0">
                <a:solidFill>
                  <a:srgbClr val="9BBB59"/>
                </a:solidFill>
              </a:rPr>
            </a:br>
            <a:endParaRPr lang="fr-CA" dirty="0"/>
          </a:p>
        </p:txBody>
      </p:sp>
      <p:sp>
        <p:nvSpPr>
          <p:cNvPr id="14" name="ZoneTexte 13"/>
          <p:cNvSpPr txBox="1"/>
          <p:nvPr>
            <p:custDataLst>
              <p:tags r:id="rId4"/>
            </p:custDataLst>
          </p:nvPr>
        </p:nvSpPr>
        <p:spPr>
          <a:xfrm>
            <a:off x="500202" y="6200577"/>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Q38. </a:t>
            </a:r>
            <a:r>
              <a:rPr lang="fr-CA" sz="900" dirty="0">
                <a:solidFill>
                  <a:srgbClr val="595959"/>
                </a:solidFill>
                <a:latin typeface="Arial" panose="020B0604020202020204" pitchFamily="34" charset="0"/>
                <a:cs typeface="Arial" panose="020B0604020202020204" pitchFamily="34" charset="0"/>
              </a:rPr>
              <a:t>Avez-vous déjà eu le sentiment de subir de la discrimination en lien avec votre orientation sexuelle/identité de genre? </a:t>
            </a:r>
          </a:p>
        </p:txBody>
      </p:sp>
      <p:graphicFrame>
        <p:nvGraphicFramePr>
          <p:cNvPr id="8" name="Graphique 7"/>
          <p:cNvGraphicFramePr/>
          <p:nvPr>
            <p:extLst>
              <p:ext uri="{D42A27DB-BD31-4B8C-83A1-F6EECF244321}">
                <p14:modId xmlns:p14="http://schemas.microsoft.com/office/powerpoint/2010/main" val="42562715"/>
              </p:ext>
            </p:extLst>
          </p:nvPr>
        </p:nvGraphicFramePr>
        <p:xfrm>
          <a:off x="2203162" y="1628800"/>
          <a:ext cx="4176464" cy="4392488"/>
        </p:xfrm>
        <a:graphic>
          <a:graphicData uri="http://schemas.openxmlformats.org/drawingml/2006/chart">
            <c:chart xmlns:c="http://schemas.openxmlformats.org/drawingml/2006/chart" xmlns:r="http://schemas.openxmlformats.org/officeDocument/2006/relationships" r:id="rId8"/>
          </a:graphicData>
        </a:graphic>
      </p:graphicFrame>
      <p:sp>
        <p:nvSpPr>
          <p:cNvPr id="9" name="ZoneTexte 8"/>
          <p:cNvSpPr txBox="1"/>
          <p:nvPr/>
        </p:nvSpPr>
        <p:spPr>
          <a:xfrm>
            <a:off x="2614149" y="3573016"/>
            <a:ext cx="560218" cy="307777"/>
          </a:xfrm>
          <a:prstGeom prst="rect">
            <a:avLst/>
          </a:prstGeom>
          <a:noFill/>
        </p:spPr>
        <p:txBody>
          <a:bodyPr wrap="square" rtlCol="0">
            <a:spAutoFit/>
          </a:bodyPr>
          <a:lstStyle/>
          <a:p>
            <a:r>
              <a:rPr lang="fr-CA" sz="1400" b="1" dirty="0" smtClean="0">
                <a:solidFill>
                  <a:schemeClr val="bg1"/>
                </a:solidFill>
                <a:latin typeface="Arial Narrow" panose="020B0606020202030204" pitchFamily="34" charset="0"/>
              </a:rPr>
              <a:t>Non</a:t>
            </a:r>
            <a:endParaRPr lang="fr-CA" sz="1400" b="1" dirty="0">
              <a:solidFill>
                <a:schemeClr val="bg1"/>
              </a:solidFill>
              <a:latin typeface="Arial Narrow" panose="020B0606020202030204" pitchFamily="34" charset="0"/>
            </a:endParaRPr>
          </a:p>
        </p:txBody>
      </p:sp>
      <p:sp>
        <p:nvSpPr>
          <p:cNvPr id="11" name="ZoneTexte 10"/>
          <p:cNvSpPr txBox="1"/>
          <p:nvPr/>
        </p:nvSpPr>
        <p:spPr>
          <a:xfrm>
            <a:off x="5148064" y="2773609"/>
            <a:ext cx="508786" cy="307777"/>
          </a:xfrm>
          <a:prstGeom prst="rect">
            <a:avLst/>
          </a:prstGeom>
          <a:noFill/>
        </p:spPr>
        <p:txBody>
          <a:bodyPr wrap="square" rtlCol="0">
            <a:spAutoFit/>
          </a:bodyPr>
          <a:lstStyle/>
          <a:p>
            <a:r>
              <a:rPr lang="fr-CA" sz="1400" b="1" dirty="0" smtClean="0">
                <a:solidFill>
                  <a:schemeClr val="bg1"/>
                </a:solidFill>
                <a:latin typeface="Arial Narrow" panose="020B0606020202030204" pitchFamily="34" charset="0"/>
              </a:rPr>
              <a:t>Oui</a:t>
            </a:r>
            <a:endParaRPr lang="fr-CA" sz="1400" b="1" dirty="0">
              <a:solidFill>
                <a:schemeClr val="bg1"/>
              </a:solidFill>
              <a:latin typeface="Arial Narrow" panose="020B0606020202030204" pitchFamily="34" charset="0"/>
            </a:endParaRPr>
          </a:p>
        </p:txBody>
      </p:sp>
      <p:sp>
        <p:nvSpPr>
          <p:cNvPr id="10" name="Rectangle 9"/>
          <p:cNvSpPr/>
          <p:nvPr>
            <p:custDataLst>
              <p:tags r:id="rId5"/>
            </p:custDataLst>
          </p:nvPr>
        </p:nvSpPr>
        <p:spPr>
          <a:xfrm>
            <a:off x="526301" y="1131202"/>
            <a:ext cx="2367957" cy="230832"/>
          </a:xfrm>
          <a:prstGeom prst="rect">
            <a:avLst/>
          </a:prstGeom>
        </p:spPr>
        <p:txBody>
          <a:bodyPr wrap="none">
            <a:spAutoFit/>
          </a:bodyPr>
          <a:lstStyle/>
          <a:p>
            <a:pPr algn="ctr"/>
            <a:r>
              <a:rPr lang="fr-CA" sz="900" dirty="0">
                <a:solidFill>
                  <a:srgbClr val="9BBB59"/>
                </a:solidFill>
                <a:latin typeface="Arial" panose="020B0604020202020204" pitchFamily="34" charset="0"/>
                <a:cs typeface="Arial" panose="020B0604020202020204" pitchFamily="34" charset="0"/>
              </a:rPr>
              <a:t>Base : ensemble des répondants (</a:t>
            </a:r>
            <a:r>
              <a:rPr lang="fr-CA" sz="900" dirty="0" smtClean="0">
                <a:solidFill>
                  <a:srgbClr val="9BBB59"/>
                </a:solidFill>
                <a:latin typeface="Arial" panose="020B0604020202020204" pitchFamily="34" charset="0"/>
                <a:cs typeface="Arial" panose="020B0604020202020204" pitchFamily="34" charset="0"/>
              </a:rPr>
              <a:t>n=1897)</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24568994"/>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156</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349430154"/>
              </p:ext>
            </p:extLst>
          </p:nvPr>
        </p:nvGraphicFramePr>
        <p:xfrm>
          <a:off x="539552" y="1203189"/>
          <a:ext cx="7992887" cy="2003952"/>
        </p:xfrm>
        <a:graphic>
          <a:graphicData uri="http://schemas.openxmlformats.org/drawingml/2006/table">
            <a:tbl>
              <a:tblPr firstRow="1" bandRow="1">
                <a:tableStyleId>{2D5ABB26-0587-4C30-8999-92F81FD0307C}</a:tableStyleId>
              </a:tblPr>
              <a:tblGrid>
                <a:gridCol w="2232248"/>
                <a:gridCol w="864096"/>
                <a:gridCol w="987538"/>
                <a:gridCol w="781801"/>
                <a:gridCol w="781801"/>
                <a:gridCol w="781801"/>
                <a:gridCol w="781801"/>
                <a:gridCol w="781801"/>
              </a:tblGrid>
              <a:tr h="349908">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5433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56445">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21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Oui</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789294"/>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1" name="Titre 4"/>
          <p:cNvSpPr>
            <a:spLocks noGrp="1"/>
          </p:cNvSpPr>
          <p:nvPr>
            <p:ph type="title"/>
            <p:custDataLst>
              <p:tags r:id="rId5"/>
            </p:custDataLst>
          </p:nvPr>
        </p:nvSpPr>
        <p:spPr>
          <a:xfrm>
            <a:off x="558800" y="260648"/>
            <a:ext cx="5669384" cy="631545"/>
          </a:xfrm>
        </p:spPr>
        <p:txBody>
          <a:bodyPr/>
          <a:lstStyle/>
          <a:p>
            <a:r>
              <a:rPr lang="fr-CA" sz="2000" dirty="0" smtClean="0">
                <a:solidFill>
                  <a:srgbClr val="9BBB59"/>
                </a:solidFill>
              </a:rPr>
              <a:t>Sentiment d’avoir vécu de la discrimination</a:t>
            </a:r>
            <a:endParaRPr lang="fr-CA" dirty="0"/>
          </a:p>
        </p:txBody>
      </p:sp>
      <p:sp>
        <p:nvSpPr>
          <p:cNvPr id="13" name="ZoneTexte 12"/>
          <p:cNvSpPr txBox="1"/>
          <p:nvPr>
            <p:custDataLst>
              <p:tags r:id="rId6"/>
            </p:custDataLst>
          </p:nvPr>
        </p:nvSpPr>
        <p:spPr>
          <a:xfrm>
            <a:off x="500202" y="6200577"/>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Q38. </a:t>
            </a:r>
            <a:r>
              <a:rPr lang="fr-CA" sz="900" dirty="0">
                <a:solidFill>
                  <a:srgbClr val="595959"/>
                </a:solidFill>
                <a:latin typeface="Arial" panose="020B0604020202020204" pitchFamily="34" charset="0"/>
                <a:cs typeface="Arial" panose="020B0604020202020204" pitchFamily="34" charset="0"/>
              </a:rPr>
              <a:t>Avez-vous déjà eu le sentiment de subir de la discrimination en lien avec votre orientation sexuelle/identité de genre? </a:t>
            </a:r>
          </a:p>
        </p:txBody>
      </p:sp>
      <p:graphicFrame>
        <p:nvGraphicFramePr>
          <p:cNvPr id="6" name="Tableau 5"/>
          <p:cNvGraphicFramePr>
            <a:graphicFrameLocks noGrp="1"/>
          </p:cNvGraphicFramePr>
          <p:nvPr>
            <p:extLst>
              <p:ext uri="{D42A27DB-BD31-4B8C-83A1-F6EECF244321}">
                <p14:modId xmlns:p14="http://schemas.microsoft.com/office/powerpoint/2010/main" val="4002914658"/>
              </p:ext>
            </p:extLst>
          </p:nvPr>
        </p:nvGraphicFramePr>
        <p:xfrm>
          <a:off x="510159" y="3501008"/>
          <a:ext cx="8022282" cy="2203513"/>
        </p:xfrm>
        <a:graphic>
          <a:graphicData uri="http://schemas.openxmlformats.org/drawingml/2006/table">
            <a:tbl>
              <a:tblPr firstRow="1" bandRow="1">
                <a:tableStyleId>{2D5ABB26-0587-4C30-8999-92F81FD0307C}</a:tableStyleId>
              </a:tblPr>
              <a:tblGrid>
                <a:gridCol w="2462982"/>
                <a:gridCol w="617700"/>
                <a:gridCol w="617700"/>
                <a:gridCol w="617700"/>
                <a:gridCol w="617700"/>
                <a:gridCol w="617700"/>
                <a:gridCol w="617700"/>
                <a:gridCol w="617700"/>
                <a:gridCol w="617700"/>
                <a:gridCol w="617700"/>
              </a:tblGrid>
              <a:tr h="35583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69630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537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Oui</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2319485949"/>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157</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529137595"/>
              </p:ext>
            </p:extLst>
          </p:nvPr>
        </p:nvGraphicFramePr>
        <p:xfrm>
          <a:off x="539552" y="1692200"/>
          <a:ext cx="7848874" cy="2136950"/>
        </p:xfrm>
        <a:graphic>
          <a:graphicData uri="http://schemas.openxmlformats.org/drawingml/2006/table">
            <a:tbl>
              <a:tblPr firstRow="1" bandRow="1">
                <a:tableStyleId>{2D5ABB26-0587-4C30-8999-92F81FD0307C}</a:tableStyleId>
              </a:tblPr>
              <a:tblGrid>
                <a:gridCol w="2725129"/>
                <a:gridCol w="1054889"/>
                <a:gridCol w="1205587"/>
                <a:gridCol w="954423"/>
                <a:gridCol w="954423"/>
                <a:gridCol w="954423"/>
              </a:tblGrid>
              <a:tr h="39348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endParaRPr lang="fr-CA"/>
                    </a:p>
                  </a:txBody>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57439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307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Oui</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Non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789294"/>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custDataLst>
              <p:tags r:id="rId5"/>
            </p:custDataLst>
          </p:nvPr>
        </p:nvSpPr>
        <p:spPr>
          <a:xfrm>
            <a:off x="500202" y="6200577"/>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Q38. </a:t>
            </a:r>
            <a:r>
              <a:rPr lang="fr-CA" sz="900" dirty="0">
                <a:solidFill>
                  <a:srgbClr val="595959"/>
                </a:solidFill>
                <a:latin typeface="Arial" panose="020B0604020202020204" pitchFamily="34" charset="0"/>
                <a:cs typeface="Arial" panose="020B0604020202020204" pitchFamily="34" charset="0"/>
              </a:rPr>
              <a:t>Avez-vous déjà eu le sentiment de subir de la discrimination en lien avec votre orientation sexuelle/identité de genre? </a:t>
            </a:r>
          </a:p>
        </p:txBody>
      </p:sp>
      <p:sp>
        <p:nvSpPr>
          <p:cNvPr id="10" name="Titre 4"/>
          <p:cNvSpPr>
            <a:spLocks noGrp="1"/>
          </p:cNvSpPr>
          <p:nvPr>
            <p:ph type="title"/>
            <p:custDataLst>
              <p:tags r:id="rId6"/>
            </p:custDataLst>
          </p:nvPr>
        </p:nvSpPr>
        <p:spPr>
          <a:xfrm>
            <a:off x="558800" y="260648"/>
            <a:ext cx="5669384" cy="631545"/>
          </a:xfrm>
        </p:spPr>
        <p:txBody>
          <a:bodyPr/>
          <a:lstStyle/>
          <a:p>
            <a:r>
              <a:rPr lang="fr-CA" sz="2000" dirty="0" smtClean="0">
                <a:solidFill>
                  <a:srgbClr val="9BBB59"/>
                </a:solidFill>
              </a:rPr>
              <a:t>Sentiment d’avoir vécu de la discrimination</a:t>
            </a:r>
            <a:endParaRPr lang="fr-CA" dirty="0"/>
          </a:p>
        </p:txBody>
      </p:sp>
    </p:spTree>
    <p:extLst>
      <p:ext uri="{BB962C8B-B14F-4D97-AF65-F5344CB8AC3E}">
        <p14:creationId xmlns:p14="http://schemas.microsoft.com/office/powerpoint/2010/main" val="898843283"/>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158</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1583324709"/>
              </p:ext>
            </p:extLst>
          </p:nvPr>
        </p:nvGraphicFramePr>
        <p:xfrm>
          <a:off x="179512" y="1967645"/>
          <a:ext cx="4392488" cy="4040033"/>
        </p:xfrm>
        <a:graphic>
          <a:graphicData uri="http://schemas.openxmlformats.org/drawingml/2006/chart">
            <c:chart xmlns:c="http://schemas.openxmlformats.org/drawingml/2006/chart" xmlns:r="http://schemas.openxmlformats.org/officeDocument/2006/relationships" r:id="rId10"/>
          </a:graphicData>
        </a:graphic>
      </p:graphicFrame>
      <p:sp>
        <p:nvSpPr>
          <p:cNvPr id="12" name="Titre 4"/>
          <p:cNvSpPr>
            <a:spLocks noGrp="1"/>
          </p:cNvSpPr>
          <p:nvPr>
            <p:ph type="title"/>
            <p:custDataLst>
              <p:tags r:id="rId4"/>
            </p:custDataLst>
          </p:nvPr>
        </p:nvSpPr>
        <p:spPr>
          <a:xfrm>
            <a:off x="558800" y="575477"/>
            <a:ext cx="6605488" cy="631545"/>
          </a:xfrm>
        </p:spPr>
        <p:txBody>
          <a:bodyPr>
            <a:normAutofit/>
          </a:bodyPr>
          <a:lstStyle/>
          <a:p>
            <a:r>
              <a:rPr lang="fr-CA" sz="2000" dirty="0">
                <a:solidFill>
                  <a:srgbClr val="9BBB59"/>
                </a:solidFill>
              </a:rPr>
              <a:t>Contexte et type </a:t>
            </a:r>
            <a:r>
              <a:rPr lang="fr-CA" sz="2000" dirty="0" smtClean="0">
                <a:solidFill>
                  <a:srgbClr val="9BBB59"/>
                </a:solidFill>
              </a:rPr>
              <a:t>de discrimination subi</a:t>
            </a:r>
            <a:r>
              <a:rPr lang="fr-CA" dirty="0" smtClean="0">
                <a:solidFill>
                  <a:srgbClr val="9BBB59"/>
                </a:solidFill>
              </a:rPr>
              <a:t/>
            </a:r>
            <a:br>
              <a:rPr lang="fr-CA" dirty="0" smtClean="0">
                <a:solidFill>
                  <a:srgbClr val="9BBB59"/>
                </a:solidFill>
              </a:rPr>
            </a:br>
            <a:endParaRPr lang="fr-CA" dirty="0"/>
          </a:p>
        </p:txBody>
      </p:sp>
      <p:sp>
        <p:nvSpPr>
          <p:cNvPr id="13" name="ZoneTexte 12"/>
          <p:cNvSpPr txBox="1"/>
          <p:nvPr/>
        </p:nvSpPr>
        <p:spPr>
          <a:xfrm>
            <a:off x="2267744" y="1597300"/>
            <a:ext cx="814647" cy="307777"/>
          </a:xfrm>
          <a:prstGeom prst="rect">
            <a:avLst/>
          </a:prstGeom>
          <a:noFill/>
        </p:spPr>
        <p:txBody>
          <a:bodyPr wrap="none" rtlCol="0">
            <a:spAutoFit/>
          </a:bodyPr>
          <a:lstStyle/>
          <a:p>
            <a:r>
              <a:rPr lang="fr-CA" sz="1400" b="1" dirty="0" smtClean="0">
                <a:solidFill>
                  <a:srgbClr val="595959"/>
                </a:solidFill>
                <a:latin typeface="Arial Narrow" panose="020B0606020202030204" pitchFamily="34" charset="0"/>
              </a:rPr>
              <a:t>Contexte</a:t>
            </a:r>
            <a:endParaRPr lang="fr-CA" sz="1400" b="1" dirty="0">
              <a:solidFill>
                <a:srgbClr val="595959"/>
              </a:solidFill>
              <a:latin typeface="Arial Narrow" panose="020B0606020202030204" pitchFamily="34" charset="0"/>
            </a:endParaRPr>
          </a:p>
        </p:txBody>
      </p:sp>
      <p:graphicFrame>
        <p:nvGraphicFramePr>
          <p:cNvPr id="14" name="Graphique 13"/>
          <p:cNvGraphicFramePr/>
          <p:nvPr>
            <p:custDataLst>
              <p:tags r:id="rId5"/>
            </p:custDataLst>
            <p:extLst>
              <p:ext uri="{D42A27DB-BD31-4B8C-83A1-F6EECF244321}">
                <p14:modId xmlns:p14="http://schemas.microsoft.com/office/powerpoint/2010/main" val="2334348009"/>
              </p:ext>
            </p:extLst>
          </p:nvPr>
        </p:nvGraphicFramePr>
        <p:xfrm>
          <a:off x="3482500" y="1988839"/>
          <a:ext cx="4977932" cy="4369685"/>
        </p:xfrm>
        <a:graphic>
          <a:graphicData uri="http://schemas.openxmlformats.org/drawingml/2006/chart">
            <c:chart xmlns:c="http://schemas.openxmlformats.org/drawingml/2006/chart" xmlns:r="http://schemas.openxmlformats.org/officeDocument/2006/relationships" r:id="rId11"/>
          </a:graphicData>
        </a:graphic>
      </p:graphicFrame>
      <p:sp>
        <p:nvSpPr>
          <p:cNvPr id="15" name="ZoneTexte 14"/>
          <p:cNvSpPr txBox="1"/>
          <p:nvPr/>
        </p:nvSpPr>
        <p:spPr>
          <a:xfrm>
            <a:off x="6001285" y="1597301"/>
            <a:ext cx="1781706" cy="307777"/>
          </a:xfrm>
          <a:prstGeom prst="rect">
            <a:avLst/>
          </a:prstGeom>
          <a:noFill/>
        </p:spPr>
        <p:txBody>
          <a:bodyPr wrap="none" rtlCol="0">
            <a:spAutoFit/>
          </a:bodyPr>
          <a:lstStyle/>
          <a:p>
            <a:pPr algn="ctr"/>
            <a:r>
              <a:rPr lang="fr-CA" sz="1400" b="1" dirty="0" smtClean="0">
                <a:solidFill>
                  <a:srgbClr val="595959"/>
                </a:solidFill>
                <a:latin typeface="Arial Narrow" panose="020B0606020202030204" pitchFamily="34" charset="0"/>
              </a:rPr>
              <a:t>Type de discrimination</a:t>
            </a:r>
            <a:endParaRPr lang="fr-CA" sz="1400" b="1" dirty="0">
              <a:solidFill>
                <a:srgbClr val="595959"/>
              </a:solidFill>
              <a:latin typeface="Arial Narrow" panose="020B0606020202030204" pitchFamily="34" charset="0"/>
            </a:endParaRPr>
          </a:p>
        </p:txBody>
      </p:sp>
      <p:sp>
        <p:nvSpPr>
          <p:cNvPr id="18" name="Rectangle 17"/>
          <p:cNvSpPr/>
          <p:nvPr>
            <p:custDataLst>
              <p:tags r:id="rId6"/>
            </p:custDataLst>
          </p:nvPr>
        </p:nvSpPr>
        <p:spPr>
          <a:xfrm>
            <a:off x="520792" y="1139412"/>
            <a:ext cx="5923416" cy="230832"/>
          </a:xfrm>
          <a:prstGeom prst="rect">
            <a:avLst/>
          </a:prstGeom>
        </p:spPr>
        <p:txBody>
          <a:bodyPr wrap="squar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ayant subi de la discrimination à cause </a:t>
            </a:r>
            <a:r>
              <a:rPr lang="fr-CA" sz="900" dirty="0">
                <a:solidFill>
                  <a:srgbClr val="9BBB59"/>
                </a:solidFill>
                <a:latin typeface="Arial" panose="020B0604020202020204" pitchFamily="34" charset="0"/>
                <a:cs typeface="Arial" panose="020B0604020202020204" pitchFamily="34" charset="0"/>
              </a:rPr>
              <a:t>de leur orientation / identité de genre (</a:t>
            </a:r>
            <a:r>
              <a:rPr lang="fr-CA" sz="900" dirty="0" smtClean="0">
                <a:solidFill>
                  <a:srgbClr val="9BBB59"/>
                </a:solidFill>
                <a:latin typeface="Arial" panose="020B0604020202020204" pitchFamily="34" charset="0"/>
                <a:cs typeface="Arial" panose="020B0604020202020204" pitchFamily="34" charset="0"/>
              </a:rPr>
              <a:t>n=717</a:t>
            </a:r>
            <a:r>
              <a:rPr lang="fr-CA" sz="900" dirty="0">
                <a:solidFill>
                  <a:srgbClr val="9BBB59"/>
                </a:solidFill>
                <a:latin typeface="Arial" panose="020B0604020202020204" pitchFamily="34" charset="0"/>
                <a:cs typeface="Arial" panose="020B0604020202020204" pitchFamily="34" charset="0"/>
              </a:rPr>
              <a:t>)</a:t>
            </a:r>
            <a:endParaRPr lang="fr-CA" sz="900" dirty="0">
              <a:solidFill>
                <a:srgbClr val="000000"/>
              </a:solidFill>
              <a:latin typeface="Arial" panose="020B0604020202020204" pitchFamily="34" charset="0"/>
              <a:cs typeface="Arial" panose="020B0604020202020204" pitchFamily="34" charset="0"/>
            </a:endParaRPr>
          </a:p>
        </p:txBody>
      </p:sp>
      <p:sp>
        <p:nvSpPr>
          <p:cNvPr id="21" name="ZoneTexte 20"/>
          <p:cNvSpPr txBox="1"/>
          <p:nvPr>
            <p:custDataLst>
              <p:tags r:id="rId7"/>
            </p:custDataLst>
          </p:nvPr>
        </p:nvSpPr>
        <p:spPr>
          <a:xfrm>
            <a:off x="500202" y="6243109"/>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Q39</a:t>
            </a:r>
            <a:r>
              <a:rPr lang="fr-CA" sz="900" dirty="0">
                <a:solidFill>
                  <a:srgbClr val="595959"/>
                </a:solidFill>
                <a:latin typeface="Arial" panose="020B0604020202020204" pitchFamily="34" charset="0"/>
                <a:cs typeface="Arial" panose="020B0604020202020204" pitchFamily="34" charset="0"/>
              </a:rPr>
              <a:t>. Dans quel contexte cela est-il arrivé et quel type de discrimination avez-vous subi? </a:t>
            </a:r>
          </a:p>
        </p:txBody>
      </p:sp>
    </p:spTree>
    <p:extLst>
      <p:ext uri="{BB962C8B-B14F-4D97-AF65-F5344CB8AC3E}">
        <p14:creationId xmlns:p14="http://schemas.microsoft.com/office/powerpoint/2010/main" val="539997168"/>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159</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810668595"/>
              </p:ext>
            </p:extLst>
          </p:nvPr>
        </p:nvGraphicFramePr>
        <p:xfrm>
          <a:off x="395533" y="1203189"/>
          <a:ext cx="8424935" cy="4896259"/>
        </p:xfrm>
        <a:graphic>
          <a:graphicData uri="http://schemas.openxmlformats.org/drawingml/2006/table">
            <a:tbl>
              <a:tblPr firstRow="1" bandRow="1">
                <a:tableStyleId>{2D5ABB26-0587-4C30-8999-92F81FD0307C}</a:tableStyleId>
              </a:tblPr>
              <a:tblGrid>
                <a:gridCol w="3672411"/>
                <a:gridCol w="678932"/>
                <a:gridCol w="678932"/>
                <a:gridCol w="678932"/>
                <a:gridCol w="678932"/>
                <a:gridCol w="678932"/>
                <a:gridCol w="678932"/>
                <a:gridCol w="678932"/>
              </a:tblGrid>
              <a:tr h="18466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endParaRPr lang="fr-CA"/>
                    </a:p>
                  </a:txBody>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21834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8466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287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177955">
                <a:tc>
                  <a:txBody>
                    <a:bodyPr/>
                    <a:lstStyle/>
                    <a:p>
                      <a:pPr algn="l"/>
                      <a:r>
                        <a:rPr lang="fr-CA" sz="1000" b="1" dirty="0" smtClean="0">
                          <a:solidFill>
                            <a:srgbClr val="595959"/>
                          </a:solidFill>
                          <a:latin typeface="Arial Narrow" panose="020B0606020202030204" pitchFamily="34" charset="0"/>
                        </a:rPr>
                        <a:t>Contexte</a:t>
                      </a:r>
                      <a:endParaRPr lang="fr-CA" sz="1000" b="1" dirty="0">
                        <a:solidFill>
                          <a:srgbClr val="000000"/>
                        </a:solidFill>
                        <a:latin typeface="Arial Narrow" panose="020B0606020202030204" pitchFamily="34" charset="0"/>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57851">
                <a:tc>
                  <a:txBody>
                    <a:bodyPr/>
                    <a:lstStyle/>
                    <a:p>
                      <a:pPr algn="l" fontAlgn="b"/>
                      <a:r>
                        <a:rPr lang="fr-CA" sz="1000" b="0" i="0" u="none" strike="noStrike" dirty="0">
                          <a:solidFill>
                            <a:srgbClr val="595959"/>
                          </a:solidFill>
                          <a:effectLst/>
                          <a:latin typeface="Arial Narrow" panose="020B0606020202030204" pitchFamily="34" charset="0"/>
                        </a:rPr>
                        <a:t>Lieu de travail / Environnement professionnel</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40</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fr-CA" sz="1000" b="0" i="0" u="none" strike="noStrike">
                          <a:solidFill>
                            <a:srgbClr val="595959"/>
                          </a:solidFill>
                          <a:effectLst/>
                          <a:latin typeface="Arial Narrow" panose="020B0606020202030204" pitchFamily="34" charset="0"/>
                        </a:rPr>
                        <a:t>Lieux publics / Dans la rue (bar, restaurant, transport, toilettes, voyage...)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fr-CA" sz="1000" b="0" i="0" u="none" strike="noStrike" dirty="0">
                          <a:solidFill>
                            <a:srgbClr val="595959"/>
                          </a:solidFill>
                          <a:effectLst/>
                          <a:latin typeface="Arial Narrow" panose="020B0606020202030204" pitchFamily="34" charset="0"/>
                        </a:rPr>
                        <a:t>Milieu scolaire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fr-CA" sz="1000" b="0" i="0" u="none" strike="noStrike" dirty="0">
                          <a:solidFill>
                            <a:srgbClr val="595959"/>
                          </a:solidFill>
                          <a:effectLst/>
                          <a:latin typeface="Arial Narrow" panose="020B0606020202030204" pitchFamily="34" charset="0"/>
                        </a:rPr>
                        <a:t>Amis / Activités sociales/de divertissement</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3</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fr-CA" sz="1000" b="0" i="0" u="none" strike="noStrike" dirty="0">
                          <a:solidFill>
                            <a:srgbClr val="595959"/>
                          </a:solidFill>
                          <a:effectLst/>
                          <a:latin typeface="Arial Narrow" panose="020B0606020202030204" pitchFamily="34" charset="0"/>
                        </a:rPr>
                        <a:t>Services publics (santé, douanes, administration...)</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fr-CA" sz="1000" b="0" i="0" u="none" strike="noStrike" dirty="0">
                          <a:solidFill>
                            <a:srgbClr val="595959"/>
                          </a:solidFill>
                          <a:effectLst/>
                          <a:latin typeface="Arial Narrow" panose="020B0606020202030204" pitchFamily="34" charset="0"/>
                        </a:rPr>
                        <a:t>Famille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fr-CA" sz="1000" b="0" i="0" u="none" strike="noStrike" dirty="0">
                          <a:solidFill>
                            <a:srgbClr val="595959"/>
                          </a:solidFill>
                          <a:effectLst/>
                          <a:latin typeface="Arial Narrow" panose="020B0606020202030204" pitchFamily="34" charset="0"/>
                        </a:rPr>
                        <a:t>Milieu associatif (sport, église, bénévolat...)</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5</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28787">
                <a:tc>
                  <a:txBody>
                    <a:bodyPr/>
                    <a:lstStyle/>
                    <a:p>
                      <a:pPr algn="l"/>
                      <a:r>
                        <a:rPr lang="fr-CA" sz="1000" b="1" dirty="0" smtClean="0">
                          <a:solidFill>
                            <a:srgbClr val="595959"/>
                          </a:solidFill>
                          <a:latin typeface="Arial Narrow" panose="020B0606020202030204" pitchFamily="34" charset="0"/>
                        </a:rPr>
                        <a:t>Type de discrimination</a:t>
                      </a:r>
                      <a:endParaRPr lang="fr-CA" sz="1000" dirty="0">
                        <a:solidFill>
                          <a:srgbClr val="000000"/>
                        </a:solidFill>
                        <a:latin typeface="Arial" panose="020B0604020202020204" pitchFamily="34" charset="0"/>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57851">
                <a:tc>
                  <a:txBody>
                    <a:bodyPr/>
                    <a:lstStyle/>
                    <a:p>
                      <a:pPr algn="l" fontAlgn="b"/>
                      <a:r>
                        <a:rPr lang="fr-CA" sz="1000" b="0" i="0" u="none" strike="noStrike" dirty="0">
                          <a:solidFill>
                            <a:srgbClr val="595959"/>
                          </a:solidFill>
                          <a:effectLst/>
                          <a:latin typeface="Arial Narrow" panose="020B0606020202030204" pitchFamily="34" charset="0"/>
                        </a:rPr>
                        <a:t>Insultes / Moqueries / Agression verbale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31</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fr-CA" sz="1000" b="0" i="0" u="none" strike="noStrike">
                          <a:solidFill>
                            <a:srgbClr val="595959"/>
                          </a:solidFill>
                          <a:effectLst/>
                          <a:latin typeface="Arial Narrow" panose="020B0606020202030204" pitchFamily="34" charset="0"/>
                        </a:rPr>
                        <a:t>Renvoi / Refus d'embauche / Poussé à quitter</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fr-CA" sz="1000" b="0" i="0" u="none" strike="noStrike">
                          <a:solidFill>
                            <a:srgbClr val="595959"/>
                          </a:solidFill>
                          <a:effectLst/>
                          <a:latin typeface="Arial Narrow" panose="020B0606020202030204" pitchFamily="34" charset="0"/>
                        </a:rPr>
                        <a:t>Discrimination dans les tâches assignées / avancement (travail, école, sport...)</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5</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6</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fr-CA" sz="1000" b="0" i="0" u="none" strike="noStrike">
                          <a:solidFill>
                            <a:srgbClr val="595959"/>
                          </a:solidFill>
                          <a:effectLst/>
                          <a:latin typeface="Arial Narrow" panose="020B0606020202030204" pitchFamily="34" charset="0"/>
                        </a:rPr>
                        <a:t>Rejet / Isolation / Rupture / Distance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fr-CA" sz="1000" b="0" i="0" u="none" strike="noStrike">
                          <a:solidFill>
                            <a:srgbClr val="595959"/>
                          </a:solidFill>
                          <a:effectLst/>
                          <a:latin typeface="Arial Narrow" panose="020B0606020202030204" pitchFamily="34" charset="0"/>
                        </a:rPr>
                        <a:t>Refus/lenteur de service / Refus de location de logement</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5</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fr-CA" sz="1000" b="0" i="0" u="none" strike="noStrike" dirty="0">
                          <a:solidFill>
                            <a:srgbClr val="595959"/>
                          </a:solidFill>
                          <a:effectLst/>
                          <a:latin typeface="Arial Narrow" panose="020B0606020202030204" pitchFamily="34" charset="0"/>
                        </a:rPr>
                        <a:t>Discrimination (sans précision)</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fr-CA" sz="1000" b="0" i="0" u="none" strike="noStrike" dirty="0">
                          <a:solidFill>
                            <a:srgbClr val="595959"/>
                          </a:solidFill>
                          <a:effectLst/>
                          <a:latin typeface="Arial Narrow" panose="020B0606020202030204" pitchFamily="34" charset="0"/>
                        </a:rPr>
                        <a:t>Peur de moi / Dégoûté par moi (</a:t>
                      </a:r>
                      <a:r>
                        <a:rPr lang="fr-CA" sz="1000" b="0" i="0" u="none" strike="noStrike" dirty="0" err="1">
                          <a:solidFill>
                            <a:srgbClr val="595959"/>
                          </a:solidFill>
                          <a:effectLst/>
                          <a:latin typeface="Arial Narrow" panose="020B0606020202030204" pitchFamily="34" charset="0"/>
                        </a:rPr>
                        <a:t>hypersexualisation</a:t>
                      </a:r>
                      <a:r>
                        <a:rPr lang="fr-CA" sz="1000" b="0" i="0" u="none" strike="noStrike" dirty="0">
                          <a:solidFill>
                            <a:srgbClr val="595959"/>
                          </a:solidFill>
                          <a:effectLst/>
                          <a:latin typeface="Arial Narrow" panose="020B0606020202030204" pitchFamily="34" charset="0"/>
                        </a:rPr>
                        <a:t>, peur chez les personnes du même sexe, influence sur des enfants)</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11</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36387">
                <a:tc>
                  <a:txBody>
                    <a:bodyPr/>
                    <a:lstStyle/>
                    <a:p>
                      <a:pPr algn="l" fontAlgn="b"/>
                      <a:r>
                        <a:rPr lang="fr-CA" sz="1000" b="0" i="0" u="none" strike="noStrike" dirty="0">
                          <a:solidFill>
                            <a:srgbClr val="595959"/>
                          </a:solidFill>
                          <a:effectLst/>
                          <a:latin typeface="Arial Narrow" panose="020B0606020202030204" pitchFamily="34" charset="0"/>
                        </a:rPr>
                        <a:t>Traité différemment / Gêne / Questions indiscrètes / Conseils "d'ami"</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10</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fr-CA" sz="1000" b="0" i="0" u="none" strike="noStrike" dirty="0">
                          <a:solidFill>
                            <a:srgbClr val="595959"/>
                          </a:solidFill>
                          <a:effectLst/>
                          <a:latin typeface="Arial Narrow" panose="020B0606020202030204" pitchFamily="34" charset="0"/>
                        </a:rPr>
                        <a:t>Sentiment de manque de compréhension / soutien / de sentiment de bien-être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fr-CA" sz="1000" b="0" i="0" u="none" strike="noStrike" dirty="0">
                          <a:solidFill>
                            <a:srgbClr val="595959"/>
                          </a:solidFill>
                          <a:effectLst/>
                          <a:latin typeface="Arial Narrow" panose="020B0606020202030204" pitchFamily="34" charset="0"/>
                        </a:rPr>
                        <a:t>Préjugés en général / Incompréhension du public</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fr-CA" sz="1000" b="0" i="0" u="none" strike="noStrike" dirty="0">
                          <a:solidFill>
                            <a:srgbClr val="595959"/>
                          </a:solidFill>
                          <a:effectLst/>
                          <a:latin typeface="Arial Narrow" panose="020B0606020202030204" pitchFamily="34" charset="0"/>
                        </a:rPr>
                        <a:t>Intimidation / Harcèlement (sans précision)</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7</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fr-CA" sz="1000" b="0" i="0" u="none" strike="noStrike" dirty="0">
                          <a:solidFill>
                            <a:srgbClr val="595959"/>
                          </a:solidFill>
                          <a:effectLst/>
                          <a:latin typeface="Arial Narrow" panose="020B0606020202030204" pitchFamily="34" charset="0"/>
                        </a:rPr>
                        <a:t>Dans la rue : choc / mépris / </a:t>
                      </a:r>
                      <a:r>
                        <a:rPr lang="fr-CA" sz="1000" b="0" i="0" u="none" strike="noStrike" dirty="0" smtClean="0">
                          <a:solidFill>
                            <a:srgbClr val="595959"/>
                          </a:solidFill>
                          <a:effectLst/>
                          <a:latin typeface="Arial Narrow" panose="020B0606020202030204" pitchFamily="34" charset="0"/>
                        </a:rPr>
                        <a:t>désapprobation</a:t>
                      </a:r>
                      <a:endParaRPr lang="fr-CA" sz="1000" b="0" i="0" u="none" strike="noStrike"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9</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fr-CA" sz="1000" b="0" i="0" u="none" strike="noStrike" dirty="0">
                          <a:solidFill>
                            <a:srgbClr val="595959"/>
                          </a:solidFill>
                          <a:effectLst/>
                          <a:latin typeface="Arial Narrow" panose="020B0606020202030204" pitchFamily="34" charset="0"/>
                        </a:rPr>
                        <a:t>Violence physique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fr-CA" sz="1000" b="0" i="0" u="none" strike="noStrike" dirty="0">
                          <a:solidFill>
                            <a:srgbClr val="595959"/>
                          </a:solidFill>
                          <a:effectLst/>
                          <a:latin typeface="Arial Narrow" panose="020B0606020202030204" pitchFamily="34" charset="0"/>
                        </a:rPr>
                        <a:t>Autre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fr-CA" sz="1000" b="0" i="0" u="none" strike="noStrike" dirty="0">
                          <a:solidFill>
                            <a:srgbClr val="595959"/>
                          </a:solidFill>
                          <a:effectLst/>
                          <a:latin typeface="Arial Narrow" panose="020B0606020202030204" pitchFamily="34" charset="0"/>
                        </a:rPr>
                        <a:t>Préfère ne pas en parler</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3</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3</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7851">
                <a:tc>
                  <a:txBody>
                    <a:bodyPr/>
                    <a:lstStyle/>
                    <a:p>
                      <a:pPr algn="l" fontAlgn="b"/>
                      <a:r>
                        <a:rPr lang="fr-CA" sz="1000" b="0" i="0" u="none" strike="noStrike" dirty="0">
                          <a:solidFill>
                            <a:srgbClr val="595959"/>
                          </a:solidFill>
                          <a:effectLst/>
                          <a:latin typeface="Arial Narrow" panose="020B0606020202030204" pitchFamily="34" charset="0"/>
                        </a:rPr>
                        <a:t>Pas de réponse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4"/>
            </p:custDataLst>
          </p:nvPr>
        </p:nvSpPr>
        <p:spPr>
          <a:xfrm>
            <a:off x="500202" y="6243109"/>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Q39</a:t>
            </a:r>
            <a:r>
              <a:rPr lang="fr-CA" sz="900" dirty="0">
                <a:solidFill>
                  <a:srgbClr val="595959"/>
                </a:solidFill>
                <a:latin typeface="Arial" panose="020B0604020202020204" pitchFamily="34" charset="0"/>
                <a:cs typeface="Arial" panose="020B0604020202020204" pitchFamily="34" charset="0"/>
              </a:rPr>
              <a:t>. Dans quel contexte cela est-il arrivé et quel type de discrimination avez-vous subi? </a:t>
            </a:r>
          </a:p>
        </p:txBody>
      </p:sp>
      <p:sp>
        <p:nvSpPr>
          <p:cNvPr id="11" name="Titre 4"/>
          <p:cNvSpPr>
            <a:spLocks noGrp="1"/>
          </p:cNvSpPr>
          <p:nvPr>
            <p:ph type="title"/>
            <p:custDataLst>
              <p:tags r:id="rId5"/>
            </p:custDataLst>
          </p:nvPr>
        </p:nvSpPr>
        <p:spPr>
          <a:xfrm>
            <a:off x="558800" y="260648"/>
            <a:ext cx="6605488" cy="631545"/>
          </a:xfrm>
        </p:spPr>
        <p:txBody>
          <a:bodyPr>
            <a:normAutofit/>
          </a:bodyPr>
          <a:lstStyle/>
          <a:p>
            <a:r>
              <a:rPr lang="fr-CA" sz="2000" dirty="0">
                <a:solidFill>
                  <a:srgbClr val="9BBB59"/>
                </a:solidFill>
              </a:rPr>
              <a:t>Contexte et type </a:t>
            </a:r>
            <a:r>
              <a:rPr lang="fr-CA" sz="2000" dirty="0" smtClean="0">
                <a:solidFill>
                  <a:srgbClr val="9BBB59"/>
                </a:solidFill>
              </a:rPr>
              <a:t>de discrimination subi</a:t>
            </a: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6"/>
            </p:custDataLst>
          </p:nvPr>
        </p:nvSpPr>
        <p:spPr>
          <a:xfrm>
            <a:off x="520792" y="804813"/>
            <a:ext cx="5923416" cy="230832"/>
          </a:xfrm>
          <a:prstGeom prst="rect">
            <a:avLst/>
          </a:prstGeom>
        </p:spPr>
        <p:txBody>
          <a:bodyPr wrap="squar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ayant subi de la discrimination à </a:t>
            </a:r>
            <a:r>
              <a:rPr lang="fr-CA" sz="900" dirty="0" smtClean="0">
                <a:solidFill>
                  <a:srgbClr val="9BBB59"/>
                </a:solidFill>
                <a:latin typeface="Arial" panose="020B0604020202020204" pitchFamily="34" charset="0"/>
                <a:cs typeface="Arial" panose="020B0604020202020204" pitchFamily="34" charset="0"/>
              </a:rPr>
              <a:t>cause </a:t>
            </a:r>
            <a:r>
              <a:rPr lang="fr-CA" sz="900" dirty="0">
                <a:solidFill>
                  <a:srgbClr val="9BBB59"/>
                </a:solidFill>
                <a:latin typeface="Arial" panose="020B0604020202020204" pitchFamily="34" charset="0"/>
                <a:cs typeface="Arial" panose="020B0604020202020204" pitchFamily="34" charset="0"/>
              </a:rPr>
              <a:t>de leur orientation / identité de </a:t>
            </a:r>
            <a:r>
              <a:rPr lang="fr-CA" sz="900" dirty="0" smtClean="0">
                <a:solidFill>
                  <a:srgbClr val="9BBB59"/>
                </a:solidFill>
                <a:latin typeface="Arial" panose="020B0604020202020204" pitchFamily="34" charset="0"/>
                <a:cs typeface="Arial" panose="020B0604020202020204" pitchFamily="34" charset="0"/>
              </a:rPr>
              <a:t>genre</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01520233"/>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Grands constats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16</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a:bodyPr>
          <a:lstStyle/>
          <a:p>
            <a:pPr marL="228600" indent="-228600">
              <a:buClr>
                <a:srgbClr val="9BBB59"/>
              </a:buClr>
              <a:buFont typeface="Wingdings" panose="05000000000000000000" pitchFamily="2" charset="2"/>
              <a:buChar char="§"/>
            </a:pPr>
            <a:r>
              <a:rPr lang="fr-CA" sz="1200" b="0" dirty="0"/>
              <a:t>Les phénomènes </a:t>
            </a:r>
            <a:r>
              <a:rPr lang="fr-CA" sz="1200" b="0" dirty="0" smtClean="0"/>
              <a:t>d’intimidation </a:t>
            </a:r>
            <a:r>
              <a:rPr lang="fr-CA" sz="1200" b="0" dirty="0"/>
              <a:t>semblent </a:t>
            </a:r>
            <a:r>
              <a:rPr lang="fr-CA" sz="1200" b="0" dirty="0" smtClean="0"/>
              <a:t>par ailleurs avoir </a:t>
            </a:r>
            <a:r>
              <a:rPr lang="fr-CA" sz="1200" b="0" dirty="0"/>
              <a:t>évolué dans le </a:t>
            </a:r>
            <a:r>
              <a:rPr lang="fr-CA" sz="1200" b="0" dirty="0" smtClean="0"/>
              <a:t>temps, </a:t>
            </a:r>
            <a:r>
              <a:rPr lang="fr-CA" sz="1200" b="0" dirty="0"/>
              <a:t>mais peut-être pas exactement comme on l’aurait pensé : c’est parmi les jeunes (moins de 34 ans) qu’on trouve les plus fortes proportions de répondants ayant subi de </a:t>
            </a:r>
            <a:r>
              <a:rPr lang="fr-CA" sz="1200" b="0" dirty="0" smtClean="0"/>
              <a:t>l’intimidation, </a:t>
            </a:r>
            <a:r>
              <a:rPr lang="fr-CA" sz="1200" b="0" dirty="0"/>
              <a:t>mais cette intimidation est, en moyenne, proportionnellement moins directement liée à l’orientation sexuelle ou l’identité de genre chez les </a:t>
            </a:r>
            <a:r>
              <a:rPr lang="fr-CA" sz="1200" b="0" dirty="0" smtClean="0"/>
              <a:t>répondants plus </a:t>
            </a:r>
            <a:r>
              <a:rPr lang="fr-CA" sz="1200" b="0" dirty="0"/>
              <a:t>jeunes que chez les </a:t>
            </a:r>
            <a:r>
              <a:rPr lang="fr-CA" sz="1200" b="0" dirty="0" smtClean="0"/>
              <a:t>répondants plus </a:t>
            </a:r>
            <a:r>
              <a:rPr lang="fr-CA" sz="1200" b="0" dirty="0"/>
              <a:t>âgés. </a:t>
            </a:r>
            <a:endParaRPr lang="fr-CA" sz="1200" b="0" dirty="0">
              <a:solidFill>
                <a:srgbClr val="FF0000"/>
              </a:solidFill>
            </a:endParaRPr>
          </a:p>
          <a:p>
            <a:pPr marL="271463">
              <a:buClr>
                <a:srgbClr val="9BBB59"/>
              </a:buClr>
            </a:pPr>
            <a:r>
              <a:rPr lang="fr-CA" sz="1200" b="0" dirty="0" smtClean="0"/>
              <a:t>Cette </a:t>
            </a:r>
            <a:r>
              <a:rPr lang="fr-CA" sz="1200" b="0" dirty="0"/>
              <a:t>situation </a:t>
            </a:r>
            <a:r>
              <a:rPr lang="fr-CA" sz="1200" b="0" dirty="0" smtClean="0"/>
              <a:t>pourrait être </a:t>
            </a:r>
            <a:r>
              <a:rPr lang="fr-CA" sz="1200" b="0" dirty="0"/>
              <a:t>due au fait </a:t>
            </a:r>
            <a:r>
              <a:rPr lang="fr-CA" sz="1200" b="0" dirty="0" smtClean="0"/>
              <a:t>qu’avec l’évolution des mentalités et le développement d’une certaine ouverture d’esprit face à la diversité dans la société, même si celle-ci demeure modérée, les plus jeunes générations se sentent plus libres d’exprimer les différentes facettes de leur identité et de leur personnalité que les générations plus âgées, chez qui l’acceptation de soi et le dévoilement de l’orientation sexuelle ou l’identité de genre a eu lieu plus tard, et donc majoritairement hors milieu scolaire. Ce faisant, les jeunes se retrouvent cependant plus exposés aux réactions d’intolérance de leurs pairs.</a:t>
            </a:r>
          </a:p>
          <a:p>
            <a:pPr marL="271463">
              <a:buClr>
                <a:srgbClr val="9BBB59"/>
              </a:buClr>
            </a:pPr>
            <a:r>
              <a:rPr lang="fr-CA" sz="1200" b="0" dirty="0" smtClean="0"/>
              <a:t>Par ailleurs, le développement d’une meilleure acceptation de la différence au niveau de l’orientation sexuelle ou de l’identité de genre, ou d’une conscience de la non-acceptabilité d’attitudes désobligeantes à ce niveau, semble faire en sorte que l’intimidation se déplace un peu vers d’autres motifs plus généraux.</a:t>
            </a:r>
            <a:endParaRPr lang="fr-CA" sz="1200" b="0" dirty="0"/>
          </a:p>
          <a:p>
            <a:pPr marL="269875">
              <a:buClr>
                <a:srgbClr val="9BBB59"/>
              </a:buClr>
            </a:pPr>
            <a:endParaRPr lang="fr-CA" sz="1200" b="0" dirty="0">
              <a:solidFill>
                <a:srgbClr val="FF0000"/>
              </a:solidFill>
            </a:endParaRPr>
          </a:p>
          <a:p>
            <a:pPr marL="266700">
              <a:buClr>
                <a:srgbClr val="9BBB59"/>
              </a:buClr>
            </a:pPr>
            <a:endParaRPr lang="fr-CA" sz="1200" b="0" dirty="0">
              <a:solidFill>
                <a:srgbClr val="FF0000"/>
              </a:solidFill>
            </a:endParaRPr>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5" name="Chevron 14"/>
          <p:cNvSpPr/>
          <p:nvPr/>
        </p:nvSpPr>
        <p:spPr>
          <a:xfrm>
            <a:off x="6252613" y="1670799"/>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480212" y="1628800"/>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p.266</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46039333"/>
      </p:ext>
    </p:extLst>
  </p:cSld>
  <p:clrMapOvr>
    <a:masterClrMapping/>
  </p:clrMapOvr>
  <p:transition/>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160</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186177563"/>
              </p:ext>
            </p:extLst>
          </p:nvPr>
        </p:nvGraphicFramePr>
        <p:xfrm>
          <a:off x="395533" y="1098385"/>
          <a:ext cx="8424933" cy="5066919"/>
        </p:xfrm>
        <a:graphic>
          <a:graphicData uri="http://schemas.openxmlformats.org/drawingml/2006/table">
            <a:tbl>
              <a:tblPr firstRow="1" bandRow="1">
                <a:tableStyleId>{2D5ABB26-0587-4C30-8999-92F81FD0307C}</a:tableStyleId>
              </a:tblPr>
              <a:tblGrid>
                <a:gridCol w="3672411"/>
                <a:gridCol w="528058"/>
                <a:gridCol w="528058"/>
                <a:gridCol w="528058"/>
                <a:gridCol w="528058"/>
                <a:gridCol w="528058"/>
                <a:gridCol w="528058"/>
                <a:gridCol w="528058"/>
                <a:gridCol w="528058"/>
                <a:gridCol w="528058"/>
              </a:tblGrid>
              <a:tr h="16403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80801">
                <a:tc vMerge="1">
                  <a:txBody>
                    <a:bodyPr/>
                    <a:lstStyle/>
                    <a:p>
                      <a:endParaRPr lang="fr-CA"/>
                    </a:p>
                  </a:txBody>
                  <a:tcPr/>
                </a:tc>
                <a:tc vMerge="1">
                  <a:txBody>
                    <a:bodyPr/>
                    <a:lstStyle/>
                    <a:p>
                      <a:endParaRPr lang="fr-CA"/>
                    </a:p>
                  </a:txBody>
                  <a:tcPr/>
                </a:tc>
                <a:tc rowSpan="2">
                  <a:txBody>
                    <a:bodyPr/>
                    <a:lstStyle/>
                    <a:p>
                      <a:pPr algn="ctr" fontAlgn="b"/>
                      <a:r>
                        <a:rPr lang="fr-CA" sz="750" b="1" i="0" u="none" strike="noStrike" dirty="0" smtClean="0">
                          <a:solidFill>
                            <a:srgbClr val="595959"/>
                          </a:solidFill>
                          <a:effectLst/>
                          <a:latin typeface="Arial Narrow" panose="020B0606020202030204" pitchFamily="34" charset="0"/>
                        </a:rPr>
                        <a:t>Homo.</a:t>
                      </a:r>
                      <a:endParaRPr lang="fr-CA" sz="75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b"/>
                      <a:r>
                        <a:rPr lang="fr-CA" sz="750" b="1" i="0" u="none" strike="noStrike" dirty="0" smtClean="0">
                          <a:solidFill>
                            <a:srgbClr val="595959"/>
                          </a:solidFill>
                          <a:effectLst/>
                          <a:latin typeface="Arial Narrow" panose="020B0606020202030204" pitchFamily="34" charset="0"/>
                        </a:rPr>
                        <a:t>Bi.</a:t>
                      </a:r>
                      <a:endParaRPr lang="fr-CA" sz="75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b"/>
                      <a:r>
                        <a:rPr lang="fr-CA" sz="750" b="1" i="0" u="none" strike="noStrike" dirty="0" smtClean="0">
                          <a:solidFill>
                            <a:srgbClr val="595959"/>
                          </a:solidFill>
                          <a:effectLst/>
                          <a:latin typeface="Arial Narrow" panose="020B0606020202030204" pitchFamily="34" charset="0"/>
                        </a:rPr>
                        <a:t>Pan.</a:t>
                      </a:r>
                      <a:endParaRPr lang="fr-CA" sz="75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b"/>
                      <a:r>
                        <a:rPr lang="fr-CA" sz="750" b="1" i="0" u="none" strike="noStrike" dirty="0" err="1" smtClean="0">
                          <a:solidFill>
                            <a:srgbClr val="595959"/>
                          </a:solidFill>
                          <a:effectLst/>
                          <a:latin typeface="Arial Narrow" panose="020B0606020202030204" pitchFamily="34" charset="0"/>
                        </a:rPr>
                        <a:t>Asex</a:t>
                      </a:r>
                      <a:r>
                        <a:rPr lang="fr-CA" sz="750" b="1" i="0" u="none" strike="noStrike" dirty="0" smtClean="0">
                          <a:solidFill>
                            <a:srgbClr val="595959"/>
                          </a:solidFill>
                          <a:effectLst/>
                          <a:latin typeface="Arial Narrow" panose="020B0606020202030204" pitchFamily="34" charset="0"/>
                        </a:rPr>
                        <a:t>.</a:t>
                      </a:r>
                      <a:endParaRPr lang="fr-CA" sz="75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b"/>
                      <a:r>
                        <a:rPr lang="fr-CA" sz="750" b="1" i="0" u="none" strike="noStrike" dirty="0" err="1">
                          <a:solidFill>
                            <a:srgbClr val="595959"/>
                          </a:solidFill>
                          <a:effectLst/>
                          <a:latin typeface="Arial Narrow" panose="020B0606020202030204" pitchFamily="34" charset="0"/>
                        </a:rPr>
                        <a:t>Cisgenre</a:t>
                      </a:r>
                      <a:endParaRPr lang="fr-CA" sz="75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b"/>
                      <a:r>
                        <a:rPr lang="fr-CA" sz="750" b="1" i="0" u="none" strike="noStrike" dirty="0">
                          <a:solidFill>
                            <a:srgbClr val="595959"/>
                          </a:solidFill>
                          <a:effectLst/>
                          <a:latin typeface="Arial Narrow" panose="020B0606020202030204" pitchFamily="34" charset="0"/>
                        </a:rPr>
                        <a:t>Personne </a:t>
                      </a:r>
                      <a:r>
                        <a:rPr lang="fr-CA" sz="750" b="1" i="0" u="none" strike="noStrike" dirty="0" err="1">
                          <a:solidFill>
                            <a:srgbClr val="595959"/>
                          </a:solidFill>
                          <a:effectLst/>
                          <a:latin typeface="Arial Narrow" panose="020B0606020202030204" pitchFamily="34" charset="0"/>
                        </a:rPr>
                        <a:t>trans</a:t>
                      </a:r>
                      <a:r>
                        <a:rPr lang="fr-CA" sz="75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b"/>
                      <a:r>
                        <a:rPr lang="fr-CA" sz="750" b="1" i="0" u="none" strike="noStrike" dirty="0">
                          <a:solidFill>
                            <a:srgbClr val="595959"/>
                          </a:solidFill>
                          <a:effectLst/>
                          <a:latin typeface="Arial Narrow" panose="020B0606020202030204" pitchFamily="34" charset="0"/>
                        </a:rPr>
                        <a:t>Personne </a:t>
                      </a:r>
                      <a:r>
                        <a:rPr lang="fr-CA" sz="750" b="1" i="0" u="none" strike="noStrike" dirty="0" err="1">
                          <a:solidFill>
                            <a:srgbClr val="595959"/>
                          </a:solidFill>
                          <a:effectLst/>
                          <a:latin typeface="Arial Narrow" panose="020B0606020202030204" pitchFamily="34" charset="0"/>
                        </a:rPr>
                        <a:t>trans</a:t>
                      </a:r>
                      <a:r>
                        <a:rPr lang="fr-CA" sz="750" b="1" i="0" u="none" strike="noStrike" dirty="0">
                          <a:solidFill>
                            <a:srgbClr val="595959"/>
                          </a:solidFill>
                          <a:effectLst/>
                          <a:latin typeface="Arial Narrow" panose="020B0606020202030204" pitchFamily="34" charset="0"/>
                        </a:rPr>
                        <a:t> </a:t>
                      </a:r>
                      <a:r>
                        <a:rPr lang="fr-CA" sz="750" b="1" i="0" u="none" strike="noStrike" dirty="0" smtClean="0">
                          <a:solidFill>
                            <a:srgbClr val="595959"/>
                          </a:solidFill>
                          <a:effectLst/>
                          <a:latin typeface="Arial Narrow" panose="020B0606020202030204" pitchFamily="34" charset="0"/>
                        </a:rPr>
                        <a:t>non binaire</a:t>
                      </a:r>
                      <a:endParaRPr lang="fr-CA" sz="75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b"/>
                      <a:r>
                        <a:rPr lang="fr-CA" sz="750" b="1" i="0" u="none" strike="noStrike" dirty="0" smtClean="0">
                          <a:solidFill>
                            <a:srgbClr val="595959"/>
                          </a:solidFill>
                          <a:effectLst/>
                          <a:latin typeface="Arial Narrow" panose="020B0606020202030204" pitchFamily="34" charset="0"/>
                        </a:rPr>
                        <a:t>Non-binaire : Genre fluide / </a:t>
                      </a:r>
                      <a:r>
                        <a:rPr lang="fr-CA" sz="750" b="1" i="0" u="none" strike="noStrike" dirty="0" err="1">
                          <a:solidFill>
                            <a:srgbClr val="595959"/>
                          </a:solidFill>
                          <a:effectLst/>
                          <a:latin typeface="Arial Narrow" panose="020B0606020202030204" pitchFamily="34" charset="0"/>
                        </a:rPr>
                        <a:t>Agenre</a:t>
                      </a:r>
                      <a:r>
                        <a:rPr lang="fr-CA" sz="75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4400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8864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324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84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Narrow" panose="020B0606020202030204" pitchFamily="34" charset="0"/>
                        </a:rPr>
                        <a:t>20*</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161254">
                <a:tc>
                  <a:txBody>
                    <a:bodyPr/>
                    <a:lstStyle/>
                    <a:p>
                      <a:pPr algn="l"/>
                      <a:r>
                        <a:rPr lang="fr-CA" sz="1000" b="1" dirty="0" smtClean="0">
                          <a:solidFill>
                            <a:srgbClr val="595959"/>
                          </a:solidFill>
                          <a:latin typeface="Arial Narrow" panose="020B0606020202030204" pitchFamily="34" charset="0"/>
                        </a:rPr>
                        <a:t>Contexte</a:t>
                      </a:r>
                      <a:endParaRPr lang="fr-CA" sz="1000" b="1" dirty="0">
                        <a:solidFill>
                          <a:srgbClr val="000000"/>
                        </a:solidFill>
                        <a:latin typeface="Arial Narrow" panose="020B0606020202030204" pitchFamily="34" charset="0"/>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61254">
                <a:tc>
                  <a:txBody>
                    <a:bodyPr/>
                    <a:lstStyle/>
                    <a:p>
                      <a:pPr algn="l" fontAlgn="b"/>
                      <a:r>
                        <a:rPr lang="fr-CA" sz="1000" b="0" i="0" u="none" strike="noStrike" dirty="0">
                          <a:solidFill>
                            <a:srgbClr val="595959"/>
                          </a:solidFill>
                          <a:effectLst/>
                          <a:latin typeface="Arial Narrow" panose="020B0606020202030204" pitchFamily="34" charset="0"/>
                        </a:rPr>
                        <a:t>Lieu de travail / Environnement professionnel</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40</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23</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19</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fr-CA" sz="1000" b="0" i="0" u="none" strike="noStrike" dirty="0">
                          <a:solidFill>
                            <a:srgbClr val="595959"/>
                          </a:solidFill>
                          <a:effectLst/>
                          <a:latin typeface="Arial Narrow" panose="020B0606020202030204" pitchFamily="34" charset="0"/>
                        </a:rPr>
                        <a:t>Lieux publics / Dans la rue (bar, restaurant, transport, toilettes, voyage...)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6</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5</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fr-CA" sz="1000" b="0" i="0" u="none" strike="noStrike" dirty="0">
                          <a:solidFill>
                            <a:srgbClr val="595959"/>
                          </a:solidFill>
                          <a:effectLst/>
                          <a:latin typeface="Arial Narrow" panose="020B0606020202030204" pitchFamily="34" charset="0"/>
                        </a:rPr>
                        <a:t>Milieu scolaire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fr-CA" sz="1000" b="0" i="0" u="none" strike="noStrike" dirty="0">
                          <a:solidFill>
                            <a:srgbClr val="595959"/>
                          </a:solidFill>
                          <a:effectLst/>
                          <a:latin typeface="Arial Narrow" panose="020B0606020202030204" pitchFamily="34" charset="0"/>
                        </a:rPr>
                        <a:t>Amis / Activités sociales/de divertissement</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fr-CA" sz="1000" b="0" i="0" u="none" strike="noStrike" dirty="0">
                          <a:solidFill>
                            <a:srgbClr val="595959"/>
                          </a:solidFill>
                          <a:effectLst/>
                          <a:latin typeface="Arial Narrow" panose="020B0606020202030204" pitchFamily="34" charset="0"/>
                        </a:rPr>
                        <a:t>Services publics (santé, douanes, administration...)</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fr-CA" sz="1000" b="0" i="0" u="none" strike="noStrike" dirty="0">
                          <a:solidFill>
                            <a:srgbClr val="595959"/>
                          </a:solidFill>
                          <a:effectLst/>
                          <a:latin typeface="Arial Narrow" panose="020B0606020202030204" pitchFamily="34" charset="0"/>
                        </a:rPr>
                        <a:t>Famille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9</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fr-CA" sz="1000" b="0" i="0" u="none" strike="noStrike" dirty="0">
                          <a:solidFill>
                            <a:srgbClr val="595959"/>
                          </a:solidFill>
                          <a:effectLst/>
                          <a:latin typeface="Arial Narrow" panose="020B0606020202030204" pitchFamily="34" charset="0"/>
                        </a:rPr>
                        <a:t>Milieu associatif (sport, église, bénévolat...)</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6</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a:r>
                        <a:rPr lang="fr-CA" sz="1000" b="1" dirty="0" smtClean="0">
                          <a:solidFill>
                            <a:srgbClr val="595959"/>
                          </a:solidFill>
                          <a:latin typeface="Arial Narrow" panose="020B0606020202030204" pitchFamily="34" charset="0"/>
                        </a:rPr>
                        <a:t>Type de discrimination</a:t>
                      </a:r>
                      <a:endParaRPr lang="fr-CA" sz="1000" dirty="0">
                        <a:solidFill>
                          <a:srgbClr val="000000"/>
                        </a:solidFill>
                        <a:latin typeface="Arial" panose="020B0604020202020204" pitchFamily="34" charset="0"/>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61254">
                <a:tc>
                  <a:txBody>
                    <a:bodyPr/>
                    <a:lstStyle/>
                    <a:p>
                      <a:pPr algn="l" fontAlgn="b"/>
                      <a:r>
                        <a:rPr lang="fr-CA" sz="1000" b="0" i="0" u="none" strike="noStrike" dirty="0">
                          <a:solidFill>
                            <a:srgbClr val="595959"/>
                          </a:solidFill>
                          <a:effectLst/>
                          <a:latin typeface="Arial Narrow" panose="020B0606020202030204" pitchFamily="34" charset="0"/>
                        </a:rPr>
                        <a:t>Insultes / Moqueries / Agression verbale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11</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fr-CA" sz="1000" b="0" i="0" u="none" strike="noStrike">
                          <a:solidFill>
                            <a:srgbClr val="595959"/>
                          </a:solidFill>
                          <a:effectLst/>
                          <a:latin typeface="Arial Narrow" panose="020B0606020202030204" pitchFamily="34" charset="0"/>
                        </a:rPr>
                        <a:t>Renvoi / Refus d'embauche / Poussé à quitter</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14</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7</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fr-CA" sz="1000" b="0" i="0" u="none" strike="noStrike" dirty="0">
                          <a:solidFill>
                            <a:srgbClr val="595959"/>
                          </a:solidFill>
                          <a:effectLst/>
                          <a:latin typeface="Arial Narrow" panose="020B0606020202030204" pitchFamily="34" charset="0"/>
                        </a:rPr>
                        <a:t>Discrimination dans les tâches assignées / avancement (travail, école, sport...)</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7</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7</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fr-CA" sz="1000" b="0" i="0" u="none" strike="noStrike">
                          <a:solidFill>
                            <a:srgbClr val="595959"/>
                          </a:solidFill>
                          <a:effectLst/>
                          <a:latin typeface="Arial Narrow" panose="020B0606020202030204" pitchFamily="34" charset="0"/>
                        </a:rPr>
                        <a:t>Rejet / Isolation / Rupture / Distance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9</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23</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18</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fr-CA" sz="1000" b="0" i="0" u="none" strike="noStrike">
                          <a:solidFill>
                            <a:srgbClr val="595959"/>
                          </a:solidFill>
                          <a:effectLst/>
                          <a:latin typeface="Arial Narrow" panose="020B0606020202030204" pitchFamily="34" charset="0"/>
                        </a:rPr>
                        <a:t>Refus/lenteur de service / Refus de location de logement</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11</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9</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fr-CA" sz="1000" b="0" i="0" u="none" strike="noStrike" dirty="0">
                          <a:solidFill>
                            <a:srgbClr val="595959"/>
                          </a:solidFill>
                          <a:effectLst/>
                          <a:latin typeface="Arial Narrow" panose="020B0606020202030204" pitchFamily="34" charset="0"/>
                        </a:rPr>
                        <a:t>Discrimination (sans précision)</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5</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14</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18</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7</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15</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6095">
                <a:tc>
                  <a:txBody>
                    <a:bodyPr/>
                    <a:lstStyle/>
                    <a:p>
                      <a:pPr algn="l" fontAlgn="b"/>
                      <a:r>
                        <a:rPr lang="fr-CA" sz="1000" b="0" i="0" u="none" strike="noStrike" dirty="0">
                          <a:solidFill>
                            <a:srgbClr val="595959"/>
                          </a:solidFill>
                          <a:effectLst/>
                          <a:latin typeface="Arial Narrow" panose="020B0606020202030204" pitchFamily="34" charset="0"/>
                        </a:rPr>
                        <a:t>Peur de moi / Dégoûté par moi (</a:t>
                      </a:r>
                      <a:r>
                        <a:rPr lang="fr-CA" sz="1000" b="0" i="0" u="none" strike="noStrike" dirty="0" err="1">
                          <a:solidFill>
                            <a:srgbClr val="595959"/>
                          </a:solidFill>
                          <a:effectLst/>
                          <a:latin typeface="Arial Narrow" panose="020B0606020202030204" pitchFamily="34" charset="0"/>
                        </a:rPr>
                        <a:t>hypersexualisation</a:t>
                      </a:r>
                      <a:r>
                        <a:rPr lang="fr-CA" sz="1000" b="0" i="0" u="none" strike="noStrike" dirty="0">
                          <a:solidFill>
                            <a:srgbClr val="595959"/>
                          </a:solidFill>
                          <a:effectLst/>
                          <a:latin typeface="Arial Narrow" panose="020B0606020202030204" pitchFamily="34" charset="0"/>
                        </a:rPr>
                        <a:t>, peur chez les personnes du même sexe, influence sur des enfants)</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fr-CA" sz="1000" b="0" i="0" u="none" strike="noStrike" dirty="0">
                          <a:solidFill>
                            <a:srgbClr val="595959"/>
                          </a:solidFill>
                          <a:effectLst/>
                          <a:latin typeface="Arial Narrow" panose="020B0606020202030204" pitchFamily="34" charset="0"/>
                        </a:rPr>
                        <a:t>Traité différemment / Gêne / Questions indiscrètes / Conseils "d'ami"</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fr-CA" sz="1000" b="0" i="0" u="none" strike="noStrike" dirty="0">
                          <a:solidFill>
                            <a:srgbClr val="595959"/>
                          </a:solidFill>
                          <a:effectLst/>
                          <a:latin typeface="Arial Narrow" panose="020B0606020202030204" pitchFamily="34" charset="0"/>
                        </a:rPr>
                        <a:t>Sentiment de manque de compréhension / soutien / de sentiment de bien-être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11</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fr-CA" sz="1000" b="0" i="0" u="none" strike="noStrike" dirty="0">
                          <a:solidFill>
                            <a:srgbClr val="595959"/>
                          </a:solidFill>
                          <a:effectLst/>
                          <a:latin typeface="Arial Narrow" panose="020B0606020202030204" pitchFamily="34" charset="0"/>
                        </a:rPr>
                        <a:t>Préjugés en général / Incompréhension du public</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7</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fr-CA" sz="1000" b="0" i="0" u="none" strike="noStrike" dirty="0">
                          <a:solidFill>
                            <a:srgbClr val="595959"/>
                          </a:solidFill>
                          <a:effectLst/>
                          <a:latin typeface="Arial Narrow" panose="020B0606020202030204" pitchFamily="34" charset="0"/>
                        </a:rPr>
                        <a:t>Intimidation / Harcèlement (sans précision)</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3</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9</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fr-CA" sz="1000" b="0" i="0" u="none" strike="noStrike" dirty="0">
                          <a:solidFill>
                            <a:srgbClr val="595959"/>
                          </a:solidFill>
                          <a:effectLst/>
                          <a:latin typeface="Arial Narrow" panose="020B0606020202030204" pitchFamily="34" charset="0"/>
                        </a:rPr>
                        <a:t>Dans la rue : choc / mépris / </a:t>
                      </a:r>
                      <a:r>
                        <a:rPr lang="fr-CA" sz="1000" b="0" i="0" u="none" strike="noStrike" dirty="0" smtClean="0">
                          <a:solidFill>
                            <a:srgbClr val="595959"/>
                          </a:solidFill>
                          <a:effectLst/>
                          <a:latin typeface="Arial Narrow" panose="020B0606020202030204" pitchFamily="34" charset="0"/>
                        </a:rPr>
                        <a:t>désapprobation</a:t>
                      </a:r>
                      <a:endParaRPr lang="fr-CA" sz="1000" b="0" i="0" u="none" strike="noStrike"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5</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fr-CA" sz="1000" b="0" i="0" u="none" strike="noStrike" dirty="0">
                          <a:solidFill>
                            <a:srgbClr val="595959"/>
                          </a:solidFill>
                          <a:effectLst/>
                          <a:latin typeface="Arial Narrow" panose="020B0606020202030204" pitchFamily="34" charset="0"/>
                        </a:rPr>
                        <a:t>Violence physique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fr-CA" sz="1000" b="0" i="0" u="none" strike="noStrike" dirty="0">
                          <a:solidFill>
                            <a:srgbClr val="595959"/>
                          </a:solidFill>
                          <a:effectLst/>
                          <a:latin typeface="Arial Narrow" panose="020B0606020202030204" pitchFamily="34" charset="0"/>
                        </a:rPr>
                        <a:t>Autre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fr-CA" sz="1000" b="0" i="0" u="none" strike="noStrike" dirty="0">
                          <a:solidFill>
                            <a:srgbClr val="595959"/>
                          </a:solidFill>
                          <a:effectLst/>
                          <a:latin typeface="Arial Narrow" panose="020B0606020202030204" pitchFamily="34" charset="0"/>
                        </a:rPr>
                        <a:t>Préfère ne pas en parler</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1254">
                <a:tc>
                  <a:txBody>
                    <a:bodyPr/>
                    <a:lstStyle/>
                    <a:p>
                      <a:pPr algn="l" fontAlgn="b"/>
                      <a:r>
                        <a:rPr lang="fr-CA" sz="1000" b="0" i="0" u="none" strike="noStrike" dirty="0">
                          <a:solidFill>
                            <a:srgbClr val="595959"/>
                          </a:solidFill>
                          <a:effectLst/>
                          <a:latin typeface="Arial Narrow" panose="020B0606020202030204" pitchFamily="34" charset="0"/>
                        </a:rPr>
                        <a:t>Pas de réponse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4"/>
            </p:custDataLst>
          </p:nvPr>
        </p:nvSpPr>
        <p:spPr>
          <a:xfrm>
            <a:off x="500202" y="6243109"/>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Q39</a:t>
            </a:r>
            <a:r>
              <a:rPr lang="fr-CA" sz="900" dirty="0">
                <a:solidFill>
                  <a:srgbClr val="595959"/>
                </a:solidFill>
                <a:latin typeface="Arial" panose="020B0604020202020204" pitchFamily="34" charset="0"/>
                <a:cs typeface="Arial" panose="020B0604020202020204" pitchFamily="34" charset="0"/>
              </a:rPr>
              <a:t>. Dans quel contexte cela est-il arrivé et quel type de discrimination avez-vous subi? </a:t>
            </a:r>
          </a:p>
        </p:txBody>
      </p:sp>
      <p:sp>
        <p:nvSpPr>
          <p:cNvPr id="10" name="Titre 4"/>
          <p:cNvSpPr>
            <a:spLocks noGrp="1"/>
          </p:cNvSpPr>
          <p:nvPr>
            <p:ph type="title"/>
            <p:custDataLst>
              <p:tags r:id="rId5"/>
            </p:custDataLst>
          </p:nvPr>
        </p:nvSpPr>
        <p:spPr>
          <a:xfrm>
            <a:off x="558800" y="260648"/>
            <a:ext cx="6605488" cy="631545"/>
          </a:xfrm>
        </p:spPr>
        <p:txBody>
          <a:bodyPr>
            <a:normAutofit/>
          </a:bodyPr>
          <a:lstStyle/>
          <a:p>
            <a:r>
              <a:rPr lang="fr-CA" sz="2000" dirty="0">
                <a:solidFill>
                  <a:srgbClr val="9BBB59"/>
                </a:solidFill>
              </a:rPr>
              <a:t>Contexte et type </a:t>
            </a:r>
            <a:r>
              <a:rPr lang="fr-CA" sz="2000" dirty="0" smtClean="0">
                <a:solidFill>
                  <a:srgbClr val="9BBB59"/>
                </a:solidFill>
              </a:rPr>
              <a:t>de discrimination subi</a:t>
            </a: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6"/>
            </p:custDataLst>
          </p:nvPr>
        </p:nvSpPr>
        <p:spPr>
          <a:xfrm>
            <a:off x="520792" y="764704"/>
            <a:ext cx="5923416" cy="230832"/>
          </a:xfrm>
          <a:prstGeom prst="rect">
            <a:avLst/>
          </a:prstGeom>
        </p:spPr>
        <p:txBody>
          <a:bodyPr wrap="squar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ayant subi de la discrimination à </a:t>
            </a:r>
            <a:r>
              <a:rPr lang="fr-CA" sz="900" dirty="0" smtClean="0">
                <a:solidFill>
                  <a:srgbClr val="9BBB59"/>
                </a:solidFill>
                <a:latin typeface="Arial" panose="020B0604020202020204" pitchFamily="34" charset="0"/>
                <a:cs typeface="Arial" panose="020B0604020202020204" pitchFamily="34" charset="0"/>
              </a:rPr>
              <a:t>cause </a:t>
            </a:r>
            <a:r>
              <a:rPr lang="fr-CA" sz="900" dirty="0">
                <a:solidFill>
                  <a:srgbClr val="9BBB59"/>
                </a:solidFill>
                <a:latin typeface="Arial" panose="020B0604020202020204" pitchFamily="34" charset="0"/>
                <a:cs typeface="Arial" panose="020B0604020202020204" pitchFamily="34" charset="0"/>
              </a:rPr>
              <a:t>de leur orientation / identité de genre </a:t>
            </a:r>
            <a:endParaRPr lang="fr-CA" sz="900" dirty="0">
              <a:solidFill>
                <a:srgbClr val="000000"/>
              </a:solidFill>
              <a:latin typeface="Arial" panose="020B0604020202020204" pitchFamily="34" charset="0"/>
              <a:cs typeface="Arial" panose="020B0604020202020204" pitchFamily="34" charset="0"/>
            </a:endParaRPr>
          </a:p>
        </p:txBody>
      </p:sp>
      <p:sp>
        <p:nvSpPr>
          <p:cNvPr id="11" name="ZoneTexte 10"/>
          <p:cNvSpPr txBox="1"/>
          <p:nvPr/>
        </p:nvSpPr>
        <p:spPr>
          <a:xfrm>
            <a:off x="7380312" y="6284937"/>
            <a:ext cx="1234633" cy="230832"/>
          </a:xfrm>
          <a:prstGeom prst="rect">
            <a:avLst/>
          </a:prstGeom>
          <a:noFill/>
        </p:spPr>
        <p:txBody>
          <a:bodyPr wrap="none" rtlCol="0">
            <a:spAutoFit/>
          </a:bodyPr>
          <a:lstStyle/>
          <a:p>
            <a:r>
              <a:rPr lang="fr-CA" sz="900" dirty="0" smtClean="0">
                <a:solidFill>
                  <a:srgbClr val="595959"/>
                </a:solidFill>
                <a:latin typeface="Arial Narrow" panose="020B0606020202030204" pitchFamily="34" charset="0"/>
              </a:rPr>
              <a:t>*Petite taille d’échantillon</a:t>
            </a:r>
            <a:endParaRPr lang="fr-CA" sz="900"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1909005407"/>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161</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4083203271"/>
              </p:ext>
            </p:extLst>
          </p:nvPr>
        </p:nvGraphicFramePr>
        <p:xfrm>
          <a:off x="395533" y="1124747"/>
          <a:ext cx="7511375" cy="5071098"/>
        </p:xfrm>
        <a:graphic>
          <a:graphicData uri="http://schemas.openxmlformats.org/drawingml/2006/table">
            <a:tbl>
              <a:tblPr firstRow="1" bandRow="1">
                <a:tableStyleId>{2D5ABB26-0587-4C30-8999-92F81FD0307C}</a:tableStyleId>
              </a:tblPr>
              <a:tblGrid>
                <a:gridCol w="3672000"/>
                <a:gridCol w="767875"/>
                <a:gridCol w="767875"/>
                <a:gridCol w="767875"/>
                <a:gridCol w="767875"/>
                <a:gridCol w="767875"/>
              </a:tblGrid>
              <a:tr h="205605">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8076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6004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560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175747">
                <a:tc>
                  <a:txBody>
                    <a:bodyPr/>
                    <a:lstStyle/>
                    <a:p>
                      <a:pPr algn="l"/>
                      <a:r>
                        <a:rPr lang="fr-CA" sz="1000" b="1" dirty="0" smtClean="0">
                          <a:solidFill>
                            <a:srgbClr val="595959"/>
                          </a:solidFill>
                          <a:latin typeface="Arial Narrow" panose="020B0606020202030204" pitchFamily="34" charset="0"/>
                        </a:rPr>
                        <a:t>Contexte</a:t>
                      </a:r>
                      <a:endParaRPr lang="fr-CA" sz="1000" b="1" dirty="0">
                        <a:solidFill>
                          <a:srgbClr val="000000"/>
                        </a:solidFill>
                        <a:latin typeface="Arial Narrow" panose="020B0606020202030204" pitchFamily="34" charset="0"/>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60629">
                <a:tc>
                  <a:txBody>
                    <a:bodyPr/>
                    <a:lstStyle/>
                    <a:p>
                      <a:pPr algn="l" fontAlgn="b"/>
                      <a:r>
                        <a:rPr lang="fr-CA" sz="1000" b="0" i="0" u="none" strike="noStrike" dirty="0">
                          <a:solidFill>
                            <a:srgbClr val="595959"/>
                          </a:solidFill>
                          <a:effectLst/>
                          <a:latin typeface="Arial Narrow" panose="020B0606020202030204" pitchFamily="34" charset="0"/>
                        </a:rPr>
                        <a:t>Lieu de travail / Environnement professionnel</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40</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28</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49</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fr-CA" sz="1000" b="0" i="0" u="none" strike="noStrike">
                          <a:solidFill>
                            <a:srgbClr val="595959"/>
                          </a:solidFill>
                          <a:effectLst/>
                          <a:latin typeface="Arial Narrow" panose="020B0606020202030204" pitchFamily="34" charset="0"/>
                        </a:rPr>
                        <a:t>Lieux publics / Dans la rue (bar, restaurant, transport, toilettes, voyage...)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15</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fr-CA" sz="1000" b="0" i="0" u="none" strike="noStrike" dirty="0">
                          <a:solidFill>
                            <a:srgbClr val="595959"/>
                          </a:solidFill>
                          <a:effectLst/>
                          <a:latin typeface="Arial Narrow" panose="020B0606020202030204" pitchFamily="34" charset="0"/>
                        </a:rPr>
                        <a:t>Milieu scolaire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4</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fr-CA" sz="1000" b="0" i="0" u="none" strike="noStrike" dirty="0">
                          <a:solidFill>
                            <a:srgbClr val="595959"/>
                          </a:solidFill>
                          <a:effectLst/>
                          <a:latin typeface="Arial Narrow" panose="020B0606020202030204" pitchFamily="34" charset="0"/>
                        </a:rPr>
                        <a:t>Amis / Activités sociales/de divertissement</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fr-CA" sz="1000" b="0" i="0" u="none" strike="noStrike" dirty="0">
                          <a:solidFill>
                            <a:srgbClr val="595959"/>
                          </a:solidFill>
                          <a:effectLst/>
                          <a:latin typeface="Arial Narrow" panose="020B0606020202030204" pitchFamily="34" charset="0"/>
                        </a:rPr>
                        <a:t>Services publics (santé, douanes, administration...)</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fr-CA" sz="1000" b="0" i="0" u="none" strike="noStrike" dirty="0">
                          <a:solidFill>
                            <a:srgbClr val="595959"/>
                          </a:solidFill>
                          <a:effectLst/>
                          <a:latin typeface="Arial Narrow" panose="020B0606020202030204" pitchFamily="34" charset="0"/>
                        </a:rPr>
                        <a:t>Famille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fr-CA" sz="1000" b="0" i="0" u="none" strike="noStrike" dirty="0">
                          <a:solidFill>
                            <a:srgbClr val="595959"/>
                          </a:solidFill>
                          <a:effectLst/>
                          <a:latin typeface="Arial Narrow" panose="020B0606020202030204" pitchFamily="34" charset="0"/>
                        </a:rPr>
                        <a:t>Milieu associatif (sport, église, bénévolat...)</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a:r>
                        <a:rPr lang="fr-CA" sz="1000" b="1" dirty="0" smtClean="0">
                          <a:solidFill>
                            <a:srgbClr val="595959"/>
                          </a:solidFill>
                          <a:latin typeface="Arial Narrow" panose="020B0606020202030204" pitchFamily="34" charset="0"/>
                        </a:rPr>
                        <a:t>Type de discrimination</a:t>
                      </a:r>
                      <a:endParaRPr lang="fr-CA" sz="1000" dirty="0">
                        <a:solidFill>
                          <a:srgbClr val="000000"/>
                        </a:solidFill>
                        <a:latin typeface="Arial" panose="020B0604020202020204" pitchFamily="34" charset="0"/>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60629">
                <a:tc>
                  <a:txBody>
                    <a:bodyPr/>
                    <a:lstStyle/>
                    <a:p>
                      <a:pPr algn="l" fontAlgn="b"/>
                      <a:r>
                        <a:rPr lang="fr-CA" sz="1000" b="0" i="0" u="none" strike="noStrike" dirty="0">
                          <a:solidFill>
                            <a:srgbClr val="595959"/>
                          </a:solidFill>
                          <a:effectLst/>
                          <a:latin typeface="Arial Narrow" panose="020B0606020202030204" pitchFamily="34" charset="0"/>
                        </a:rPr>
                        <a:t>Insultes / Moqueries / Agression verbale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27</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fr-CA" sz="1000" b="0" i="0" u="none" strike="noStrike">
                          <a:solidFill>
                            <a:srgbClr val="595959"/>
                          </a:solidFill>
                          <a:effectLst/>
                          <a:latin typeface="Arial Narrow" panose="020B0606020202030204" pitchFamily="34" charset="0"/>
                        </a:rPr>
                        <a:t>Renvoi / Refus d'embauche / Poussé à quitter</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34</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6</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fr-CA" sz="1000" b="0" i="0" u="none" strike="noStrike" dirty="0">
                          <a:solidFill>
                            <a:srgbClr val="595959"/>
                          </a:solidFill>
                          <a:effectLst/>
                          <a:latin typeface="Arial Narrow" panose="020B0606020202030204" pitchFamily="34" charset="0"/>
                        </a:rPr>
                        <a:t>Discrimination dans les tâches assignées / avancement (travail, école, sport...)</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9</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fr-CA" sz="1000" b="0" i="0" u="none" strike="noStrike">
                          <a:solidFill>
                            <a:srgbClr val="595959"/>
                          </a:solidFill>
                          <a:effectLst/>
                          <a:latin typeface="Arial Narrow" panose="020B0606020202030204" pitchFamily="34" charset="0"/>
                        </a:rPr>
                        <a:t>Rejet / Isolation / Rupture / Distance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19</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fr-CA" sz="1000" b="0" i="0" u="none" strike="noStrike">
                          <a:solidFill>
                            <a:srgbClr val="595959"/>
                          </a:solidFill>
                          <a:effectLst/>
                          <a:latin typeface="Arial Narrow" panose="020B0606020202030204" pitchFamily="34" charset="0"/>
                        </a:rPr>
                        <a:t>Refus/lenteur de service / Refus de location de logement</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0</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13</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fr-CA" sz="1000" b="0" i="0" u="none" strike="noStrike" dirty="0">
                          <a:solidFill>
                            <a:srgbClr val="595959"/>
                          </a:solidFill>
                          <a:effectLst/>
                          <a:latin typeface="Arial Narrow" panose="020B0606020202030204" pitchFamily="34" charset="0"/>
                        </a:rPr>
                        <a:t>Discrimination (sans précision)</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6</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11809">
                <a:tc>
                  <a:txBody>
                    <a:bodyPr/>
                    <a:lstStyle/>
                    <a:p>
                      <a:pPr algn="l" fontAlgn="b"/>
                      <a:r>
                        <a:rPr lang="fr-CA" sz="1000" b="0" i="0" u="none" strike="noStrike" dirty="0">
                          <a:solidFill>
                            <a:srgbClr val="595959"/>
                          </a:solidFill>
                          <a:effectLst/>
                          <a:latin typeface="Arial Narrow" panose="020B0606020202030204" pitchFamily="34" charset="0"/>
                        </a:rPr>
                        <a:t>Peur de moi / Dégoûté par moi (</a:t>
                      </a:r>
                      <a:r>
                        <a:rPr lang="fr-CA" sz="1000" b="0" i="0" u="none" strike="noStrike" dirty="0" err="1">
                          <a:solidFill>
                            <a:srgbClr val="595959"/>
                          </a:solidFill>
                          <a:effectLst/>
                          <a:latin typeface="Arial Narrow" panose="020B0606020202030204" pitchFamily="34" charset="0"/>
                        </a:rPr>
                        <a:t>hypersexualisation</a:t>
                      </a:r>
                      <a:r>
                        <a:rPr lang="fr-CA" sz="1000" b="0" i="0" u="none" strike="noStrike" dirty="0">
                          <a:solidFill>
                            <a:srgbClr val="595959"/>
                          </a:solidFill>
                          <a:effectLst/>
                          <a:latin typeface="Arial Narrow" panose="020B0606020202030204" pitchFamily="34" charset="0"/>
                        </a:rPr>
                        <a:t>, peur chez les personnes du même sexe, influence sur des enfants)</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fr-CA" sz="1000" b="0" i="0" u="none" strike="noStrike" dirty="0">
                          <a:solidFill>
                            <a:srgbClr val="595959"/>
                          </a:solidFill>
                          <a:effectLst/>
                          <a:latin typeface="Arial Narrow" panose="020B0606020202030204" pitchFamily="34" charset="0"/>
                        </a:rPr>
                        <a:t>Traité différemment / Gêne / Questions indiscrètes / Conseils "d'ami"</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3</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fr-CA" sz="1000" b="0" i="0" u="none" strike="noStrike" dirty="0">
                          <a:solidFill>
                            <a:srgbClr val="595959"/>
                          </a:solidFill>
                          <a:effectLst/>
                          <a:latin typeface="Arial Narrow" panose="020B0606020202030204" pitchFamily="34" charset="0"/>
                        </a:rPr>
                        <a:t>Sentiment de manque de compréhension / soutien / de sentiment de bien-être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fr-CA" sz="1000" b="0" i="0" u="none" strike="noStrike" dirty="0">
                          <a:solidFill>
                            <a:srgbClr val="595959"/>
                          </a:solidFill>
                          <a:effectLst/>
                          <a:latin typeface="Arial Narrow" panose="020B0606020202030204" pitchFamily="34" charset="0"/>
                        </a:rPr>
                        <a:t>Préjugés en général / Incompréhension du public</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fr-CA" sz="1000" b="0" i="0" u="none" strike="noStrike" dirty="0">
                          <a:solidFill>
                            <a:srgbClr val="595959"/>
                          </a:solidFill>
                          <a:effectLst/>
                          <a:latin typeface="Arial Narrow" panose="020B0606020202030204" pitchFamily="34" charset="0"/>
                        </a:rPr>
                        <a:t>Intimidation / Harcèlement (sans précision)</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fr-CA" sz="1000" b="0" i="0" u="none" strike="noStrike" dirty="0">
                          <a:solidFill>
                            <a:srgbClr val="595959"/>
                          </a:solidFill>
                          <a:effectLst/>
                          <a:latin typeface="Arial Narrow" panose="020B0606020202030204" pitchFamily="34" charset="0"/>
                        </a:rPr>
                        <a:t>Dans la rue : choc / mépris / </a:t>
                      </a:r>
                      <a:r>
                        <a:rPr lang="fr-CA" sz="1000" b="0" i="0" u="none" strike="noStrike" dirty="0" smtClean="0">
                          <a:solidFill>
                            <a:srgbClr val="595959"/>
                          </a:solidFill>
                          <a:effectLst/>
                          <a:latin typeface="Arial Narrow" panose="020B0606020202030204" pitchFamily="34" charset="0"/>
                        </a:rPr>
                        <a:t>désapprobation</a:t>
                      </a:r>
                      <a:endParaRPr lang="fr-CA" sz="1000" b="0" i="0" u="none" strike="noStrike" dirty="0">
                        <a:solidFill>
                          <a:srgbClr val="595959"/>
                        </a:solidFill>
                        <a:effectLst/>
                        <a:latin typeface="Arial Narrow" panose="020B060602020203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fr-CA" sz="1000" b="0" i="0" u="none" strike="noStrike" dirty="0">
                          <a:solidFill>
                            <a:srgbClr val="595959"/>
                          </a:solidFill>
                          <a:effectLst/>
                          <a:latin typeface="Arial Narrow" panose="020B0606020202030204" pitchFamily="34" charset="0"/>
                        </a:rPr>
                        <a:t>Violence physique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fr-CA" sz="1000" b="0" i="0" u="none" strike="noStrike" dirty="0">
                          <a:solidFill>
                            <a:srgbClr val="595959"/>
                          </a:solidFill>
                          <a:effectLst/>
                          <a:latin typeface="Arial Narrow" panose="020B0606020202030204" pitchFamily="34" charset="0"/>
                        </a:rPr>
                        <a:t>Autre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9</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fr-CA" sz="1000" b="0" i="0" u="none" strike="noStrike" dirty="0">
                          <a:solidFill>
                            <a:srgbClr val="595959"/>
                          </a:solidFill>
                          <a:effectLst/>
                          <a:latin typeface="Arial Narrow" panose="020B0606020202030204" pitchFamily="34" charset="0"/>
                        </a:rPr>
                        <a:t>Préfère ne pas en parler</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0629">
                <a:tc>
                  <a:txBody>
                    <a:bodyPr/>
                    <a:lstStyle/>
                    <a:p>
                      <a:pPr algn="l" fontAlgn="b"/>
                      <a:r>
                        <a:rPr lang="fr-CA" sz="1000" b="0" i="0" u="none" strike="noStrike" dirty="0">
                          <a:solidFill>
                            <a:srgbClr val="595959"/>
                          </a:solidFill>
                          <a:effectLst/>
                          <a:latin typeface="Arial Narrow" panose="020B0606020202030204" pitchFamily="34" charset="0"/>
                        </a:rPr>
                        <a:t>Pas de réponse</a:t>
                      </a: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4"/>
            </p:custDataLst>
          </p:nvPr>
        </p:nvSpPr>
        <p:spPr>
          <a:xfrm>
            <a:off x="500202" y="6243109"/>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Q39</a:t>
            </a:r>
            <a:r>
              <a:rPr lang="fr-CA" sz="900" dirty="0">
                <a:solidFill>
                  <a:srgbClr val="595959"/>
                </a:solidFill>
                <a:latin typeface="Arial" panose="020B0604020202020204" pitchFamily="34" charset="0"/>
                <a:cs typeface="Arial" panose="020B0604020202020204" pitchFamily="34" charset="0"/>
              </a:rPr>
              <a:t>. Dans quel contexte cela est-il arrivé et quel type de discrimination avez-vous subi? </a:t>
            </a:r>
          </a:p>
        </p:txBody>
      </p:sp>
      <p:sp>
        <p:nvSpPr>
          <p:cNvPr id="11" name="Titre 4"/>
          <p:cNvSpPr>
            <a:spLocks noGrp="1"/>
          </p:cNvSpPr>
          <p:nvPr>
            <p:ph type="title"/>
            <p:custDataLst>
              <p:tags r:id="rId5"/>
            </p:custDataLst>
          </p:nvPr>
        </p:nvSpPr>
        <p:spPr>
          <a:xfrm>
            <a:off x="558800" y="260648"/>
            <a:ext cx="6605488" cy="631545"/>
          </a:xfrm>
        </p:spPr>
        <p:txBody>
          <a:bodyPr>
            <a:normAutofit/>
          </a:bodyPr>
          <a:lstStyle/>
          <a:p>
            <a:r>
              <a:rPr lang="fr-CA" sz="2000" dirty="0">
                <a:solidFill>
                  <a:srgbClr val="9BBB59"/>
                </a:solidFill>
              </a:rPr>
              <a:t>Contexte et type </a:t>
            </a:r>
            <a:r>
              <a:rPr lang="fr-CA" sz="2000" dirty="0" smtClean="0">
                <a:solidFill>
                  <a:srgbClr val="9BBB59"/>
                </a:solidFill>
              </a:rPr>
              <a:t>de discrimination subi</a:t>
            </a: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6"/>
            </p:custDataLst>
          </p:nvPr>
        </p:nvSpPr>
        <p:spPr>
          <a:xfrm>
            <a:off x="520792" y="804813"/>
            <a:ext cx="5923416" cy="230832"/>
          </a:xfrm>
          <a:prstGeom prst="rect">
            <a:avLst/>
          </a:prstGeom>
        </p:spPr>
        <p:txBody>
          <a:bodyPr wrap="squar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ayant subi de la discrimination à </a:t>
            </a:r>
            <a:r>
              <a:rPr lang="fr-CA" sz="900" dirty="0" smtClean="0">
                <a:solidFill>
                  <a:srgbClr val="9BBB59"/>
                </a:solidFill>
                <a:latin typeface="Arial" panose="020B0604020202020204" pitchFamily="34" charset="0"/>
                <a:cs typeface="Arial" panose="020B0604020202020204" pitchFamily="34" charset="0"/>
              </a:rPr>
              <a:t>cause </a:t>
            </a:r>
            <a:r>
              <a:rPr lang="fr-CA" sz="900" dirty="0">
                <a:solidFill>
                  <a:srgbClr val="9BBB59"/>
                </a:solidFill>
                <a:latin typeface="Arial" panose="020B0604020202020204" pitchFamily="34" charset="0"/>
                <a:cs typeface="Arial" panose="020B0604020202020204" pitchFamily="34" charset="0"/>
              </a:rPr>
              <a:t>de leur orientation / identité de </a:t>
            </a:r>
            <a:r>
              <a:rPr lang="fr-CA" sz="900" dirty="0" smtClean="0">
                <a:solidFill>
                  <a:srgbClr val="9BBB59"/>
                </a:solidFill>
                <a:latin typeface="Arial" panose="020B0604020202020204" pitchFamily="34" charset="0"/>
                <a:cs typeface="Arial" panose="020B0604020202020204" pitchFamily="34" charset="0"/>
              </a:rPr>
              <a:t>genre</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28501223"/>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162</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835509434"/>
              </p:ext>
            </p:extLst>
          </p:nvPr>
        </p:nvGraphicFramePr>
        <p:xfrm>
          <a:off x="683568" y="1752582"/>
          <a:ext cx="7981695" cy="446992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564159"/>
            <a:ext cx="8189664" cy="631545"/>
          </a:xfrm>
        </p:spPr>
        <p:txBody>
          <a:bodyPr>
            <a:normAutofit fontScale="90000"/>
          </a:bodyPr>
          <a:lstStyle/>
          <a:p>
            <a:r>
              <a:rPr lang="fr-CA" sz="2000" dirty="0" smtClean="0">
                <a:solidFill>
                  <a:srgbClr val="9BBB59"/>
                </a:solidFill>
              </a:rPr>
              <a:t>Interventions à renforcer pour favoriser le bien-être et l’intégration des personnes LGBT dans la société canadienne actuelle</a:t>
            </a:r>
            <a:br>
              <a:rPr lang="fr-CA" sz="2000" dirty="0" smtClean="0">
                <a:solidFill>
                  <a:srgbClr val="9BBB59"/>
                </a:solidFill>
              </a:rPr>
            </a:br>
            <a:endParaRPr lang="fr-CA" dirty="0"/>
          </a:p>
        </p:txBody>
      </p:sp>
      <p:sp>
        <p:nvSpPr>
          <p:cNvPr id="13" name="Rectangle 12"/>
          <p:cNvSpPr/>
          <p:nvPr>
            <p:custDataLst>
              <p:tags r:id="rId5"/>
            </p:custDataLst>
          </p:nvPr>
        </p:nvSpPr>
        <p:spPr>
          <a:xfrm>
            <a:off x="510159" y="1160678"/>
            <a:ext cx="23679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Q90. </a:t>
            </a:r>
            <a:r>
              <a:rPr lang="fr-CA" sz="900" dirty="0">
                <a:solidFill>
                  <a:srgbClr val="595959"/>
                </a:solidFill>
                <a:latin typeface="Arial" panose="020B0604020202020204" pitchFamily="34" charset="0"/>
                <a:cs typeface="Arial" panose="020B0604020202020204" pitchFamily="34" charset="0"/>
              </a:rPr>
              <a:t>Quelles sont, selon vous, les interventions qui seraient les plus utiles à renforcer à l’avenir pour favoriser le bien-être et l’intégration des personnes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dans la société canadienne actuelle?</a:t>
            </a:r>
          </a:p>
        </p:txBody>
      </p:sp>
    </p:spTree>
    <p:extLst>
      <p:ext uri="{BB962C8B-B14F-4D97-AF65-F5344CB8AC3E}">
        <p14:creationId xmlns:p14="http://schemas.microsoft.com/office/powerpoint/2010/main" val="1299411773"/>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163</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4038527531"/>
              </p:ext>
            </p:extLst>
          </p:nvPr>
        </p:nvGraphicFramePr>
        <p:xfrm>
          <a:off x="539552" y="1203189"/>
          <a:ext cx="7992887" cy="4858329"/>
        </p:xfrm>
        <a:graphic>
          <a:graphicData uri="http://schemas.openxmlformats.org/drawingml/2006/table">
            <a:tbl>
              <a:tblPr firstRow="1" bandRow="1">
                <a:tableStyleId>{2D5ABB26-0587-4C30-8999-92F81FD0307C}</a:tableStyleId>
              </a:tblPr>
              <a:tblGrid>
                <a:gridCol w="2520280"/>
                <a:gridCol w="781801"/>
                <a:gridCol w="781801"/>
                <a:gridCol w="781801"/>
                <a:gridCol w="781801"/>
                <a:gridCol w="781801"/>
                <a:gridCol w="781801"/>
                <a:gridCol w="781801"/>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88996">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4018">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88753">
                <a:tc>
                  <a:txBody>
                    <a:bodyPr/>
                    <a:lstStyle/>
                    <a:p>
                      <a:pPr algn="l" fontAlgn="ctr"/>
                      <a:r>
                        <a:rPr lang="fr-CA" sz="1100" b="0" i="0" u="none" strike="noStrike" dirty="0">
                          <a:solidFill>
                            <a:srgbClr val="595959"/>
                          </a:solidFill>
                          <a:effectLst/>
                          <a:latin typeface="Arial Narrow" panose="020B0606020202030204" pitchFamily="34" charset="0"/>
                        </a:rPr>
                        <a:t>Retour/augmentation des cours d’éducation sexuelle à l’école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88753">
                <a:tc>
                  <a:txBody>
                    <a:bodyPr/>
                    <a:lstStyle/>
                    <a:p>
                      <a:pPr algn="l" fontAlgn="ctr"/>
                      <a:r>
                        <a:rPr lang="fr-CA" sz="1100" b="0" i="0" u="none" strike="noStrike" dirty="0">
                          <a:solidFill>
                            <a:srgbClr val="595959"/>
                          </a:solidFill>
                          <a:effectLst/>
                          <a:latin typeface="Arial Narrow" panose="020B0606020202030204" pitchFamily="34" charset="0"/>
                        </a:rPr>
                        <a:t>Favoriser la visibilité des ressources</a:t>
                      </a:r>
                      <a:r>
                        <a:rPr lang="fr-CA" sz="1100" b="0" i="0" u="none" strike="noStrike" dirty="0" smtClean="0">
                          <a:solidFill>
                            <a:srgbClr val="595959"/>
                          </a:solidFill>
                          <a:effectLst/>
                          <a:latin typeface="Arial Narrow" panose="020B0606020202030204" pitchFamily="34" charset="0"/>
                        </a:rPr>
                        <a:t>/ regroupements </a:t>
                      </a:r>
                      <a:r>
                        <a:rPr lang="fr-CA" sz="1100" b="0" i="0" u="none" strike="noStrike" dirty="0">
                          <a:solidFill>
                            <a:srgbClr val="595959"/>
                          </a:solidFill>
                          <a:effectLst/>
                          <a:latin typeface="Arial Narrow" panose="020B0606020202030204" pitchFamily="34" charset="0"/>
                        </a:rPr>
                        <a:t>LGBTQ (pour que les gens en processus d’affirmation puissent s’y rattacher plus facilement)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Ateliers de sensibilisation dans les écoles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7822">
                <a:tc>
                  <a:txBody>
                    <a:bodyPr/>
                    <a:lstStyle/>
                    <a:p>
                      <a:pPr algn="l" fontAlgn="ctr"/>
                      <a:r>
                        <a:rPr lang="fr-CA" sz="1100" b="0" i="0" u="none" strike="noStrike" dirty="0">
                          <a:solidFill>
                            <a:srgbClr val="595959"/>
                          </a:solidFill>
                          <a:effectLst/>
                          <a:latin typeface="Arial Narrow" panose="020B0606020202030204" pitchFamily="34" charset="0"/>
                        </a:rPr>
                        <a:t>Une meilleure représentation des personnes </a:t>
                      </a:r>
                      <a:r>
                        <a:rPr lang="fr-CA" sz="1100" b="0" i="0" u="none" strike="noStrike" dirty="0" err="1">
                          <a:solidFill>
                            <a:srgbClr val="595959"/>
                          </a:solidFill>
                          <a:effectLst/>
                          <a:latin typeface="Arial Narrow" panose="020B0606020202030204" pitchFamily="34" charset="0"/>
                        </a:rPr>
                        <a:t>LGBTQ</a:t>
                      </a:r>
                      <a:r>
                        <a:rPr lang="fr-CA" sz="1100" b="0" i="0" u="none" strike="noStrike" dirty="0">
                          <a:solidFill>
                            <a:srgbClr val="595959"/>
                          </a:solidFill>
                          <a:effectLst/>
                          <a:latin typeface="Arial Narrow" panose="020B0606020202030204" pitchFamily="34" charset="0"/>
                        </a:rPr>
                        <a:t> dans les médias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Publicité contre </a:t>
                      </a:r>
                      <a:r>
                        <a:rPr lang="fr-CA" sz="1100" b="0" i="0" u="none" strike="noStrike" dirty="0" smtClean="0">
                          <a:solidFill>
                            <a:srgbClr val="595959"/>
                          </a:solidFill>
                          <a:effectLst/>
                          <a:latin typeface="Arial Narrow" panose="020B0606020202030204" pitchFamily="34" charset="0"/>
                        </a:rPr>
                        <a:t>l’homophobie,</a:t>
                      </a:r>
                      <a:r>
                        <a:rPr lang="fr-CA" sz="1100" b="0" i="0" u="none" strike="noStrike" baseline="0" dirty="0" smtClean="0">
                          <a:solidFill>
                            <a:srgbClr val="595959"/>
                          </a:solidFill>
                          <a:effectLst/>
                          <a:latin typeface="Arial Narrow" panose="020B0606020202030204" pitchFamily="34" charset="0"/>
                        </a:rPr>
                        <a:t> la </a:t>
                      </a:r>
                      <a:r>
                        <a:rPr lang="fr-CA" sz="1100" b="0" i="0" u="none" strike="noStrike" baseline="0" dirty="0" err="1" smtClean="0">
                          <a:solidFill>
                            <a:srgbClr val="595959"/>
                          </a:solidFill>
                          <a:effectLst/>
                          <a:latin typeface="Arial Narrow" panose="020B0606020202030204" pitchFamily="34" charset="0"/>
                        </a:rPr>
                        <a:t>biphopie</a:t>
                      </a:r>
                      <a:r>
                        <a:rPr lang="fr-CA" sz="1100" b="0" i="0" u="none" strike="noStrike" baseline="0" dirty="0" smtClean="0">
                          <a:solidFill>
                            <a:srgbClr val="595959"/>
                          </a:solidFill>
                          <a:effectLst/>
                          <a:latin typeface="Arial Narrow" panose="020B0606020202030204" pitchFamily="34" charset="0"/>
                        </a:rPr>
                        <a:t> ou l</a:t>
                      </a:r>
                      <a:r>
                        <a:rPr lang="fr-CA" sz="1100" b="0" i="0" u="none" strike="noStrike" dirty="0" smtClean="0">
                          <a:solidFill>
                            <a:srgbClr val="595959"/>
                          </a:solidFill>
                          <a:effectLst/>
                          <a:latin typeface="Arial Narrow" panose="020B0606020202030204" pitchFamily="34" charset="0"/>
                        </a:rPr>
                        <a:t>a </a:t>
                      </a:r>
                      <a:r>
                        <a:rPr lang="fr-CA" sz="1100" b="0" i="0" u="none" strike="noStrike" dirty="0" err="1">
                          <a:solidFill>
                            <a:srgbClr val="595959"/>
                          </a:solidFill>
                          <a:effectLst/>
                          <a:latin typeface="Arial Narrow" panose="020B0606020202030204" pitchFamily="34" charset="0"/>
                        </a:rPr>
                        <a:t>transphobie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7822">
                <a:tc>
                  <a:txBody>
                    <a:bodyPr/>
                    <a:lstStyle/>
                    <a:p>
                      <a:pPr algn="l" fontAlgn="ctr"/>
                      <a:r>
                        <a:rPr lang="fr-CA" sz="1100" b="0" i="0" u="none" strike="noStrike" dirty="0">
                          <a:solidFill>
                            <a:srgbClr val="595959"/>
                          </a:solidFill>
                          <a:effectLst/>
                          <a:latin typeface="Arial Narrow" panose="020B0606020202030204" pitchFamily="34" charset="0"/>
                        </a:rPr>
                        <a:t>Plus de cliniques spécialisées dans les problématiques de santé spécifiques </a:t>
                      </a:r>
                      <a:r>
                        <a:rPr lang="fr-CA" sz="1100" b="0" i="0" u="none" strike="noStrike" dirty="0" err="1">
                          <a:solidFill>
                            <a:srgbClr val="595959"/>
                          </a:solidFill>
                          <a:effectLst/>
                          <a:latin typeface="Arial Narrow" panose="020B0606020202030204" pitchFamily="34" charset="0"/>
                        </a:rPr>
                        <a:t>LGBTQ</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7822">
                <a:tc>
                  <a:txBody>
                    <a:bodyPr/>
                    <a:lstStyle/>
                    <a:p>
                      <a:pPr algn="l" fontAlgn="ctr"/>
                      <a:r>
                        <a:rPr lang="fr-CA" sz="1100" b="0" i="0" u="none" strike="noStrike" dirty="0">
                          <a:solidFill>
                            <a:srgbClr val="595959"/>
                          </a:solidFill>
                          <a:effectLst/>
                          <a:latin typeface="Arial Narrow" panose="020B0606020202030204" pitchFamily="34" charset="0"/>
                        </a:rPr>
                        <a:t>Faciliter l’accès à des traitements médicaux pour les transitions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Ateliers de sensibilisation en entreprise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7822">
                <a:tc>
                  <a:txBody>
                    <a:bodyPr/>
                    <a:lstStyle/>
                    <a:p>
                      <a:pPr algn="l" fontAlgn="ctr"/>
                      <a:r>
                        <a:rPr lang="fr-CA" sz="1100" b="0" i="0" u="none" strike="noStrike" dirty="0">
                          <a:solidFill>
                            <a:srgbClr val="595959"/>
                          </a:solidFill>
                          <a:effectLst/>
                          <a:latin typeface="Arial Narrow" panose="020B0606020202030204" pitchFamily="34" charset="0"/>
                        </a:rPr>
                        <a:t>Ateliers de sensibilisation dans les milieux touchant les personnes âgées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5"/>
            </p:custDataLst>
          </p:nvPr>
        </p:nvSpPr>
        <p:spPr>
          <a:xfrm>
            <a:off x="530225" y="205167"/>
            <a:ext cx="8146231" cy="631545"/>
          </a:xfrm>
        </p:spPr>
        <p:txBody>
          <a:bodyPr>
            <a:normAutofit/>
          </a:bodyPr>
          <a:lstStyle/>
          <a:p>
            <a:r>
              <a:rPr lang="fr-CA" dirty="0" smtClean="0">
                <a:solidFill>
                  <a:srgbClr val="9BBB59"/>
                </a:solidFill>
              </a:rPr>
              <a:t>Interventions à renforcer pour favoriser le bien-être et l’intégration des personnes LGBT dans la société canadienne actuelle</a:t>
            </a:r>
            <a:endParaRPr lang="fr-CA" dirty="0"/>
          </a:p>
        </p:txBody>
      </p:sp>
      <p:sp>
        <p:nvSpPr>
          <p:cNvPr id="14" name="ZoneTexte 13"/>
          <p:cNvSpPr txBox="1"/>
          <p:nvPr>
            <p:custDataLst>
              <p:tags r:id="rId6"/>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Q90. </a:t>
            </a:r>
            <a:r>
              <a:rPr lang="fr-CA" sz="900" dirty="0">
                <a:solidFill>
                  <a:srgbClr val="595959"/>
                </a:solidFill>
                <a:latin typeface="Arial" panose="020B0604020202020204" pitchFamily="34" charset="0"/>
                <a:cs typeface="Arial" panose="020B0604020202020204" pitchFamily="34" charset="0"/>
              </a:rPr>
              <a:t>Quelles sont, selon vous, les interventions qui seraient les plus utiles à renforcer à l’avenir pour favoriser le bien-être et l’intégration des personnes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dans la société canadienne actuelle?</a:t>
            </a:r>
          </a:p>
        </p:txBody>
      </p:sp>
    </p:spTree>
    <p:extLst>
      <p:ext uri="{BB962C8B-B14F-4D97-AF65-F5344CB8AC3E}">
        <p14:creationId xmlns:p14="http://schemas.microsoft.com/office/powerpoint/2010/main" val="1839261435"/>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164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114045410"/>
              </p:ext>
            </p:extLst>
          </p:nvPr>
        </p:nvGraphicFramePr>
        <p:xfrm>
          <a:off x="539552" y="1117093"/>
          <a:ext cx="8208910" cy="4934582"/>
        </p:xfrm>
        <a:graphic>
          <a:graphicData uri="http://schemas.openxmlformats.org/drawingml/2006/table">
            <a:tbl>
              <a:tblPr firstRow="1" bandRow="1">
                <a:tableStyleId>{2D5ABB26-0587-4C30-8999-92F81FD0307C}</a:tableStyleId>
              </a:tblPr>
              <a:tblGrid>
                <a:gridCol w="2520280"/>
                <a:gridCol w="632070"/>
                <a:gridCol w="632070"/>
                <a:gridCol w="632070"/>
                <a:gridCol w="632070"/>
                <a:gridCol w="632070"/>
                <a:gridCol w="632070"/>
                <a:gridCol w="632070"/>
                <a:gridCol w="632070"/>
                <a:gridCol w="632070"/>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69630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537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9528">
                <a:tc>
                  <a:txBody>
                    <a:bodyPr/>
                    <a:lstStyle/>
                    <a:p>
                      <a:pPr algn="l" fontAlgn="ctr"/>
                      <a:r>
                        <a:rPr lang="fr-CA" sz="1100" b="0" i="0" u="none" strike="noStrike" dirty="0">
                          <a:solidFill>
                            <a:srgbClr val="595959"/>
                          </a:solidFill>
                          <a:effectLst/>
                          <a:latin typeface="Arial Narrow" panose="020B0606020202030204" pitchFamily="34" charset="0"/>
                        </a:rPr>
                        <a:t>Retour/augmentation des cours d’éducation sexuelle à l’école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84981">
                <a:tc>
                  <a:txBody>
                    <a:bodyPr/>
                    <a:lstStyle/>
                    <a:p>
                      <a:pPr algn="l" fontAlgn="ctr"/>
                      <a:r>
                        <a:rPr lang="fr-CA" sz="1100" b="0" i="0" u="none" strike="noStrike" dirty="0">
                          <a:solidFill>
                            <a:srgbClr val="595959"/>
                          </a:solidFill>
                          <a:effectLst/>
                          <a:latin typeface="Arial Narrow" panose="020B0606020202030204" pitchFamily="34" charset="0"/>
                        </a:rPr>
                        <a:t>Favoriser la visibilité des ressources</a:t>
                      </a:r>
                      <a:r>
                        <a:rPr lang="fr-CA" sz="1100" b="0" i="0" u="none" strike="noStrike" dirty="0" smtClean="0">
                          <a:solidFill>
                            <a:srgbClr val="595959"/>
                          </a:solidFill>
                          <a:effectLst/>
                          <a:latin typeface="Arial Narrow" panose="020B0606020202030204" pitchFamily="34" charset="0"/>
                        </a:rPr>
                        <a:t>/ regroupements </a:t>
                      </a:r>
                      <a:r>
                        <a:rPr lang="fr-CA" sz="1100" b="0" i="0" u="none" strike="noStrike" dirty="0">
                          <a:solidFill>
                            <a:srgbClr val="595959"/>
                          </a:solidFill>
                          <a:effectLst/>
                          <a:latin typeface="Arial Narrow" panose="020B0606020202030204" pitchFamily="34" charset="0"/>
                        </a:rPr>
                        <a:t>LGBTQ (pour que les gens en processus d’affirmation puissent s’y rattacher plus facilement)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Ateliers de sensibilisation dans les écoles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9022">
                <a:tc>
                  <a:txBody>
                    <a:bodyPr/>
                    <a:lstStyle/>
                    <a:p>
                      <a:pPr algn="l" fontAlgn="ctr"/>
                      <a:r>
                        <a:rPr lang="fr-CA" sz="1100" b="0" i="0" u="none" strike="noStrike" dirty="0">
                          <a:solidFill>
                            <a:srgbClr val="595959"/>
                          </a:solidFill>
                          <a:effectLst/>
                          <a:latin typeface="Arial Narrow" panose="020B0606020202030204" pitchFamily="34" charset="0"/>
                        </a:rPr>
                        <a:t>Une meilleure représentation des personnes </a:t>
                      </a:r>
                      <a:r>
                        <a:rPr lang="fr-CA" sz="1100" b="0" i="0" u="none" strike="noStrike" dirty="0" err="1">
                          <a:solidFill>
                            <a:srgbClr val="595959"/>
                          </a:solidFill>
                          <a:effectLst/>
                          <a:latin typeface="Arial Narrow" panose="020B0606020202030204" pitchFamily="34" charset="0"/>
                        </a:rPr>
                        <a:t>LGBTQ</a:t>
                      </a:r>
                      <a:r>
                        <a:rPr lang="fr-CA" sz="1100" b="0" i="0" u="none" strike="noStrike" dirty="0">
                          <a:solidFill>
                            <a:srgbClr val="595959"/>
                          </a:solidFill>
                          <a:effectLst/>
                          <a:latin typeface="Arial Narrow" panose="020B0606020202030204" pitchFamily="34" charset="0"/>
                        </a:rPr>
                        <a:t> dans les médias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Publicité contre </a:t>
                      </a:r>
                      <a:r>
                        <a:rPr lang="fr-CA" sz="1100" b="0" i="0" u="none" strike="noStrike" dirty="0" smtClean="0">
                          <a:solidFill>
                            <a:srgbClr val="595959"/>
                          </a:solidFill>
                          <a:effectLst/>
                          <a:latin typeface="Arial Narrow" panose="020B0606020202030204" pitchFamily="34" charset="0"/>
                        </a:rPr>
                        <a:t>l’homophobie,</a:t>
                      </a:r>
                      <a:r>
                        <a:rPr lang="fr-CA" sz="1100" b="0" i="0" u="none" strike="noStrike" baseline="0" dirty="0" smtClean="0">
                          <a:solidFill>
                            <a:srgbClr val="595959"/>
                          </a:solidFill>
                          <a:effectLst/>
                          <a:latin typeface="Arial Narrow" panose="020B0606020202030204" pitchFamily="34" charset="0"/>
                        </a:rPr>
                        <a:t> la </a:t>
                      </a:r>
                      <a:r>
                        <a:rPr lang="fr-CA" sz="1100" b="0" i="0" u="none" strike="noStrike" baseline="0" dirty="0" err="1" smtClean="0">
                          <a:solidFill>
                            <a:srgbClr val="595959"/>
                          </a:solidFill>
                          <a:effectLst/>
                          <a:latin typeface="Arial Narrow" panose="020B0606020202030204" pitchFamily="34" charset="0"/>
                        </a:rPr>
                        <a:t>biphobie</a:t>
                      </a:r>
                      <a:r>
                        <a:rPr lang="fr-CA" sz="1100" b="0" i="0" u="none" strike="noStrike" baseline="0" dirty="0" smtClean="0">
                          <a:solidFill>
                            <a:srgbClr val="595959"/>
                          </a:solidFill>
                          <a:effectLst/>
                          <a:latin typeface="Arial Narrow" panose="020B0606020202030204" pitchFamily="34" charset="0"/>
                        </a:rPr>
                        <a:t> ou </a:t>
                      </a:r>
                      <a:r>
                        <a:rPr lang="fr-CA" sz="1100" b="0" i="0" u="none" strike="noStrike" dirty="0" smtClean="0">
                          <a:solidFill>
                            <a:srgbClr val="595959"/>
                          </a:solidFill>
                          <a:effectLst/>
                          <a:latin typeface="Arial Narrow" panose="020B0606020202030204" pitchFamily="34" charset="0"/>
                        </a:rPr>
                        <a:t>la </a:t>
                      </a:r>
                      <a:r>
                        <a:rPr lang="fr-CA" sz="1100" b="0" i="0" u="none" strike="noStrike" dirty="0" err="1">
                          <a:solidFill>
                            <a:srgbClr val="595959"/>
                          </a:solidFill>
                          <a:effectLst/>
                          <a:latin typeface="Arial Narrow" panose="020B0606020202030204" pitchFamily="34" charset="0"/>
                        </a:rPr>
                        <a:t>transphobie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9022">
                <a:tc>
                  <a:txBody>
                    <a:bodyPr/>
                    <a:lstStyle/>
                    <a:p>
                      <a:pPr algn="l" fontAlgn="ctr"/>
                      <a:r>
                        <a:rPr lang="fr-CA" sz="1100" b="0" i="0" u="none" strike="noStrike" dirty="0">
                          <a:solidFill>
                            <a:srgbClr val="595959"/>
                          </a:solidFill>
                          <a:effectLst/>
                          <a:latin typeface="Arial Narrow" panose="020B0606020202030204" pitchFamily="34" charset="0"/>
                        </a:rPr>
                        <a:t>Plus de cliniques spécialisées dans les problématiques de santé spécifiques </a:t>
                      </a:r>
                      <a:r>
                        <a:rPr lang="fr-CA" sz="1100" b="0" i="0" u="none" strike="noStrike" dirty="0" err="1">
                          <a:solidFill>
                            <a:srgbClr val="595959"/>
                          </a:solidFill>
                          <a:effectLst/>
                          <a:latin typeface="Arial Narrow" panose="020B0606020202030204" pitchFamily="34" charset="0"/>
                        </a:rPr>
                        <a:t>LGBTQ</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9022">
                <a:tc>
                  <a:txBody>
                    <a:bodyPr/>
                    <a:lstStyle/>
                    <a:p>
                      <a:pPr algn="l" fontAlgn="ctr"/>
                      <a:r>
                        <a:rPr lang="fr-CA" sz="1100" b="0" i="0" u="none" strike="noStrike" dirty="0">
                          <a:solidFill>
                            <a:srgbClr val="595959"/>
                          </a:solidFill>
                          <a:effectLst/>
                          <a:latin typeface="Arial Narrow" panose="020B0606020202030204" pitchFamily="34" charset="0"/>
                        </a:rPr>
                        <a:t>Faciliter l’accès à des traitements médicaux pour les transitions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Ateliers de sensibilisation en entreprise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9022">
                <a:tc>
                  <a:txBody>
                    <a:bodyPr/>
                    <a:lstStyle/>
                    <a:p>
                      <a:pPr algn="l" fontAlgn="ctr"/>
                      <a:r>
                        <a:rPr lang="fr-CA" sz="1100" b="0" i="0" u="none" strike="noStrike" dirty="0">
                          <a:solidFill>
                            <a:srgbClr val="595959"/>
                          </a:solidFill>
                          <a:effectLst/>
                          <a:latin typeface="Arial Narrow" panose="020B0606020202030204" pitchFamily="34" charset="0"/>
                        </a:rPr>
                        <a:t>Ateliers de sensibilisation dans les milieux touchant les personnes âgées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8" name="ZoneTexte 7"/>
          <p:cNvSpPr txBox="1"/>
          <p:nvPr>
            <p:custDataLst>
              <p:tags r:id="rId5"/>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Q90. </a:t>
            </a:r>
            <a:r>
              <a:rPr lang="fr-CA" sz="900" dirty="0">
                <a:solidFill>
                  <a:srgbClr val="595959"/>
                </a:solidFill>
                <a:latin typeface="Arial" panose="020B0604020202020204" pitchFamily="34" charset="0"/>
                <a:cs typeface="Arial" panose="020B0604020202020204" pitchFamily="34" charset="0"/>
              </a:rPr>
              <a:t>Quelles sont, selon vous, les interventions qui seraient les plus utiles à renforcer à l’avenir pour favoriser le bien-être et l’intégration des personnes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dans la société canadienne actuelle?</a:t>
            </a:r>
          </a:p>
        </p:txBody>
      </p:sp>
      <p:sp>
        <p:nvSpPr>
          <p:cNvPr id="13" name="Titre 4"/>
          <p:cNvSpPr>
            <a:spLocks noGrp="1"/>
          </p:cNvSpPr>
          <p:nvPr>
            <p:ph type="title"/>
            <p:custDataLst>
              <p:tags r:id="rId6"/>
            </p:custDataLst>
          </p:nvPr>
        </p:nvSpPr>
        <p:spPr>
          <a:xfrm>
            <a:off x="530225" y="205167"/>
            <a:ext cx="8218239" cy="631545"/>
          </a:xfrm>
        </p:spPr>
        <p:txBody>
          <a:bodyPr>
            <a:normAutofit/>
          </a:bodyPr>
          <a:lstStyle/>
          <a:p>
            <a:r>
              <a:rPr lang="fr-CA" dirty="0" smtClean="0">
                <a:solidFill>
                  <a:srgbClr val="9BBB59"/>
                </a:solidFill>
              </a:rPr>
              <a:t>Interventions à renforcer pour favoriser le bien-être et l’intégration des personnes LGBT dans la société canadienne actuelle</a:t>
            </a:r>
            <a:endParaRPr lang="fr-CA" dirty="0"/>
          </a:p>
        </p:txBody>
      </p:sp>
    </p:spTree>
    <p:extLst>
      <p:ext uri="{BB962C8B-B14F-4D97-AF65-F5344CB8AC3E}">
        <p14:creationId xmlns:p14="http://schemas.microsoft.com/office/powerpoint/2010/main" val="1616172485"/>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165</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578083718"/>
              </p:ext>
            </p:extLst>
          </p:nvPr>
        </p:nvGraphicFramePr>
        <p:xfrm>
          <a:off x="539552" y="1196751"/>
          <a:ext cx="6966745" cy="4912635"/>
        </p:xfrm>
        <a:graphic>
          <a:graphicData uri="http://schemas.openxmlformats.org/drawingml/2006/table">
            <a:tbl>
              <a:tblPr firstRow="1" bandRow="1">
                <a:tableStyleId>{2D5ABB26-0587-4C30-8999-92F81FD0307C}</a:tableStyleId>
              </a:tblPr>
              <a:tblGrid>
                <a:gridCol w="2520000"/>
                <a:gridCol w="889349"/>
                <a:gridCol w="889349"/>
                <a:gridCol w="889349"/>
                <a:gridCol w="889349"/>
                <a:gridCol w="889349"/>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68499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1873">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389">
                <a:tc>
                  <a:txBody>
                    <a:bodyPr/>
                    <a:lstStyle/>
                    <a:p>
                      <a:pPr algn="l" fontAlgn="ctr"/>
                      <a:r>
                        <a:rPr lang="fr-CA" sz="1100" b="0" i="0" u="none" strike="noStrike" dirty="0">
                          <a:solidFill>
                            <a:srgbClr val="595959"/>
                          </a:solidFill>
                          <a:effectLst/>
                          <a:latin typeface="Arial Narrow" panose="020B0606020202030204" pitchFamily="34" charset="0"/>
                        </a:rPr>
                        <a:t>Retour/augmentation des cours d’éducation sexuelle à l’école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77103">
                <a:tc>
                  <a:txBody>
                    <a:bodyPr/>
                    <a:lstStyle/>
                    <a:p>
                      <a:pPr algn="l" fontAlgn="ctr"/>
                      <a:r>
                        <a:rPr lang="fr-CA" sz="1100" b="0" i="0" u="none" strike="noStrike" dirty="0">
                          <a:solidFill>
                            <a:srgbClr val="595959"/>
                          </a:solidFill>
                          <a:effectLst/>
                          <a:latin typeface="Arial Narrow" panose="020B0606020202030204" pitchFamily="34" charset="0"/>
                        </a:rPr>
                        <a:t>Favoriser la visibilité des ressources</a:t>
                      </a:r>
                      <a:r>
                        <a:rPr lang="fr-CA" sz="1100" b="0" i="0" u="none" strike="noStrike" dirty="0" smtClean="0">
                          <a:solidFill>
                            <a:srgbClr val="595959"/>
                          </a:solidFill>
                          <a:effectLst/>
                          <a:latin typeface="Arial Narrow" panose="020B0606020202030204" pitchFamily="34" charset="0"/>
                        </a:rPr>
                        <a:t>/ regroupements </a:t>
                      </a:r>
                      <a:r>
                        <a:rPr lang="fr-CA" sz="1100" b="0" i="0" u="none" strike="noStrike" dirty="0">
                          <a:solidFill>
                            <a:srgbClr val="595959"/>
                          </a:solidFill>
                          <a:effectLst/>
                          <a:latin typeface="Arial Narrow" panose="020B0606020202030204" pitchFamily="34" charset="0"/>
                        </a:rPr>
                        <a:t>LGBTQ (pour que les gens en processus d’affirmation puissent s’y rattacher plus facilement)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Ateliers de sensibilisation dans les écoles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515">
                <a:tc>
                  <a:txBody>
                    <a:bodyPr/>
                    <a:lstStyle/>
                    <a:p>
                      <a:pPr algn="l" fontAlgn="ctr"/>
                      <a:r>
                        <a:rPr lang="fr-CA" sz="1100" b="0" i="0" u="none" strike="noStrike" dirty="0">
                          <a:solidFill>
                            <a:srgbClr val="595959"/>
                          </a:solidFill>
                          <a:effectLst/>
                          <a:latin typeface="Arial Narrow" panose="020B0606020202030204" pitchFamily="34" charset="0"/>
                        </a:rPr>
                        <a:t>Une meilleure représentation des personnes </a:t>
                      </a:r>
                      <a:r>
                        <a:rPr lang="fr-CA" sz="1100" b="0" i="0" u="none" strike="noStrike" dirty="0" err="1">
                          <a:solidFill>
                            <a:srgbClr val="595959"/>
                          </a:solidFill>
                          <a:effectLst/>
                          <a:latin typeface="Arial Narrow" panose="020B0606020202030204" pitchFamily="34" charset="0"/>
                        </a:rPr>
                        <a:t>LGBTQ</a:t>
                      </a:r>
                      <a:r>
                        <a:rPr lang="fr-CA" sz="1100" b="0" i="0" u="none" strike="noStrike" dirty="0">
                          <a:solidFill>
                            <a:srgbClr val="595959"/>
                          </a:solidFill>
                          <a:effectLst/>
                          <a:latin typeface="Arial Narrow" panose="020B0606020202030204" pitchFamily="34" charset="0"/>
                        </a:rPr>
                        <a:t> dans les médias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Publicité contre </a:t>
                      </a:r>
                      <a:r>
                        <a:rPr lang="fr-CA" sz="1100" b="0" i="0" u="none" strike="noStrike" dirty="0" smtClean="0">
                          <a:solidFill>
                            <a:srgbClr val="595959"/>
                          </a:solidFill>
                          <a:effectLst/>
                          <a:latin typeface="Arial Narrow" panose="020B0606020202030204" pitchFamily="34" charset="0"/>
                        </a:rPr>
                        <a:t>l’homophobie, la </a:t>
                      </a:r>
                      <a:r>
                        <a:rPr lang="fr-CA" sz="1100" b="0" i="0" u="none" strike="noStrike" dirty="0" err="1" smtClean="0">
                          <a:solidFill>
                            <a:srgbClr val="595959"/>
                          </a:solidFill>
                          <a:effectLst/>
                          <a:latin typeface="Arial Narrow" panose="020B0606020202030204" pitchFamily="34" charset="0"/>
                        </a:rPr>
                        <a:t>biphobie</a:t>
                      </a:r>
                      <a:r>
                        <a:rPr lang="fr-CA" sz="1100" b="0" i="0" u="none" strike="noStrike" dirty="0" smtClean="0">
                          <a:solidFill>
                            <a:srgbClr val="595959"/>
                          </a:solidFill>
                          <a:effectLst/>
                          <a:latin typeface="Arial Narrow" panose="020B0606020202030204" pitchFamily="34" charset="0"/>
                        </a:rPr>
                        <a:t> ou la </a:t>
                      </a:r>
                      <a:r>
                        <a:rPr lang="fr-CA" sz="1100" b="0" i="0" u="none" strike="noStrike" dirty="0" err="1">
                          <a:solidFill>
                            <a:srgbClr val="595959"/>
                          </a:solidFill>
                          <a:effectLst/>
                          <a:latin typeface="Arial Narrow" panose="020B0606020202030204" pitchFamily="34" charset="0"/>
                        </a:rPr>
                        <a:t>transphobie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515">
                <a:tc>
                  <a:txBody>
                    <a:bodyPr/>
                    <a:lstStyle/>
                    <a:p>
                      <a:pPr algn="l" fontAlgn="ctr"/>
                      <a:r>
                        <a:rPr lang="fr-CA" sz="1100" b="0" i="0" u="none" strike="noStrike" dirty="0">
                          <a:solidFill>
                            <a:srgbClr val="595959"/>
                          </a:solidFill>
                          <a:effectLst/>
                          <a:latin typeface="Arial Narrow" panose="020B0606020202030204" pitchFamily="34" charset="0"/>
                        </a:rPr>
                        <a:t>Plus de cliniques spécialisées dans les problématiques de santé spécifiques </a:t>
                      </a:r>
                      <a:r>
                        <a:rPr lang="fr-CA" sz="1100" b="0" i="0" u="none" strike="noStrike" dirty="0" err="1">
                          <a:solidFill>
                            <a:srgbClr val="595959"/>
                          </a:solidFill>
                          <a:effectLst/>
                          <a:latin typeface="Arial Narrow" panose="020B0606020202030204" pitchFamily="34" charset="0"/>
                        </a:rPr>
                        <a:t>LGBTQ</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515">
                <a:tc>
                  <a:txBody>
                    <a:bodyPr/>
                    <a:lstStyle/>
                    <a:p>
                      <a:pPr algn="l" fontAlgn="ctr"/>
                      <a:r>
                        <a:rPr lang="fr-CA" sz="1100" b="0" i="0" u="none" strike="noStrike" dirty="0">
                          <a:solidFill>
                            <a:srgbClr val="595959"/>
                          </a:solidFill>
                          <a:effectLst/>
                          <a:latin typeface="Arial Narrow" panose="020B0606020202030204" pitchFamily="34" charset="0"/>
                        </a:rPr>
                        <a:t>Faciliter l’accès à des traitements médicaux pour les transitions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Ateliers de sensibilisation en entreprise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515">
                <a:tc>
                  <a:txBody>
                    <a:bodyPr/>
                    <a:lstStyle/>
                    <a:p>
                      <a:pPr algn="l" fontAlgn="ctr"/>
                      <a:r>
                        <a:rPr lang="fr-CA" sz="1100" b="0" i="0" u="none" strike="noStrike" dirty="0">
                          <a:solidFill>
                            <a:srgbClr val="595959"/>
                          </a:solidFill>
                          <a:effectLst/>
                          <a:latin typeface="Arial Narrow" panose="020B0606020202030204" pitchFamily="34" charset="0"/>
                        </a:rPr>
                        <a:t>Ateliers de sensibilisation dans les milieux touchant les personnes âgées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8" name="ZoneTexte 7"/>
          <p:cNvSpPr txBox="1"/>
          <p:nvPr>
            <p:custDataLst>
              <p:tags r:id="rId5"/>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Q90. </a:t>
            </a:r>
            <a:r>
              <a:rPr lang="fr-CA" sz="900" dirty="0">
                <a:solidFill>
                  <a:srgbClr val="595959"/>
                </a:solidFill>
                <a:latin typeface="Arial" panose="020B0604020202020204" pitchFamily="34" charset="0"/>
                <a:cs typeface="Arial" panose="020B0604020202020204" pitchFamily="34" charset="0"/>
              </a:rPr>
              <a:t>Quelles sont, selon vous, les interventions qui seraient les plus utiles à renforcer à l’avenir pour favoriser le bien-être et l’intégration des personnes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dans la société canadienne actuelle?</a:t>
            </a:r>
          </a:p>
        </p:txBody>
      </p:sp>
      <p:sp>
        <p:nvSpPr>
          <p:cNvPr id="13" name="Titre 4"/>
          <p:cNvSpPr>
            <a:spLocks noGrp="1"/>
          </p:cNvSpPr>
          <p:nvPr>
            <p:ph type="title"/>
            <p:custDataLst>
              <p:tags r:id="rId6"/>
            </p:custDataLst>
          </p:nvPr>
        </p:nvSpPr>
        <p:spPr>
          <a:xfrm>
            <a:off x="530225" y="205167"/>
            <a:ext cx="8146231" cy="631545"/>
          </a:xfrm>
        </p:spPr>
        <p:txBody>
          <a:bodyPr>
            <a:normAutofit/>
          </a:bodyPr>
          <a:lstStyle/>
          <a:p>
            <a:r>
              <a:rPr lang="fr-CA" dirty="0" smtClean="0">
                <a:solidFill>
                  <a:srgbClr val="9BBB59"/>
                </a:solidFill>
              </a:rPr>
              <a:t>Interventions à renforcer pour favoriser le bien-être et l’intégration des personnes LGBT dans la société canadienne actuelle</a:t>
            </a:r>
            <a:endParaRPr lang="fr-CA" dirty="0"/>
          </a:p>
        </p:txBody>
      </p:sp>
    </p:spTree>
    <p:extLst>
      <p:ext uri="{BB962C8B-B14F-4D97-AF65-F5344CB8AC3E}">
        <p14:creationId xmlns:p14="http://schemas.microsoft.com/office/powerpoint/2010/main" val="1256421232"/>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166</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444056143"/>
              </p:ext>
            </p:extLst>
          </p:nvPr>
        </p:nvGraphicFramePr>
        <p:xfrm>
          <a:off x="683568" y="1556792"/>
          <a:ext cx="7981695" cy="466571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564159"/>
            <a:ext cx="8189664" cy="631545"/>
          </a:xfrm>
        </p:spPr>
        <p:txBody>
          <a:bodyPr>
            <a:normAutofit fontScale="90000"/>
          </a:bodyPr>
          <a:lstStyle/>
          <a:p>
            <a:r>
              <a:rPr lang="fr-CA" sz="2000" dirty="0" smtClean="0">
                <a:solidFill>
                  <a:srgbClr val="9BBB59"/>
                </a:solidFill>
              </a:rPr>
              <a:t>Stéréotypes à faire évoluer pour favoriser le bien-être et l’intégration des personnes LGBT dans la société canadienne actuelle</a:t>
            </a:r>
            <a:br>
              <a:rPr lang="fr-CA" sz="2000" dirty="0" smtClean="0">
                <a:solidFill>
                  <a:srgbClr val="9BBB59"/>
                </a:solidFill>
              </a:rPr>
            </a:br>
            <a:endParaRPr lang="fr-CA" dirty="0"/>
          </a:p>
        </p:txBody>
      </p:sp>
      <p:sp>
        <p:nvSpPr>
          <p:cNvPr id="13" name="Rectangle 12"/>
          <p:cNvSpPr/>
          <p:nvPr>
            <p:custDataLst>
              <p:tags r:id="rId5"/>
            </p:custDataLst>
          </p:nvPr>
        </p:nvSpPr>
        <p:spPr>
          <a:xfrm>
            <a:off x="510159" y="1160678"/>
            <a:ext cx="23679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Q91. </a:t>
            </a:r>
            <a:r>
              <a:rPr lang="fr-CA" sz="900" dirty="0">
                <a:solidFill>
                  <a:srgbClr val="595959"/>
                </a:solidFill>
                <a:latin typeface="Arial" panose="020B0604020202020204" pitchFamily="34" charset="0"/>
                <a:cs typeface="Arial" panose="020B0604020202020204" pitchFamily="34" charset="0"/>
              </a:rPr>
              <a:t>Quelles sont, selon vous, les perceptions qu’il est le plus important de faire évoluer pour favoriser le bien-être et l’intégration des personnes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dans la société canadienne actuelle? </a:t>
            </a:r>
          </a:p>
        </p:txBody>
      </p:sp>
    </p:spTree>
    <p:extLst>
      <p:ext uri="{BB962C8B-B14F-4D97-AF65-F5344CB8AC3E}">
        <p14:creationId xmlns:p14="http://schemas.microsoft.com/office/powerpoint/2010/main" val="2847898654"/>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167</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728352709"/>
              </p:ext>
            </p:extLst>
          </p:nvPr>
        </p:nvGraphicFramePr>
        <p:xfrm>
          <a:off x="539552" y="1203189"/>
          <a:ext cx="7992887" cy="4843883"/>
        </p:xfrm>
        <a:graphic>
          <a:graphicData uri="http://schemas.openxmlformats.org/drawingml/2006/table">
            <a:tbl>
              <a:tblPr firstRow="1" bandRow="1">
                <a:tableStyleId>{2D5ABB26-0587-4C30-8999-92F81FD0307C}</a:tableStyleId>
              </a:tblPr>
              <a:tblGrid>
                <a:gridCol w="2520280"/>
                <a:gridCol w="781801"/>
                <a:gridCol w="781801"/>
                <a:gridCol w="781801"/>
                <a:gridCol w="781801"/>
                <a:gridCol w="781801"/>
                <a:gridCol w="781801"/>
                <a:gridCol w="781801"/>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80723">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2904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82489">
                <a:tc>
                  <a:txBody>
                    <a:bodyPr/>
                    <a:lstStyle/>
                    <a:p>
                      <a:pPr algn="l" fontAlgn="ctr"/>
                      <a:r>
                        <a:rPr lang="fr-CA" sz="900" b="0" i="0" u="none" strike="noStrike" dirty="0">
                          <a:solidFill>
                            <a:srgbClr val="595959"/>
                          </a:solidFill>
                          <a:effectLst/>
                          <a:latin typeface="Arial Narrow" panose="020B0606020202030204" pitchFamily="34" charset="0"/>
                        </a:rPr>
                        <a:t>La croyance qu’un enfant ne peut pas se développer de façon équilibrée avec des parents </a:t>
                      </a:r>
                      <a:r>
                        <a:rPr lang="fr-CA" sz="900" b="0" i="0" u="none" strike="noStrike" dirty="0" err="1">
                          <a:solidFill>
                            <a:srgbClr val="595959"/>
                          </a:solidFill>
                          <a:effectLst/>
                          <a:latin typeface="Arial Narrow" panose="020B0606020202030204" pitchFamily="34" charset="0"/>
                        </a:rPr>
                        <a:t>LGBTQ</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58</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49</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8623">
                <a:tc>
                  <a:txBody>
                    <a:bodyPr/>
                    <a:lstStyle/>
                    <a:p>
                      <a:pPr algn="l" fontAlgn="ctr"/>
                      <a:r>
                        <a:rPr lang="fr-CA" sz="900" b="0" i="0" u="none" strike="noStrike" dirty="0">
                          <a:solidFill>
                            <a:srgbClr val="595959"/>
                          </a:solidFill>
                          <a:effectLst/>
                          <a:latin typeface="Arial Narrow" panose="020B0606020202030204" pitchFamily="34" charset="0"/>
                        </a:rPr>
                        <a:t>La croyance qu’on peut changer l’orientation sexuelle/l’identité de genre avec de la « thérapie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44697">
                <a:tc>
                  <a:txBody>
                    <a:bodyPr/>
                    <a:lstStyle/>
                    <a:p>
                      <a:pPr algn="l" fontAlgn="ctr"/>
                      <a:r>
                        <a:rPr lang="fr-CA" sz="900" b="0" i="0" u="none" strike="noStrike" dirty="0">
                          <a:solidFill>
                            <a:srgbClr val="595959"/>
                          </a:solidFill>
                          <a:effectLst/>
                          <a:latin typeface="Arial Narrow" panose="020B0606020202030204" pitchFamily="34" charset="0"/>
                        </a:rPr>
                        <a:t>La croyance que les personnes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pourraient être attirées physiquement par les enfants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37</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44697">
                <a:tc>
                  <a:txBody>
                    <a:bodyPr/>
                    <a:lstStyle/>
                    <a:p>
                      <a:pPr algn="l" fontAlgn="ctr"/>
                      <a:r>
                        <a:rPr lang="fr-CA" sz="900" b="0" i="0" u="none" strike="noStrike" dirty="0">
                          <a:solidFill>
                            <a:srgbClr val="595959"/>
                          </a:solidFill>
                          <a:effectLst/>
                          <a:latin typeface="Arial Narrow" panose="020B0606020202030204" pitchFamily="34" charset="0"/>
                        </a:rPr>
                        <a:t>Les images stéréotypées souvent associées aux minorités sexuelles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36</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8994">
                <a:tc>
                  <a:txBody>
                    <a:bodyPr/>
                    <a:lstStyle/>
                    <a:p>
                      <a:pPr algn="l" fontAlgn="ctr"/>
                      <a:r>
                        <a:rPr lang="fr-CA" sz="900" b="0" i="0" u="none" strike="noStrike" dirty="0">
                          <a:solidFill>
                            <a:srgbClr val="595959"/>
                          </a:solidFill>
                          <a:effectLst/>
                          <a:latin typeface="Arial Narrow" panose="020B0606020202030204" pitchFamily="34" charset="0"/>
                        </a:rPr>
                        <a:t>La perception des hétérosexuels que leurs ami(e)s homosexuel(le)s ou bisexuel(les) du même sexe qu’eux pourraient vouloir les « cruiser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38</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7759">
                <a:tc>
                  <a:txBody>
                    <a:bodyPr/>
                    <a:lstStyle/>
                    <a:p>
                      <a:pPr algn="l" fontAlgn="ctr"/>
                      <a:r>
                        <a:rPr lang="fr-CA" sz="900" b="0" i="0" u="none" strike="noStrike" dirty="0">
                          <a:solidFill>
                            <a:srgbClr val="595959"/>
                          </a:solidFill>
                          <a:effectLst/>
                          <a:latin typeface="Arial Narrow" panose="020B0606020202030204" pitchFamily="34" charset="0"/>
                        </a:rPr>
                        <a:t>La croyance que les personnes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brisent les valeurs de la société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7759">
                <a:tc>
                  <a:txBody>
                    <a:bodyPr/>
                    <a:lstStyle/>
                    <a:p>
                      <a:pPr algn="l" fontAlgn="ctr"/>
                      <a:r>
                        <a:rPr lang="fr-CA" sz="900" b="0" i="0" u="none" strike="noStrike" dirty="0">
                          <a:solidFill>
                            <a:srgbClr val="595959"/>
                          </a:solidFill>
                          <a:effectLst/>
                          <a:latin typeface="Arial Narrow" panose="020B0606020202030204" pitchFamily="34" charset="0"/>
                        </a:rPr>
                        <a:t>La croyance que le genre est quelque chose de nécessairement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25</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7759">
                <a:tc>
                  <a:txBody>
                    <a:bodyPr/>
                    <a:lstStyle/>
                    <a:p>
                      <a:pPr algn="l" fontAlgn="ctr"/>
                      <a:r>
                        <a:rPr lang="fr-CA" sz="900" b="0" i="0" u="none" strike="noStrike" dirty="0">
                          <a:solidFill>
                            <a:srgbClr val="595959"/>
                          </a:solidFill>
                          <a:effectLst/>
                          <a:latin typeface="Arial Narrow" panose="020B0606020202030204" pitchFamily="34" charset="0"/>
                        </a:rPr>
                        <a:t>La croyance que le genre est déterminé biologiquement à la naissance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2489">
                <a:tc>
                  <a:txBody>
                    <a:bodyPr/>
                    <a:lstStyle/>
                    <a:p>
                      <a:pPr algn="l" fontAlgn="ctr"/>
                      <a:r>
                        <a:rPr lang="fr-CA" sz="900" b="0" i="0" u="none" strike="noStrike" dirty="0">
                          <a:solidFill>
                            <a:srgbClr val="595959"/>
                          </a:solidFill>
                          <a:effectLst/>
                          <a:latin typeface="Arial Narrow" panose="020B0606020202030204" pitchFamily="34" charset="0"/>
                        </a:rPr>
                        <a:t>La croyance que les personnes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qui se démontrent de l’affection en public sont « trop sexuelles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20</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2489">
                <a:tc>
                  <a:txBody>
                    <a:bodyPr/>
                    <a:lstStyle/>
                    <a:p>
                      <a:pPr algn="l" fontAlgn="ctr"/>
                      <a:r>
                        <a:rPr lang="fr-CA" sz="900" b="0" i="0" u="none" strike="noStrike" dirty="0">
                          <a:solidFill>
                            <a:srgbClr val="595959"/>
                          </a:solidFill>
                          <a:effectLst/>
                          <a:latin typeface="Arial Narrow" panose="020B0606020202030204" pitchFamily="34" charset="0"/>
                        </a:rPr>
                        <a:t>La perception des hétérosexuels que s’ils passent du temps avec des personnes homosexuel(le)s ou bisexuel(les) du même sexe qu’eux ils pourraient le devenir eux aussi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2489">
                <a:tc>
                  <a:txBody>
                    <a:bodyPr/>
                    <a:lstStyle/>
                    <a:p>
                      <a:pPr algn="l" fontAlgn="ctr"/>
                      <a:r>
                        <a:rPr lang="fr-CA" sz="900" b="0" i="0" u="none" strike="noStrike" dirty="0">
                          <a:solidFill>
                            <a:srgbClr val="595959"/>
                          </a:solidFill>
                          <a:effectLst/>
                          <a:latin typeface="Arial Narrow" panose="020B0606020202030204" pitchFamily="34" charset="0"/>
                        </a:rPr>
                        <a:t>La croyance qu’il faut avoir subi des chirurgies pour être une « vraie » personne </a:t>
                      </a:r>
                      <a:r>
                        <a:rPr lang="fr-CA" sz="900" b="0" i="0" u="none" strike="noStrike" dirty="0" err="1">
                          <a:solidFill>
                            <a:srgbClr val="595959"/>
                          </a:solidFill>
                          <a:effectLst/>
                          <a:latin typeface="Arial Narrow" panose="020B0606020202030204" pitchFamily="34" charset="0"/>
                        </a:rPr>
                        <a:t>trans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319">
                <a:tc>
                  <a:txBody>
                    <a:bodyPr/>
                    <a:lstStyle/>
                    <a:p>
                      <a:pPr algn="l" fontAlgn="ctr"/>
                      <a:r>
                        <a:rPr lang="fr-CA" sz="900" b="0" i="0" u="none" strike="noStrike" dirty="0" smtClean="0">
                          <a:solidFill>
                            <a:srgbClr val="595959"/>
                          </a:solidFill>
                          <a:effectLst/>
                          <a:latin typeface="Arial Narrow" panose="020B0606020202030204" pitchFamily="34" charset="0"/>
                        </a:rPr>
                        <a:t>Autre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5</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319">
                <a:tc>
                  <a:txBody>
                    <a:bodyPr/>
                    <a:lstStyle/>
                    <a:p>
                      <a:pPr algn="l" fontAlgn="ctr"/>
                      <a:r>
                        <a:rPr lang="fr-CA" sz="900" b="0" i="0" u="none" strike="noStrike" dirty="0" err="1">
                          <a:solidFill>
                            <a:srgbClr val="595959"/>
                          </a:solidFill>
                          <a:effectLst/>
                          <a:latin typeface="Arial Narrow" panose="020B0606020202030204" pitchFamily="34" charset="0"/>
                        </a:rPr>
                        <a:t>NSP</a:t>
                      </a:r>
                      <a:r>
                        <a:rPr lang="fr-CA" sz="900" b="0" i="0" u="none" strike="noStrike" dirty="0">
                          <a:solidFill>
                            <a:srgbClr val="595959"/>
                          </a:solidFill>
                          <a:effectLst/>
                          <a:latin typeface="Arial Narrow" panose="020B0606020202030204" pitchFamily="34" charset="0"/>
                        </a:rPr>
                        <a:t>/PR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1" name="Titre 4"/>
          <p:cNvSpPr>
            <a:spLocks noGrp="1"/>
          </p:cNvSpPr>
          <p:nvPr>
            <p:ph type="title"/>
            <p:custDataLst>
              <p:tags r:id="rId5"/>
            </p:custDataLst>
          </p:nvPr>
        </p:nvSpPr>
        <p:spPr>
          <a:xfrm>
            <a:off x="558800" y="260648"/>
            <a:ext cx="8189664" cy="631545"/>
          </a:xfrm>
        </p:spPr>
        <p:txBody>
          <a:bodyPr>
            <a:normAutofit fontScale="90000"/>
          </a:bodyPr>
          <a:lstStyle/>
          <a:p>
            <a:r>
              <a:rPr lang="fr-CA" sz="2000" dirty="0" smtClean="0">
                <a:solidFill>
                  <a:srgbClr val="9BBB59"/>
                </a:solidFill>
              </a:rPr>
              <a:t>Stéréotypes à faire évoluer pour favoriser le bien-être et l’intégration des personnes LGBT dans la société canadienne actuelle</a:t>
            </a:r>
            <a:br>
              <a:rPr lang="fr-CA" sz="2000" dirty="0" smtClean="0">
                <a:solidFill>
                  <a:srgbClr val="9BBB59"/>
                </a:solidFill>
              </a:rPr>
            </a:br>
            <a:endParaRPr lang="fr-CA" dirty="0"/>
          </a:p>
        </p:txBody>
      </p:sp>
      <p:sp>
        <p:nvSpPr>
          <p:cNvPr id="13" name="ZoneTexte 12"/>
          <p:cNvSpPr txBox="1"/>
          <p:nvPr>
            <p:custDataLst>
              <p:tags r:id="rId6"/>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Q91. </a:t>
            </a:r>
            <a:r>
              <a:rPr lang="fr-CA" sz="900" dirty="0">
                <a:solidFill>
                  <a:srgbClr val="595959"/>
                </a:solidFill>
                <a:latin typeface="Arial" panose="020B0604020202020204" pitchFamily="34" charset="0"/>
                <a:cs typeface="Arial" panose="020B0604020202020204" pitchFamily="34" charset="0"/>
              </a:rPr>
              <a:t>Quelles sont, selon vous, les perceptions qu’il est le plus important de faire évoluer pour favoriser le bien-être et l’intégration des personnes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dans la société canadienne actuelle? </a:t>
            </a:r>
          </a:p>
        </p:txBody>
      </p:sp>
    </p:spTree>
    <p:extLst>
      <p:ext uri="{BB962C8B-B14F-4D97-AF65-F5344CB8AC3E}">
        <p14:creationId xmlns:p14="http://schemas.microsoft.com/office/powerpoint/2010/main" val="3487287181"/>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168</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91088011"/>
              </p:ext>
            </p:extLst>
          </p:nvPr>
        </p:nvGraphicFramePr>
        <p:xfrm>
          <a:off x="539552" y="1117092"/>
          <a:ext cx="8208910" cy="4874389"/>
        </p:xfrm>
        <a:graphic>
          <a:graphicData uri="http://schemas.openxmlformats.org/drawingml/2006/table">
            <a:tbl>
              <a:tblPr firstRow="1" bandRow="1">
                <a:tableStyleId>{2D5ABB26-0587-4C30-8999-92F81FD0307C}</a:tableStyleId>
              </a:tblPr>
              <a:tblGrid>
                <a:gridCol w="2520280"/>
                <a:gridCol w="632070"/>
                <a:gridCol w="632070"/>
                <a:gridCol w="632070"/>
                <a:gridCol w="632070"/>
                <a:gridCol w="632070"/>
                <a:gridCol w="632070"/>
                <a:gridCol w="632070"/>
                <a:gridCol w="632070"/>
                <a:gridCol w="632070"/>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73939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518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0">
                <a:tc>
                  <a:txBody>
                    <a:bodyPr/>
                    <a:lstStyle/>
                    <a:p>
                      <a:pPr algn="l" fontAlgn="ctr"/>
                      <a:r>
                        <a:rPr lang="fr-CA" sz="900" b="0" i="0" u="none" strike="noStrike" dirty="0">
                          <a:solidFill>
                            <a:srgbClr val="595959"/>
                          </a:solidFill>
                          <a:effectLst/>
                          <a:latin typeface="Arial Narrow" panose="020B0606020202030204" pitchFamily="34" charset="0"/>
                        </a:rPr>
                        <a:t>La croyance qu’un enfant ne peut pas se développer de façon équilibrée avec des parents </a:t>
                      </a:r>
                      <a:r>
                        <a:rPr lang="fr-CA" sz="900" b="0" i="0" u="none" strike="noStrike" dirty="0" err="1">
                          <a:solidFill>
                            <a:srgbClr val="595959"/>
                          </a:solidFill>
                          <a:effectLst/>
                          <a:latin typeface="Arial Narrow" panose="020B0606020202030204" pitchFamily="34" charset="0"/>
                        </a:rPr>
                        <a:t>LGBTQ</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58</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50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50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48</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37</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fr-CA" sz="900" b="0" i="0" u="none" strike="noStrike" dirty="0">
                          <a:solidFill>
                            <a:srgbClr val="595959"/>
                          </a:solidFill>
                          <a:effectLst/>
                          <a:latin typeface="Arial Narrow" panose="020B0606020202030204" pitchFamily="34" charset="0"/>
                        </a:rPr>
                        <a:t>La croyance qu’on peut changer l’orientation sexuelle/l’identité de genre avec de la « thérapie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55</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46</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62</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fr-CA" sz="900" b="0" i="0" u="none" strike="noStrike" dirty="0">
                          <a:solidFill>
                            <a:srgbClr val="595959"/>
                          </a:solidFill>
                          <a:effectLst/>
                          <a:latin typeface="Arial Narrow" panose="020B0606020202030204" pitchFamily="34" charset="0"/>
                        </a:rPr>
                        <a:t>La croyance que les personnes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pourraient être attirées physiquement par les enfants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39</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35</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36</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27</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18</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fr-CA" sz="900" b="0" i="0" u="none" strike="noStrike" dirty="0">
                          <a:solidFill>
                            <a:srgbClr val="595959"/>
                          </a:solidFill>
                          <a:effectLst/>
                          <a:latin typeface="Arial Narrow" panose="020B0606020202030204" pitchFamily="34" charset="0"/>
                        </a:rPr>
                        <a:t>Les images stéréotypées souvent associées aux minorités sexuelles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37</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33</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29</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fr-CA" sz="900" b="0" i="0" u="none" strike="noStrike" dirty="0">
                          <a:solidFill>
                            <a:srgbClr val="595959"/>
                          </a:solidFill>
                          <a:effectLst/>
                          <a:latin typeface="Arial Narrow" panose="020B0606020202030204" pitchFamily="34" charset="0"/>
                        </a:rPr>
                        <a:t>La perception des hétérosexuels que leurs ami(e)s homosexuel(le)s ou bisexuel(les) du même sexe qu’eux pourraient vouloir les « cruiser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38</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15</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30</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fr-CA" sz="900" b="0" i="0" u="none" strike="noStrike" dirty="0">
                          <a:solidFill>
                            <a:srgbClr val="595959"/>
                          </a:solidFill>
                          <a:effectLst/>
                          <a:latin typeface="Arial Narrow" panose="020B0606020202030204" pitchFamily="34" charset="0"/>
                        </a:rPr>
                        <a:t>La croyance que les personnes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brisent les valeurs de la société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33</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fr-CA" sz="900" b="0" i="0" u="none" strike="noStrike" dirty="0">
                          <a:solidFill>
                            <a:srgbClr val="595959"/>
                          </a:solidFill>
                          <a:effectLst/>
                          <a:latin typeface="Arial Narrow" panose="020B0606020202030204" pitchFamily="34" charset="0"/>
                        </a:rPr>
                        <a:t>La croyance que le genre est quelque chose de nécessairement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33</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77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80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fr-CA" sz="900" b="0" i="0" u="none" strike="noStrike" dirty="0">
                          <a:solidFill>
                            <a:srgbClr val="595959"/>
                          </a:solidFill>
                          <a:effectLst/>
                          <a:latin typeface="Arial Narrow" panose="020B0606020202030204" pitchFamily="34" charset="0"/>
                        </a:rPr>
                        <a:t>La croyance que le genre est déterminé biologiquement à la naissance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32</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71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fr-CA" sz="900" b="0" i="0" u="none" strike="noStrike" dirty="0">
                          <a:solidFill>
                            <a:srgbClr val="595959"/>
                          </a:solidFill>
                          <a:effectLst/>
                          <a:latin typeface="Arial Narrow" panose="020B0606020202030204" pitchFamily="34" charset="0"/>
                        </a:rPr>
                        <a:t>La croyance que les personnes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qui se démontrent de l’affection en public sont « trop sexuelles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30</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fr-CA" sz="900" b="0" i="0" u="none" strike="noStrike" dirty="0">
                          <a:solidFill>
                            <a:srgbClr val="595959"/>
                          </a:solidFill>
                          <a:effectLst/>
                          <a:latin typeface="Arial Narrow" panose="020B0606020202030204" pitchFamily="34" charset="0"/>
                        </a:rPr>
                        <a:t>La perception des hétérosexuels que s’ils passent du temps avec des personnes homosexuel(le)s ou bisexuel(les) du même sexe qu’eux ils pourraient le devenir eux aussi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18</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34</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13</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fr-CA" sz="900" b="0" i="0" u="none" strike="noStrike" dirty="0">
                          <a:solidFill>
                            <a:srgbClr val="595959"/>
                          </a:solidFill>
                          <a:effectLst/>
                          <a:latin typeface="Arial Narrow" panose="020B0606020202030204" pitchFamily="34" charset="0"/>
                        </a:rPr>
                        <a:t>La croyance qu’il faut avoir subi des chirurgies pour être une « vraie » personne </a:t>
                      </a:r>
                      <a:r>
                        <a:rPr lang="fr-CA" sz="900" b="0" i="0" u="none" strike="noStrike" dirty="0" err="1">
                          <a:solidFill>
                            <a:srgbClr val="595959"/>
                          </a:solidFill>
                          <a:effectLst/>
                          <a:latin typeface="Arial Narrow" panose="020B0606020202030204" pitchFamily="34" charset="0"/>
                        </a:rPr>
                        <a:t>trans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19</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fr-CA" sz="900" b="0" i="0" u="none" strike="noStrike" dirty="0" smtClean="0">
                          <a:solidFill>
                            <a:srgbClr val="595959"/>
                          </a:solidFill>
                          <a:effectLst/>
                          <a:latin typeface="Arial Narrow" panose="020B0606020202030204" pitchFamily="34" charset="0"/>
                        </a:rPr>
                        <a:t>Autre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2</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0">
                <a:tc>
                  <a:txBody>
                    <a:bodyPr/>
                    <a:lstStyle/>
                    <a:p>
                      <a:pPr algn="l" fontAlgn="ctr"/>
                      <a:r>
                        <a:rPr lang="fr-CA" sz="900" b="0" i="0" u="none" strike="noStrike" dirty="0" err="1">
                          <a:solidFill>
                            <a:srgbClr val="595959"/>
                          </a:solidFill>
                          <a:effectLst/>
                          <a:latin typeface="Arial Narrow" panose="020B0606020202030204" pitchFamily="34" charset="0"/>
                        </a:rPr>
                        <a:t>NSP</a:t>
                      </a:r>
                      <a:r>
                        <a:rPr lang="fr-CA" sz="900" b="0" i="0" u="none" strike="noStrike" dirty="0">
                          <a:solidFill>
                            <a:srgbClr val="595959"/>
                          </a:solidFill>
                          <a:effectLst/>
                          <a:latin typeface="Arial Narrow" panose="020B0606020202030204" pitchFamily="34" charset="0"/>
                        </a:rPr>
                        <a:t>/PR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5"/>
            </p:custDataLst>
          </p:nvPr>
        </p:nvSpPr>
        <p:spPr>
          <a:xfrm>
            <a:off x="558800" y="250015"/>
            <a:ext cx="8189664" cy="631545"/>
          </a:xfrm>
        </p:spPr>
        <p:txBody>
          <a:bodyPr>
            <a:normAutofit fontScale="90000"/>
          </a:bodyPr>
          <a:lstStyle/>
          <a:p>
            <a:r>
              <a:rPr lang="fr-CA" sz="2000" dirty="0" smtClean="0">
                <a:solidFill>
                  <a:srgbClr val="9BBB59"/>
                </a:solidFill>
              </a:rPr>
              <a:t>Stéréotypes à faire évoluer pour favoriser le bien-être et l’intégration des personnes LGBT dans la société canadienne actuelle</a:t>
            </a:r>
            <a:br>
              <a:rPr lang="fr-CA" sz="2000" dirty="0" smtClean="0">
                <a:solidFill>
                  <a:srgbClr val="9BBB59"/>
                </a:solidFill>
              </a:rPr>
            </a:br>
            <a:endParaRPr lang="fr-CA" dirty="0"/>
          </a:p>
        </p:txBody>
      </p:sp>
      <p:sp>
        <p:nvSpPr>
          <p:cNvPr id="14" name="ZoneTexte 13"/>
          <p:cNvSpPr txBox="1"/>
          <p:nvPr>
            <p:custDataLst>
              <p:tags r:id="rId6"/>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Q91. </a:t>
            </a:r>
            <a:r>
              <a:rPr lang="fr-CA" sz="900" dirty="0">
                <a:solidFill>
                  <a:srgbClr val="595959"/>
                </a:solidFill>
                <a:latin typeface="Arial" panose="020B0604020202020204" pitchFamily="34" charset="0"/>
                <a:cs typeface="Arial" panose="020B0604020202020204" pitchFamily="34" charset="0"/>
              </a:rPr>
              <a:t>Quelles sont, selon vous, les perceptions qu’il est le plus important de faire évoluer pour favoriser le bien-être et l’intégration des personnes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dans la société canadienne actuelle? </a:t>
            </a:r>
          </a:p>
        </p:txBody>
      </p:sp>
    </p:spTree>
    <p:extLst>
      <p:ext uri="{BB962C8B-B14F-4D97-AF65-F5344CB8AC3E}">
        <p14:creationId xmlns:p14="http://schemas.microsoft.com/office/powerpoint/2010/main" val="536550115"/>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169</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99339641"/>
              </p:ext>
            </p:extLst>
          </p:nvPr>
        </p:nvGraphicFramePr>
        <p:xfrm>
          <a:off x="611560" y="1340768"/>
          <a:ext cx="5760639" cy="4635278"/>
        </p:xfrm>
        <a:graphic>
          <a:graphicData uri="http://schemas.openxmlformats.org/drawingml/2006/table">
            <a:tbl>
              <a:tblPr firstRow="1" bandRow="1">
                <a:tableStyleId>{2D5ABB26-0587-4C30-8999-92F81FD0307C}</a:tableStyleId>
              </a:tblPr>
              <a:tblGrid>
                <a:gridCol w="3287322"/>
                <a:gridCol w="824439"/>
                <a:gridCol w="824439"/>
                <a:gridCol w="824439"/>
              </a:tblGrid>
              <a:tr h="24215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40592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Gais</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Lesbiennes</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4215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400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302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31622">
                <a:tc>
                  <a:txBody>
                    <a:bodyPr/>
                    <a:lstStyle/>
                    <a:p>
                      <a:pPr algn="l" fontAlgn="ctr"/>
                      <a:r>
                        <a:rPr lang="fr-CA" sz="900" b="0" i="0" u="none" strike="noStrike" dirty="0">
                          <a:solidFill>
                            <a:srgbClr val="595959"/>
                          </a:solidFill>
                          <a:effectLst/>
                          <a:latin typeface="Arial Narrow" panose="020B0606020202030204" pitchFamily="34" charset="0"/>
                        </a:rPr>
                        <a:t>La croyance qu’un enfant ne peut pas se développer de façon équilibrée avec des parents </a:t>
                      </a:r>
                      <a:r>
                        <a:rPr lang="fr-CA" sz="900" b="0" i="0" u="none" strike="noStrike" dirty="0" err="1">
                          <a:solidFill>
                            <a:srgbClr val="595959"/>
                          </a:solidFill>
                          <a:effectLst/>
                          <a:latin typeface="Arial Narrow" panose="020B0606020202030204" pitchFamily="34" charset="0"/>
                        </a:rPr>
                        <a:t>LGBTQ</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58</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a:ea typeface="+mn-ea"/>
                          <a:cs typeface="+mn-cs"/>
                        </a:rPr>
                        <a:t>63</a:t>
                      </a:r>
                      <a:endParaRPr lang="fr-CA" sz="9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a:ea typeface="+mn-ea"/>
                          <a:cs typeface="+mn-cs"/>
                        </a:rPr>
                        <a:t>67</a:t>
                      </a:r>
                      <a:endParaRPr lang="fr-CA" sz="9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1622">
                <a:tc>
                  <a:txBody>
                    <a:bodyPr/>
                    <a:lstStyle/>
                    <a:p>
                      <a:pPr algn="l" fontAlgn="ctr"/>
                      <a:r>
                        <a:rPr lang="fr-CA" sz="900" b="0" i="0" u="none" strike="noStrike" dirty="0">
                          <a:solidFill>
                            <a:srgbClr val="595959"/>
                          </a:solidFill>
                          <a:effectLst/>
                          <a:latin typeface="Arial Narrow" panose="020B0606020202030204" pitchFamily="34" charset="0"/>
                        </a:rPr>
                        <a:t>La croyance qu’on peut changer l’orientation sexuelle/l’identité de genre avec de la « thérapie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53</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900" b="1" i="0" u="none" strike="noStrike" kern="1200" dirty="0" smtClean="0">
                          <a:solidFill>
                            <a:srgbClr val="E31836"/>
                          </a:solidFill>
                          <a:effectLst/>
                          <a:latin typeface="Arial"/>
                          <a:ea typeface="+mn-ea"/>
                          <a:cs typeface="+mn-cs"/>
                        </a:rPr>
                        <a:t>52</a:t>
                      </a:r>
                      <a:endParaRPr lang="fr-CA" sz="900" b="1" i="0" u="none" strike="noStrike" kern="1200" dirty="0">
                        <a:solidFill>
                          <a:srgbClr val="E31836"/>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1" i="0" u="none" strike="noStrike" dirty="0" smtClean="0">
                          <a:solidFill>
                            <a:srgbClr val="00B0F0"/>
                          </a:solidFill>
                          <a:effectLst/>
                          <a:latin typeface="Arial"/>
                        </a:rPr>
                        <a:t>63</a:t>
                      </a:r>
                      <a:endParaRPr lang="fr-CA" sz="9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1622">
                <a:tc>
                  <a:txBody>
                    <a:bodyPr/>
                    <a:lstStyle/>
                    <a:p>
                      <a:pPr algn="l" fontAlgn="ctr"/>
                      <a:r>
                        <a:rPr lang="fr-CA" sz="900" b="0" i="0" u="none" strike="noStrike" dirty="0">
                          <a:solidFill>
                            <a:srgbClr val="595959"/>
                          </a:solidFill>
                          <a:effectLst/>
                          <a:latin typeface="Arial Narrow" panose="020B0606020202030204" pitchFamily="34" charset="0"/>
                        </a:rPr>
                        <a:t>La croyance que les personnes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pourraient être attirées physiquement par les enfants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46</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a:ea typeface="+mn-ea"/>
                          <a:cs typeface="+mn-cs"/>
                        </a:rPr>
                        <a:t>54</a:t>
                      </a:r>
                      <a:endParaRPr lang="fr-CA" sz="9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smtClean="0">
                          <a:solidFill>
                            <a:srgbClr val="595959"/>
                          </a:solidFill>
                          <a:effectLst/>
                          <a:latin typeface="Arial"/>
                        </a:rPr>
                        <a:t>48</a:t>
                      </a:r>
                      <a:endParaRPr lang="fr-CA" sz="9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17556">
                <a:tc>
                  <a:txBody>
                    <a:bodyPr/>
                    <a:lstStyle/>
                    <a:p>
                      <a:pPr algn="l" fontAlgn="ctr"/>
                      <a:r>
                        <a:rPr lang="fr-CA" sz="900" b="0" i="0" u="none" strike="noStrike" dirty="0">
                          <a:solidFill>
                            <a:srgbClr val="595959"/>
                          </a:solidFill>
                          <a:effectLst/>
                          <a:latin typeface="Arial Narrow" panose="020B0606020202030204" pitchFamily="34" charset="0"/>
                        </a:rPr>
                        <a:t>Les images stéréotypées souvent associées aux minorités sexuelles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42</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900" b="0" i="0" u="none" strike="noStrike" kern="1200" dirty="0" smtClean="0">
                          <a:solidFill>
                            <a:srgbClr val="595959"/>
                          </a:solidFill>
                          <a:effectLst/>
                          <a:latin typeface="Arial"/>
                          <a:ea typeface="+mn-ea"/>
                          <a:cs typeface="+mn-cs"/>
                        </a:rPr>
                        <a:t>51</a:t>
                      </a:r>
                      <a:endParaRPr lang="fr-CA" sz="9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smtClean="0">
                          <a:solidFill>
                            <a:srgbClr val="595959"/>
                          </a:solidFill>
                          <a:effectLst/>
                          <a:latin typeface="Arial"/>
                        </a:rPr>
                        <a:t>44</a:t>
                      </a:r>
                      <a:endParaRPr lang="fr-CA" sz="9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1622">
                <a:tc>
                  <a:txBody>
                    <a:bodyPr/>
                    <a:lstStyle/>
                    <a:p>
                      <a:pPr algn="l" fontAlgn="ctr"/>
                      <a:r>
                        <a:rPr lang="fr-CA" sz="900" b="0" i="0" u="none" strike="noStrike" dirty="0">
                          <a:solidFill>
                            <a:srgbClr val="595959"/>
                          </a:solidFill>
                          <a:effectLst/>
                          <a:latin typeface="Arial Narrow" panose="020B0606020202030204" pitchFamily="34" charset="0"/>
                        </a:rPr>
                        <a:t>La perception des hétérosexuels que leurs ami(e)s homosexuel(le)s ou bisexuel(les) du même sexe qu’eux pourraient vouloir les « cruiser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38</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900" b="0" i="0" u="none" strike="noStrike" dirty="0" smtClean="0">
                          <a:solidFill>
                            <a:srgbClr val="00B0F0"/>
                          </a:solidFill>
                          <a:effectLst/>
                          <a:latin typeface="Arial"/>
                        </a:rPr>
                        <a:t>42</a:t>
                      </a:r>
                      <a:endParaRPr lang="fr-CA" sz="900" b="0"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1" i="0" u="none" strike="noStrike" dirty="0" smtClean="0">
                          <a:solidFill>
                            <a:srgbClr val="E31836"/>
                          </a:solidFill>
                          <a:effectLst/>
                          <a:latin typeface="Arial"/>
                        </a:rPr>
                        <a:t>27</a:t>
                      </a:r>
                      <a:endParaRPr lang="fr-CA" sz="9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9180">
                <a:tc>
                  <a:txBody>
                    <a:bodyPr/>
                    <a:lstStyle/>
                    <a:p>
                      <a:pPr algn="l" fontAlgn="ctr"/>
                      <a:r>
                        <a:rPr lang="fr-CA" sz="900" b="0" i="0" u="none" strike="noStrike" dirty="0">
                          <a:solidFill>
                            <a:srgbClr val="595959"/>
                          </a:solidFill>
                          <a:effectLst/>
                          <a:latin typeface="Arial Narrow" panose="020B0606020202030204" pitchFamily="34" charset="0"/>
                        </a:rPr>
                        <a:t>La croyance que les personnes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brisent les valeurs de la société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36</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900" b="1" i="0" u="none" strike="noStrike" kern="1200" dirty="0" smtClean="0">
                          <a:solidFill>
                            <a:srgbClr val="E31836"/>
                          </a:solidFill>
                          <a:effectLst/>
                          <a:latin typeface="Arial"/>
                          <a:ea typeface="+mn-ea"/>
                          <a:cs typeface="+mn-cs"/>
                        </a:rPr>
                        <a:t>35</a:t>
                      </a:r>
                      <a:endParaRPr lang="fr-CA" sz="900" b="1" i="0" u="none" strike="noStrike" kern="1200" dirty="0">
                        <a:solidFill>
                          <a:srgbClr val="E31836"/>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1" i="0" u="none" strike="noStrike" dirty="0" smtClean="0">
                          <a:solidFill>
                            <a:srgbClr val="00B0F0"/>
                          </a:solidFill>
                          <a:effectLst/>
                          <a:latin typeface="Arial"/>
                        </a:rPr>
                        <a:t>43</a:t>
                      </a:r>
                      <a:endParaRPr lang="fr-CA" sz="9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9180">
                <a:tc>
                  <a:txBody>
                    <a:bodyPr/>
                    <a:lstStyle/>
                    <a:p>
                      <a:pPr algn="l" fontAlgn="ctr"/>
                      <a:r>
                        <a:rPr lang="fr-CA" sz="900" b="0" i="0" u="none" strike="noStrike" dirty="0">
                          <a:solidFill>
                            <a:srgbClr val="595959"/>
                          </a:solidFill>
                          <a:effectLst/>
                          <a:latin typeface="Arial Narrow" panose="020B0606020202030204" pitchFamily="34" charset="0"/>
                        </a:rPr>
                        <a:t>La croyance que le genre est quelque chose de nécessairement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36</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a:ea typeface="+mn-ea"/>
                          <a:cs typeface="+mn-cs"/>
                        </a:rPr>
                        <a:t>29</a:t>
                      </a:r>
                      <a:endParaRPr lang="fr-CA" sz="9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smtClean="0">
                          <a:solidFill>
                            <a:srgbClr val="595959"/>
                          </a:solidFill>
                          <a:effectLst/>
                          <a:latin typeface="Arial"/>
                        </a:rPr>
                        <a:t>34</a:t>
                      </a:r>
                      <a:endParaRPr lang="fr-CA" sz="9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9180">
                <a:tc>
                  <a:txBody>
                    <a:bodyPr/>
                    <a:lstStyle/>
                    <a:p>
                      <a:pPr algn="l" fontAlgn="ctr"/>
                      <a:r>
                        <a:rPr lang="fr-CA" sz="900" b="0" i="0" u="none" strike="noStrike" dirty="0">
                          <a:solidFill>
                            <a:srgbClr val="595959"/>
                          </a:solidFill>
                          <a:effectLst/>
                          <a:latin typeface="Arial Narrow" panose="020B0606020202030204" pitchFamily="34" charset="0"/>
                        </a:rPr>
                        <a:t>La croyance que le genre est déterminé biologiquement à la naissance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36</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900" b="1" i="0" u="none" strike="noStrike" dirty="0" smtClean="0">
                          <a:solidFill>
                            <a:srgbClr val="E31836"/>
                          </a:solidFill>
                          <a:effectLst/>
                          <a:latin typeface="Arial"/>
                        </a:rPr>
                        <a:t>26</a:t>
                      </a:r>
                      <a:endParaRPr lang="fr-CA" sz="9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smtClean="0">
                          <a:solidFill>
                            <a:srgbClr val="00B0F0"/>
                          </a:solidFill>
                          <a:effectLst/>
                          <a:latin typeface="Arial"/>
                        </a:rPr>
                        <a:t>41</a:t>
                      </a:r>
                      <a:endParaRPr lang="fr-CA" sz="9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1622">
                <a:tc>
                  <a:txBody>
                    <a:bodyPr/>
                    <a:lstStyle/>
                    <a:p>
                      <a:pPr algn="l" fontAlgn="ctr"/>
                      <a:r>
                        <a:rPr lang="fr-CA" sz="900" b="0" i="0" u="none" strike="noStrike" dirty="0">
                          <a:solidFill>
                            <a:srgbClr val="595959"/>
                          </a:solidFill>
                          <a:effectLst/>
                          <a:latin typeface="Arial Narrow" panose="020B0606020202030204" pitchFamily="34" charset="0"/>
                        </a:rPr>
                        <a:t>La croyance que les personnes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qui se démontrent de l’affection en public sont « trop sexuelles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27</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a:ea typeface="+mn-ea"/>
                          <a:cs typeface="+mn-cs"/>
                        </a:rPr>
                        <a:t>31</a:t>
                      </a:r>
                      <a:endParaRPr lang="fr-CA" sz="9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smtClean="0">
                          <a:solidFill>
                            <a:srgbClr val="595959"/>
                          </a:solidFill>
                          <a:effectLst/>
                          <a:latin typeface="Arial"/>
                        </a:rPr>
                        <a:t>25</a:t>
                      </a:r>
                      <a:endParaRPr lang="fr-CA" sz="9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91868">
                <a:tc>
                  <a:txBody>
                    <a:bodyPr/>
                    <a:lstStyle/>
                    <a:p>
                      <a:pPr algn="l" fontAlgn="ctr"/>
                      <a:r>
                        <a:rPr lang="fr-CA" sz="900" b="0" i="0" u="none" strike="noStrike" dirty="0">
                          <a:solidFill>
                            <a:srgbClr val="595959"/>
                          </a:solidFill>
                          <a:effectLst/>
                          <a:latin typeface="Arial Narrow" panose="020B0606020202030204" pitchFamily="34" charset="0"/>
                        </a:rPr>
                        <a:t>La perception des hétérosexuels que s’ils passent du temps avec des personnes homosexuel(le)s ou bisexuel(les) du même sexe qu’eux ils pourraient le devenir eux aussi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27</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900" b="0" i="0" u="none" strike="noStrike" dirty="0" smtClean="0">
                          <a:solidFill>
                            <a:srgbClr val="595959"/>
                          </a:solidFill>
                          <a:effectLst/>
                          <a:latin typeface="Arial"/>
                        </a:rPr>
                        <a:t>26</a:t>
                      </a:r>
                      <a:endParaRPr lang="fr-CA" sz="9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smtClean="0">
                          <a:solidFill>
                            <a:srgbClr val="595959"/>
                          </a:solidFill>
                          <a:effectLst/>
                          <a:latin typeface="Arial"/>
                        </a:rPr>
                        <a:t>30</a:t>
                      </a:r>
                      <a:endParaRPr lang="fr-CA" sz="9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1622">
                <a:tc>
                  <a:txBody>
                    <a:bodyPr/>
                    <a:lstStyle/>
                    <a:p>
                      <a:pPr algn="l" fontAlgn="ctr"/>
                      <a:r>
                        <a:rPr lang="fr-CA" sz="900" b="0" i="0" u="none" strike="noStrike" dirty="0">
                          <a:solidFill>
                            <a:srgbClr val="595959"/>
                          </a:solidFill>
                          <a:effectLst/>
                          <a:latin typeface="Arial Narrow" panose="020B0606020202030204" pitchFamily="34" charset="0"/>
                        </a:rPr>
                        <a:t>La croyance qu’il faut avoir subi des chirurgies pour être une « vraie » personne </a:t>
                      </a:r>
                      <a:r>
                        <a:rPr lang="fr-CA" sz="900" b="0" i="0" u="none" strike="noStrike" dirty="0" err="1">
                          <a:solidFill>
                            <a:srgbClr val="595959"/>
                          </a:solidFill>
                          <a:effectLst/>
                          <a:latin typeface="Arial Narrow" panose="020B0606020202030204" pitchFamily="34" charset="0"/>
                        </a:rPr>
                        <a:t>trans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25</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900" b="1" i="0" u="none" strike="noStrike" dirty="0" smtClean="0">
                          <a:solidFill>
                            <a:srgbClr val="E31836"/>
                          </a:solidFill>
                          <a:effectLst/>
                          <a:latin typeface="Arial"/>
                        </a:rPr>
                        <a:t>15</a:t>
                      </a:r>
                      <a:endParaRPr lang="fr-CA" sz="9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900" b="1" i="0" u="none" strike="noStrike" kern="1200" dirty="0" smtClean="0">
                          <a:solidFill>
                            <a:srgbClr val="00B0F0"/>
                          </a:solidFill>
                          <a:effectLst/>
                          <a:latin typeface="Arial"/>
                          <a:ea typeface="+mn-ea"/>
                          <a:cs typeface="+mn-cs"/>
                        </a:rPr>
                        <a:t>24</a:t>
                      </a:r>
                      <a:endParaRPr lang="fr-CA" sz="900" b="1" i="0" u="none" strike="noStrike" kern="1200" dirty="0">
                        <a:solidFill>
                          <a:srgbClr val="00B0F0"/>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9180">
                <a:tc>
                  <a:txBody>
                    <a:bodyPr/>
                    <a:lstStyle/>
                    <a:p>
                      <a:pPr algn="l" fontAlgn="ctr"/>
                      <a:r>
                        <a:rPr lang="fr-CA" sz="900" b="0" i="0" u="none" strike="noStrike" dirty="0" smtClean="0">
                          <a:solidFill>
                            <a:srgbClr val="595959"/>
                          </a:solidFill>
                          <a:effectLst/>
                          <a:latin typeface="Arial Narrow" panose="020B0606020202030204" pitchFamily="34" charset="0"/>
                        </a:rPr>
                        <a:t>Autre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900" b="0" i="0" u="none" strike="noStrike" dirty="0" smtClean="0">
                          <a:solidFill>
                            <a:srgbClr val="595959"/>
                          </a:solidFill>
                          <a:effectLst/>
                          <a:latin typeface="Arial"/>
                        </a:rPr>
                        <a:t>3</a:t>
                      </a:r>
                      <a:endParaRPr lang="fr-CA" sz="9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9180">
                <a:tc>
                  <a:txBody>
                    <a:bodyPr/>
                    <a:lstStyle/>
                    <a:p>
                      <a:pPr algn="l" fontAlgn="ctr"/>
                      <a:r>
                        <a:rPr lang="fr-CA" sz="900" b="0" i="0" u="none" strike="noStrike" dirty="0" err="1">
                          <a:solidFill>
                            <a:srgbClr val="595959"/>
                          </a:solidFill>
                          <a:effectLst/>
                          <a:latin typeface="Arial Narrow" panose="020B0606020202030204" pitchFamily="34" charset="0"/>
                        </a:rPr>
                        <a:t>NSP</a:t>
                      </a:r>
                      <a:r>
                        <a:rPr lang="fr-CA" sz="900" b="0" i="0" u="none" strike="noStrike" dirty="0">
                          <a:solidFill>
                            <a:srgbClr val="595959"/>
                          </a:solidFill>
                          <a:effectLst/>
                          <a:latin typeface="Arial Narrow" panose="020B0606020202030204" pitchFamily="34" charset="0"/>
                        </a:rPr>
                        <a:t>/PR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a:rPr>
                        <a:t>1</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900" b="0" i="0" u="none" strike="noStrike" dirty="0" smtClean="0">
                          <a:solidFill>
                            <a:srgbClr val="595959"/>
                          </a:solidFill>
                          <a:effectLst/>
                          <a:latin typeface="Arial"/>
                        </a:rPr>
                        <a:t>2</a:t>
                      </a:r>
                      <a:endParaRPr lang="fr-CA" sz="9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smtClean="0">
                          <a:solidFill>
                            <a:srgbClr val="595959"/>
                          </a:solidFill>
                          <a:effectLst/>
                          <a:latin typeface="Arial"/>
                        </a:rPr>
                        <a:t>0</a:t>
                      </a:r>
                      <a:endParaRPr lang="fr-CA" sz="9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5"/>
            </p:custDataLst>
          </p:nvPr>
        </p:nvSpPr>
        <p:spPr>
          <a:xfrm>
            <a:off x="558800" y="250015"/>
            <a:ext cx="8189664" cy="631545"/>
          </a:xfrm>
        </p:spPr>
        <p:txBody>
          <a:bodyPr>
            <a:normAutofit fontScale="90000"/>
          </a:bodyPr>
          <a:lstStyle/>
          <a:p>
            <a:r>
              <a:rPr lang="fr-CA" sz="2000" dirty="0" smtClean="0">
                <a:solidFill>
                  <a:srgbClr val="9BBB59"/>
                </a:solidFill>
              </a:rPr>
              <a:t>Stéréotypes à faire évoluer pour favoriser le bien-être et l’intégration des personnes LGBT dans la société canadienne actuelle</a:t>
            </a:r>
            <a:br>
              <a:rPr lang="fr-CA" sz="2000" dirty="0" smtClean="0">
                <a:solidFill>
                  <a:srgbClr val="9BBB59"/>
                </a:solidFill>
              </a:rPr>
            </a:br>
            <a:endParaRPr lang="fr-CA" dirty="0"/>
          </a:p>
        </p:txBody>
      </p:sp>
      <p:sp>
        <p:nvSpPr>
          <p:cNvPr id="14" name="ZoneTexte 13"/>
          <p:cNvSpPr txBox="1"/>
          <p:nvPr>
            <p:custDataLst>
              <p:tags r:id="rId6"/>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Q91. </a:t>
            </a:r>
            <a:r>
              <a:rPr lang="fr-CA" sz="900" dirty="0">
                <a:solidFill>
                  <a:srgbClr val="595959"/>
                </a:solidFill>
                <a:latin typeface="Arial" panose="020B0604020202020204" pitchFamily="34" charset="0"/>
                <a:cs typeface="Arial" panose="020B0604020202020204" pitchFamily="34" charset="0"/>
              </a:rPr>
              <a:t>Quelles sont, selon vous, les perceptions qu’il est le plus important de faire évoluer pour favoriser le bien-être et l’intégration des personnes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dans la société canadienne actuelle? </a:t>
            </a:r>
          </a:p>
        </p:txBody>
      </p:sp>
    </p:spTree>
    <p:extLst>
      <p:ext uri="{BB962C8B-B14F-4D97-AF65-F5344CB8AC3E}">
        <p14:creationId xmlns:p14="http://schemas.microsoft.com/office/powerpoint/2010/main" val="1690204739"/>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Grands constats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17</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fontScale="92500"/>
          </a:bodyPr>
          <a:lstStyle/>
          <a:p>
            <a:pPr marL="228600" indent="-228600">
              <a:buClr>
                <a:srgbClr val="9BBB59"/>
              </a:buClr>
              <a:buFont typeface="Wingdings" panose="05000000000000000000" pitchFamily="2" charset="2"/>
              <a:buChar char="§"/>
            </a:pPr>
            <a:r>
              <a:rPr lang="fr-CA" sz="1200" b="0" dirty="0" smtClean="0"/>
              <a:t>Les </a:t>
            </a:r>
            <a:r>
              <a:rPr lang="fr-CA" sz="1200" b="0" dirty="0"/>
              <a:t>écoles, les médias et les institutions publiques (notamment de santé) sont </a:t>
            </a:r>
            <a:r>
              <a:rPr lang="fr-CA" sz="1200" b="0" dirty="0" smtClean="0"/>
              <a:t>jugés </a:t>
            </a:r>
            <a:r>
              <a:rPr lang="fr-CA" sz="1200" b="0" dirty="0"/>
              <a:t>les plus </a:t>
            </a:r>
            <a:r>
              <a:rPr lang="fr-CA" sz="1200" b="0" dirty="0" smtClean="0"/>
              <a:t>aptes </a:t>
            </a:r>
            <a:r>
              <a:rPr lang="fr-CA" sz="1200" b="0" dirty="0"/>
              <a:t>à faire une différence </a:t>
            </a:r>
            <a:r>
              <a:rPr lang="fr-CA" sz="1200" b="0" dirty="0" smtClean="0"/>
              <a:t>au niveau de l’ouverture de la société à l’égard des personnes LGBT.</a:t>
            </a:r>
          </a:p>
          <a:p>
            <a:pPr marL="228600" indent="-228600">
              <a:buClr>
                <a:srgbClr val="9BBB59"/>
              </a:buClr>
              <a:buFont typeface="Wingdings" panose="05000000000000000000" pitchFamily="2" charset="2"/>
              <a:buChar char="§"/>
            </a:pPr>
            <a:r>
              <a:rPr lang="fr-CA" sz="1200" b="0" dirty="0" smtClean="0"/>
              <a:t>En ce qui concerne la représentation médiatique de la communauté LGBT, soulignons cependant qu’une perception marquée de stéréotypes ressort : les répondants plaident à ce niveau pour une représentation plus diversifiée de la communauté à tous les niveaux (âge, origine, orientations, identités, comportements « normaux », etc.).</a:t>
            </a:r>
          </a:p>
          <a:p>
            <a:pPr marL="228600" indent="-228600">
              <a:buClr>
                <a:srgbClr val="9BBB59"/>
              </a:buClr>
              <a:buFont typeface="Wingdings" panose="05000000000000000000" pitchFamily="2" charset="2"/>
              <a:buChar char="§"/>
            </a:pPr>
            <a:r>
              <a:rPr lang="fr-CA" sz="1200" b="0" dirty="0" smtClean="0"/>
              <a:t>D’ailleurs, la communauté LGBT elle-même aurait un certain travail à faire lorsqu’il s’agit de stéréotypes, puisque la majorité des répondants estime que </a:t>
            </a:r>
            <a:r>
              <a:rPr lang="fr-CA" sz="1200" b="0" dirty="0"/>
              <a:t>certains groupes LGBTQ entretiennent des stéréotypes à l’égard d’autres groupes </a:t>
            </a:r>
            <a:r>
              <a:rPr lang="fr-CA" sz="1200" b="0" dirty="0" smtClean="0"/>
              <a:t>LGBTQ. Dans le même ordre d’idées, la majorité dit se sentir  « </a:t>
            </a:r>
            <a:r>
              <a:rPr lang="fr-CA" sz="1200" b="0" i="1" u="sng" dirty="0" smtClean="0"/>
              <a:t>plutôt </a:t>
            </a:r>
            <a:r>
              <a:rPr lang="fr-CA" sz="1200" b="0" dirty="0" smtClean="0"/>
              <a:t>bien » représentée par le mouvement (et non « </a:t>
            </a:r>
            <a:r>
              <a:rPr lang="fr-CA" sz="1200" b="0" i="1" u="sng" dirty="0" smtClean="0"/>
              <a:t>très</a:t>
            </a:r>
            <a:r>
              <a:rPr lang="fr-CA" sz="1200" b="0" dirty="0" smtClean="0"/>
              <a:t> bien »). Là encore, les répondants plaident pour l’adoption d’attitudes plus inclusives et de représentations plus diversifiées.</a:t>
            </a:r>
          </a:p>
          <a:p>
            <a:pPr marL="228600" indent="-228600">
              <a:buClr>
                <a:srgbClr val="9BBB59"/>
              </a:buClr>
              <a:buFont typeface="Wingdings" panose="05000000000000000000" pitchFamily="2" charset="2"/>
              <a:buChar char="§"/>
            </a:pPr>
            <a:r>
              <a:rPr lang="fr-CA" sz="1200" b="0" dirty="0" smtClean="0"/>
              <a:t>Sans surprise, faire partie </a:t>
            </a:r>
            <a:r>
              <a:rPr lang="fr-CA" sz="1200" b="0" dirty="0"/>
              <a:t>d’une minorité sexuelle </a:t>
            </a:r>
            <a:r>
              <a:rPr lang="fr-CA" sz="1200" b="0" dirty="0" smtClean="0"/>
              <a:t>ajoute généralement un degré de </a:t>
            </a:r>
            <a:r>
              <a:rPr lang="fr-CA" sz="1200" b="0" dirty="0"/>
              <a:t>difficulté à la vie : </a:t>
            </a:r>
            <a:r>
              <a:rPr lang="fr-CA" sz="1200" b="0" dirty="0" smtClean="0"/>
              <a:t>une </a:t>
            </a:r>
            <a:r>
              <a:rPr lang="fr-CA" sz="1200" b="0" dirty="0"/>
              <a:t>majorité </a:t>
            </a:r>
            <a:r>
              <a:rPr lang="fr-CA" sz="1200" b="0" dirty="0" smtClean="0"/>
              <a:t>de </a:t>
            </a:r>
            <a:r>
              <a:rPr lang="fr-CA" sz="1200" b="0" dirty="0"/>
              <a:t>répondants LBGT disent avoir un jour ou l’autre ressenti des sentiments de nature dépressive en lien avec leur orientation sexuelle ou leur identité de </a:t>
            </a:r>
            <a:r>
              <a:rPr lang="fr-CA" sz="1200" b="0" dirty="0" smtClean="0"/>
              <a:t>genre; en outre, une plus grande proportion de répondants LGBT que de répondants hétérosexuels </a:t>
            </a:r>
            <a:r>
              <a:rPr lang="fr-CA" sz="1200" b="0" dirty="0" err="1" smtClean="0"/>
              <a:t>cisgenres</a:t>
            </a:r>
            <a:r>
              <a:rPr lang="fr-CA" sz="1200" b="0" dirty="0" smtClean="0"/>
              <a:t> a eu, ou a au moins à l’occasion, des comportements de vie à risque (drogue, alcool, relations sexuelles non protégées). Néanmoins, seule une minorité de répondants LGBT estiment </a:t>
            </a:r>
            <a:r>
              <a:rPr lang="fr-CA" sz="1200" b="0" dirty="0"/>
              <a:t>que leur orientation sexuelle ou leur identité de genre porte un </a:t>
            </a:r>
            <a:r>
              <a:rPr lang="fr-CA" sz="1200" b="0" i="1" u="sng" dirty="0"/>
              <a:t>fort</a:t>
            </a:r>
            <a:r>
              <a:rPr lang="fr-CA" sz="1200" b="0" i="1" dirty="0"/>
              <a:t> </a:t>
            </a:r>
            <a:r>
              <a:rPr lang="fr-CA" sz="1200" b="0" dirty="0"/>
              <a:t>préjudice à leur vie : 17 % </a:t>
            </a:r>
            <a:r>
              <a:rPr lang="fr-CA" sz="1200" b="0" dirty="0" smtClean="0"/>
              <a:t>estiment </a:t>
            </a:r>
            <a:r>
              <a:rPr lang="fr-CA" sz="1200" b="0" dirty="0"/>
              <a:t>que leur vie sera ou aura été </a:t>
            </a:r>
            <a:r>
              <a:rPr lang="fr-CA" sz="1200" b="0" i="1" u="sng" dirty="0"/>
              <a:t>beaucoup plus </a:t>
            </a:r>
            <a:r>
              <a:rPr lang="fr-CA" sz="1200" b="0" dirty="0"/>
              <a:t>difficile de ce fait </a:t>
            </a:r>
            <a:r>
              <a:rPr lang="fr-CA" sz="1200" b="0" dirty="0" smtClean="0"/>
              <a:t>et </a:t>
            </a:r>
            <a:r>
              <a:rPr lang="fr-CA" sz="1200" b="0" dirty="0"/>
              <a:t>entre </a:t>
            </a:r>
            <a:r>
              <a:rPr lang="fr-CA" sz="1200" b="0" dirty="0" smtClean="0"/>
              <a:t>2 % </a:t>
            </a:r>
            <a:r>
              <a:rPr lang="fr-CA" sz="1200" b="0" dirty="0"/>
              <a:t>et </a:t>
            </a:r>
            <a:r>
              <a:rPr lang="fr-CA" sz="1200" b="0" dirty="0" smtClean="0"/>
              <a:t>7 % </a:t>
            </a:r>
            <a:r>
              <a:rPr lang="fr-CA" sz="1200" b="0" dirty="0"/>
              <a:t>estiment que cela a un impact </a:t>
            </a:r>
            <a:r>
              <a:rPr lang="fr-CA" sz="1200" b="0" i="1" u="sng" dirty="0" smtClean="0"/>
              <a:t>très</a:t>
            </a:r>
            <a:r>
              <a:rPr lang="fr-CA" sz="1200" b="0" dirty="0" smtClean="0"/>
              <a:t> négatif </a:t>
            </a:r>
            <a:r>
              <a:rPr lang="fr-CA" sz="1200" b="0" dirty="0"/>
              <a:t>sur différents aspects de leur vie (santé, finances, carrière, vie familiale, etc.).</a:t>
            </a:r>
          </a:p>
          <a:p>
            <a:pPr marL="228600" indent="-228600">
              <a:buClr>
                <a:srgbClr val="9BBB59"/>
              </a:buClr>
              <a:buFont typeface="Wingdings" panose="05000000000000000000" pitchFamily="2" charset="2"/>
              <a:buChar char="§"/>
            </a:pPr>
            <a:endParaRPr lang="fr-CA" sz="1200" b="0" dirty="0"/>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5" name="Chevron 14"/>
          <p:cNvSpPr/>
          <p:nvPr/>
        </p:nvSpPr>
        <p:spPr>
          <a:xfrm>
            <a:off x="6252613" y="1670799"/>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480212" y="1628800"/>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p.162</a:t>
            </a:r>
            <a:endParaRPr lang="fr-CA" sz="1600" b="1" dirty="0">
              <a:solidFill>
                <a:srgbClr val="9BBB59"/>
              </a:solidFill>
              <a:latin typeface="Arial" panose="020B0604020202020204" pitchFamily="34" charset="0"/>
              <a:cs typeface="Arial" panose="020B0604020202020204" pitchFamily="34" charset="0"/>
            </a:endParaRPr>
          </a:p>
        </p:txBody>
      </p:sp>
      <p:sp>
        <p:nvSpPr>
          <p:cNvPr id="17" name="Chevron 16"/>
          <p:cNvSpPr/>
          <p:nvPr/>
        </p:nvSpPr>
        <p:spPr>
          <a:xfrm>
            <a:off x="6241038" y="2318871"/>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468637" y="2276872"/>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p.171</a:t>
            </a:r>
            <a:endParaRPr lang="fr-CA" sz="1600" b="1" dirty="0">
              <a:solidFill>
                <a:srgbClr val="9BBB59"/>
              </a:solidFill>
              <a:latin typeface="Arial" panose="020B0604020202020204" pitchFamily="34" charset="0"/>
              <a:cs typeface="Arial" panose="020B0604020202020204" pitchFamily="34" charset="0"/>
            </a:endParaRPr>
          </a:p>
        </p:txBody>
      </p:sp>
      <p:sp>
        <p:nvSpPr>
          <p:cNvPr id="19" name="Chevron 18"/>
          <p:cNvSpPr/>
          <p:nvPr/>
        </p:nvSpPr>
        <p:spPr>
          <a:xfrm>
            <a:off x="6229463" y="3398991"/>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ZoneTexte 19"/>
          <p:cNvSpPr txBox="1"/>
          <p:nvPr/>
        </p:nvSpPr>
        <p:spPr>
          <a:xfrm>
            <a:off x="6457062" y="3356992"/>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p.189, 180</a:t>
            </a:r>
            <a:endParaRPr lang="fr-CA" sz="1600" b="1" dirty="0">
              <a:solidFill>
                <a:srgbClr val="9BBB59"/>
              </a:solidFill>
              <a:latin typeface="Arial" panose="020B0604020202020204" pitchFamily="34" charset="0"/>
              <a:cs typeface="Arial" panose="020B0604020202020204" pitchFamily="34" charset="0"/>
            </a:endParaRPr>
          </a:p>
        </p:txBody>
      </p:sp>
      <p:sp>
        <p:nvSpPr>
          <p:cNvPr id="21" name="Chevron 20"/>
          <p:cNvSpPr/>
          <p:nvPr/>
        </p:nvSpPr>
        <p:spPr>
          <a:xfrm>
            <a:off x="6217888" y="505517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2" name="ZoneTexte 21"/>
          <p:cNvSpPr txBox="1"/>
          <p:nvPr/>
        </p:nvSpPr>
        <p:spPr>
          <a:xfrm>
            <a:off x="6445487" y="5013176"/>
            <a:ext cx="2199300" cy="584775"/>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p.208, 272, 273, 198, 202</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5882470"/>
      </p:ext>
    </p:extLst>
  </p:cSld>
  <p:clrMapOvr>
    <a:masterClrMapping/>
  </p:clrMapOvr>
  <p:transition/>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170</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893319955"/>
              </p:ext>
            </p:extLst>
          </p:nvPr>
        </p:nvGraphicFramePr>
        <p:xfrm>
          <a:off x="539552" y="1117093"/>
          <a:ext cx="6926685" cy="5031101"/>
        </p:xfrm>
        <a:graphic>
          <a:graphicData uri="http://schemas.openxmlformats.org/drawingml/2006/table">
            <a:tbl>
              <a:tblPr firstRow="1" bandRow="1">
                <a:tableStyleId>{2D5ABB26-0587-4C30-8999-92F81FD0307C}</a:tableStyleId>
              </a:tblPr>
              <a:tblGrid>
                <a:gridCol w="2520000"/>
                <a:gridCol w="881337"/>
                <a:gridCol w="881337"/>
                <a:gridCol w="881337"/>
                <a:gridCol w="881337"/>
                <a:gridCol w="881337"/>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88978">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463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81663">
                <a:tc>
                  <a:txBody>
                    <a:bodyPr/>
                    <a:lstStyle/>
                    <a:p>
                      <a:pPr algn="l" fontAlgn="ctr"/>
                      <a:r>
                        <a:rPr lang="fr-CA" sz="900" b="0" i="0" u="none" strike="noStrike" dirty="0">
                          <a:solidFill>
                            <a:srgbClr val="595959"/>
                          </a:solidFill>
                          <a:effectLst/>
                          <a:latin typeface="Arial Narrow" panose="020B0606020202030204" pitchFamily="34" charset="0"/>
                        </a:rPr>
                        <a:t>La croyance qu’un enfant ne peut pas se développer de façon équilibrée avec des parents </a:t>
                      </a:r>
                      <a:r>
                        <a:rPr lang="fr-CA" sz="900" b="0" i="0" u="none" strike="noStrike" dirty="0" err="1">
                          <a:solidFill>
                            <a:srgbClr val="595959"/>
                          </a:solidFill>
                          <a:effectLst/>
                          <a:latin typeface="Arial Narrow" panose="020B0606020202030204" pitchFamily="34" charset="0"/>
                        </a:rPr>
                        <a:t>LGBTQ</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0250">
                <a:tc>
                  <a:txBody>
                    <a:bodyPr/>
                    <a:lstStyle/>
                    <a:p>
                      <a:pPr algn="l" fontAlgn="ctr"/>
                      <a:r>
                        <a:rPr lang="fr-CA" sz="900" b="0" i="0" u="none" strike="noStrike" dirty="0">
                          <a:solidFill>
                            <a:srgbClr val="595959"/>
                          </a:solidFill>
                          <a:effectLst/>
                          <a:latin typeface="Arial Narrow" panose="020B0606020202030204" pitchFamily="34" charset="0"/>
                        </a:rPr>
                        <a:t>La croyance qu’on peut changer l’orientation sexuelle/l’identité de genre avec de la « thérapie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0250">
                <a:tc>
                  <a:txBody>
                    <a:bodyPr/>
                    <a:lstStyle/>
                    <a:p>
                      <a:pPr algn="l" fontAlgn="ctr"/>
                      <a:r>
                        <a:rPr lang="fr-CA" sz="900" b="0" i="0" u="none" strike="noStrike" dirty="0">
                          <a:solidFill>
                            <a:srgbClr val="595959"/>
                          </a:solidFill>
                          <a:effectLst/>
                          <a:latin typeface="Arial Narrow" panose="020B0606020202030204" pitchFamily="34" charset="0"/>
                        </a:rPr>
                        <a:t>La croyance que les personnes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pourraient être attirées physiquement par les enfants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66581">
                <a:tc>
                  <a:txBody>
                    <a:bodyPr/>
                    <a:lstStyle/>
                    <a:p>
                      <a:pPr algn="l" fontAlgn="ctr"/>
                      <a:r>
                        <a:rPr lang="fr-CA" sz="900" b="0" i="0" u="none" strike="noStrike" dirty="0">
                          <a:solidFill>
                            <a:srgbClr val="595959"/>
                          </a:solidFill>
                          <a:effectLst/>
                          <a:latin typeface="Arial Narrow" panose="020B0606020202030204" pitchFamily="34" charset="0"/>
                        </a:rPr>
                        <a:t>Les images stéréotypées souvent associées aux minorités sexuelles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0250">
                <a:tc>
                  <a:txBody>
                    <a:bodyPr/>
                    <a:lstStyle/>
                    <a:p>
                      <a:pPr algn="l" fontAlgn="ctr"/>
                      <a:r>
                        <a:rPr lang="fr-CA" sz="900" b="0" i="0" u="none" strike="noStrike" dirty="0">
                          <a:solidFill>
                            <a:srgbClr val="595959"/>
                          </a:solidFill>
                          <a:effectLst/>
                          <a:latin typeface="Arial Narrow" panose="020B0606020202030204" pitchFamily="34" charset="0"/>
                        </a:rPr>
                        <a:t>La perception des hétérosexuels que leurs ami(e)s homosexuel(le)s ou bisexuel(les) du même sexe qu’eux pourraient vouloir les « cruiser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66581">
                <a:tc>
                  <a:txBody>
                    <a:bodyPr/>
                    <a:lstStyle/>
                    <a:p>
                      <a:pPr algn="l" fontAlgn="ctr"/>
                      <a:r>
                        <a:rPr lang="fr-CA" sz="900" b="0" i="0" u="none" strike="noStrike" dirty="0">
                          <a:solidFill>
                            <a:srgbClr val="595959"/>
                          </a:solidFill>
                          <a:effectLst/>
                          <a:latin typeface="Arial Narrow" panose="020B0606020202030204" pitchFamily="34" charset="0"/>
                        </a:rPr>
                        <a:t>La croyance que les personnes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brisent les valeurs de la société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66581">
                <a:tc>
                  <a:txBody>
                    <a:bodyPr/>
                    <a:lstStyle/>
                    <a:p>
                      <a:pPr algn="l" fontAlgn="ctr"/>
                      <a:r>
                        <a:rPr lang="fr-CA" sz="900" b="0" i="0" u="none" strike="noStrike" dirty="0">
                          <a:solidFill>
                            <a:srgbClr val="595959"/>
                          </a:solidFill>
                          <a:effectLst/>
                          <a:latin typeface="Arial Narrow" panose="020B0606020202030204" pitchFamily="34" charset="0"/>
                        </a:rPr>
                        <a:t>La croyance que le genre est quelque chose de nécessairement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66581">
                <a:tc>
                  <a:txBody>
                    <a:bodyPr/>
                    <a:lstStyle/>
                    <a:p>
                      <a:pPr algn="l" fontAlgn="ctr"/>
                      <a:r>
                        <a:rPr lang="fr-CA" sz="900" b="0" i="0" u="none" strike="noStrike" dirty="0">
                          <a:solidFill>
                            <a:srgbClr val="595959"/>
                          </a:solidFill>
                          <a:effectLst/>
                          <a:latin typeface="Arial Narrow" panose="020B0606020202030204" pitchFamily="34" charset="0"/>
                        </a:rPr>
                        <a:t>La croyance que le genre est déterminé biologiquement à la naissance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0250">
                <a:tc>
                  <a:txBody>
                    <a:bodyPr/>
                    <a:lstStyle/>
                    <a:p>
                      <a:pPr algn="l" fontAlgn="ctr"/>
                      <a:r>
                        <a:rPr lang="fr-CA" sz="900" b="0" i="0" u="none" strike="noStrike" dirty="0">
                          <a:solidFill>
                            <a:srgbClr val="595959"/>
                          </a:solidFill>
                          <a:effectLst/>
                          <a:latin typeface="Arial Narrow" panose="020B0606020202030204" pitchFamily="34" charset="0"/>
                        </a:rPr>
                        <a:t>La croyance que les personnes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qui se démontrent de l’affection en public sont « trop sexuelles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5673">
                <a:tc>
                  <a:txBody>
                    <a:bodyPr/>
                    <a:lstStyle/>
                    <a:p>
                      <a:pPr algn="l" fontAlgn="ctr"/>
                      <a:r>
                        <a:rPr lang="fr-CA" sz="900" b="0" i="0" u="none" strike="noStrike" dirty="0">
                          <a:solidFill>
                            <a:srgbClr val="595959"/>
                          </a:solidFill>
                          <a:effectLst/>
                          <a:latin typeface="Arial Narrow" panose="020B0606020202030204" pitchFamily="34" charset="0"/>
                        </a:rPr>
                        <a:t>La perception des hétérosexuels que s’ils passent du temps avec des personnes homosexuel(le)s ou bisexuel(les) du même sexe qu’eux ils pourraient le devenir eux aussi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0250">
                <a:tc>
                  <a:txBody>
                    <a:bodyPr/>
                    <a:lstStyle/>
                    <a:p>
                      <a:pPr algn="l" fontAlgn="ctr"/>
                      <a:r>
                        <a:rPr lang="fr-CA" sz="900" b="0" i="0" u="none" strike="noStrike" dirty="0">
                          <a:solidFill>
                            <a:srgbClr val="595959"/>
                          </a:solidFill>
                          <a:effectLst/>
                          <a:latin typeface="Arial Narrow" panose="020B0606020202030204" pitchFamily="34" charset="0"/>
                        </a:rPr>
                        <a:t>La croyance qu’il faut avoir subi des chirurgies pour être une « vraie » personne </a:t>
                      </a:r>
                      <a:r>
                        <a:rPr lang="fr-CA" sz="900" b="0" i="0" u="none" strike="noStrike" dirty="0" err="1">
                          <a:solidFill>
                            <a:srgbClr val="595959"/>
                          </a:solidFill>
                          <a:effectLst/>
                          <a:latin typeface="Arial Narrow" panose="020B0606020202030204" pitchFamily="34" charset="0"/>
                        </a:rPr>
                        <a:t>trans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66581">
                <a:tc>
                  <a:txBody>
                    <a:bodyPr/>
                    <a:lstStyle/>
                    <a:p>
                      <a:pPr algn="l" fontAlgn="ctr"/>
                      <a:r>
                        <a:rPr lang="fr-CA" sz="900" b="0" i="0" u="none" strike="noStrike" dirty="0" smtClean="0">
                          <a:solidFill>
                            <a:srgbClr val="595959"/>
                          </a:solidFill>
                          <a:effectLst/>
                          <a:latin typeface="Arial Narrow" panose="020B0606020202030204" pitchFamily="34" charset="0"/>
                        </a:rPr>
                        <a:t>Autre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66581">
                <a:tc>
                  <a:txBody>
                    <a:bodyPr/>
                    <a:lstStyle/>
                    <a:p>
                      <a:pPr algn="l" fontAlgn="ctr"/>
                      <a:r>
                        <a:rPr lang="fr-CA" sz="900" b="0" i="0" u="none" strike="noStrike" dirty="0" err="1">
                          <a:solidFill>
                            <a:srgbClr val="595959"/>
                          </a:solidFill>
                          <a:effectLst/>
                          <a:latin typeface="Arial Narrow" panose="020B0606020202030204" pitchFamily="34" charset="0"/>
                        </a:rPr>
                        <a:t>NSP</a:t>
                      </a:r>
                      <a:r>
                        <a:rPr lang="fr-CA" sz="900" b="0" i="0" u="none" strike="noStrike" dirty="0">
                          <a:solidFill>
                            <a:srgbClr val="595959"/>
                          </a:solidFill>
                          <a:effectLst/>
                          <a:latin typeface="Arial Narrow" panose="020B0606020202030204" pitchFamily="34" charset="0"/>
                        </a:rPr>
                        <a:t>/PR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5"/>
            </p:custDataLst>
          </p:nvPr>
        </p:nvSpPr>
        <p:spPr>
          <a:xfrm>
            <a:off x="558800" y="250015"/>
            <a:ext cx="8189664" cy="631545"/>
          </a:xfrm>
        </p:spPr>
        <p:txBody>
          <a:bodyPr>
            <a:normAutofit fontScale="90000"/>
          </a:bodyPr>
          <a:lstStyle/>
          <a:p>
            <a:r>
              <a:rPr lang="fr-CA" sz="2000" dirty="0" smtClean="0">
                <a:solidFill>
                  <a:srgbClr val="9BBB59"/>
                </a:solidFill>
              </a:rPr>
              <a:t>Stéréotypes à faire évoluer pour favoriser le bien-être et l’intégration des personnes LGBT dans la société canadienne actuelle</a:t>
            </a:r>
            <a:br>
              <a:rPr lang="fr-CA" sz="2000" dirty="0" smtClean="0">
                <a:solidFill>
                  <a:srgbClr val="9BBB59"/>
                </a:solidFill>
              </a:rPr>
            </a:br>
            <a:endParaRPr lang="fr-CA" dirty="0"/>
          </a:p>
        </p:txBody>
      </p:sp>
      <p:sp>
        <p:nvSpPr>
          <p:cNvPr id="14" name="ZoneTexte 13"/>
          <p:cNvSpPr txBox="1"/>
          <p:nvPr>
            <p:custDataLst>
              <p:tags r:id="rId6"/>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Q91. </a:t>
            </a:r>
            <a:r>
              <a:rPr lang="fr-CA" sz="900" dirty="0">
                <a:solidFill>
                  <a:srgbClr val="595959"/>
                </a:solidFill>
                <a:latin typeface="Arial" panose="020B0604020202020204" pitchFamily="34" charset="0"/>
                <a:cs typeface="Arial" panose="020B0604020202020204" pitchFamily="34" charset="0"/>
              </a:rPr>
              <a:t>Quelles sont, selon vous, les perceptions qu’il est le plus important de faire évoluer pour favoriser le bien-être et l’intégration des personnes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dans la société canadienne actuelle? </a:t>
            </a:r>
          </a:p>
        </p:txBody>
      </p:sp>
    </p:spTree>
    <p:extLst>
      <p:ext uri="{BB962C8B-B14F-4D97-AF65-F5344CB8AC3E}">
        <p14:creationId xmlns:p14="http://schemas.microsoft.com/office/powerpoint/2010/main" val="970412382"/>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171</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500361"/>
            <a:ext cx="5669384" cy="631545"/>
          </a:xfrm>
        </p:spPr>
        <p:txBody>
          <a:bodyPr/>
          <a:lstStyle/>
          <a:p>
            <a:r>
              <a:rPr lang="fr-CA" sz="2000" dirty="0" smtClean="0">
                <a:solidFill>
                  <a:srgbClr val="9BBB59"/>
                </a:solidFill>
              </a:rPr>
              <a:t>Perceptions de la représentation des personnes </a:t>
            </a:r>
            <a:r>
              <a:rPr lang="fr-CA" sz="2000" dirty="0" err="1" smtClean="0">
                <a:solidFill>
                  <a:srgbClr val="9BBB59"/>
                </a:solidFill>
              </a:rPr>
              <a:t>LGBT</a:t>
            </a:r>
            <a:r>
              <a:rPr lang="fr-CA" sz="2000" dirty="0" smtClean="0">
                <a:solidFill>
                  <a:srgbClr val="9BBB59"/>
                </a:solidFill>
              </a:rPr>
              <a:t> dans les médias canadiens</a:t>
            </a:r>
            <a:endParaRPr lang="fr-CA" dirty="0"/>
          </a:p>
        </p:txBody>
      </p:sp>
      <p:sp>
        <p:nvSpPr>
          <p:cNvPr id="14" name="ZoneTexte 13"/>
          <p:cNvSpPr txBox="1"/>
          <p:nvPr>
            <p:custDataLst>
              <p:tags r:id="rId4"/>
            </p:custDataLst>
          </p:nvPr>
        </p:nvSpPr>
        <p:spPr>
          <a:xfrm>
            <a:off x="500202" y="6115513"/>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Q78. </a:t>
            </a:r>
            <a:r>
              <a:rPr lang="fr-CA" sz="900" dirty="0">
                <a:solidFill>
                  <a:srgbClr val="595959"/>
                </a:solidFill>
                <a:latin typeface="Arial" panose="020B0604020202020204" pitchFamily="34" charset="0"/>
                <a:cs typeface="Arial" panose="020B0604020202020204" pitchFamily="34" charset="0"/>
              </a:rPr>
              <a:t>Trouvez-vous que les personnes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sont bien représentées dans les médias canadiens (télévision, cinéma)? </a:t>
            </a:r>
            <a:r>
              <a:rPr lang="fr-CA" sz="900" dirty="0" smtClean="0">
                <a:solidFill>
                  <a:srgbClr val="595959"/>
                </a:solidFill>
                <a:latin typeface="Arial" panose="020B0604020202020204" pitchFamily="34" charset="0"/>
                <a:cs typeface="Arial" panose="020B0604020202020204" pitchFamily="34" charset="0"/>
              </a:rPr>
              <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Q79</a:t>
            </a:r>
            <a:r>
              <a:rPr lang="fr-CA" sz="900" dirty="0">
                <a:solidFill>
                  <a:srgbClr val="595959"/>
                </a:solidFill>
                <a:latin typeface="Arial" panose="020B0604020202020204" pitchFamily="34" charset="0"/>
                <a:cs typeface="Arial" panose="020B0604020202020204" pitchFamily="34" charset="0"/>
              </a:rPr>
              <a:t>. Qu’est ce qui pourrait être amélioré dans cette représentation? </a:t>
            </a:r>
          </a:p>
        </p:txBody>
      </p:sp>
      <p:graphicFrame>
        <p:nvGraphicFramePr>
          <p:cNvPr id="8" name="Graphique 7"/>
          <p:cNvGraphicFramePr/>
          <p:nvPr>
            <p:extLst>
              <p:ext uri="{D42A27DB-BD31-4B8C-83A1-F6EECF244321}">
                <p14:modId xmlns:p14="http://schemas.microsoft.com/office/powerpoint/2010/main" val="1048215286"/>
              </p:ext>
            </p:extLst>
          </p:nvPr>
        </p:nvGraphicFramePr>
        <p:xfrm>
          <a:off x="527315" y="2416190"/>
          <a:ext cx="2952328" cy="2952328"/>
        </p:xfrm>
        <a:graphic>
          <a:graphicData uri="http://schemas.openxmlformats.org/drawingml/2006/chart">
            <c:chart xmlns:c="http://schemas.openxmlformats.org/drawingml/2006/chart" xmlns:r="http://schemas.openxmlformats.org/officeDocument/2006/relationships" r:id="rId8"/>
          </a:graphicData>
        </a:graphic>
      </p:graphicFrame>
      <p:sp>
        <p:nvSpPr>
          <p:cNvPr id="11" name="ZoneTexte 10"/>
          <p:cNvSpPr txBox="1"/>
          <p:nvPr/>
        </p:nvSpPr>
        <p:spPr>
          <a:xfrm>
            <a:off x="2677820" y="4383944"/>
            <a:ext cx="801823" cy="276999"/>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Assez bien</a:t>
            </a:r>
            <a:endParaRPr lang="fr-CA" sz="1200" dirty="0">
              <a:solidFill>
                <a:srgbClr val="595959"/>
              </a:solidFill>
              <a:latin typeface="Arial Narrow" panose="020B0606020202030204" pitchFamily="34" charset="0"/>
            </a:endParaRPr>
          </a:p>
        </p:txBody>
      </p:sp>
      <p:graphicFrame>
        <p:nvGraphicFramePr>
          <p:cNvPr id="17" name="Graphique 16"/>
          <p:cNvGraphicFramePr/>
          <p:nvPr>
            <p:custDataLst>
              <p:tags r:id="rId5"/>
            </p:custDataLst>
            <p:extLst>
              <p:ext uri="{D42A27DB-BD31-4B8C-83A1-F6EECF244321}">
                <p14:modId xmlns:p14="http://schemas.microsoft.com/office/powerpoint/2010/main" val="1509877012"/>
              </p:ext>
            </p:extLst>
          </p:nvPr>
        </p:nvGraphicFramePr>
        <p:xfrm>
          <a:off x="3851920" y="2132713"/>
          <a:ext cx="5112568" cy="3832974"/>
        </p:xfrm>
        <a:graphic>
          <a:graphicData uri="http://schemas.openxmlformats.org/drawingml/2006/chart">
            <c:chart xmlns:c="http://schemas.openxmlformats.org/drawingml/2006/chart" xmlns:r="http://schemas.openxmlformats.org/officeDocument/2006/relationships" r:id="rId9"/>
          </a:graphicData>
        </a:graphic>
      </p:graphicFrame>
      <p:sp>
        <p:nvSpPr>
          <p:cNvPr id="21" name="ZoneTexte 20"/>
          <p:cNvSpPr txBox="1"/>
          <p:nvPr/>
        </p:nvSpPr>
        <p:spPr>
          <a:xfrm>
            <a:off x="5447886" y="1532549"/>
            <a:ext cx="3076483" cy="553998"/>
          </a:xfrm>
          <a:prstGeom prst="rect">
            <a:avLst/>
          </a:prstGeom>
          <a:noFill/>
        </p:spPr>
        <p:txBody>
          <a:bodyPr wrap="none" rtlCol="0">
            <a:spAutoFit/>
          </a:bodyPr>
          <a:lstStyle/>
          <a:p>
            <a:pPr algn="ctr"/>
            <a:r>
              <a:rPr lang="fr-CA" sz="1200" b="1" dirty="0" smtClean="0">
                <a:solidFill>
                  <a:srgbClr val="595959"/>
                </a:solidFill>
                <a:latin typeface="Arial Narrow" panose="020B0606020202030204" pitchFamily="34" charset="0"/>
              </a:rPr>
              <a:t>Types d’améliorations souhaitées</a:t>
            </a:r>
            <a:br>
              <a:rPr lang="fr-CA" sz="1200" b="1" dirty="0" smtClean="0">
                <a:solidFill>
                  <a:srgbClr val="595959"/>
                </a:solidFill>
                <a:latin typeface="Arial Narrow" panose="020B0606020202030204" pitchFamily="34" charset="0"/>
              </a:rPr>
            </a:br>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trouvant que les personnes LGBT </a:t>
            </a:r>
            <a:br>
              <a:rPr lang="fr-CA" sz="900" dirty="0" smtClean="0">
                <a:solidFill>
                  <a:srgbClr val="9BBB59"/>
                </a:solidFill>
                <a:latin typeface="Arial" panose="020B0604020202020204" pitchFamily="34" charset="0"/>
                <a:cs typeface="Arial" panose="020B0604020202020204" pitchFamily="34" charset="0"/>
              </a:rPr>
            </a:br>
            <a:r>
              <a:rPr lang="fr-CA" sz="900" dirty="0" smtClean="0">
                <a:solidFill>
                  <a:srgbClr val="9BBB59"/>
                </a:solidFill>
                <a:latin typeface="Arial" panose="020B0604020202020204" pitchFamily="34" charset="0"/>
                <a:cs typeface="Arial" panose="020B0604020202020204" pitchFamily="34" charset="0"/>
              </a:rPr>
              <a:t>ne sont pas bien représentées dans les médias (n=1750)</a:t>
            </a:r>
            <a:endParaRPr lang="fr-CA" sz="900" dirty="0">
              <a:solidFill>
                <a:srgbClr val="000000"/>
              </a:solidFill>
              <a:latin typeface="Arial" panose="020B0604020202020204" pitchFamily="34" charset="0"/>
              <a:cs typeface="Arial" panose="020B0604020202020204" pitchFamily="34" charset="0"/>
            </a:endParaRPr>
          </a:p>
        </p:txBody>
      </p:sp>
      <p:sp>
        <p:nvSpPr>
          <p:cNvPr id="22" name="ZoneTexte 21"/>
          <p:cNvSpPr txBox="1"/>
          <p:nvPr/>
        </p:nvSpPr>
        <p:spPr>
          <a:xfrm>
            <a:off x="389579" y="1532549"/>
            <a:ext cx="3090064" cy="600164"/>
          </a:xfrm>
          <a:prstGeom prst="rect">
            <a:avLst/>
          </a:prstGeom>
          <a:noFill/>
        </p:spPr>
        <p:txBody>
          <a:bodyPr wrap="square" rtlCol="0">
            <a:spAutoFit/>
          </a:bodyPr>
          <a:lstStyle/>
          <a:p>
            <a:pPr algn="ctr"/>
            <a:r>
              <a:rPr lang="fr-CA" sz="1200" b="1" dirty="0" smtClean="0">
                <a:solidFill>
                  <a:srgbClr val="595959"/>
                </a:solidFill>
                <a:latin typeface="Arial Narrow" panose="020B0606020202030204" pitchFamily="34" charset="0"/>
              </a:rPr>
              <a:t>Qualité de la représentation dans les  médias canadiens</a:t>
            </a:r>
            <a:br>
              <a:rPr lang="fr-CA" sz="1200" b="1" dirty="0" smtClean="0">
                <a:solidFill>
                  <a:srgbClr val="595959"/>
                </a:solidFill>
                <a:latin typeface="Arial Narrow" panose="020B0606020202030204" pitchFamily="34" charset="0"/>
              </a:rPr>
            </a:br>
            <a:r>
              <a:rPr lang="fr-CA" sz="900" dirty="0">
                <a:solidFill>
                  <a:srgbClr val="9BBB59"/>
                </a:solidFill>
                <a:latin typeface="Arial" panose="020B0604020202020204" pitchFamily="34" charset="0"/>
                <a:cs typeface="Arial" panose="020B0604020202020204" pitchFamily="34" charset="0"/>
              </a:rPr>
              <a:t>Base : ensemble des répondants (</a:t>
            </a:r>
            <a:r>
              <a:rPr lang="fr-CA" sz="900" dirty="0" smtClean="0">
                <a:solidFill>
                  <a:srgbClr val="9BBB59"/>
                </a:solidFill>
                <a:latin typeface="Arial" panose="020B0604020202020204" pitchFamily="34" charset="0"/>
                <a:cs typeface="Arial" panose="020B0604020202020204" pitchFamily="34" charset="0"/>
              </a:rPr>
              <a:t>n=1897)</a:t>
            </a:r>
            <a:endParaRPr lang="fr-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nvSpPr>
        <p:spPr>
          <a:xfrm>
            <a:off x="2123727" y="2452785"/>
            <a:ext cx="705899" cy="276999"/>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Très bien</a:t>
            </a:r>
            <a:endParaRPr lang="fr-CA" sz="1200" dirty="0">
              <a:solidFill>
                <a:srgbClr val="595959"/>
              </a:solidFill>
              <a:latin typeface="Arial Narrow" panose="020B0606020202030204" pitchFamily="34" charset="0"/>
            </a:endParaRPr>
          </a:p>
        </p:txBody>
      </p:sp>
      <p:sp>
        <p:nvSpPr>
          <p:cNvPr id="15" name="ZoneTexte 14"/>
          <p:cNvSpPr txBox="1"/>
          <p:nvPr/>
        </p:nvSpPr>
        <p:spPr>
          <a:xfrm>
            <a:off x="142184" y="3892354"/>
            <a:ext cx="766557" cy="276999"/>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Assez mal</a:t>
            </a:r>
            <a:endParaRPr lang="fr-CA" sz="1200" dirty="0">
              <a:solidFill>
                <a:srgbClr val="595959"/>
              </a:solidFill>
              <a:latin typeface="Arial Narrow" panose="020B0606020202030204" pitchFamily="34" charset="0"/>
            </a:endParaRPr>
          </a:p>
        </p:txBody>
      </p:sp>
      <p:sp>
        <p:nvSpPr>
          <p:cNvPr id="16" name="ZoneTexte 15"/>
          <p:cNvSpPr txBox="1"/>
          <p:nvPr/>
        </p:nvSpPr>
        <p:spPr>
          <a:xfrm>
            <a:off x="1263978" y="2452785"/>
            <a:ext cx="670633" cy="276999"/>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Très mal</a:t>
            </a:r>
            <a:endParaRPr lang="fr-CA" sz="1200"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2267755236"/>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172</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056259965"/>
              </p:ext>
            </p:extLst>
          </p:nvPr>
        </p:nvGraphicFramePr>
        <p:xfrm>
          <a:off x="539552" y="1203188"/>
          <a:ext cx="7992887" cy="3810060"/>
        </p:xfrm>
        <a:graphic>
          <a:graphicData uri="http://schemas.openxmlformats.org/drawingml/2006/table">
            <a:tbl>
              <a:tblPr firstRow="1" bandRow="1">
                <a:tableStyleId>{2D5ABB26-0587-4C30-8999-92F81FD0307C}</a:tableStyleId>
              </a:tblPr>
              <a:tblGrid>
                <a:gridCol w="2520280"/>
                <a:gridCol w="781801"/>
                <a:gridCol w="781801"/>
                <a:gridCol w="781801"/>
                <a:gridCol w="781801"/>
                <a:gridCol w="781801"/>
                <a:gridCol w="781801"/>
                <a:gridCol w="781801"/>
              </a:tblGrid>
              <a:tr h="27019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1917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8255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014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a:solidFill>
                            <a:srgbClr val="595959"/>
                          </a:solidFill>
                          <a:effectLst/>
                          <a:latin typeface="Arial Narrow" panose="020B0606020202030204" pitchFamily="34" charset="0"/>
                        </a:rPr>
                        <a:t>Très 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Assez 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Assez mal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Très mal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Très</a:t>
                      </a:r>
                      <a:r>
                        <a:rPr lang="fr-CA" sz="1100" b="0" i="0" u="none" strike="noStrike" baseline="0" dirty="0" smtClean="0">
                          <a:solidFill>
                            <a:srgbClr val="595959"/>
                          </a:solidFill>
                          <a:effectLst/>
                          <a:latin typeface="Arial Narrow" panose="020B0606020202030204" pitchFamily="34" charset="0"/>
                        </a:rPr>
                        <a:t> et </a:t>
                      </a:r>
                      <a:r>
                        <a:rPr lang="fr-CA" sz="1100" b="0" i="0" u="none" strike="noStrike" dirty="0" smtClean="0">
                          <a:solidFill>
                            <a:srgbClr val="595959"/>
                          </a:solidFill>
                          <a:effectLst/>
                          <a:latin typeface="Arial Narrow" panose="020B0606020202030204" pitchFamily="34" charset="0"/>
                        </a:rPr>
                        <a:t>assez </a:t>
                      </a:r>
                      <a:r>
                        <a:rPr lang="fr-CA" sz="1100" b="0" i="0" u="none" strike="noStrike" dirty="0">
                          <a:solidFill>
                            <a:srgbClr val="595959"/>
                          </a:solidFill>
                          <a:effectLst/>
                          <a:latin typeface="Arial Narrow" panose="020B0606020202030204" pitchFamily="34" charset="0"/>
                        </a:rPr>
                        <a:t>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Très</a:t>
                      </a:r>
                      <a:r>
                        <a:rPr lang="fr-CA" sz="1100" b="0" i="0" u="none" strike="noStrike" baseline="0" dirty="0" smtClean="0">
                          <a:solidFill>
                            <a:srgbClr val="595959"/>
                          </a:solidFill>
                          <a:effectLst/>
                          <a:latin typeface="Arial Narrow" panose="020B0606020202030204" pitchFamily="34" charset="0"/>
                        </a:rPr>
                        <a:t> et </a:t>
                      </a:r>
                      <a:r>
                        <a:rPr lang="fr-CA" sz="1100" b="0" i="0" u="none" strike="noStrike" dirty="0" smtClean="0">
                          <a:solidFill>
                            <a:srgbClr val="595959"/>
                          </a:solidFill>
                          <a:effectLst/>
                          <a:latin typeface="Arial Narrow" panose="020B0606020202030204" pitchFamily="34" charset="0"/>
                        </a:rPr>
                        <a:t>assez </a:t>
                      </a:r>
                      <a:r>
                        <a:rPr lang="fr-CA" sz="1100" b="0" i="0" u="none" strike="noStrike" dirty="0">
                          <a:solidFill>
                            <a:srgbClr val="595959"/>
                          </a:solidFill>
                          <a:effectLst/>
                          <a:latin typeface="Arial Narrow" panose="020B0606020202030204" pitchFamily="34" charset="0"/>
                        </a:rPr>
                        <a:t>mal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8" name="ZoneTexte 7"/>
          <p:cNvSpPr txBox="1"/>
          <p:nvPr>
            <p:custDataLst>
              <p:tags r:id="rId5"/>
            </p:custDataLst>
          </p:nvPr>
        </p:nvSpPr>
        <p:spPr>
          <a:xfrm>
            <a:off x="500202" y="6233137"/>
            <a:ext cx="7818207" cy="230832"/>
          </a:xfrm>
          <a:prstGeom prst="rect">
            <a:avLst/>
          </a:prstGeom>
          <a:noFill/>
        </p:spPr>
        <p:txBody>
          <a:bodyPr wrap="square" rtlCol="0">
            <a:spAutoFit/>
          </a:bodyPr>
          <a:lstStyle/>
          <a:p>
            <a:r>
              <a:rPr lang="fr-CA" sz="900" dirty="0">
                <a:solidFill>
                  <a:srgbClr val="595959"/>
                </a:solidFill>
                <a:latin typeface="Arial" panose="020B0604020202020204" pitchFamily="34" charset="0"/>
                <a:cs typeface="Arial" panose="020B0604020202020204" pitchFamily="34" charset="0"/>
              </a:rPr>
              <a:t>Q78. Trouvez-vous que les personnes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sont bien représentées dans les médias canadiens (télévision, cinéma)?</a:t>
            </a:r>
          </a:p>
        </p:txBody>
      </p:sp>
      <p:sp>
        <p:nvSpPr>
          <p:cNvPr id="10" name="Titre 4"/>
          <p:cNvSpPr>
            <a:spLocks noGrp="1"/>
          </p:cNvSpPr>
          <p:nvPr>
            <p:ph type="title"/>
            <p:custDataLst>
              <p:tags r:id="rId6"/>
            </p:custDataLst>
          </p:nvPr>
        </p:nvSpPr>
        <p:spPr>
          <a:xfrm>
            <a:off x="558800" y="188640"/>
            <a:ext cx="5669384" cy="631545"/>
          </a:xfrm>
        </p:spPr>
        <p:txBody>
          <a:bodyPr/>
          <a:lstStyle/>
          <a:p>
            <a:r>
              <a:rPr lang="fr-CA" sz="2000" dirty="0" smtClean="0">
                <a:solidFill>
                  <a:srgbClr val="9BBB59"/>
                </a:solidFill>
              </a:rPr>
              <a:t>Perceptions de la représentation des personnes </a:t>
            </a:r>
            <a:r>
              <a:rPr lang="fr-CA" sz="2000" dirty="0" err="1" smtClean="0">
                <a:solidFill>
                  <a:srgbClr val="9BBB59"/>
                </a:solidFill>
              </a:rPr>
              <a:t>LGBT</a:t>
            </a:r>
            <a:r>
              <a:rPr lang="fr-CA" sz="2000" dirty="0" smtClean="0">
                <a:solidFill>
                  <a:srgbClr val="9BBB59"/>
                </a:solidFill>
              </a:rPr>
              <a:t> dans les médias canadiens</a:t>
            </a:r>
            <a:endParaRPr lang="fr-CA" dirty="0"/>
          </a:p>
        </p:txBody>
      </p:sp>
    </p:spTree>
    <p:extLst>
      <p:ext uri="{BB962C8B-B14F-4D97-AF65-F5344CB8AC3E}">
        <p14:creationId xmlns:p14="http://schemas.microsoft.com/office/powerpoint/2010/main" val="1611271244"/>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173</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79400522"/>
              </p:ext>
            </p:extLst>
          </p:nvPr>
        </p:nvGraphicFramePr>
        <p:xfrm>
          <a:off x="539552" y="1159624"/>
          <a:ext cx="8208912" cy="4132512"/>
        </p:xfrm>
        <a:graphic>
          <a:graphicData uri="http://schemas.openxmlformats.org/drawingml/2006/table">
            <a:tbl>
              <a:tblPr firstRow="1" bandRow="1">
                <a:tableStyleId>{2D5ABB26-0587-4C30-8999-92F81FD0307C}</a:tableStyleId>
              </a:tblPr>
              <a:tblGrid>
                <a:gridCol w="2376264"/>
                <a:gridCol w="648072"/>
                <a:gridCol w="648072"/>
                <a:gridCol w="648072"/>
                <a:gridCol w="648072"/>
                <a:gridCol w="648072"/>
                <a:gridCol w="648072"/>
                <a:gridCol w="648072"/>
                <a:gridCol w="648072"/>
                <a:gridCol w="648072"/>
              </a:tblGrid>
              <a:tr h="37785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73939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518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a:solidFill>
                            <a:srgbClr val="595959"/>
                          </a:solidFill>
                          <a:effectLst/>
                          <a:latin typeface="Arial Narrow" panose="020B0606020202030204" pitchFamily="34" charset="0"/>
                        </a:rPr>
                        <a:t>Très 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Assez 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Assez mal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Très mal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Très</a:t>
                      </a:r>
                      <a:r>
                        <a:rPr lang="fr-CA" sz="1100" b="0" i="0" u="none" strike="noStrike" baseline="0" dirty="0" smtClean="0">
                          <a:solidFill>
                            <a:srgbClr val="595959"/>
                          </a:solidFill>
                          <a:effectLst/>
                          <a:latin typeface="Arial Narrow" panose="020B0606020202030204" pitchFamily="34" charset="0"/>
                        </a:rPr>
                        <a:t> et </a:t>
                      </a:r>
                      <a:r>
                        <a:rPr lang="fr-CA" sz="1100" b="0" i="0" u="none" strike="noStrike" dirty="0" smtClean="0">
                          <a:solidFill>
                            <a:srgbClr val="595959"/>
                          </a:solidFill>
                          <a:effectLst/>
                          <a:latin typeface="Arial Narrow" panose="020B0606020202030204" pitchFamily="34" charset="0"/>
                        </a:rPr>
                        <a:t>assez </a:t>
                      </a:r>
                      <a:r>
                        <a:rPr lang="fr-CA" sz="1100" b="0" i="0" u="none" strike="noStrike" dirty="0">
                          <a:solidFill>
                            <a:srgbClr val="595959"/>
                          </a:solidFill>
                          <a:effectLst/>
                          <a:latin typeface="Arial Narrow" panose="020B0606020202030204" pitchFamily="34" charset="0"/>
                        </a:rPr>
                        <a:t>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Très</a:t>
                      </a:r>
                      <a:r>
                        <a:rPr lang="fr-CA" sz="1100" b="0" i="0" u="none" strike="noStrike" baseline="0" dirty="0" smtClean="0">
                          <a:solidFill>
                            <a:srgbClr val="595959"/>
                          </a:solidFill>
                          <a:effectLst/>
                          <a:latin typeface="Arial Narrow" panose="020B0606020202030204" pitchFamily="34" charset="0"/>
                        </a:rPr>
                        <a:t> et </a:t>
                      </a:r>
                      <a:r>
                        <a:rPr lang="fr-CA" sz="1100" b="0" i="0" u="none" strike="noStrike" dirty="0" smtClean="0">
                          <a:solidFill>
                            <a:srgbClr val="595959"/>
                          </a:solidFill>
                          <a:effectLst/>
                          <a:latin typeface="Arial Narrow" panose="020B0606020202030204" pitchFamily="34" charset="0"/>
                        </a:rPr>
                        <a:t>assez </a:t>
                      </a:r>
                      <a:r>
                        <a:rPr lang="fr-CA" sz="1100" b="0" i="0" u="none" strike="noStrike" dirty="0">
                          <a:solidFill>
                            <a:srgbClr val="595959"/>
                          </a:solidFill>
                          <a:effectLst/>
                          <a:latin typeface="Arial Narrow" panose="020B0606020202030204" pitchFamily="34" charset="0"/>
                        </a:rPr>
                        <a:t>mal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custDataLst>
              <p:tags r:id="rId5"/>
            </p:custDataLst>
          </p:nvPr>
        </p:nvSpPr>
        <p:spPr>
          <a:xfrm>
            <a:off x="500202" y="6233137"/>
            <a:ext cx="7818207" cy="230832"/>
          </a:xfrm>
          <a:prstGeom prst="rect">
            <a:avLst/>
          </a:prstGeom>
          <a:noFill/>
        </p:spPr>
        <p:txBody>
          <a:bodyPr wrap="square" rtlCol="0">
            <a:spAutoFit/>
          </a:bodyPr>
          <a:lstStyle/>
          <a:p>
            <a:r>
              <a:rPr lang="fr-CA" sz="900" dirty="0">
                <a:solidFill>
                  <a:srgbClr val="595959"/>
                </a:solidFill>
                <a:latin typeface="Arial" panose="020B0604020202020204" pitchFamily="34" charset="0"/>
                <a:cs typeface="Arial" panose="020B0604020202020204" pitchFamily="34" charset="0"/>
              </a:rPr>
              <a:t>Q78. Trouvez-vous que les personnes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sont bien représentées dans les médias canadiens (télévision, cinéma)?</a:t>
            </a:r>
          </a:p>
        </p:txBody>
      </p:sp>
      <p:sp>
        <p:nvSpPr>
          <p:cNvPr id="9" name="Titre 4"/>
          <p:cNvSpPr>
            <a:spLocks noGrp="1"/>
          </p:cNvSpPr>
          <p:nvPr>
            <p:ph type="title"/>
            <p:custDataLst>
              <p:tags r:id="rId6"/>
            </p:custDataLst>
          </p:nvPr>
        </p:nvSpPr>
        <p:spPr>
          <a:xfrm>
            <a:off x="558800" y="188640"/>
            <a:ext cx="5669384" cy="631545"/>
          </a:xfrm>
        </p:spPr>
        <p:txBody>
          <a:bodyPr/>
          <a:lstStyle/>
          <a:p>
            <a:r>
              <a:rPr lang="fr-CA" sz="2000" dirty="0" smtClean="0">
                <a:solidFill>
                  <a:srgbClr val="9BBB59"/>
                </a:solidFill>
              </a:rPr>
              <a:t>Perceptions de la représentation des personnes </a:t>
            </a:r>
            <a:r>
              <a:rPr lang="fr-CA" sz="2000" dirty="0" err="1" smtClean="0">
                <a:solidFill>
                  <a:srgbClr val="9BBB59"/>
                </a:solidFill>
              </a:rPr>
              <a:t>LGBT</a:t>
            </a:r>
            <a:r>
              <a:rPr lang="fr-CA" sz="2000" dirty="0" smtClean="0">
                <a:solidFill>
                  <a:srgbClr val="9BBB59"/>
                </a:solidFill>
              </a:rPr>
              <a:t> dans les médias canadiens</a:t>
            </a:r>
            <a:endParaRPr lang="fr-CA" dirty="0"/>
          </a:p>
        </p:txBody>
      </p:sp>
    </p:spTree>
    <p:extLst>
      <p:ext uri="{BB962C8B-B14F-4D97-AF65-F5344CB8AC3E}">
        <p14:creationId xmlns:p14="http://schemas.microsoft.com/office/powerpoint/2010/main" val="1245154862"/>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174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460429728"/>
              </p:ext>
            </p:extLst>
          </p:nvPr>
        </p:nvGraphicFramePr>
        <p:xfrm>
          <a:off x="539552" y="1484781"/>
          <a:ext cx="7488832" cy="3829573"/>
        </p:xfrm>
        <a:graphic>
          <a:graphicData uri="http://schemas.openxmlformats.org/drawingml/2006/table">
            <a:tbl>
              <a:tblPr firstRow="1" bandRow="1">
                <a:tableStyleId>{2D5ABB26-0587-4C30-8999-92F81FD0307C}</a:tableStyleId>
              </a:tblPr>
              <a:tblGrid>
                <a:gridCol w="2935622"/>
                <a:gridCol w="910642"/>
                <a:gridCol w="910642"/>
                <a:gridCol w="910642"/>
                <a:gridCol w="910642"/>
                <a:gridCol w="910642"/>
              </a:tblGrid>
              <a:tr h="27545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21496">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89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4622">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a:solidFill>
                            <a:srgbClr val="595959"/>
                          </a:solidFill>
                          <a:effectLst/>
                          <a:latin typeface="Arial Narrow" panose="020B0606020202030204" pitchFamily="34" charset="0"/>
                        </a:rPr>
                        <a:t>Très 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Assez 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Assez mal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Très mal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Très</a:t>
                      </a:r>
                      <a:r>
                        <a:rPr lang="fr-CA" sz="1100" b="0" i="0" u="none" strike="noStrike" baseline="0" dirty="0" smtClean="0">
                          <a:solidFill>
                            <a:srgbClr val="595959"/>
                          </a:solidFill>
                          <a:effectLst/>
                          <a:latin typeface="Arial Narrow" panose="020B0606020202030204" pitchFamily="34" charset="0"/>
                        </a:rPr>
                        <a:t> et </a:t>
                      </a:r>
                      <a:r>
                        <a:rPr lang="fr-CA" sz="1100" b="0" i="0" u="none" strike="noStrike" dirty="0" smtClean="0">
                          <a:solidFill>
                            <a:srgbClr val="595959"/>
                          </a:solidFill>
                          <a:effectLst/>
                          <a:latin typeface="Arial Narrow" panose="020B0606020202030204" pitchFamily="34" charset="0"/>
                        </a:rPr>
                        <a:t>assez </a:t>
                      </a:r>
                      <a:r>
                        <a:rPr lang="fr-CA" sz="1100" b="0" i="0" u="none" strike="noStrike" dirty="0">
                          <a:solidFill>
                            <a:srgbClr val="595959"/>
                          </a:solidFill>
                          <a:effectLst/>
                          <a:latin typeface="Arial Narrow" panose="020B0606020202030204" pitchFamily="34" charset="0"/>
                        </a:rPr>
                        <a:t>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Très</a:t>
                      </a:r>
                      <a:r>
                        <a:rPr lang="fr-CA" sz="1100" b="0" i="0" u="none" strike="noStrike" baseline="0" dirty="0" smtClean="0">
                          <a:solidFill>
                            <a:srgbClr val="595959"/>
                          </a:solidFill>
                          <a:effectLst/>
                          <a:latin typeface="Arial Narrow" panose="020B0606020202030204" pitchFamily="34" charset="0"/>
                        </a:rPr>
                        <a:t> et </a:t>
                      </a:r>
                      <a:r>
                        <a:rPr lang="fr-CA" sz="1100" b="0" i="0" u="none" strike="noStrike" dirty="0" smtClean="0">
                          <a:solidFill>
                            <a:srgbClr val="595959"/>
                          </a:solidFill>
                          <a:effectLst/>
                          <a:latin typeface="Arial Narrow" panose="020B0606020202030204" pitchFamily="34" charset="0"/>
                        </a:rPr>
                        <a:t>assez </a:t>
                      </a:r>
                      <a:r>
                        <a:rPr lang="fr-CA" sz="1100" b="0" i="0" u="none" strike="noStrike" dirty="0">
                          <a:solidFill>
                            <a:srgbClr val="595959"/>
                          </a:solidFill>
                          <a:effectLst/>
                          <a:latin typeface="Arial Narrow" panose="020B0606020202030204" pitchFamily="34" charset="0"/>
                        </a:rPr>
                        <a:t>mal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8" name="ZoneTexte 7"/>
          <p:cNvSpPr txBox="1"/>
          <p:nvPr>
            <p:custDataLst>
              <p:tags r:id="rId5"/>
            </p:custDataLst>
          </p:nvPr>
        </p:nvSpPr>
        <p:spPr>
          <a:xfrm>
            <a:off x="500202" y="6233137"/>
            <a:ext cx="7818207" cy="230832"/>
          </a:xfrm>
          <a:prstGeom prst="rect">
            <a:avLst/>
          </a:prstGeom>
          <a:noFill/>
        </p:spPr>
        <p:txBody>
          <a:bodyPr wrap="square" rtlCol="0">
            <a:spAutoFit/>
          </a:bodyPr>
          <a:lstStyle/>
          <a:p>
            <a:r>
              <a:rPr lang="fr-CA" sz="900" dirty="0">
                <a:solidFill>
                  <a:srgbClr val="595959"/>
                </a:solidFill>
                <a:latin typeface="Arial" panose="020B0604020202020204" pitchFamily="34" charset="0"/>
                <a:cs typeface="Arial" panose="020B0604020202020204" pitchFamily="34" charset="0"/>
              </a:rPr>
              <a:t>Q78. Trouvez-vous que les personnes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sont bien représentées dans les médias canadiens (télévision, cinéma)?</a:t>
            </a:r>
          </a:p>
        </p:txBody>
      </p:sp>
      <p:sp>
        <p:nvSpPr>
          <p:cNvPr id="10" name="Titre 4"/>
          <p:cNvSpPr>
            <a:spLocks noGrp="1"/>
          </p:cNvSpPr>
          <p:nvPr>
            <p:ph type="title"/>
            <p:custDataLst>
              <p:tags r:id="rId6"/>
            </p:custDataLst>
          </p:nvPr>
        </p:nvSpPr>
        <p:spPr>
          <a:xfrm>
            <a:off x="558800" y="188640"/>
            <a:ext cx="5669384" cy="631545"/>
          </a:xfrm>
        </p:spPr>
        <p:txBody>
          <a:bodyPr/>
          <a:lstStyle/>
          <a:p>
            <a:r>
              <a:rPr lang="fr-CA" sz="2000" dirty="0" smtClean="0">
                <a:solidFill>
                  <a:srgbClr val="9BBB59"/>
                </a:solidFill>
              </a:rPr>
              <a:t>Perceptions de la représentation des personnes </a:t>
            </a:r>
            <a:r>
              <a:rPr lang="fr-CA" sz="2000" dirty="0" err="1" smtClean="0">
                <a:solidFill>
                  <a:srgbClr val="9BBB59"/>
                </a:solidFill>
              </a:rPr>
              <a:t>LGBT</a:t>
            </a:r>
            <a:r>
              <a:rPr lang="fr-CA" sz="2000" dirty="0" smtClean="0">
                <a:solidFill>
                  <a:srgbClr val="9BBB59"/>
                </a:solidFill>
              </a:rPr>
              <a:t> dans les médias canadiens</a:t>
            </a:r>
            <a:endParaRPr lang="fr-CA" dirty="0"/>
          </a:p>
        </p:txBody>
      </p:sp>
    </p:spTree>
    <p:extLst>
      <p:ext uri="{BB962C8B-B14F-4D97-AF65-F5344CB8AC3E}">
        <p14:creationId xmlns:p14="http://schemas.microsoft.com/office/powerpoint/2010/main" val="2305329775"/>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a:xfrm>
            <a:off x="558801" y="1699260"/>
            <a:ext cx="7901631" cy="2594674"/>
          </a:xfrm>
        </p:spPr>
        <p:txBody>
          <a:bodyPr/>
          <a:lstStyle/>
          <a:p>
            <a:r>
              <a:rPr lang="fr-CA" dirty="0" smtClean="0"/>
              <a:t>Perception d’intégration </a:t>
            </a:r>
            <a:br>
              <a:rPr lang="fr-CA" dirty="0" smtClean="0"/>
            </a:br>
            <a:r>
              <a:rPr lang="fr-CA" dirty="0" smtClean="0"/>
              <a:t>au sein du milieu LGBT</a:t>
            </a:r>
            <a:endParaRPr lang="fr-CA" dirty="0"/>
          </a:p>
        </p:txBody>
      </p:sp>
      <p:sp>
        <p:nvSpPr>
          <p:cNvPr id="3" name="Espace réservé du texte 2"/>
          <p:cNvSpPr>
            <a:spLocks noGrp="1"/>
          </p:cNvSpPr>
          <p:nvPr>
            <p:ph type="body" sz="quarter" idx="10"/>
            <p:custDataLst>
              <p:tags r:id="rId2"/>
            </p:custDataLst>
          </p:nvPr>
        </p:nvSpPr>
        <p:spPr/>
        <p:txBody>
          <a:bodyPr/>
          <a:lstStyle/>
          <a:p>
            <a:r>
              <a:rPr lang="fr-CA" i="1" dirty="0"/>
              <a:t>RAPPORT PRÉPARÉ POUR LA </a:t>
            </a:r>
            <a:r>
              <a:rPr lang="fr-CA" i="1" dirty="0" smtClean="0"/>
              <a:t>FONDATION JASMIN ROY</a:t>
            </a:r>
            <a:endParaRPr lang="fr-CA" i="1" dirty="0"/>
          </a:p>
          <a:p>
            <a:endParaRPr lang="en-CA" dirty="0"/>
          </a:p>
        </p:txBody>
      </p:sp>
    </p:spTree>
    <p:extLst>
      <p:ext uri="{BB962C8B-B14F-4D97-AF65-F5344CB8AC3E}">
        <p14:creationId xmlns:p14="http://schemas.microsoft.com/office/powerpoint/2010/main" val="3961439066"/>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176</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799" y="500361"/>
            <a:ext cx="6101433" cy="631545"/>
          </a:xfrm>
        </p:spPr>
        <p:txBody>
          <a:bodyPr/>
          <a:lstStyle/>
          <a:p>
            <a:r>
              <a:rPr lang="fr-CA" sz="2000" dirty="0" smtClean="0">
                <a:solidFill>
                  <a:srgbClr val="9BBB59"/>
                </a:solidFill>
              </a:rPr>
              <a:t>Sentiment d’appartenance au mouvement </a:t>
            </a:r>
            <a:r>
              <a:rPr lang="fr-CA" sz="2000" dirty="0" err="1" smtClean="0">
                <a:solidFill>
                  <a:srgbClr val="9BBB59"/>
                </a:solidFill>
              </a:rPr>
              <a:t>LGBT</a:t>
            </a:r>
            <a:endParaRPr lang="fr-CA" dirty="0"/>
          </a:p>
        </p:txBody>
      </p:sp>
      <p:sp>
        <p:nvSpPr>
          <p:cNvPr id="14" name="ZoneTexte 13"/>
          <p:cNvSpPr txBox="1"/>
          <p:nvPr>
            <p:custDataLst>
              <p:tags r:id="rId4"/>
            </p:custDataLst>
          </p:nvPr>
        </p:nvSpPr>
        <p:spPr>
          <a:xfrm>
            <a:off x="500202" y="624730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Q72. </a:t>
            </a:r>
            <a:r>
              <a:rPr lang="fr-CA" sz="900" dirty="0">
                <a:solidFill>
                  <a:srgbClr val="595959"/>
                </a:solidFill>
                <a:latin typeface="Arial" panose="020B0604020202020204" pitchFamily="34" charset="0"/>
                <a:cs typeface="Arial" panose="020B0604020202020204" pitchFamily="34" charset="0"/>
              </a:rPr>
              <a:t>Vous sentez-vous appartenir au milieu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a:t>
            </a:r>
          </a:p>
        </p:txBody>
      </p:sp>
      <p:graphicFrame>
        <p:nvGraphicFramePr>
          <p:cNvPr id="8" name="Graphique 7"/>
          <p:cNvGraphicFramePr/>
          <p:nvPr>
            <p:extLst>
              <p:ext uri="{D42A27DB-BD31-4B8C-83A1-F6EECF244321}">
                <p14:modId xmlns:p14="http://schemas.microsoft.com/office/powerpoint/2010/main" val="3501520269"/>
              </p:ext>
            </p:extLst>
          </p:nvPr>
        </p:nvGraphicFramePr>
        <p:xfrm>
          <a:off x="1890789" y="2049815"/>
          <a:ext cx="4423584" cy="3354682"/>
        </p:xfrm>
        <a:graphic>
          <a:graphicData uri="http://schemas.openxmlformats.org/drawingml/2006/chart">
            <c:chart xmlns:c="http://schemas.openxmlformats.org/drawingml/2006/chart" xmlns:r="http://schemas.openxmlformats.org/officeDocument/2006/relationships" r:id="rId8"/>
          </a:graphicData>
        </a:graphic>
      </p:graphicFrame>
      <p:sp>
        <p:nvSpPr>
          <p:cNvPr id="11" name="ZoneTexte 10"/>
          <p:cNvSpPr txBox="1"/>
          <p:nvPr/>
        </p:nvSpPr>
        <p:spPr>
          <a:xfrm>
            <a:off x="1368430" y="3392408"/>
            <a:ext cx="1210588" cy="276999"/>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Non, pas vraiment</a:t>
            </a:r>
            <a:endParaRPr lang="fr-CA" sz="1200" dirty="0">
              <a:solidFill>
                <a:srgbClr val="595959"/>
              </a:solidFill>
              <a:latin typeface="Arial Narrow" panose="020B0606020202030204" pitchFamily="34" charset="0"/>
            </a:endParaRPr>
          </a:p>
        </p:txBody>
      </p:sp>
      <p:sp>
        <p:nvSpPr>
          <p:cNvPr id="13" name="ZoneTexte 12"/>
          <p:cNvSpPr txBox="1"/>
          <p:nvPr/>
        </p:nvSpPr>
        <p:spPr>
          <a:xfrm>
            <a:off x="4169668" y="5301208"/>
            <a:ext cx="838691" cy="276999"/>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Oui, un peu</a:t>
            </a:r>
            <a:endParaRPr lang="fr-CA" sz="1200" dirty="0">
              <a:solidFill>
                <a:srgbClr val="595959"/>
              </a:solidFill>
              <a:latin typeface="Arial Narrow" panose="020B0606020202030204" pitchFamily="34" charset="0"/>
            </a:endParaRPr>
          </a:p>
        </p:txBody>
      </p:sp>
      <p:sp>
        <p:nvSpPr>
          <p:cNvPr id="15" name="ZoneTexte 14"/>
          <p:cNvSpPr txBox="1"/>
          <p:nvPr/>
        </p:nvSpPr>
        <p:spPr>
          <a:xfrm>
            <a:off x="3260617" y="1844824"/>
            <a:ext cx="1114408" cy="276999"/>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Non, pas du tout</a:t>
            </a:r>
            <a:endParaRPr lang="fr-CA" sz="1200" dirty="0">
              <a:solidFill>
                <a:srgbClr val="595959"/>
              </a:solidFill>
              <a:latin typeface="Arial Narrow" panose="020B0606020202030204" pitchFamily="34" charset="0"/>
            </a:endParaRPr>
          </a:p>
        </p:txBody>
      </p:sp>
      <p:sp>
        <p:nvSpPr>
          <p:cNvPr id="16" name="ZoneTexte 15"/>
          <p:cNvSpPr txBox="1"/>
          <p:nvPr/>
        </p:nvSpPr>
        <p:spPr>
          <a:xfrm>
            <a:off x="5220072" y="2276872"/>
            <a:ext cx="1007007" cy="276999"/>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Oui, beaucoup</a:t>
            </a:r>
            <a:endParaRPr lang="fr-CA" sz="1200" dirty="0">
              <a:solidFill>
                <a:srgbClr val="595959"/>
              </a:solidFill>
              <a:latin typeface="Arial Narrow" panose="020B0606020202030204" pitchFamily="34" charset="0"/>
            </a:endParaRPr>
          </a:p>
        </p:txBody>
      </p:sp>
      <p:sp>
        <p:nvSpPr>
          <p:cNvPr id="27" name="Rectangle 26"/>
          <p:cNvSpPr/>
          <p:nvPr>
            <p:custDataLst>
              <p:tags r:id="rId5"/>
            </p:custDataLst>
          </p:nvPr>
        </p:nvSpPr>
        <p:spPr>
          <a:xfrm>
            <a:off x="510159" y="1160678"/>
            <a:ext cx="23679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995316537"/>
              </p:ext>
            </p:extLst>
          </p:nvPr>
        </p:nvGraphicFramePr>
        <p:xfrm>
          <a:off x="6372200" y="3212976"/>
          <a:ext cx="2520280" cy="1312202"/>
        </p:xfrm>
        <a:graphic>
          <a:graphicData uri="http://schemas.openxmlformats.org/drawingml/2006/table">
            <a:tbl>
              <a:tblPr firstRow="1" bandRow="1">
                <a:tableStyleId>{073A0DAA-6AF3-43AB-8588-CEC1D06C72B9}</a:tableStyleId>
              </a:tblPr>
              <a:tblGrid>
                <a:gridCol w="2520280"/>
              </a:tblGrid>
              <a:tr h="44725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CA" sz="1200" u="none" dirty="0" smtClean="0">
                          <a:solidFill>
                            <a:srgbClr val="5A5A5A"/>
                          </a:solidFill>
                          <a:latin typeface="Arial" panose="020B0604020202020204" pitchFamily="34" charset="0"/>
                          <a:cs typeface="Arial" panose="020B0604020202020204" pitchFamily="34" charset="0"/>
                        </a:rPr>
                        <a:t>Total </a:t>
                      </a:r>
                      <a:br>
                        <a:rPr lang="fr-CA" sz="1200" u="none" dirty="0" smtClean="0">
                          <a:solidFill>
                            <a:srgbClr val="5A5A5A"/>
                          </a:solidFill>
                          <a:latin typeface="Arial" panose="020B0604020202020204" pitchFamily="34" charset="0"/>
                          <a:cs typeface="Arial" panose="020B0604020202020204" pitchFamily="34" charset="0"/>
                        </a:rPr>
                      </a:br>
                      <a:r>
                        <a:rPr lang="fr-CA" sz="1200" u="none" dirty="0" smtClean="0">
                          <a:solidFill>
                            <a:srgbClr val="5A5A5A"/>
                          </a:solidFill>
                          <a:latin typeface="Arial" panose="020B0604020202020204" pitchFamily="34" charset="0"/>
                          <a:cs typeface="Arial" panose="020B0604020202020204" pitchFamily="34" charset="0"/>
                        </a:rPr>
                        <a:t>beaucoup et un peu</a:t>
                      </a:r>
                      <a:br>
                        <a:rPr lang="fr-CA" sz="1200" u="none" dirty="0" smtClean="0">
                          <a:solidFill>
                            <a:srgbClr val="5A5A5A"/>
                          </a:solidFill>
                          <a:latin typeface="Arial" panose="020B0604020202020204" pitchFamily="34" charset="0"/>
                          <a:cs typeface="Arial" panose="020B0604020202020204" pitchFamily="34" charset="0"/>
                        </a:rPr>
                      </a:br>
                      <a:r>
                        <a:rPr lang="fr-CA" sz="1200" u="none" dirty="0" smtClean="0">
                          <a:solidFill>
                            <a:srgbClr val="5A5A5A"/>
                          </a:solidFill>
                          <a:latin typeface="Arial" panose="020B0604020202020204" pitchFamily="34" charset="0"/>
                          <a:cs typeface="Arial" panose="020B0604020202020204" pitchFamily="34" charset="0"/>
                        </a:rPr>
                        <a:t>63%</a:t>
                      </a:r>
                    </a:p>
                  </a:txBody>
                  <a:tcPr>
                    <a:lnB w="19050" cap="flat" cmpd="sng" algn="ctr">
                      <a:solidFill>
                        <a:schemeClr val="tx1">
                          <a:lumMod val="50000"/>
                          <a:lumOff val="50000"/>
                        </a:schemeClr>
                      </a:solidFill>
                      <a:prstDash val="solid"/>
                      <a:round/>
                      <a:headEnd type="none" w="med" len="med"/>
                      <a:tailEnd type="none" w="med" len="med"/>
                    </a:lnB>
                    <a:noFill/>
                  </a:tcPr>
                </a:tc>
              </a:tr>
              <a:tr h="672122">
                <a:tc>
                  <a:txBody>
                    <a:bodyPr/>
                    <a:lstStyle/>
                    <a:p>
                      <a:pPr algn="ctr"/>
                      <a:r>
                        <a:rPr lang="fr-CA" sz="1200" b="1" dirty="0" smtClean="0">
                          <a:solidFill>
                            <a:srgbClr val="5A5A5A"/>
                          </a:solidFill>
                          <a:latin typeface="Arial" panose="020B0604020202020204" pitchFamily="34" charset="0"/>
                          <a:cs typeface="Arial" panose="020B0604020202020204" pitchFamily="34" charset="0"/>
                        </a:rPr>
                        <a:t>Total</a:t>
                      </a:r>
                      <a:br>
                        <a:rPr lang="fr-CA" sz="1200" b="1" dirty="0" smtClean="0">
                          <a:solidFill>
                            <a:srgbClr val="5A5A5A"/>
                          </a:solidFill>
                          <a:latin typeface="Arial" panose="020B0604020202020204" pitchFamily="34" charset="0"/>
                          <a:cs typeface="Arial" panose="020B0604020202020204" pitchFamily="34" charset="0"/>
                        </a:rPr>
                      </a:br>
                      <a:r>
                        <a:rPr lang="fr-CA" sz="1200" b="1" dirty="0" smtClean="0">
                          <a:solidFill>
                            <a:srgbClr val="5A5A5A"/>
                          </a:solidFill>
                          <a:latin typeface="Arial" panose="020B0604020202020204" pitchFamily="34" charset="0"/>
                          <a:cs typeface="Arial" panose="020B0604020202020204" pitchFamily="34" charset="0"/>
                        </a:rPr>
                        <a:t> pas vraiment et pas du tout</a:t>
                      </a:r>
                    </a:p>
                    <a:p>
                      <a:pPr algn="ctr"/>
                      <a:r>
                        <a:rPr lang="fr-CA" sz="1200" b="1" dirty="0" smtClean="0">
                          <a:solidFill>
                            <a:srgbClr val="5A5A5A"/>
                          </a:solidFill>
                          <a:latin typeface="Arial" panose="020B0604020202020204" pitchFamily="34" charset="0"/>
                          <a:cs typeface="Arial" panose="020B0604020202020204" pitchFamily="34" charset="0"/>
                        </a:rPr>
                        <a:t> 37%</a:t>
                      </a:r>
                      <a:endParaRPr lang="fr-CA" sz="1200" b="1" dirty="0">
                        <a:solidFill>
                          <a:srgbClr val="5A5A5A"/>
                        </a:solidFill>
                        <a:latin typeface="Arial" panose="020B0604020202020204" pitchFamily="34" charset="0"/>
                        <a:cs typeface="Arial" panose="020B0604020202020204" pitchFamily="34" charset="0"/>
                      </a:endParaRPr>
                    </a:p>
                  </a:txBody>
                  <a:tcPr anchor="ctr">
                    <a:lnT w="19050" cap="flat" cmpd="sng" algn="ctr">
                      <a:solidFill>
                        <a:schemeClr val="tx1">
                          <a:lumMod val="50000"/>
                          <a:lumOff val="50000"/>
                        </a:schemeClr>
                      </a:solidFill>
                      <a:prstDash val="solid"/>
                      <a:round/>
                      <a:headEnd type="none" w="med" len="med"/>
                      <a:tailEnd type="none" w="med" len="med"/>
                    </a:lnT>
                    <a:noFill/>
                  </a:tcPr>
                </a:tc>
              </a:tr>
            </a:tbl>
          </a:graphicData>
        </a:graphic>
      </p:graphicFrame>
    </p:spTree>
    <p:extLst>
      <p:ext uri="{BB962C8B-B14F-4D97-AF65-F5344CB8AC3E}">
        <p14:creationId xmlns:p14="http://schemas.microsoft.com/office/powerpoint/2010/main" val="3040615759"/>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177</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678200724"/>
              </p:ext>
            </p:extLst>
          </p:nvPr>
        </p:nvGraphicFramePr>
        <p:xfrm>
          <a:off x="539552" y="1213531"/>
          <a:ext cx="7992889" cy="4128308"/>
        </p:xfrm>
        <a:graphic>
          <a:graphicData uri="http://schemas.openxmlformats.org/drawingml/2006/table">
            <a:tbl>
              <a:tblPr firstRow="1" bandRow="1">
                <a:tableStyleId>{2D5ABB26-0587-4C30-8999-92F81FD0307C}</a:tableStyleId>
              </a:tblPr>
              <a:tblGrid>
                <a:gridCol w="2302578"/>
                <a:gridCol w="882703"/>
                <a:gridCol w="801268"/>
                <a:gridCol w="801268"/>
                <a:gridCol w="801268"/>
                <a:gridCol w="801268"/>
                <a:gridCol w="801268"/>
                <a:gridCol w="801268"/>
              </a:tblGrid>
              <a:tr h="36919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6284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522724">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6554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a:solidFill>
                            <a:srgbClr val="595959"/>
                          </a:solidFill>
                          <a:effectLst/>
                          <a:latin typeface="Arial Narrow" panose="020B0606020202030204" pitchFamily="34" charset="0"/>
                        </a:rPr>
                        <a:t>Oui, beaucoup</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Oui, un peu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Non, pas vraiment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Non, pas du tout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Beaucoup + un peu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Pas vraiment + pas du tout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ZoneTexte 8"/>
          <p:cNvSpPr txBox="1"/>
          <p:nvPr>
            <p:custDataLst>
              <p:tags r:id="rId4"/>
            </p:custDataLst>
          </p:nvPr>
        </p:nvSpPr>
        <p:spPr>
          <a:xfrm>
            <a:off x="510159" y="624730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Q72. </a:t>
            </a:r>
            <a:r>
              <a:rPr lang="fr-CA" sz="900" dirty="0">
                <a:solidFill>
                  <a:srgbClr val="595959"/>
                </a:solidFill>
                <a:latin typeface="Arial" panose="020B0604020202020204" pitchFamily="34" charset="0"/>
                <a:cs typeface="Arial" panose="020B0604020202020204" pitchFamily="34" charset="0"/>
              </a:rPr>
              <a:t>Vous sentez-vous appartenir au milieu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a:t>
            </a:r>
          </a:p>
        </p:txBody>
      </p:sp>
      <p:sp>
        <p:nvSpPr>
          <p:cNvPr id="10" name="Titre 4"/>
          <p:cNvSpPr>
            <a:spLocks noGrp="1"/>
          </p:cNvSpPr>
          <p:nvPr>
            <p:ph type="title"/>
            <p:custDataLst>
              <p:tags r:id="rId5"/>
            </p:custDataLst>
          </p:nvPr>
        </p:nvSpPr>
        <p:spPr>
          <a:xfrm>
            <a:off x="558799" y="116632"/>
            <a:ext cx="5927545" cy="631545"/>
          </a:xfrm>
        </p:spPr>
        <p:txBody>
          <a:bodyPr/>
          <a:lstStyle/>
          <a:p>
            <a:r>
              <a:rPr lang="fr-CA" sz="2000" dirty="0" smtClean="0">
                <a:solidFill>
                  <a:srgbClr val="9BBB59"/>
                </a:solidFill>
              </a:rPr>
              <a:t>Sentiment d’appartenance au mouvement </a:t>
            </a:r>
            <a:r>
              <a:rPr lang="fr-CA" sz="2000" dirty="0" err="1" smtClean="0">
                <a:solidFill>
                  <a:srgbClr val="9BBB59"/>
                </a:solidFill>
              </a:rPr>
              <a:t>LGBT</a:t>
            </a:r>
            <a:endParaRPr lang="fr-CA" dirty="0"/>
          </a:p>
        </p:txBody>
      </p:sp>
      <p:sp>
        <p:nvSpPr>
          <p:cNvPr id="11" name="Rectangle 10"/>
          <p:cNvSpPr/>
          <p:nvPr>
            <p:custDataLst>
              <p:tags r:id="rId6"/>
            </p:custDataLst>
          </p:nvPr>
        </p:nvSpPr>
        <p:spPr>
          <a:xfrm>
            <a:off x="510159" y="776949"/>
            <a:ext cx="190308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60069675"/>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178</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812377811"/>
              </p:ext>
            </p:extLst>
          </p:nvPr>
        </p:nvGraphicFramePr>
        <p:xfrm>
          <a:off x="539552" y="1103510"/>
          <a:ext cx="7992889" cy="4398625"/>
        </p:xfrm>
        <a:graphic>
          <a:graphicData uri="http://schemas.openxmlformats.org/drawingml/2006/table">
            <a:tbl>
              <a:tblPr firstRow="1" bandRow="1">
                <a:tableStyleId>{2D5ABB26-0587-4C30-8999-92F81FD0307C}</a:tableStyleId>
              </a:tblPr>
              <a:tblGrid>
                <a:gridCol w="2088232"/>
                <a:gridCol w="656073"/>
                <a:gridCol w="656073"/>
                <a:gridCol w="656073"/>
                <a:gridCol w="656073"/>
                <a:gridCol w="656073"/>
                <a:gridCol w="656073"/>
                <a:gridCol w="656073"/>
                <a:gridCol w="656073"/>
                <a:gridCol w="656073"/>
              </a:tblGrid>
              <a:tr h="34781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53409">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839242">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50163">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a:solidFill>
                            <a:srgbClr val="595959"/>
                          </a:solidFill>
                          <a:effectLst/>
                          <a:latin typeface="Arial Narrow" panose="020B0606020202030204" pitchFamily="34" charset="0"/>
                        </a:rPr>
                        <a:t>Oui, beaucoup</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Oui, un peu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Non, pas vraiment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Non, pas du tout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Beaucoup + un peu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Pas vraiment + pas du tout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4"/>
            </p:custDataLst>
          </p:nvPr>
        </p:nvSpPr>
        <p:spPr>
          <a:xfrm>
            <a:off x="510159" y="624730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Q72. </a:t>
            </a:r>
            <a:r>
              <a:rPr lang="fr-CA" sz="900" dirty="0">
                <a:solidFill>
                  <a:srgbClr val="595959"/>
                </a:solidFill>
                <a:latin typeface="Arial" panose="020B0604020202020204" pitchFamily="34" charset="0"/>
                <a:cs typeface="Arial" panose="020B0604020202020204" pitchFamily="34" charset="0"/>
              </a:rPr>
              <a:t>Vous sentez-vous appartenir au milieu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a:t>
            </a:r>
          </a:p>
        </p:txBody>
      </p:sp>
      <p:sp>
        <p:nvSpPr>
          <p:cNvPr id="11" name="Titre 4"/>
          <p:cNvSpPr>
            <a:spLocks noGrp="1"/>
          </p:cNvSpPr>
          <p:nvPr>
            <p:ph type="title"/>
            <p:custDataLst>
              <p:tags r:id="rId5"/>
            </p:custDataLst>
          </p:nvPr>
        </p:nvSpPr>
        <p:spPr>
          <a:xfrm>
            <a:off x="558799" y="116632"/>
            <a:ext cx="5927545" cy="631545"/>
          </a:xfrm>
        </p:spPr>
        <p:txBody>
          <a:bodyPr/>
          <a:lstStyle/>
          <a:p>
            <a:r>
              <a:rPr lang="fr-CA" sz="2000" dirty="0" smtClean="0">
                <a:solidFill>
                  <a:srgbClr val="9BBB59"/>
                </a:solidFill>
              </a:rPr>
              <a:t>Sentiment d’appartenance au mouvement </a:t>
            </a:r>
            <a:r>
              <a:rPr lang="fr-CA" sz="2000" dirty="0" err="1" smtClean="0">
                <a:solidFill>
                  <a:srgbClr val="9BBB59"/>
                </a:solidFill>
              </a:rPr>
              <a:t>LGBT</a:t>
            </a:r>
            <a:endParaRPr lang="fr-CA" dirty="0"/>
          </a:p>
        </p:txBody>
      </p:sp>
      <p:sp>
        <p:nvSpPr>
          <p:cNvPr id="13" name="Rectangle 12"/>
          <p:cNvSpPr/>
          <p:nvPr>
            <p:custDataLst>
              <p:tags r:id="rId6"/>
            </p:custDataLst>
          </p:nvPr>
        </p:nvSpPr>
        <p:spPr>
          <a:xfrm>
            <a:off x="510159" y="776949"/>
            <a:ext cx="190308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18795418"/>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179</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420698203"/>
              </p:ext>
            </p:extLst>
          </p:nvPr>
        </p:nvGraphicFramePr>
        <p:xfrm>
          <a:off x="539552" y="1357548"/>
          <a:ext cx="7920879" cy="4128308"/>
        </p:xfrm>
        <a:graphic>
          <a:graphicData uri="http://schemas.openxmlformats.org/drawingml/2006/table">
            <a:tbl>
              <a:tblPr firstRow="1" bandRow="1">
                <a:tableStyleId>{2D5ABB26-0587-4C30-8999-92F81FD0307C}</a:tableStyleId>
              </a:tblPr>
              <a:tblGrid>
                <a:gridCol w="2854059"/>
                <a:gridCol w="1094116"/>
                <a:gridCol w="993176"/>
                <a:gridCol w="993176"/>
                <a:gridCol w="993176"/>
                <a:gridCol w="993176"/>
              </a:tblGrid>
              <a:tr h="36919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6284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522724">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6554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a:solidFill>
                            <a:srgbClr val="595959"/>
                          </a:solidFill>
                          <a:effectLst/>
                          <a:latin typeface="Arial Narrow" panose="020B0606020202030204" pitchFamily="34" charset="0"/>
                        </a:rPr>
                        <a:t>Oui, beaucoup</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Oui, un peu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Non, pas vraiment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Non, pas du tout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Beaucoup + un peu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Pas vraiment + pas du tout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ZoneTexte 8"/>
          <p:cNvSpPr txBox="1"/>
          <p:nvPr>
            <p:custDataLst>
              <p:tags r:id="rId4"/>
            </p:custDataLst>
          </p:nvPr>
        </p:nvSpPr>
        <p:spPr>
          <a:xfrm>
            <a:off x="510159" y="624730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Q72. </a:t>
            </a:r>
            <a:r>
              <a:rPr lang="fr-CA" sz="900" dirty="0">
                <a:solidFill>
                  <a:srgbClr val="595959"/>
                </a:solidFill>
                <a:latin typeface="Arial" panose="020B0604020202020204" pitchFamily="34" charset="0"/>
                <a:cs typeface="Arial" panose="020B0604020202020204" pitchFamily="34" charset="0"/>
              </a:rPr>
              <a:t>Vous sentez-vous appartenir au milieu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a:t>
            </a:r>
          </a:p>
        </p:txBody>
      </p:sp>
      <p:sp>
        <p:nvSpPr>
          <p:cNvPr id="10" name="Titre 4"/>
          <p:cNvSpPr>
            <a:spLocks noGrp="1"/>
          </p:cNvSpPr>
          <p:nvPr>
            <p:ph type="title"/>
            <p:custDataLst>
              <p:tags r:id="rId5"/>
            </p:custDataLst>
          </p:nvPr>
        </p:nvSpPr>
        <p:spPr>
          <a:xfrm>
            <a:off x="558799" y="116632"/>
            <a:ext cx="5927545" cy="631545"/>
          </a:xfrm>
        </p:spPr>
        <p:txBody>
          <a:bodyPr/>
          <a:lstStyle/>
          <a:p>
            <a:r>
              <a:rPr lang="fr-CA" sz="2000" dirty="0" smtClean="0">
                <a:solidFill>
                  <a:srgbClr val="9BBB59"/>
                </a:solidFill>
              </a:rPr>
              <a:t>Sentiment d’appartenance au mouvement </a:t>
            </a:r>
            <a:r>
              <a:rPr lang="fr-CA" sz="2000" dirty="0" err="1" smtClean="0">
                <a:solidFill>
                  <a:srgbClr val="9BBB59"/>
                </a:solidFill>
              </a:rPr>
              <a:t>LGBT</a:t>
            </a:r>
            <a:endParaRPr lang="fr-CA" dirty="0"/>
          </a:p>
        </p:txBody>
      </p:sp>
      <p:sp>
        <p:nvSpPr>
          <p:cNvPr id="11" name="Rectangle 10"/>
          <p:cNvSpPr/>
          <p:nvPr>
            <p:custDataLst>
              <p:tags r:id="rId6"/>
            </p:custDataLst>
          </p:nvPr>
        </p:nvSpPr>
        <p:spPr>
          <a:xfrm>
            <a:off x="510159" y="776949"/>
            <a:ext cx="190308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25435489"/>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Grands constats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18</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a:bodyPr>
          <a:lstStyle/>
          <a:p>
            <a:pPr marL="228600" indent="-228600">
              <a:buClr>
                <a:srgbClr val="9BBB59"/>
              </a:buClr>
              <a:buFont typeface="Wingdings" panose="05000000000000000000" pitchFamily="2" charset="2"/>
              <a:buChar char="§"/>
            </a:pPr>
            <a:r>
              <a:rPr lang="fr-CA" sz="1200" b="0" dirty="0" smtClean="0"/>
              <a:t>D’ailleurs, les répondants LGBT affichent en moyenne un sentiment global de bonheur dans la vie équivalent à celui de la population hétérosexuelle </a:t>
            </a:r>
            <a:r>
              <a:rPr lang="fr-CA" sz="1200" b="0" dirty="0" err="1" smtClean="0"/>
              <a:t>cisgenre</a:t>
            </a:r>
            <a:r>
              <a:rPr lang="fr-CA" sz="1200" b="0" dirty="0" smtClean="0"/>
              <a:t>, avec un bémol toutefois chez les groupes plus jeunes (15-24 ans) qui se disent légèrement moins heureux que les hétérosexuels </a:t>
            </a:r>
            <a:r>
              <a:rPr lang="fr-CA" sz="1200" b="0" dirty="0" err="1" smtClean="0"/>
              <a:t>cisgenres</a:t>
            </a:r>
            <a:r>
              <a:rPr lang="fr-CA" sz="1200" b="0" dirty="0" smtClean="0"/>
              <a:t> du même âge. </a:t>
            </a:r>
          </a:p>
          <a:p>
            <a:pPr marL="266700">
              <a:buClr>
                <a:srgbClr val="9BBB59"/>
              </a:buClr>
            </a:pPr>
            <a:r>
              <a:rPr lang="fr-CA" sz="1200" b="0" dirty="0" smtClean="0"/>
              <a:t>Cette situation s’explique probablement en partie par le fait que les jeunes interrogés sont proportionnellement plus nombreux à être en processus de questionnement, mais aussi par le fait qu’on trouve davantage de personnes </a:t>
            </a:r>
            <a:r>
              <a:rPr lang="fr-CA" sz="1200" b="0" dirty="0" err="1" smtClean="0"/>
              <a:t>pansexuelles</a:t>
            </a:r>
            <a:r>
              <a:rPr lang="fr-CA" sz="1200" b="0" dirty="0" smtClean="0"/>
              <a:t>, asexuelles, transgenres ou non binaires chez les jeunes LGBT, </a:t>
            </a:r>
            <a:r>
              <a:rPr lang="fr-CA" sz="1200" b="0" dirty="0"/>
              <a:t>orientations et identités qui rencontrent plus de difficultés en général (voir commentaires à ce sujet en page 19 et suivantes</a:t>
            </a:r>
            <a:r>
              <a:rPr lang="fr-CA" sz="1200" b="0" dirty="0" smtClean="0"/>
              <a:t>).</a:t>
            </a:r>
            <a:endParaRPr lang="fr-CA" sz="1200" b="0" dirty="0"/>
          </a:p>
          <a:p>
            <a:pPr marL="228600" indent="-228600">
              <a:buClr>
                <a:srgbClr val="9BBB59"/>
              </a:buClr>
              <a:buFont typeface="Wingdings" panose="05000000000000000000" pitchFamily="2" charset="2"/>
              <a:buChar char="§"/>
            </a:pPr>
            <a:r>
              <a:rPr lang="fr-CA" sz="1200" b="0" dirty="0" smtClean="0"/>
              <a:t>Au niveau des valeurs, quatre principaux axes distinguent les répondants LGBT de la moyenne de la population :</a:t>
            </a:r>
          </a:p>
          <a:p>
            <a:pPr marL="541338">
              <a:spcBef>
                <a:spcPts val="600"/>
              </a:spcBef>
              <a:buClr>
                <a:srgbClr val="9BBB59"/>
              </a:buClr>
            </a:pPr>
            <a:r>
              <a:rPr lang="fr-CA" sz="1200" b="0" dirty="0" smtClean="0"/>
              <a:t>Une grande volonté d’épanouissement personnel et d’authenticité qui les amène à chercher le bien-être, à valoriser les plaisirs de la vie et à exprimer leur « vraie » personnalité; </a:t>
            </a:r>
          </a:p>
          <a:p>
            <a:pPr marL="541338">
              <a:spcBef>
                <a:spcPts val="600"/>
              </a:spcBef>
              <a:buClr>
                <a:srgbClr val="9BBB59"/>
              </a:buClr>
            </a:pPr>
            <a:r>
              <a:rPr lang="fr-CA" sz="1200" b="0" dirty="0" smtClean="0"/>
              <a:t>Une créativité plus développée que la moyenne de la population, qui les amène à sortir des sentiers battus et leur permet de s’adapter plus facilement au monde qui les entoure;</a:t>
            </a:r>
          </a:p>
          <a:p>
            <a:pPr marL="541338">
              <a:spcBef>
                <a:spcPts val="600"/>
              </a:spcBef>
              <a:buClr>
                <a:srgbClr val="9BBB59"/>
              </a:buClr>
            </a:pPr>
            <a:r>
              <a:rPr lang="fr-CA" sz="1200" b="0" dirty="0" smtClean="0"/>
              <a:t>Une grande conscience sociale et écologique qui les rend plus soucieux de leur environnement au sens large (individus et planète);</a:t>
            </a:r>
          </a:p>
          <a:p>
            <a:pPr marL="541338">
              <a:spcBef>
                <a:spcPts val="600"/>
              </a:spcBef>
              <a:buClr>
                <a:srgbClr val="9BBB59"/>
              </a:buClr>
            </a:pPr>
            <a:r>
              <a:rPr lang="fr-CA" sz="1200" b="0" dirty="0" smtClean="0"/>
              <a:t>Une distance assez importante vis-à-vis des valeurs familiales traditionnelles.</a:t>
            </a:r>
            <a:endParaRPr lang="fr-CA" sz="1200" b="0" dirty="0"/>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5" name="Chevron 14"/>
          <p:cNvSpPr/>
          <p:nvPr/>
        </p:nvSpPr>
        <p:spPr>
          <a:xfrm>
            <a:off x="6329228" y="1742807"/>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556827" y="1700808"/>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p.219, 220</a:t>
            </a:r>
            <a:endParaRPr lang="fr-CA" sz="1600" b="1" dirty="0">
              <a:solidFill>
                <a:srgbClr val="9BBB59"/>
              </a:solidFill>
              <a:latin typeface="Arial" panose="020B0604020202020204" pitchFamily="34" charset="0"/>
              <a:cs typeface="Arial" panose="020B0604020202020204" pitchFamily="34" charset="0"/>
            </a:endParaRPr>
          </a:p>
        </p:txBody>
      </p:sp>
      <p:sp>
        <p:nvSpPr>
          <p:cNvPr id="17" name="Chevron 16"/>
          <p:cNvSpPr/>
          <p:nvPr/>
        </p:nvSpPr>
        <p:spPr>
          <a:xfrm>
            <a:off x="6432477" y="4767143"/>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660076" y="4725144"/>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p.276 à 279</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24967936"/>
      </p:ext>
    </p:extLst>
  </p:cSld>
  <p:clrMapOvr>
    <a:masterClrMapping/>
  </p:clrMapOvr>
  <p:transition/>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180</a:t>
            </a:fld>
            <a:endParaRPr lang="en-CA" dirty="0">
              <a:solidFill>
                <a:srgbClr val="000000">
                  <a:tint val="75000"/>
                </a:srgbClr>
              </a:solidFill>
            </a:endParaRPr>
          </a:p>
        </p:txBody>
      </p:sp>
      <p:sp>
        <p:nvSpPr>
          <p:cNvPr id="7" name="Rectangle 6"/>
          <p:cNvSpPr/>
          <p:nvPr>
            <p:custDataLst>
              <p:tags r:id="rId3"/>
            </p:custDataLst>
          </p:nvPr>
        </p:nvSpPr>
        <p:spPr>
          <a:xfrm>
            <a:off x="532819" y="6126922"/>
            <a:ext cx="8052786" cy="369332"/>
          </a:xfrm>
          <a:prstGeom prst="rect">
            <a:avLst/>
          </a:prstGeom>
        </p:spPr>
        <p:txBody>
          <a:bodyPr wrap="square">
            <a:spAutoFit/>
          </a:bodyPr>
          <a:lstStyle/>
          <a:p>
            <a:r>
              <a:rPr lang="en-US" sz="900" dirty="0" smtClean="0">
                <a:solidFill>
                  <a:srgbClr val="7F7F7F"/>
                </a:solidFill>
                <a:latin typeface="Arial" panose="020B0604020202020204" pitchFamily="34" charset="0"/>
                <a:cs typeface="Arial" panose="020B0604020202020204" pitchFamily="34" charset="0"/>
              </a:rPr>
              <a:t/>
            </a:r>
            <a:br>
              <a:rPr lang="en-US" sz="900" dirty="0" smtClean="0">
                <a:solidFill>
                  <a:srgbClr val="7F7F7F"/>
                </a:solidFill>
                <a:latin typeface="Arial" panose="020B0604020202020204" pitchFamily="34" charset="0"/>
                <a:cs typeface="Arial" panose="020B0604020202020204" pitchFamily="34" charset="0"/>
              </a:rPr>
            </a:br>
            <a:r>
              <a:rPr lang="en-US" sz="900" dirty="0" smtClean="0">
                <a:solidFill>
                  <a:srgbClr val="595959"/>
                </a:solidFill>
                <a:latin typeface="Arial" panose="020B0604020202020204" pitchFamily="34" charset="0"/>
                <a:cs typeface="Arial" panose="020B0604020202020204" pitchFamily="34" charset="0"/>
              </a:rPr>
              <a:t>Q70. </a:t>
            </a:r>
            <a:r>
              <a:rPr lang="fr-CA" sz="900" dirty="0">
                <a:solidFill>
                  <a:srgbClr val="595959"/>
                </a:solidFill>
                <a:latin typeface="Arial" panose="020B0604020202020204" pitchFamily="34" charset="0"/>
                <a:cs typeface="Arial" panose="020B0604020202020204" pitchFamily="34" charset="0"/>
              </a:rPr>
              <a:t>Dans quelle mesure diriez-vous que les mouvements et groupes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actuels véhiculent </a:t>
            </a:r>
            <a:r>
              <a:rPr lang="fr-CA" sz="900" dirty="0" smtClean="0">
                <a:solidFill>
                  <a:srgbClr val="595959"/>
                </a:solidFill>
                <a:latin typeface="Arial" panose="020B0604020202020204" pitchFamily="34" charset="0"/>
                <a:cs typeface="Arial" panose="020B0604020202020204" pitchFamily="34" charset="0"/>
              </a:rPr>
              <a:t>bien…</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9" name="Graphique 8"/>
          <p:cNvGraphicFramePr/>
          <p:nvPr>
            <p:custDataLst>
              <p:tags r:id="rId4"/>
            </p:custDataLst>
            <p:extLst>
              <p:ext uri="{D42A27DB-BD31-4B8C-83A1-F6EECF244321}">
                <p14:modId xmlns:p14="http://schemas.microsoft.com/office/powerpoint/2010/main" val="4016617177"/>
              </p:ext>
            </p:extLst>
          </p:nvPr>
        </p:nvGraphicFramePr>
        <p:xfrm>
          <a:off x="251520" y="1679683"/>
          <a:ext cx="6624736" cy="4447239"/>
        </p:xfrm>
        <a:graphic>
          <a:graphicData uri="http://schemas.openxmlformats.org/drawingml/2006/chart">
            <c:chart xmlns:c="http://schemas.openxmlformats.org/drawingml/2006/chart" xmlns:r="http://schemas.openxmlformats.org/officeDocument/2006/relationships" r:id="rId9"/>
          </a:graphicData>
        </a:graphic>
      </p:graphicFrame>
      <p:sp>
        <p:nvSpPr>
          <p:cNvPr id="16" name="Titre 4"/>
          <p:cNvSpPr>
            <a:spLocks noGrp="1"/>
          </p:cNvSpPr>
          <p:nvPr>
            <p:ph type="title"/>
            <p:custDataLst>
              <p:tags r:id="rId5"/>
            </p:custDataLst>
          </p:nvPr>
        </p:nvSpPr>
        <p:spPr>
          <a:xfrm>
            <a:off x="558800" y="434140"/>
            <a:ext cx="6821512" cy="631545"/>
          </a:xfrm>
        </p:spPr>
        <p:txBody>
          <a:bodyPr>
            <a:noAutofit/>
          </a:bodyPr>
          <a:lstStyle/>
          <a:p>
            <a:r>
              <a:rPr lang="fr-CA" sz="2000" dirty="0" smtClean="0">
                <a:solidFill>
                  <a:srgbClr val="9BBB59"/>
                </a:solidFill>
              </a:rPr>
              <a:t>Capacité des mouvements </a:t>
            </a:r>
            <a:r>
              <a:rPr lang="fr-CA" sz="2000" dirty="0" err="1" smtClean="0">
                <a:solidFill>
                  <a:srgbClr val="9BBB59"/>
                </a:solidFill>
              </a:rPr>
              <a:t>LGBT</a:t>
            </a:r>
            <a:r>
              <a:rPr lang="fr-CA" sz="2000" dirty="0" smtClean="0">
                <a:solidFill>
                  <a:srgbClr val="9BBB59"/>
                </a:solidFill>
              </a:rPr>
              <a:t> à véhiculer </a:t>
            </a:r>
            <a:br>
              <a:rPr lang="fr-CA" sz="2000" dirty="0" smtClean="0">
                <a:solidFill>
                  <a:srgbClr val="9BBB59"/>
                </a:solidFill>
              </a:rPr>
            </a:br>
            <a:r>
              <a:rPr lang="fr-CA" sz="2000" dirty="0" smtClean="0">
                <a:solidFill>
                  <a:srgbClr val="9BBB59"/>
                </a:solidFill>
              </a:rPr>
              <a:t>les valeurs de tous</a:t>
            </a:r>
            <a:endParaRPr lang="fr-CA" sz="2000" dirty="0">
              <a:solidFill>
                <a:srgbClr val="9BBB59"/>
              </a:solidFill>
            </a:endParaRPr>
          </a:p>
        </p:txBody>
      </p:sp>
      <p:graphicFrame>
        <p:nvGraphicFramePr>
          <p:cNvPr id="11" name="Tableau 10"/>
          <p:cNvGraphicFramePr>
            <a:graphicFrameLocks noGrp="1"/>
          </p:cNvGraphicFramePr>
          <p:nvPr>
            <p:extLst>
              <p:ext uri="{D42A27DB-BD31-4B8C-83A1-F6EECF244321}">
                <p14:modId xmlns:p14="http://schemas.microsoft.com/office/powerpoint/2010/main" val="3707160426"/>
              </p:ext>
            </p:extLst>
          </p:nvPr>
        </p:nvGraphicFramePr>
        <p:xfrm>
          <a:off x="7092280" y="1276094"/>
          <a:ext cx="1728192" cy="3593066"/>
        </p:xfrm>
        <a:graphic>
          <a:graphicData uri="http://schemas.openxmlformats.org/drawingml/2006/table">
            <a:tbl>
              <a:tblPr firstRow="1" bandRow="1">
                <a:tableStyleId>{073A0DAA-6AF3-43AB-8588-CEC1D06C72B9}</a:tableStyleId>
              </a:tblPr>
              <a:tblGrid>
                <a:gridCol w="1728192"/>
              </a:tblGrid>
              <a:tr h="60673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CA" sz="1200" u="none" dirty="0" smtClean="0">
                          <a:solidFill>
                            <a:srgbClr val="5A5A5A"/>
                          </a:solidFill>
                          <a:latin typeface="Arial" panose="020B0604020202020204" pitchFamily="34" charset="0"/>
                          <a:cs typeface="Arial" panose="020B0604020202020204" pitchFamily="34" charset="0"/>
                        </a:rPr>
                        <a:t>Total</a:t>
                      </a:r>
                      <a:r>
                        <a:rPr lang="fr-CA" sz="1200" u="none" baseline="0" dirty="0" smtClean="0">
                          <a:solidFill>
                            <a:srgbClr val="5A5A5A"/>
                          </a:solidFill>
                          <a:latin typeface="Arial" panose="020B0604020202020204" pitchFamily="34" charset="0"/>
                          <a:cs typeface="Arial" panose="020B0604020202020204" pitchFamily="34" charset="0"/>
                        </a:rPr>
                        <a:t/>
                      </a:r>
                      <a:br>
                        <a:rPr lang="fr-CA" sz="1200" u="none" baseline="0" dirty="0" smtClean="0">
                          <a:solidFill>
                            <a:srgbClr val="5A5A5A"/>
                          </a:solidFill>
                          <a:latin typeface="Arial" panose="020B0604020202020204" pitchFamily="34" charset="0"/>
                          <a:cs typeface="Arial" panose="020B0604020202020204" pitchFamily="34" charset="0"/>
                        </a:rPr>
                      </a:br>
                      <a:r>
                        <a:rPr lang="fr-CA" sz="1200" u="none" baseline="0" dirty="0" smtClean="0">
                          <a:solidFill>
                            <a:srgbClr val="5A5A5A"/>
                          </a:solidFill>
                          <a:latin typeface="Arial" panose="020B0604020202020204" pitchFamily="34" charset="0"/>
                          <a:cs typeface="Arial" panose="020B0604020202020204" pitchFamily="34" charset="0"/>
                        </a:rPr>
                        <a:t>(très + plutôt bien)</a:t>
                      </a:r>
                      <a:endParaRPr lang="fr-CA" sz="1200" u="none" dirty="0" smtClean="0">
                        <a:solidFill>
                          <a:srgbClr val="5A5A5A"/>
                        </a:solidFill>
                        <a:latin typeface="Arial" panose="020B0604020202020204" pitchFamily="34" charset="0"/>
                        <a:cs typeface="Arial" panose="020B0604020202020204" pitchFamily="34" charset="0"/>
                      </a:endParaRPr>
                    </a:p>
                  </a:txBody>
                  <a:tcPr>
                    <a:lnB w="19050" cap="flat" cmpd="sng" algn="ctr">
                      <a:solidFill>
                        <a:schemeClr val="tx1">
                          <a:lumMod val="50000"/>
                          <a:lumOff val="50000"/>
                        </a:schemeClr>
                      </a:solidFill>
                      <a:prstDash val="solid"/>
                      <a:round/>
                      <a:headEnd type="none" w="med" len="med"/>
                      <a:tailEnd type="none" w="med" len="med"/>
                    </a:lnB>
                    <a:noFill/>
                  </a:tcPr>
                </a:tc>
              </a:tr>
              <a:tr h="1493166">
                <a:tc>
                  <a:txBody>
                    <a:bodyPr/>
                    <a:lstStyle/>
                    <a:p>
                      <a:pPr algn="ctr"/>
                      <a:r>
                        <a:rPr lang="fr-CA" sz="1200" b="1" dirty="0" smtClean="0">
                          <a:solidFill>
                            <a:srgbClr val="5A5A5A"/>
                          </a:solidFill>
                          <a:latin typeface="Arial" panose="020B0604020202020204" pitchFamily="34" charset="0"/>
                          <a:cs typeface="Arial" panose="020B0604020202020204" pitchFamily="34" charset="0"/>
                        </a:rPr>
                        <a:t>81%</a:t>
                      </a:r>
                      <a:endParaRPr lang="fr-CA" sz="1200" b="1" dirty="0">
                        <a:solidFill>
                          <a:srgbClr val="5A5A5A"/>
                        </a:solidFill>
                        <a:latin typeface="Arial" panose="020B0604020202020204" pitchFamily="34" charset="0"/>
                        <a:cs typeface="Arial" panose="020B0604020202020204" pitchFamily="34" charset="0"/>
                      </a:endParaRPr>
                    </a:p>
                  </a:txBody>
                  <a:tcPr anchor="ctr">
                    <a:lnT w="19050" cap="flat" cmpd="sng" algn="ctr">
                      <a:solidFill>
                        <a:schemeClr val="tx1">
                          <a:lumMod val="50000"/>
                          <a:lumOff val="50000"/>
                        </a:schemeClr>
                      </a:solidFill>
                      <a:prstDash val="solid"/>
                      <a:round/>
                      <a:headEnd type="none" w="med" len="med"/>
                      <a:tailEnd type="none" w="med" len="med"/>
                    </a:lnT>
                    <a:noFill/>
                  </a:tcPr>
                </a:tc>
              </a:tr>
              <a:tr h="1493166">
                <a:tc>
                  <a:txBody>
                    <a:bodyPr/>
                    <a:lstStyle/>
                    <a:p>
                      <a:pPr algn="ctr"/>
                      <a:r>
                        <a:rPr lang="fr-CA" sz="1200" b="1" dirty="0" smtClean="0">
                          <a:solidFill>
                            <a:srgbClr val="5A5A5A"/>
                          </a:solidFill>
                          <a:latin typeface="Arial" panose="020B0604020202020204" pitchFamily="34" charset="0"/>
                          <a:cs typeface="Arial" panose="020B0604020202020204" pitchFamily="34" charset="0"/>
                        </a:rPr>
                        <a:t>76%</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bl>
          </a:graphicData>
        </a:graphic>
      </p:graphicFrame>
      <p:sp>
        <p:nvSpPr>
          <p:cNvPr id="10" name="Rectangle 9"/>
          <p:cNvSpPr/>
          <p:nvPr>
            <p:custDataLst>
              <p:tags r:id="rId6"/>
            </p:custDataLst>
          </p:nvPr>
        </p:nvSpPr>
        <p:spPr>
          <a:xfrm>
            <a:off x="510159" y="1160678"/>
            <a:ext cx="23679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sp>
        <p:nvSpPr>
          <p:cNvPr id="2" name="Rectangle 1"/>
          <p:cNvSpPr/>
          <p:nvPr/>
        </p:nvSpPr>
        <p:spPr>
          <a:xfrm>
            <a:off x="592115" y="1711382"/>
            <a:ext cx="2179685" cy="276999"/>
          </a:xfrm>
          <a:prstGeom prst="rect">
            <a:avLst/>
          </a:prstGeom>
        </p:spPr>
        <p:txBody>
          <a:bodyPr wrap="square">
            <a:spAutoFit/>
          </a:bodyPr>
          <a:lstStyle/>
          <a:p>
            <a:pPr>
              <a:defRPr/>
            </a:pPr>
            <a:r>
              <a:rPr lang="fr-CA" sz="1200" b="1" dirty="0" smtClean="0">
                <a:solidFill>
                  <a:srgbClr val="5A5A5A"/>
                </a:solidFill>
                <a:latin typeface="Arial" panose="020B0604020202020204" pitchFamily="34" charset="0"/>
                <a:cs typeface="Arial" panose="020B0604020202020204" pitchFamily="34" charset="0"/>
              </a:rPr>
              <a:t>Capacité à véhiculer…</a:t>
            </a:r>
            <a:endParaRPr lang="fr-CA" sz="1200" b="1" dirty="0">
              <a:solidFill>
                <a:srgbClr val="5A5A5A"/>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35933174"/>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181</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385264080"/>
              </p:ext>
            </p:extLst>
          </p:nvPr>
        </p:nvGraphicFramePr>
        <p:xfrm>
          <a:off x="539552" y="1318668"/>
          <a:ext cx="7992889" cy="3550532"/>
        </p:xfrm>
        <a:graphic>
          <a:graphicData uri="http://schemas.openxmlformats.org/drawingml/2006/table">
            <a:tbl>
              <a:tblPr firstRow="1" bandRow="1">
                <a:tableStyleId>{2D5ABB26-0587-4C30-8999-92F81FD0307C}</a:tableStyleId>
              </a:tblPr>
              <a:tblGrid>
                <a:gridCol w="2302578"/>
                <a:gridCol w="882703"/>
                <a:gridCol w="801268"/>
                <a:gridCol w="801268"/>
                <a:gridCol w="801268"/>
                <a:gridCol w="801268"/>
                <a:gridCol w="801268"/>
                <a:gridCol w="801268"/>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60000">
                <a:tc>
                  <a:txBody>
                    <a:bodyPr/>
                    <a:lstStyle/>
                    <a:p>
                      <a:pPr algn="l" fontAlgn="ctr"/>
                      <a:r>
                        <a:rPr lang="fr-CA" sz="1100" b="1" i="0" u="none" strike="noStrike" dirty="0" smtClean="0">
                          <a:solidFill>
                            <a:srgbClr val="595959"/>
                          </a:solidFill>
                          <a:effectLst/>
                          <a:latin typeface="Arial Narrow" panose="020B0606020202030204" pitchFamily="34" charset="0"/>
                        </a:rPr>
                        <a:t>Vos valeurs et besoins personnels </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fr-CA" sz="1100" b="0" i="0" u="none" strike="noStrike" dirty="0">
                          <a:solidFill>
                            <a:srgbClr val="595959"/>
                          </a:solidFill>
                          <a:effectLst/>
                          <a:latin typeface="Arial Narrow" panose="020B0606020202030204" pitchFamily="34" charset="0"/>
                        </a:rPr>
                        <a:t>Très 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fr-CA" sz="1100" b="0" i="0" u="none" strike="noStrike" dirty="0">
                          <a:solidFill>
                            <a:srgbClr val="595959"/>
                          </a:solidFill>
                          <a:effectLst/>
                          <a:latin typeface="Arial Narrow" panose="020B0606020202030204" pitchFamily="34" charset="0"/>
                        </a:rPr>
                        <a:t>Plutôt 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360000">
                <a:tc>
                  <a:txBody>
                    <a:bodyPr/>
                    <a:lstStyle/>
                    <a:p>
                      <a:pPr algn="l" fontAlgn="ctr"/>
                      <a:r>
                        <a:rPr lang="fr-CA" sz="1100" b="1" i="0" u="none" strike="noStrike" dirty="0" smtClean="0">
                          <a:solidFill>
                            <a:srgbClr val="595959"/>
                          </a:solidFill>
                          <a:effectLst/>
                          <a:latin typeface="Arial Narrow" panose="020B0606020202030204" pitchFamily="34" charset="0"/>
                        </a:rPr>
                        <a:t>Les valeurs et besoins de l’ensemble des personnes LGBTQ </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fr-CA" sz="1100" b="0" i="0" u="none" strike="noStrike" dirty="0">
                          <a:solidFill>
                            <a:srgbClr val="595959"/>
                          </a:solidFill>
                          <a:effectLst/>
                          <a:latin typeface="Arial Narrow" panose="020B0606020202030204" pitchFamily="34" charset="0"/>
                        </a:rPr>
                        <a:t>Très 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fr-CA" sz="1100" b="0" i="0" u="none" strike="noStrike" dirty="0">
                          <a:solidFill>
                            <a:srgbClr val="595959"/>
                          </a:solidFill>
                          <a:effectLst/>
                          <a:latin typeface="Arial Narrow" panose="020B0606020202030204" pitchFamily="34" charset="0"/>
                        </a:rPr>
                        <a:t>Plutôt 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4"/>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Q70. Dans </a:t>
            </a:r>
            <a:r>
              <a:rPr lang="fr-CA" sz="900" dirty="0">
                <a:solidFill>
                  <a:srgbClr val="595959"/>
                </a:solidFill>
                <a:latin typeface="Arial" panose="020B0604020202020204" pitchFamily="34" charset="0"/>
                <a:cs typeface="Arial" panose="020B0604020202020204" pitchFamily="34" charset="0"/>
              </a:rPr>
              <a:t>quelle mesure diriez-vous que les mouvements et groupes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actuels véhiculent bien...</a:t>
            </a:r>
          </a:p>
        </p:txBody>
      </p:sp>
      <p:sp>
        <p:nvSpPr>
          <p:cNvPr id="9" name="Rectangle 8"/>
          <p:cNvSpPr/>
          <p:nvPr>
            <p:custDataLst>
              <p:tags r:id="rId5"/>
            </p:custDataLst>
          </p:nvPr>
        </p:nvSpPr>
        <p:spPr>
          <a:xfrm>
            <a:off x="510159" y="817869"/>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6"/>
            </p:custDataLst>
          </p:nvPr>
        </p:nvSpPr>
        <p:spPr>
          <a:xfrm>
            <a:off x="558800" y="97789"/>
            <a:ext cx="6821512" cy="631545"/>
          </a:xfrm>
        </p:spPr>
        <p:txBody>
          <a:bodyPr>
            <a:noAutofit/>
          </a:bodyPr>
          <a:lstStyle/>
          <a:p>
            <a:r>
              <a:rPr lang="fr-CA" sz="2000" dirty="0" smtClean="0">
                <a:solidFill>
                  <a:srgbClr val="9BBB59"/>
                </a:solidFill>
              </a:rPr>
              <a:t>Capacité des mouvements </a:t>
            </a:r>
            <a:r>
              <a:rPr lang="fr-CA" sz="2000" dirty="0" err="1" smtClean="0">
                <a:solidFill>
                  <a:srgbClr val="9BBB59"/>
                </a:solidFill>
              </a:rPr>
              <a:t>LGBT</a:t>
            </a:r>
            <a:r>
              <a:rPr lang="fr-CA" sz="2000" dirty="0" smtClean="0">
                <a:solidFill>
                  <a:srgbClr val="9BBB59"/>
                </a:solidFill>
              </a:rPr>
              <a:t> à véhiculer </a:t>
            </a:r>
            <a:br>
              <a:rPr lang="fr-CA" sz="2000" dirty="0" smtClean="0">
                <a:solidFill>
                  <a:srgbClr val="9BBB59"/>
                </a:solidFill>
              </a:rPr>
            </a:br>
            <a:r>
              <a:rPr lang="fr-CA" sz="2000" dirty="0" smtClean="0">
                <a:solidFill>
                  <a:srgbClr val="9BBB59"/>
                </a:solidFill>
              </a:rPr>
              <a:t>les valeurs de tous</a:t>
            </a:r>
            <a:endParaRPr lang="fr-CA" sz="2000" dirty="0">
              <a:solidFill>
                <a:srgbClr val="9BBB59"/>
              </a:solidFill>
            </a:endParaRPr>
          </a:p>
        </p:txBody>
      </p:sp>
    </p:spTree>
    <p:extLst>
      <p:ext uri="{BB962C8B-B14F-4D97-AF65-F5344CB8AC3E}">
        <p14:creationId xmlns:p14="http://schemas.microsoft.com/office/powerpoint/2010/main" val="313698746"/>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182</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48988454"/>
              </p:ext>
            </p:extLst>
          </p:nvPr>
        </p:nvGraphicFramePr>
        <p:xfrm>
          <a:off x="539552" y="1312518"/>
          <a:ext cx="7992892" cy="3700698"/>
        </p:xfrm>
        <a:graphic>
          <a:graphicData uri="http://schemas.openxmlformats.org/drawingml/2006/table">
            <a:tbl>
              <a:tblPr firstRow="1" bandRow="1">
                <a:tableStyleId>{2D5ABB26-0587-4C30-8999-92F81FD0307C}</a:tableStyleId>
              </a:tblPr>
              <a:tblGrid>
                <a:gridCol w="1918025"/>
                <a:gridCol w="735283"/>
                <a:gridCol w="667448"/>
                <a:gridCol w="667448"/>
                <a:gridCol w="667448"/>
                <a:gridCol w="667448"/>
                <a:gridCol w="667448"/>
                <a:gridCol w="667448"/>
                <a:gridCol w="667448"/>
                <a:gridCol w="667448"/>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60000">
                <a:tc>
                  <a:txBody>
                    <a:bodyPr/>
                    <a:lstStyle/>
                    <a:p>
                      <a:pPr algn="l" fontAlgn="ctr"/>
                      <a:r>
                        <a:rPr lang="fr-CA" sz="1100" b="1" i="0" u="none" strike="noStrike" dirty="0" smtClean="0">
                          <a:solidFill>
                            <a:srgbClr val="595959"/>
                          </a:solidFill>
                          <a:effectLst/>
                          <a:latin typeface="Arial Narrow" panose="020B0606020202030204" pitchFamily="34" charset="0"/>
                        </a:rPr>
                        <a:t>Vos valeurs et besoins personnels </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fr-CA" sz="1100" b="0" i="0" u="none" strike="noStrike" dirty="0">
                          <a:solidFill>
                            <a:srgbClr val="595959"/>
                          </a:solidFill>
                          <a:effectLst/>
                          <a:latin typeface="Arial Narrow" panose="020B0606020202030204" pitchFamily="34" charset="0"/>
                        </a:rPr>
                        <a:t>Très 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fr-CA" sz="1100" b="0" i="0" u="none" strike="noStrike" dirty="0">
                          <a:solidFill>
                            <a:srgbClr val="595959"/>
                          </a:solidFill>
                          <a:effectLst/>
                          <a:latin typeface="Arial Narrow" panose="020B0606020202030204" pitchFamily="34" charset="0"/>
                        </a:rPr>
                        <a:t>Plutôt 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360000">
                <a:tc>
                  <a:txBody>
                    <a:bodyPr/>
                    <a:lstStyle/>
                    <a:p>
                      <a:pPr algn="l" fontAlgn="ctr"/>
                      <a:r>
                        <a:rPr lang="fr-CA" sz="1100" b="1" i="0" u="none" strike="noStrike" dirty="0" smtClean="0">
                          <a:solidFill>
                            <a:srgbClr val="595959"/>
                          </a:solidFill>
                          <a:effectLst/>
                          <a:latin typeface="Arial Narrow" panose="020B0606020202030204" pitchFamily="34" charset="0"/>
                        </a:rPr>
                        <a:t>Les valeurs et besoins de l’ensemble des personnes LGBTQ </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fr-CA" sz="1100" b="0" i="0" u="none" strike="noStrike" dirty="0">
                          <a:solidFill>
                            <a:srgbClr val="595959"/>
                          </a:solidFill>
                          <a:effectLst/>
                          <a:latin typeface="Arial Narrow" panose="020B0606020202030204" pitchFamily="34" charset="0"/>
                        </a:rPr>
                        <a:t>Très 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fr-CA" sz="1100" b="0" i="0" u="none" strike="noStrike" dirty="0">
                          <a:solidFill>
                            <a:srgbClr val="595959"/>
                          </a:solidFill>
                          <a:effectLst/>
                          <a:latin typeface="Arial Narrow" panose="020B0606020202030204" pitchFamily="34" charset="0"/>
                        </a:rPr>
                        <a:t>Plutôt 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ZoneTexte 8"/>
          <p:cNvSpPr txBox="1"/>
          <p:nvPr>
            <p:custDataLst>
              <p:tags r:id="rId4"/>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Q70. Dans </a:t>
            </a:r>
            <a:r>
              <a:rPr lang="fr-CA" sz="900" dirty="0">
                <a:solidFill>
                  <a:srgbClr val="595959"/>
                </a:solidFill>
                <a:latin typeface="Arial" panose="020B0604020202020204" pitchFamily="34" charset="0"/>
                <a:cs typeface="Arial" panose="020B0604020202020204" pitchFamily="34" charset="0"/>
              </a:rPr>
              <a:t>quelle mesure diriez-vous que les mouvements et groupes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actuels véhiculent bien...</a:t>
            </a:r>
          </a:p>
        </p:txBody>
      </p:sp>
      <p:sp>
        <p:nvSpPr>
          <p:cNvPr id="10" name="Titre 4"/>
          <p:cNvSpPr>
            <a:spLocks noGrp="1"/>
          </p:cNvSpPr>
          <p:nvPr>
            <p:ph type="title"/>
            <p:custDataLst>
              <p:tags r:id="rId5"/>
            </p:custDataLst>
          </p:nvPr>
        </p:nvSpPr>
        <p:spPr>
          <a:xfrm>
            <a:off x="558800" y="116632"/>
            <a:ext cx="6821512" cy="631545"/>
          </a:xfrm>
        </p:spPr>
        <p:txBody>
          <a:bodyPr>
            <a:noAutofit/>
          </a:bodyPr>
          <a:lstStyle/>
          <a:p>
            <a:r>
              <a:rPr lang="fr-CA" sz="2000" dirty="0" smtClean="0">
                <a:solidFill>
                  <a:srgbClr val="9BBB59"/>
                </a:solidFill>
              </a:rPr>
              <a:t>Capacité des mouvements </a:t>
            </a:r>
            <a:r>
              <a:rPr lang="fr-CA" sz="2000" dirty="0" err="1" smtClean="0">
                <a:solidFill>
                  <a:srgbClr val="9BBB59"/>
                </a:solidFill>
              </a:rPr>
              <a:t>LGBT</a:t>
            </a:r>
            <a:r>
              <a:rPr lang="fr-CA" sz="2000" dirty="0" smtClean="0">
                <a:solidFill>
                  <a:srgbClr val="9BBB59"/>
                </a:solidFill>
              </a:rPr>
              <a:t> à véhiculer </a:t>
            </a:r>
            <a:br>
              <a:rPr lang="fr-CA" sz="2000" dirty="0" smtClean="0">
                <a:solidFill>
                  <a:srgbClr val="9BBB59"/>
                </a:solidFill>
              </a:rPr>
            </a:br>
            <a:r>
              <a:rPr lang="fr-CA" sz="2000" dirty="0" smtClean="0">
                <a:solidFill>
                  <a:srgbClr val="9BBB59"/>
                </a:solidFill>
              </a:rPr>
              <a:t>les valeurs de tous</a:t>
            </a:r>
            <a:endParaRPr lang="fr-CA" sz="2000" dirty="0">
              <a:solidFill>
                <a:srgbClr val="9BBB59"/>
              </a:solidFill>
            </a:endParaRPr>
          </a:p>
        </p:txBody>
      </p:sp>
      <p:sp>
        <p:nvSpPr>
          <p:cNvPr id="11" name="Rectangle 10"/>
          <p:cNvSpPr/>
          <p:nvPr>
            <p:custDataLst>
              <p:tags r:id="rId6"/>
            </p:custDataLst>
          </p:nvPr>
        </p:nvSpPr>
        <p:spPr>
          <a:xfrm>
            <a:off x="510159" y="815446"/>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21057218"/>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183</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575622153"/>
              </p:ext>
            </p:extLst>
          </p:nvPr>
        </p:nvGraphicFramePr>
        <p:xfrm>
          <a:off x="510159" y="1196752"/>
          <a:ext cx="5400600" cy="4824336"/>
        </p:xfrm>
        <a:graphic>
          <a:graphicData uri="http://schemas.openxmlformats.org/drawingml/2006/table">
            <a:tbl>
              <a:tblPr firstRow="1" bandRow="1">
                <a:tableStyleId>{2D5ABB26-0587-4C30-8999-92F81FD0307C}</a:tableStyleId>
              </a:tblPr>
              <a:tblGrid>
                <a:gridCol w="2597281"/>
                <a:gridCol w="995679"/>
                <a:gridCol w="903820"/>
                <a:gridCol w="903820"/>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07999">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Narrow" panose="020B0606020202030204" pitchFamily="34" charset="0"/>
                        </a:rPr>
                        <a:t>Gais</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Lesbiennes</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400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302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60000">
                <a:tc>
                  <a:txBody>
                    <a:bodyPr/>
                    <a:lstStyle/>
                    <a:p>
                      <a:pPr algn="l" fontAlgn="ctr"/>
                      <a:r>
                        <a:rPr lang="fr-CA" sz="1100" b="1" i="0" u="none" strike="noStrike" dirty="0" smtClean="0">
                          <a:solidFill>
                            <a:srgbClr val="595959"/>
                          </a:solidFill>
                          <a:effectLst/>
                          <a:latin typeface="Arial Narrow" panose="020B0606020202030204" pitchFamily="34" charset="0"/>
                        </a:rPr>
                        <a:t>Vos valeurs et besoins personnels </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fr-CA" sz="1100" b="0" i="0" u="none" strike="noStrike" dirty="0">
                          <a:solidFill>
                            <a:srgbClr val="595959"/>
                          </a:solidFill>
                          <a:effectLst/>
                          <a:latin typeface="Arial Narrow" panose="020B0606020202030204" pitchFamily="34" charset="0"/>
                        </a:rPr>
                        <a:t>Très 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15</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20</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fr-CA" sz="1100" b="0" i="0" u="none" strike="noStrike" dirty="0">
                          <a:solidFill>
                            <a:srgbClr val="595959"/>
                          </a:solidFill>
                          <a:effectLst/>
                          <a:latin typeface="Arial Narrow" panose="020B0606020202030204" pitchFamily="34" charset="0"/>
                        </a:rPr>
                        <a:t>Plutôt 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60</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66</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Très + plutôt </a:t>
                      </a:r>
                      <a:r>
                        <a:rPr lang="fr-CA" sz="1100" b="0" i="0" u="none" strike="noStrike" kern="1200" dirty="0">
                          <a:solidFill>
                            <a:srgbClr val="595959"/>
                          </a:solidFill>
                          <a:effectLst/>
                          <a:latin typeface="Arial Narrow" panose="020B0606020202030204" pitchFamily="34" charset="0"/>
                          <a:ea typeface="+mn-ea"/>
                          <a:cs typeface="+mn-cs"/>
                        </a:rPr>
                        <a:t>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76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75</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86</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Très + plutôt </a:t>
                      </a:r>
                      <a:r>
                        <a:rPr lang="fr-CA" sz="1100" b="0" i="0" u="none" strike="noStrike" kern="1200" dirty="0">
                          <a:solidFill>
                            <a:srgbClr val="595959"/>
                          </a:solidFill>
                          <a:effectLst/>
                          <a:latin typeface="Arial Narrow" panose="020B0606020202030204" pitchFamily="34" charset="0"/>
                          <a:ea typeface="+mn-ea"/>
                          <a:cs typeface="+mn-cs"/>
                        </a:rPr>
                        <a:t>mal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a:ea typeface="+mn-ea"/>
                          <a:cs typeface="+mn-cs"/>
                        </a:rPr>
                        <a:t>25</a:t>
                      </a:r>
                      <a:endParaRPr lang="fr-CA" sz="1100" b="1" i="0" u="none" strike="noStrike" kern="1200" dirty="0">
                        <a:solidFill>
                          <a:srgbClr val="00B0F0"/>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14</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804">
                <a:tc>
                  <a:txBody>
                    <a:bodyPr/>
                    <a:lstStyle/>
                    <a:p>
                      <a:pPr algn="l"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360000">
                <a:tc>
                  <a:txBody>
                    <a:bodyPr/>
                    <a:lstStyle/>
                    <a:p>
                      <a:pPr algn="l" fontAlgn="ctr"/>
                      <a:r>
                        <a:rPr lang="fr-CA" sz="1100" b="1" i="0" u="none" strike="noStrike" dirty="0" smtClean="0">
                          <a:solidFill>
                            <a:srgbClr val="595959"/>
                          </a:solidFill>
                          <a:effectLst/>
                          <a:latin typeface="Arial Narrow" panose="020B0606020202030204" pitchFamily="34" charset="0"/>
                        </a:rPr>
                        <a:t>Les valeurs et besoins de l’ensemble des personnes LGBTQ </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fr-CA" sz="1100" b="0" i="0" u="none" strike="noStrike" dirty="0">
                          <a:solidFill>
                            <a:srgbClr val="595959"/>
                          </a:solidFill>
                          <a:effectLst/>
                          <a:latin typeface="Arial Narrow" panose="020B0606020202030204" pitchFamily="34" charset="0"/>
                        </a:rPr>
                        <a:t>Très 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18</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fr-CA" sz="1100" b="0" i="0" u="none" strike="noStrike" dirty="0">
                          <a:solidFill>
                            <a:srgbClr val="595959"/>
                          </a:solidFill>
                          <a:effectLst/>
                          <a:latin typeface="Arial Narrow" panose="020B0606020202030204" pitchFamily="34" charset="0"/>
                        </a:rPr>
                        <a:t>Plutôt 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62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62</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68</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Très</a:t>
                      </a:r>
                      <a:r>
                        <a:rPr lang="fr-CA" sz="1100" b="0" i="0" u="none" strike="noStrike" kern="1200" baseline="0" dirty="0" smtClean="0">
                          <a:solidFill>
                            <a:srgbClr val="595959"/>
                          </a:solidFill>
                          <a:effectLst/>
                          <a:latin typeface="Arial Narrow" panose="020B0606020202030204" pitchFamily="34" charset="0"/>
                          <a:ea typeface="+mn-ea"/>
                          <a:cs typeface="+mn-cs"/>
                        </a:rPr>
                        <a:t> </a:t>
                      </a:r>
                      <a:r>
                        <a:rPr lang="fr-CA" sz="1100" b="0" i="0" u="none" strike="noStrike" kern="1200" dirty="0" smtClean="0">
                          <a:solidFill>
                            <a:srgbClr val="595959"/>
                          </a:solidFill>
                          <a:effectLst/>
                          <a:latin typeface="Arial Narrow" panose="020B0606020202030204" pitchFamily="34" charset="0"/>
                          <a:ea typeface="+mn-ea"/>
                          <a:cs typeface="+mn-cs"/>
                        </a:rPr>
                        <a:t>+</a:t>
                      </a:r>
                      <a:r>
                        <a:rPr lang="fr-CA" sz="1100" b="0" i="0" u="none" strike="noStrike" kern="1200" baseline="0" dirty="0" smtClean="0">
                          <a:solidFill>
                            <a:srgbClr val="595959"/>
                          </a:solidFill>
                          <a:effectLst/>
                          <a:latin typeface="Arial Narrow" panose="020B0606020202030204" pitchFamily="34" charset="0"/>
                          <a:ea typeface="+mn-ea"/>
                          <a:cs typeface="+mn-cs"/>
                        </a:rPr>
                        <a:t> </a:t>
                      </a:r>
                      <a:r>
                        <a:rPr lang="fr-CA" sz="1100" b="0" i="0" u="none" strike="noStrike" kern="1200" dirty="0" smtClean="0">
                          <a:solidFill>
                            <a:srgbClr val="595959"/>
                          </a:solidFill>
                          <a:effectLst/>
                          <a:latin typeface="Arial Narrow" panose="020B0606020202030204" pitchFamily="34" charset="0"/>
                          <a:ea typeface="+mn-ea"/>
                          <a:cs typeface="+mn-cs"/>
                        </a:rPr>
                        <a:t>plutôt </a:t>
                      </a:r>
                      <a:r>
                        <a:rPr lang="fr-CA" sz="1100" b="0" i="0" u="none" strike="noStrike" kern="1200" dirty="0">
                          <a:solidFill>
                            <a:srgbClr val="595959"/>
                          </a:solidFill>
                          <a:effectLst/>
                          <a:latin typeface="Arial Narrow" panose="020B0606020202030204" pitchFamily="34" charset="0"/>
                          <a:ea typeface="+mn-ea"/>
                          <a:cs typeface="+mn-cs"/>
                        </a:rPr>
                        <a:t>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81</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80</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90</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Très + plutôt </a:t>
                      </a:r>
                      <a:r>
                        <a:rPr lang="fr-CA" sz="1100" b="0" i="0" u="none" strike="noStrike" kern="1200" dirty="0">
                          <a:solidFill>
                            <a:srgbClr val="595959"/>
                          </a:solidFill>
                          <a:effectLst/>
                          <a:latin typeface="Arial Narrow" panose="020B0606020202030204" pitchFamily="34" charset="0"/>
                          <a:ea typeface="+mn-ea"/>
                          <a:cs typeface="+mn-cs"/>
                        </a:rPr>
                        <a:t>mal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a:ea typeface="+mn-ea"/>
                          <a:cs typeface="+mn-cs"/>
                        </a:rPr>
                        <a:t>20</a:t>
                      </a:r>
                      <a:endParaRPr lang="fr-CA" sz="1100" b="1" i="0" u="none" strike="noStrike" kern="1200" dirty="0">
                        <a:solidFill>
                          <a:srgbClr val="00B0F0"/>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10</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ZoneTexte 8"/>
          <p:cNvSpPr txBox="1"/>
          <p:nvPr>
            <p:custDataLst>
              <p:tags r:id="rId4"/>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Q70. Dans </a:t>
            </a:r>
            <a:r>
              <a:rPr lang="fr-CA" sz="900" dirty="0">
                <a:solidFill>
                  <a:srgbClr val="595959"/>
                </a:solidFill>
                <a:latin typeface="Arial" panose="020B0604020202020204" pitchFamily="34" charset="0"/>
                <a:cs typeface="Arial" panose="020B0604020202020204" pitchFamily="34" charset="0"/>
              </a:rPr>
              <a:t>quelle mesure diriez-vous que les mouvements et groupes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actuels véhiculent bien...</a:t>
            </a:r>
          </a:p>
        </p:txBody>
      </p:sp>
      <p:sp>
        <p:nvSpPr>
          <p:cNvPr id="10" name="Titre 4"/>
          <p:cNvSpPr>
            <a:spLocks noGrp="1"/>
          </p:cNvSpPr>
          <p:nvPr>
            <p:ph type="title"/>
            <p:custDataLst>
              <p:tags r:id="rId5"/>
            </p:custDataLst>
          </p:nvPr>
        </p:nvSpPr>
        <p:spPr>
          <a:xfrm>
            <a:off x="558800" y="116632"/>
            <a:ext cx="6821512" cy="631545"/>
          </a:xfrm>
        </p:spPr>
        <p:txBody>
          <a:bodyPr>
            <a:noAutofit/>
          </a:bodyPr>
          <a:lstStyle/>
          <a:p>
            <a:r>
              <a:rPr lang="fr-CA" sz="2000" dirty="0" smtClean="0">
                <a:solidFill>
                  <a:srgbClr val="9BBB59"/>
                </a:solidFill>
              </a:rPr>
              <a:t>Capacité des mouvements </a:t>
            </a:r>
            <a:r>
              <a:rPr lang="fr-CA" sz="2000" dirty="0" err="1" smtClean="0">
                <a:solidFill>
                  <a:srgbClr val="9BBB59"/>
                </a:solidFill>
              </a:rPr>
              <a:t>LGBT</a:t>
            </a:r>
            <a:r>
              <a:rPr lang="fr-CA" sz="2000" dirty="0" smtClean="0">
                <a:solidFill>
                  <a:srgbClr val="9BBB59"/>
                </a:solidFill>
              </a:rPr>
              <a:t> à véhiculer </a:t>
            </a:r>
            <a:br>
              <a:rPr lang="fr-CA" sz="2000" dirty="0" smtClean="0">
                <a:solidFill>
                  <a:srgbClr val="9BBB59"/>
                </a:solidFill>
              </a:rPr>
            </a:br>
            <a:r>
              <a:rPr lang="fr-CA" sz="2000" dirty="0" smtClean="0">
                <a:solidFill>
                  <a:srgbClr val="9BBB59"/>
                </a:solidFill>
              </a:rPr>
              <a:t>les valeurs de tous</a:t>
            </a:r>
            <a:endParaRPr lang="fr-CA" sz="2000" dirty="0">
              <a:solidFill>
                <a:srgbClr val="9BBB59"/>
              </a:solidFill>
            </a:endParaRPr>
          </a:p>
        </p:txBody>
      </p:sp>
      <p:sp>
        <p:nvSpPr>
          <p:cNvPr id="11" name="Rectangle 10"/>
          <p:cNvSpPr/>
          <p:nvPr>
            <p:custDataLst>
              <p:tags r:id="rId6"/>
            </p:custDataLst>
          </p:nvPr>
        </p:nvSpPr>
        <p:spPr>
          <a:xfrm>
            <a:off x="510159" y="815446"/>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4633587"/>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184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4287985250"/>
              </p:ext>
            </p:extLst>
          </p:nvPr>
        </p:nvGraphicFramePr>
        <p:xfrm>
          <a:off x="539552" y="1213531"/>
          <a:ext cx="7778859" cy="3550532"/>
        </p:xfrm>
        <a:graphic>
          <a:graphicData uri="http://schemas.openxmlformats.org/drawingml/2006/table">
            <a:tbl>
              <a:tblPr firstRow="1" bandRow="1">
                <a:tableStyleId>{2D5ABB26-0587-4C30-8999-92F81FD0307C}</a:tableStyleId>
              </a:tblPr>
              <a:tblGrid>
                <a:gridCol w="2802885"/>
                <a:gridCol w="1074498"/>
                <a:gridCol w="975369"/>
                <a:gridCol w="975369"/>
                <a:gridCol w="975369"/>
                <a:gridCol w="975369"/>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60000">
                <a:tc>
                  <a:txBody>
                    <a:bodyPr/>
                    <a:lstStyle/>
                    <a:p>
                      <a:pPr algn="l" fontAlgn="ctr"/>
                      <a:r>
                        <a:rPr lang="fr-CA" sz="1100" b="1" i="0" u="none" strike="noStrike" dirty="0" smtClean="0">
                          <a:solidFill>
                            <a:srgbClr val="595959"/>
                          </a:solidFill>
                          <a:effectLst/>
                          <a:latin typeface="Arial Narrow" panose="020B0606020202030204" pitchFamily="34" charset="0"/>
                        </a:rPr>
                        <a:t>Vos valeurs et besoins personnels </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endParaRPr lang="fr-CA" dirty="0"/>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fr-CA" sz="1100" b="0" i="0" u="none" strike="noStrike" dirty="0">
                          <a:solidFill>
                            <a:srgbClr val="595959"/>
                          </a:solidFill>
                          <a:effectLst/>
                          <a:latin typeface="Arial Narrow" panose="020B0606020202030204" pitchFamily="34" charset="0"/>
                        </a:rPr>
                        <a:t>Très 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fr-CA" sz="1100" b="0" i="0" u="none" strike="noStrike" dirty="0">
                          <a:solidFill>
                            <a:srgbClr val="595959"/>
                          </a:solidFill>
                          <a:effectLst/>
                          <a:latin typeface="Arial Narrow" panose="020B0606020202030204" pitchFamily="34" charset="0"/>
                        </a:rPr>
                        <a:t>Plutôt 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r>
              <a:tr h="360000">
                <a:tc>
                  <a:txBody>
                    <a:bodyPr/>
                    <a:lstStyle/>
                    <a:p>
                      <a:pPr algn="l" fontAlgn="ctr"/>
                      <a:r>
                        <a:rPr lang="fr-CA" sz="1100" b="1" i="0" u="none" strike="noStrike" dirty="0" smtClean="0">
                          <a:solidFill>
                            <a:srgbClr val="595959"/>
                          </a:solidFill>
                          <a:effectLst/>
                          <a:latin typeface="Arial Narrow" panose="020B0606020202030204" pitchFamily="34" charset="0"/>
                        </a:rPr>
                        <a:t>Les valeurs et besoins de l’ensemble des personnes LGBTQ </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fr-CA" sz="1100" b="0" i="0" u="none" strike="noStrike" dirty="0">
                          <a:solidFill>
                            <a:srgbClr val="595959"/>
                          </a:solidFill>
                          <a:effectLst/>
                          <a:latin typeface="Arial Narrow" panose="020B0606020202030204" pitchFamily="34" charset="0"/>
                        </a:rPr>
                        <a:t>Très 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fr-CA" sz="1100" b="0" i="0" u="none" strike="noStrike" dirty="0">
                          <a:solidFill>
                            <a:srgbClr val="595959"/>
                          </a:solidFill>
                          <a:effectLst/>
                          <a:latin typeface="Arial Narrow" panose="020B0606020202030204" pitchFamily="34" charset="0"/>
                        </a:rPr>
                        <a:t>Plutôt bien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4"/>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Q70. Dans </a:t>
            </a:r>
            <a:r>
              <a:rPr lang="fr-CA" sz="900" dirty="0">
                <a:solidFill>
                  <a:srgbClr val="595959"/>
                </a:solidFill>
                <a:latin typeface="Arial" panose="020B0604020202020204" pitchFamily="34" charset="0"/>
                <a:cs typeface="Arial" panose="020B0604020202020204" pitchFamily="34" charset="0"/>
              </a:rPr>
              <a:t>quelle mesure diriez-vous que les mouvements et groupes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actuels véhiculent bien...</a:t>
            </a:r>
          </a:p>
        </p:txBody>
      </p:sp>
      <p:sp>
        <p:nvSpPr>
          <p:cNvPr id="9" name="Rectangle 8"/>
          <p:cNvSpPr/>
          <p:nvPr>
            <p:custDataLst>
              <p:tags r:id="rId5"/>
            </p:custDataLst>
          </p:nvPr>
        </p:nvSpPr>
        <p:spPr>
          <a:xfrm>
            <a:off x="510159" y="817869"/>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0" name="Titre 4"/>
          <p:cNvSpPr>
            <a:spLocks noGrp="1"/>
          </p:cNvSpPr>
          <p:nvPr>
            <p:ph type="title"/>
            <p:custDataLst>
              <p:tags r:id="rId6"/>
            </p:custDataLst>
          </p:nvPr>
        </p:nvSpPr>
        <p:spPr>
          <a:xfrm>
            <a:off x="558800" y="97789"/>
            <a:ext cx="6821512" cy="631545"/>
          </a:xfrm>
        </p:spPr>
        <p:txBody>
          <a:bodyPr>
            <a:noAutofit/>
          </a:bodyPr>
          <a:lstStyle/>
          <a:p>
            <a:r>
              <a:rPr lang="fr-CA" sz="2000" dirty="0" smtClean="0">
                <a:solidFill>
                  <a:srgbClr val="9BBB59"/>
                </a:solidFill>
              </a:rPr>
              <a:t>Capacité des mouvements </a:t>
            </a:r>
            <a:r>
              <a:rPr lang="fr-CA" sz="2000" dirty="0" err="1" smtClean="0">
                <a:solidFill>
                  <a:srgbClr val="9BBB59"/>
                </a:solidFill>
              </a:rPr>
              <a:t>LGBT</a:t>
            </a:r>
            <a:r>
              <a:rPr lang="fr-CA" sz="2000" dirty="0" smtClean="0">
                <a:solidFill>
                  <a:srgbClr val="9BBB59"/>
                </a:solidFill>
              </a:rPr>
              <a:t> à véhiculer </a:t>
            </a:r>
            <a:br>
              <a:rPr lang="fr-CA" sz="2000" dirty="0" smtClean="0">
                <a:solidFill>
                  <a:srgbClr val="9BBB59"/>
                </a:solidFill>
              </a:rPr>
            </a:br>
            <a:r>
              <a:rPr lang="fr-CA" sz="2000" dirty="0" smtClean="0">
                <a:solidFill>
                  <a:srgbClr val="9BBB59"/>
                </a:solidFill>
              </a:rPr>
              <a:t>les valeurs de tous</a:t>
            </a:r>
            <a:endParaRPr lang="fr-CA" sz="2000" dirty="0">
              <a:solidFill>
                <a:srgbClr val="9BBB59"/>
              </a:solidFill>
            </a:endParaRPr>
          </a:p>
        </p:txBody>
      </p:sp>
    </p:spTree>
    <p:extLst>
      <p:ext uri="{BB962C8B-B14F-4D97-AF65-F5344CB8AC3E}">
        <p14:creationId xmlns:p14="http://schemas.microsoft.com/office/powerpoint/2010/main" val="3825312136"/>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185</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500361"/>
            <a:ext cx="6893520" cy="631545"/>
          </a:xfrm>
        </p:spPr>
        <p:txBody>
          <a:bodyPr>
            <a:normAutofit fontScale="90000"/>
          </a:bodyPr>
          <a:lstStyle/>
          <a:p>
            <a:r>
              <a:rPr lang="fr-CA" sz="2000" dirty="0">
                <a:solidFill>
                  <a:srgbClr val="9BBB59"/>
                </a:solidFill>
              </a:rPr>
              <a:t>Améliorations suggérées dans la représentation des valeurs du plus grand nombre par les mouvements </a:t>
            </a:r>
            <a:r>
              <a:rPr lang="fr-CA" sz="2000" dirty="0" err="1">
                <a:solidFill>
                  <a:srgbClr val="9BBB59"/>
                </a:solidFill>
              </a:rPr>
              <a:t>LGBT</a:t>
            </a:r>
            <a:endParaRPr lang="fr-CA" dirty="0"/>
          </a:p>
        </p:txBody>
      </p:sp>
      <p:graphicFrame>
        <p:nvGraphicFramePr>
          <p:cNvPr id="17" name="Graphique 16"/>
          <p:cNvGraphicFramePr/>
          <p:nvPr>
            <p:custDataLst>
              <p:tags r:id="rId4"/>
            </p:custDataLst>
            <p:extLst>
              <p:ext uri="{D42A27DB-BD31-4B8C-83A1-F6EECF244321}">
                <p14:modId xmlns:p14="http://schemas.microsoft.com/office/powerpoint/2010/main" val="1593587494"/>
              </p:ext>
            </p:extLst>
          </p:nvPr>
        </p:nvGraphicFramePr>
        <p:xfrm>
          <a:off x="899592" y="1844824"/>
          <a:ext cx="4431838" cy="4184049"/>
        </p:xfrm>
        <a:graphic>
          <a:graphicData uri="http://schemas.openxmlformats.org/drawingml/2006/chart">
            <c:chart xmlns:c="http://schemas.openxmlformats.org/drawingml/2006/chart" xmlns:r="http://schemas.openxmlformats.org/officeDocument/2006/relationships" r:id="rId9"/>
          </a:graphicData>
        </a:graphic>
      </p:graphicFrame>
      <p:sp>
        <p:nvSpPr>
          <p:cNvPr id="21" name="ZoneTexte 20"/>
          <p:cNvSpPr txBox="1"/>
          <p:nvPr/>
        </p:nvSpPr>
        <p:spPr>
          <a:xfrm>
            <a:off x="497260" y="1138511"/>
            <a:ext cx="8424935" cy="230832"/>
          </a:xfrm>
          <a:prstGeom prst="rect">
            <a:avLst/>
          </a:prstGeom>
          <a:noFill/>
        </p:spPr>
        <p:txBody>
          <a:bodyPr wrap="square" rtlCol="0">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qui trouvent que les groupes et les mouvements LGBT ne véhiculent pas </a:t>
            </a:r>
            <a:r>
              <a:rPr lang="fr-CA" sz="900" dirty="0" smtClean="0">
                <a:solidFill>
                  <a:srgbClr val="9BBB59"/>
                </a:solidFill>
                <a:latin typeface="Arial" panose="020B0604020202020204" pitchFamily="34" charset="0"/>
                <a:cs typeface="Arial" panose="020B0604020202020204" pitchFamily="34" charset="0"/>
              </a:rPr>
              <a:t>entièrement </a:t>
            </a:r>
            <a:r>
              <a:rPr lang="fr-CA" sz="900" dirty="0">
                <a:solidFill>
                  <a:srgbClr val="9BBB59"/>
                </a:solidFill>
                <a:latin typeface="Arial" panose="020B0604020202020204" pitchFamily="34" charset="0"/>
                <a:cs typeface="Arial" panose="020B0604020202020204" pitchFamily="34" charset="0"/>
              </a:rPr>
              <a:t>bien </a:t>
            </a:r>
            <a:r>
              <a:rPr lang="fr-CA" sz="900" dirty="0" smtClean="0">
                <a:solidFill>
                  <a:srgbClr val="9BBB59"/>
                </a:solidFill>
                <a:latin typeface="Arial" panose="020B0604020202020204" pitchFamily="34" charset="0"/>
                <a:cs typeface="Arial" panose="020B0604020202020204" pitchFamily="34" charset="0"/>
              </a:rPr>
              <a:t>leurs </a:t>
            </a:r>
            <a:r>
              <a:rPr lang="fr-CA" sz="900" dirty="0">
                <a:solidFill>
                  <a:srgbClr val="9BBB59"/>
                </a:solidFill>
                <a:latin typeface="Arial" panose="020B0604020202020204" pitchFamily="34" charset="0"/>
                <a:cs typeface="Arial" panose="020B0604020202020204" pitchFamily="34" charset="0"/>
              </a:rPr>
              <a:t>valeurs et besoins (</a:t>
            </a:r>
            <a:r>
              <a:rPr lang="fr-CA" sz="900" dirty="0" smtClean="0">
                <a:solidFill>
                  <a:srgbClr val="9BBB59"/>
                </a:solidFill>
                <a:latin typeface="Arial" panose="020B0604020202020204" pitchFamily="34" charset="0"/>
                <a:cs typeface="Arial" panose="020B0604020202020204" pitchFamily="34" charset="0"/>
              </a:rPr>
              <a:t>n=1614)</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20" name="Graphique 19"/>
          <p:cNvGraphicFramePr/>
          <p:nvPr>
            <p:custDataLst>
              <p:tags r:id="rId5"/>
            </p:custDataLst>
            <p:extLst>
              <p:ext uri="{D42A27DB-BD31-4B8C-83A1-F6EECF244321}">
                <p14:modId xmlns:p14="http://schemas.microsoft.com/office/powerpoint/2010/main" val="3114038011"/>
              </p:ext>
            </p:extLst>
          </p:nvPr>
        </p:nvGraphicFramePr>
        <p:xfrm>
          <a:off x="4499992" y="1844824"/>
          <a:ext cx="4248472" cy="4176464"/>
        </p:xfrm>
        <a:graphic>
          <a:graphicData uri="http://schemas.openxmlformats.org/drawingml/2006/chart">
            <c:chart xmlns:c="http://schemas.openxmlformats.org/drawingml/2006/chart" xmlns:r="http://schemas.openxmlformats.org/officeDocument/2006/relationships" r:id="rId10"/>
          </a:graphicData>
        </a:graphic>
      </p:graphicFrame>
      <p:sp>
        <p:nvSpPr>
          <p:cNvPr id="9" name="ZoneTexte 8"/>
          <p:cNvSpPr txBox="1"/>
          <p:nvPr>
            <p:custDataLst>
              <p:tags r:id="rId6"/>
            </p:custDataLst>
          </p:nvPr>
        </p:nvSpPr>
        <p:spPr>
          <a:xfrm>
            <a:off x="500202" y="6138284"/>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Q71. </a:t>
            </a:r>
            <a:r>
              <a:rPr lang="fr-CA" sz="900" dirty="0">
                <a:solidFill>
                  <a:srgbClr val="595959"/>
                </a:solidFill>
                <a:latin typeface="Arial" panose="020B0604020202020204" pitchFamily="34" charset="0"/>
                <a:cs typeface="Arial" panose="020B0604020202020204" pitchFamily="34" charset="0"/>
              </a:rPr>
              <a:t>Qu’est-ce qui pourrait-être amélioré dans la représentation de vos valeurs et besoins ou des valeurs et besoins de l’ensemble des personnes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par les mouvements et groupes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actuels? </a:t>
            </a:r>
          </a:p>
        </p:txBody>
      </p:sp>
    </p:spTree>
    <p:extLst>
      <p:ext uri="{BB962C8B-B14F-4D97-AF65-F5344CB8AC3E}">
        <p14:creationId xmlns:p14="http://schemas.microsoft.com/office/powerpoint/2010/main" val="2784931"/>
      </p:ext>
    </p:extLst>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186</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898072627"/>
              </p:ext>
            </p:extLst>
          </p:nvPr>
        </p:nvGraphicFramePr>
        <p:xfrm>
          <a:off x="611557" y="1113234"/>
          <a:ext cx="8117235" cy="4989904"/>
        </p:xfrm>
        <a:graphic>
          <a:graphicData uri="http://schemas.openxmlformats.org/drawingml/2006/table">
            <a:tbl>
              <a:tblPr firstRow="1" bandRow="1">
                <a:tableStyleId>{2D5ABB26-0587-4C30-8999-92F81FD0307C}</a:tableStyleId>
              </a:tblPr>
              <a:tblGrid>
                <a:gridCol w="3867808"/>
                <a:gridCol w="607061"/>
                <a:gridCol w="607061"/>
                <a:gridCol w="607061"/>
                <a:gridCol w="607061"/>
                <a:gridCol w="607061"/>
                <a:gridCol w="607061"/>
                <a:gridCol w="607061"/>
              </a:tblGrid>
              <a:tr h="23422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234227">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23422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4227">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Narrow" panose="020B0606020202030204"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653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159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02226">
                <a:tc>
                  <a:txBody>
                    <a:bodyPr/>
                    <a:lstStyle/>
                    <a:p>
                      <a:pPr algn="l" fontAlgn="ctr"/>
                      <a:r>
                        <a:rPr lang="fr-CA" sz="900" b="0" i="0" u="none" strike="noStrike" dirty="0">
                          <a:solidFill>
                            <a:srgbClr val="595959"/>
                          </a:solidFill>
                          <a:effectLst/>
                          <a:latin typeface="Arial Narrow" panose="020B0606020202030204" pitchFamily="34" charset="0"/>
                        </a:rPr>
                        <a:t>S'unir davantage / Inclure les identités autres que L-G (</a:t>
                      </a:r>
                      <a:r>
                        <a:rPr lang="fr-CA" sz="900" b="0" i="0" u="none" strike="noStrike" dirty="0" err="1">
                          <a:solidFill>
                            <a:srgbClr val="595959"/>
                          </a:solidFill>
                          <a:effectLst/>
                          <a:latin typeface="Arial Narrow" panose="020B0606020202030204" pitchFamily="34" charset="0"/>
                        </a:rPr>
                        <a:t>trans</a:t>
                      </a:r>
                      <a:r>
                        <a:rPr lang="fr-CA" sz="900" b="0" i="0" u="none" strike="noStrike" dirty="0">
                          <a:solidFill>
                            <a:srgbClr val="595959"/>
                          </a:solidFill>
                          <a:effectLst/>
                          <a:latin typeface="Arial Narrow" panose="020B0606020202030204" pitchFamily="34" charset="0"/>
                        </a:rPr>
                        <a:t>, bisexuels, asexuels, </a:t>
                      </a:r>
                      <a:r>
                        <a:rPr lang="fr-CA" sz="900" b="0" i="0" u="none" strike="noStrike" dirty="0" err="1">
                          <a:solidFill>
                            <a:srgbClr val="595959"/>
                          </a:solidFill>
                          <a:effectLst/>
                          <a:latin typeface="Arial Narrow" panose="020B0606020202030204" pitchFamily="34" charset="0"/>
                        </a:rPr>
                        <a:t>Queer</a:t>
                      </a:r>
                      <a:r>
                        <a:rPr lang="fr-CA" sz="900" b="0" i="0" u="none" strike="noStrike" dirty="0">
                          <a:solidFill>
                            <a:srgbClr val="595959"/>
                          </a:solidFill>
                          <a:effectLst/>
                          <a:latin typeface="Arial Narrow" panose="020B0606020202030204" pitchFamily="34" charset="0"/>
                        </a:rPr>
                        <a: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638">
                <a:tc>
                  <a:txBody>
                    <a:bodyPr/>
                    <a:lstStyle/>
                    <a:p>
                      <a:pPr algn="l" fontAlgn="ctr"/>
                      <a:r>
                        <a:rPr lang="fr-CA" sz="900" b="0" i="0" u="none" strike="noStrike" dirty="0">
                          <a:solidFill>
                            <a:srgbClr val="595959"/>
                          </a:solidFill>
                          <a:effectLst/>
                          <a:latin typeface="Arial Narrow" panose="020B0606020202030204" pitchFamily="34" charset="0"/>
                        </a:rPr>
                        <a:t>Plus d'inclusion ethnique, rurale, seniors, politique, policiers...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9922">
                <a:tc>
                  <a:txBody>
                    <a:bodyPr/>
                    <a:lstStyle/>
                    <a:p>
                      <a:pPr algn="l" fontAlgn="ctr"/>
                      <a:r>
                        <a:rPr lang="fr-CA" sz="900" b="0" i="0" u="none" strike="noStrike" dirty="0">
                          <a:solidFill>
                            <a:srgbClr val="595959"/>
                          </a:solidFill>
                          <a:effectLst/>
                          <a:latin typeface="Arial Narrow" panose="020B0606020202030204" pitchFamily="34" charset="0"/>
                        </a:rPr>
                        <a:t>Être plus démocratique / Porte-parole diversifiés (autre que hommes gais blancs </a:t>
                      </a:r>
                      <a:r>
                        <a:rPr lang="fr-CA" sz="900" b="0" i="0" u="none" strike="noStrike" dirty="0" smtClean="0">
                          <a:solidFill>
                            <a:srgbClr val="595959"/>
                          </a:solidFill>
                          <a:effectLst/>
                          <a:latin typeface="Arial Narrow" panose="020B0606020202030204" pitchFamily="34" charset="0"/>
                        </a:rPr>
                        <a:t>/ </a:t>
                      </a:r>
                      <a:r>
                        <a:rPr lang="fr-CA" sz="900" b="0" i="0" u="none" strike="noStrike" dirty="0" err="1">
                          <a:solidFill>
                            <a:srgbClr val="595959"/>
                          </a:solidFill>
                          <a:effectLst/>
                          <a:latin typeface="Arial Narrow" panose="020B0606020202030204" pitchFamily="34" charset="0"/>
                        </a:rPr>
                        <a:t>trans</a:t>
                      </a:r>
                      <a:r>
                        <a:rPr lang="fr-CA" sz="900" b="0" i="0" u="none" strike="noStrike" dirty="0">
                          <a:solidFill>
                            <a:srgbClr val="595959"/>
                          </a:solidFill>
                          <a:effectLst/>
                          <a:latin typeface="Arial Narrow" panose="020B0606020202030204" pitchFamily="34" charset="0"/>
                        </a:rPr>
                        <a: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2226">
                <a:tc>
                  <a:txBody>
                    <a:bodyPr/>
                    <a:lstStyle/>
                    <a:p>
                      <a:pPr algn="l" fontAlgn="ctr"/>
                      <a:r>
                        <a:rPr lang="fr-CA" sz="900" b="0" i="0" u="none" strike="noStrike" dirty="0">
                          <a:solidFill>
                            <a:srgbClr val="595959"/>
                          </a:solidFill>
                          <a:effectLst/>
                          <a:latin typeface="Arial Narrow" panose="020B0606020202030204" pitchFamily="34" charset="0"/>
                        </a:rPr>
                        <a:t>S'éloigner des stéréotypes (image non basée sur la sexualité/le party / gens ordinaires)/Miser plus sur la normalité que sur la différence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638">
                <a:tc>
                  <a:txBody>
                    <a:bodyPr/>
                    <a:lstStyle/>
                    <a:p>
                      <a:pPr algn="l" fontAlgn="ctr"/>
                      <a:r>
                        <a:rPr lang="fr-CA" sz="900" b="0" i="0" u="none" strike="noStrike" dirty="0">
                          <a:solidFill>
                            <a:srgbClr val="595959"/>
                          </a:solidFill>
                          <a:effectLst/>
                          <a:latin typeface="Arial Narrow" panose="020B0606020202030204" pitchFamily="34" charset="0"/>
                        </a:rPr>
                        <a:t>Meilleure accessibilité et communication aux membres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(email, bureau local)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638">
                <a:tc>
                  <a:txBody>
                    <a:bodyPr/>
                    <a:lstStyle/>
                    <a:p>
                      <a:pPr algn="l" fontAlgn="ctr"/>
                      <a:r>
                        <a:rPr lang="fr-CA" sz="900" b="0" i="0" u="none" strike="noStrike" dirty="0">
                          <a:solidFill>
                            <a:srgbClr val="595959"/>
                          </a:solidFill>
                          <a:effectLst/>
                          <a:latin typeface="Arial Narrow" panose="020B0606020202030204" pitchFamily="34" charset="0"/>
                        </a:rPr>
                        <a:t>Plus grande visibilité/sensibilisation grand public (médias, activités, etc.)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638">
                <a:tc>
                  <a:txBody>
                    <a:bodyPr/>
                    <a:lstStyle/>
                    <a:p>
                      <a:pPr algn="l" fontAlgn="ctr"/>
                      <a:r>
                        <a:rPr lang="fr-CA" sz="900" b="0" i="0" u="none" strike="noStrike" dirty="0">
                          <a:solidFill>
                            <a:srgbClr val="595959"/>
                          </a:solidFill>
                          <a:effectLst/>
                          <a:latin typeface="Arial Narrow" panose="020B0606020202030204" pitchFamily="34" charset="0"/>
                        </a:rPr>
                        <a:t>Se battre au niveau des lois (accessibilité aux soins / services / opportunités)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638">
                <a:tc>
                  <a:txBody>
                    <a:bodyPr/>
                    <a:lstStyle/>
                    <a:p>
                      <a:pPr algn="l" fontAlgn="ctr"/>
                      <a:r>
                        <a:rPr lang="fr-CA" sz="900" b="0" i="0" u="none" strike="noStrike" dirty="0">
                          <a:solidFill>
                            <a:srgbClr val="595959"/>
                          </a:solidFill>
                          <a:effectLst/>
                          <a:latin typeface="Arial Narrow" panose="020B0606020202030204" pitchFamily="34" charset="0"/>
                        </a:rPr>
                        <a:t>Ne pas utiliser une vision négative pour défendre nos droits (agressivité, apitoiement, plus positif, histoires à </a:t>
                      </a:r>
                      <a:r>
                        <a:rPr lang="fr-CA" sz="900" b="0" i="0" u="none" strike="noStrike" dirty="0" smtClean="0">
                          <a:solidFill>
                            <a:srgbClr val="595959"/>
                          </a:solidFill>
                          <a:effectLst/>
                          <a:latin typeface="Arial Narrow" panose="020B0606020202030204" pitchFamily="34" charset="0"/>
                        </a:rPr>
                        <a:t>succès) </a:t>
                      </a:r>
                      <a:r>
                        <a:rPr lang="fr-CA" sz="900" b="0" i="0" u="none" strike="noStrike" dirty="0">
                          <a:solidFill>
                            <a:srgbClr val="595959"/>
                          </a:solidFill>
                          <a:effectLst/>
                          <a:latin typeface="Arial Narrow" panose="020B0606020202030204" pitchFamily="34" charset="0"/>
                        </a:rPr>
                        <a:t>dans les </a:t>
                      </a:r>
                      <a:r>
                        <a:rPr lang="fr-CA" sz="900" b="0" i="0" u="none" strike="noStrike" dirty="0" smtClean="0">
                          <a:solidFill>
                            <a:srgbClr val="595959"/>
                          </a:solidFill>
                          <a:effectLst/>
                          <a:latin typeface="Arial Narrow" panose="020B0606020202030204" pitchFamily="34" charset="0"/>
                        </a:rPr>
                        <a:t>communications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638">
                <a:tc>
                  <a:txBody>
                    <a:bodyPr/>
                    <a:lstStyle/>
                    <a:p>
                      <a:pPr algn="l" fontAlgn="ctr"/>
                      <a:r>
                        <a:rPr lang="fr-CA" sz="900" b="0" i="0" u="none" strike="noStrike" dirty="0">
                          <a:solidFill>
                            <a:srgbClr val="595959"/>
                          </a:solidFill>
                          <a:effectLst/>
                          <a:latin typeface="Arial Narrow" panose="020B0606020202030204" pitchFamily="34" charset="0"/>
                        </a:rPr>
                        <a:t>Ma sexualité me concerne / Pas sorti du placard / pas besoin de représentation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638">
                <a:tc>
                  <a:txBody>
                    <a:bodyPr/>
                    <a:lstStyle/>
                    <a:p>
                      <a:pPr algn="l" fontAlgn="ctr"/>
                      <a:r>
                        <a:rPr lang="fr-CA" sz="900" b="0" i="0" u="none" strike="noStrike" dirty="0">
                          <a:solidFill>
                            <a:srgbClr val="595959"/>
                          </a:solidFill>
                          <a:effectLst/>
                          <a:latin typeface="Arial Narrow" panose="020B0606020202030204" pitchFamily="34" charset="0"/>
                        </a:rPr>
                        <a:t>Éducation des enfants à la diversité de genre/sexuelle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638">
                <a:tc>
                  <a:txBody>
                    <a:bodyPr/>
                    <a:lstStyle/>
                    <a:p>
                      <a:pPr algn="l" fontAlgn="ctr"/>
                      <a:r>
                        <a:rPr lang="fr-CA" sz="900" b="0" i="0" u="none" strike="noStrike" dirty="0">
                          <a:solidFill>
                            <a:srgbClr val="595959"/>
                          </a:solidFill>
                          <a:effectLst/>
                          <a:latin typeface="Arial Narrow" panose="020B0606020202030204" pitchFamily="34" charset="0"/>
                        </a:rPr>
                        <a:t>Font du bon travail / Continuer ainsi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638">
                <a:tc>
                  <a:txBody>
                    <a:bodyPr/>
                    <a:lstStyle/>
                    <a:p>
                      <a:pPr algn="l" fontAlgn="ctr"/>
                      <a:r>
                        <a:rPr lang="fr-CA" sz="900" b="0" i="0" u="none" strike="noStrike" dirty="0">
                          <a:solidFill>
                            <a:srgbClr val="595959"/>
                          </a:solidFill>
                          <a:effectLst/>
                          <a:latin typeface="Arial Narrow" panose="020B0606020202030204" pitchFamily="34" charset="0"/>
                        </a:rPr>
                        <a:t>Fournir un soutien pratique / émotionnel / spirituel gestion "</a:t>
                      </a:r>
                      <a:r>
                        <a:rPr lang="fr-CA" sz="900" b="0" i="0" u="none" strike="noStrike" dirty="0" err="1">
                          <a:solidFill>
                            <a:srgbClr val="595959"/>
                          </a:solidFill>
                          <a:effectLst/>
                          <a:latin typeface="Arial Narrow" panose="020B0606020202030204" pitchFamily="34" charset="0"/>
                        </a:rPr>
                        <a:t>coming</a:t>
                      </a:r>
                      <a:r>
                        <a:rPr lang="fr-CA" sz="900" b="0" i="0" u="none" strike="noStrike" dirty="0">
                          <a:solidFill>
                            <a:srgbClr val="595959"/>
                          </a:solidFill>
                          <a:effectLst/>
                          <a:latin typeface="Arial Narrow" panose="020B0606020202030204" pitchFamily="34" charset="0"/>
                        </a:rPr>
                        <a:t> out"/changement de sexe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638">
                <a:tc>
                  <a:txBody>
                    <a:bodyPr/>
                    <a:lstStyle/>
                    <a:p>
                      <a:pPr algn="l" fontAlgn="ctr"/>
                      <a:r>
                        <a:rPr lang="fr-CA" sz="900" b="0" i="0" u="none" strike="noStrike" dirty="0" smtClean="0">
                          <a:solidFill>
                            <a:srgbClr val="595959"/>
                          </a:solidFill>
                          <a:effectLst/>
                          <a:latin typeface="Arial Narrow" panose="020B0606020202030204" pitchFamily="34" charset="0"/>
                        </a:rPr>
                        <a:t>Informer/Éduquer</a:t>
                      </a:r>
                      <a:r>
                        <a:rPr lang="fr-CA" sz="900" b="0" i="0" u="none" strike="noStrike" baseline="0" dirty="0" smtClean="0">
                          <a:solidFill>
                            <a:srgbClr val="595959"/>
                          </a:solidFill>
                          <a:effectLst/>
                          <a:latin typeface="Arial Narrow" panose="020B0606020202030204" pitchFamily="34" charset="0"/>
                        </a:rPr>
                        <a:t> le g</a:t>
                      </a:r>
                      <a:r>
                        <a:rPr lang="fr-CA" sz="900" b="0" i="0" u="none" strike="noStrike" dirty="0" smtClean="0">
                          <a:solidFill>
                            <a:srgbClr val="595959"/>
                          </a:solidFill>
                          <a:effectLst/>
                          <a:latin typeface="Arial Narrow" panose="020B0606020202030204" pitchFamily="34" charset="0"/>
                        </a:rPr>
                        <a:t>rand </a:t>
                      </a:r>
                      <a:r>
                        <a:rPr lang="fr-CA" sz="900" b="0" i="0" u="none" strike="noStrike" dirty="0">
                          <a:solidFill>
                            <a:srgbClr val="595959"/>
                          </a:solidFill>
                          <a:effectLst/>
                          <a:latin typeface="Arial Narrow" panose="020B0606020202030204" pitchFamily="34" charset="0"/>
                        </a:rPr>
                        <a:t>public sur </a:t>
                      </a:r>
                      <a:r>
                        <a:rPr lang="fr-CA" sz="900" b="0" i="0" u="none" strike="noStrike" dirty="0" smtClean="0">
                          <a:solidFill>
                            <a:srgbClr val="595959"/>
                          </a:solidFill>
                          <a:effectLst/>
                          <a:latin typeface="Arial Narrow" panose="020B0606020202030204" pitchFamily="34" charset="0"/>
                        </a:rPr>
                        <a:t>les</a:t>
                      </a:r>
                      <a:r>
                        <a:rPr lang="fr-CA" sz="900" b="0" i="0" u="none" strike="noStrike" baseline="0" dirty="0" smtClean="0">
                          <a:solidFill>
                            <a:srgbClr val="595959"/>
                          </a:solidFill>
                          <a:effectLst/>
                          <a:latin typeface="Arial Narrow" panose="020B0606020202030204" pitchFamily="34" charset="0"/>
                        </a:rPr>
                        <a:t> </a:t>
                      </a:r>
                      <a:r>
                        <a:rPr lang="fr-CA" sz="900" b="0" i="0" u="none" strike="noStrike" dirty="0" smtClean="0">
                          <a:solidFill>
                            <a:srgbClr val="595959"/>
                          </a:solidFill>
                          <a:effectLst/>
                          <a:latin typeface="Arial Narrow" panose="020B0606020202030204" pitchFamily="34" charset="0"/>
                        </a:rPr>
                        <a:t>différences </a:t>
                      </a:r>
                      <a:r>
                        <a:rPr lang="fr-CA" sz="900" b="0" i="0" u="none" strike="noStrike" dirty="0">
                          <a:solidFill>
                            <a:srgbClr val="595959"/>
                          </a:solidFill>
                          <a:effectLst/>
                          <a:latin typeface="Arial Narrow" panose="020B0606020202030204" pitchFamily="34" charset="0"/>
                        </a:rPr>
                        <a:t>identité de genre/orientation sexuelle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638">
                <a:tc>
                  <a:txBody>
                    <a:bodyPr/>
                    <a:lstStyle/>
                    <a:p>
                      <a:pPr algn="l" fontAlgn="ctr"/>
                      <a:r>
                        <a:rPr lang="fr-CA" sz="900" b="0" i="0" u="none" strike="noStrike" dirty="0">
                          <a:solidFill>
                            <a:srgbClr val="595959"/>
                          </a:solidFill>
                          <a:effectLst/>
                          <a:latin typeface="Arial Narrow" panose="020B0606020202030204" pitchFamily="34" charset="0"/>
                        </a:rPr>
                        <a:t>Sensibilisation/conscientisation auprès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sur autres identités de genre que L-G</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638">
                <a:tc>
                  <a:txBody>
                    <a:bodyPr/>
                    <a:lstStyle/>
                    <a:p>
                      <a:pPr algn="l" fontAlgn="ctr"/>
                      <a:r>
                        <a:rPr lang="fr-CA" sz="900" b="0" i="0" u="none" strike="noStrike" dirty="0">
                          <a:solidFill>
                            <a:srgbClr val="595959"/>
                          </a:solidFill>
                          <a:effectLst/>
                          <a:latin typeface="Arial Narrow" panose="020B0606020202030204" pitchFamily="34" charset="0"/>
                        </a:rPr>
                        <a:t>Créer des occasions de contact entre le grand public et des personnes LGBTQ hors évènements stéréotypés (ex. </a:t>
                      </a:r>
                      <a:r>
                        <a:rPr lang="fr-CA" sz="900" b="0" i="0" u="none" strike="noStrike" dirty="0" smtClean="0">
                          <a:solidFill>
                            <a:srgbClr val="595959"/>
                          </a:solidFill>
                          <a:effectLst/>
                          <a:latin typeface="Arial Narrow" panose="020B0606020202030204" pitchFamily="34" charset="0"/>
                        </a:rPr>
                        <a:t>parade</a:t>
                      </a:r>
                      <a:r>
                        <a:rPr lang="fr-CA" sz="900" b="0" i="0" u="none" strike="noStrike" dirty="0">
                          <a:solidFill>
                            <a:srgbClr val="595959"/>
                          </a:solidFill>
                          <a:effectLst/>
                          <a:latin typeface="Arial Narrow" panose="020B0606020202030204" pitchFamily="34" charset="0"/>
                        </a:rPr>
                        <a: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638">
                <a:tc>
                  <a:txBody>
                    <a:bodyPr/>
                    <a:lstStyle/>
                    <a:p>
                      <a:pPr algn="l" fontAlgn="ctr"/>
                      <a:r>
                        <a:rPr lang="fr-CA" sz="900" b="0" i="0" u="none" strike="noStrike" dirty="0">
                          <a:solidFill>
                            <a:srgbClr val="595959"/>
                          </a:solidFill>
                          <a:effectLst/>
                          <a:latin typeface="Arial Narrow" panose="020B0606020202030204" pitchFamily="34" charset="0"/>
                        </a:rPr>
                        <a:t>Ne peuvent pas nous représenter tous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638">
                <a:tc>
                  <a:txBody>
                    <a:bodyPr/>
                    <a:lstStyle/>
                    <a:p>
                      <a:pPr algn="l" fontAlgn="ctr"/>
                      <a:r>
                        <a:rPr lang="fr-CA" sz="900" b="0" i="0" u="none" strike="noStrike" dirty="0">
                          <a:solidFill>
                            <a:srgbClr val="595959"/>
                          </a:solidFill>
                          <a:effectLst/>
                          <a:latin typeface="Arial Narrow" panose="020B0606020202030204" pitchFamily="34" charset="0"/>
                        </a:rPr>
                        <a:t>Plus de soutien / accessibilité / lieux de rencontres pour jeunes </a:t>
                      </a:r>
                      <a:r>
                        <a:rPr lang="fr-CA" sz="900" b="0" i="0" u="none" strike="noStrike" dirty="0" err="1">
                          <a:solidFill>
                            <a:srgbClr val="595959"/>
                          </a:solidFill>
                          <a:effectLst/>
                          <a:latin typeface="Arial Narrow" panose="020B0606020202030204" pitchFamily="34" charset="0"/>
                        </a:rPr>
                        <a:t>LGBTQ</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638">
                <a:tc>
                  <a:txBody>
                    <a:bodyPr/>
                    <a:lstStyle/>
                    <a:p>
                      <a:pPr algn="l" fontAlgn="ctr"/>
                      <a:r>
                        <a:rPr lang="fr-CA" sz="900" b="0" i="0" u="none" strike="noStrike" dirty="0" smtClean="0">
                          <a:solidFill>
                            <a:srgbClr val="595959"/>
                          </a:solidFill>
                          <a:effectLst/>
                          <a:latin typeface="Arial Narrow" panose="020B0606020202030204" pitchFamily="34" charset="0"/>
                        </a:rPr>
                        <a:t>Autre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638">
                <a:tc>
                  <a:txBody>
                    <a:bodyPr/>
                    <a:lstStyle/>
                    <a:p>
                      <a:pPr algn="l" fontAlgn="ctr"/>
                      <a:r>
                        <a:rPr lang="fr-CA" sz="900" b="0" i="0" u="none" strike="noStrike" dirty="0">
                          <a:solidFill>
                            <a:srgbClr val="595959"/>
                          </a:solidFill>
                          <a:effectLst/>
                          <a:latin typeface="Arial Narrow" panose="020B0606020202030204" pitchFamily="34" charset="0"/>
                        </a:rPr>
                        <a:t>Je ne sais pas / Pas de réponse / Rien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4"/>
            </p:custDataLst>
          </p:nvPr>
        </p:nvSpPr>
        <p:spPr>
          <a:xfrm>
            <a:off x="500202" y="6131147"/>
            <a:ext cx="8104246"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Q71. </a:t>
            </a:r>
            <a:r>
              <a:rPr lang="fr-CA" sz="900" dirty="0">
                <a:solidFill>
                  <a:srgbClr val="595959"/>
                </a:solidFill>
                <a:latin typeface="Arial" panose="020B0604020202020204" pitchFamily="34" charset="0"/>
                <a:cs typeface="Arial" panose="020B0604020202020204" pitchFamily="34" charset="0"/>
              </a:rPr>
              <a:t>Qu’est-ce qui pourrait-être amélioré dans la représentation de vos valeurs et besoins ou des valeurs et besoins de l’ensemble des personnes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par les mouvements et groupes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actuels? </a:t>
            </a:r>
          </a:p>
        </p:txBody>
      </p:sp>
      <p:sp>
        <p:nvSpPr>
          <p:cNvPr id="9" name="Titre 4"/>
          <p:cNvSpPr>
            <a:spLocks noGrp="1"/>
          </p:cNvSpPr>
          <p:nvPr>
            <p:ph type="title"/>
            <p:custDataLst>
              <p:tags r:id="rId5"/>
            </p:custDataLst>
          </p:nvPr>
        </p:nvSpPr>
        <p:spPr>
          <a:xfrm>
            <a:off x="558800" y="96307"/>
            <a:ext cx="6893520" cy="631545"/>
          </a:xfrm>
        </p:spPr>
        <p:txBody>
          <a:bodyPr>
            <a:normAutofit fontScale="90000"/>
          </a:bodyPr>
          <a:lstStyle/>
          <a:p>
            <a:r>
              <a:rPr lang="fr-CA" sz="2000" dirty="0">
                <a:solidFill>
                  <a:srgbClr val="9BBB59"/>
                </a:solidFill>
              </a:rPr>
              <a:t>Améliorations suggérées dans la représentation des valeurs du plus grand nombre par les mouvements </a:t>
            </a:r>
            <a:r>
              <a:rPr lang="fr-CA" sz="2000" dirty="0" err="1">
                <a:solidFill>
                  <a:srgbClr val="9BBB59"/>
                </a:solidFill>
              </a:rPr>
              <a:t>LGBT</a:t>
            </a:r>
            <a:endParaRPr lang="fr-CA" dirty="0"/>
          </a:p>
        </p:txBody>
      </p:sp>
      <p:sp>
        <p:nvSpPr>
          <p:cNvPr id="10" name="ZoneTexte 9"/>
          <p:cNvSpPr txBox="1"/>
          <p:nvPr/>
        </p:nvSpPr>
        <p:spPr>
          <a:xfrm>
            <a:off x="497260" y="787622"/>
            <a:ext cx="8424935" cy="230832"/>
          </a:xfrm>
          <a:prstGeom prst="rect">
            <a:avLst/>
          </a:prstGeom>
          <a:noFill/>
        </p:spPr>
        <p:txBody>
          <a:bodyPr wrap="square" rtlCol="0">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qui trouvent que les groupes et les mouvements LGBT ne véhiculent pas </a:t>
            </a:r>
            <a:r>
              <a:rPr lang="fr-CA" sz="900" dirty="0" smtClean="0">
                <a:solidFill>
                  <a:srgbClr val="9BBB59"/>
                </a:solidFill>
                <a:latin typeface="Arial" panose="020B0604020202020204" pitchFamily="34" charset="0"/>
                <a:cs typeface="Arial" panose="020B0604020202020204" pitchFamily="34" charset="0"/>
              </a:rPr>
              <a:t>entièrement </a:t>
            </a:r>
            <a:r>
              <a:rPr lang="fr-CA" sz="900" dirty="0">
                <a:solidFill>
                  <a:srgbClr val="9BBB59"/>
                </a:solidFill>
                <a:latin typeface="Arial" panose="020B0604020202020204" pitchFamily="34" charset="0"/>
                <a:cs typeface="Arial" panose="020B0604020202020204" pitchFamily="34" charset="0"/>
              </a:rPr>
              <a:t>bien </a:t>
            </a:r>
            <a:r>
              <a:rPr lang="fr-CA" sz="900" dirty="0" smtClean="0">
                <a:solidFill>
                  <a:srgbClr val="9BBB59"/>
                </a:solidFill>
                <a:latin typeface="Arial" panose="020B0604020202020204" pitchFamily="34" charset="0"/>
                <a:cs typeface="Arial" panose="020B0604020202020204" pitchFamily="34" charset="0"/>
              </a:rPr>
              <a:t>leurs </a:t>
            </a:r>
            <a:r>
              <a:rPr lang="fr-CA" sz="900" dirty="0">
                <a:solidFill>
                  <a:srgbClr val="9BBB59"/>
                </a:solidFill>
                <a:latin typeface="Arial" panose="020B0604020202020204" pitchFamily="34" charset="0"/>
                <a:cs typeface="Arial" panose="020B0604020202020204" pitchFamily="34" charset="0"/>
              </a:rPr>
              <a:t>valeurs et </a:t>
            </a:r>
            <a:r>
              <a:rPr lang="fr-CA" sz="900" dirty="0" smtClean="0">
                <a:solidFill>
                  <a:srgbClr val="9BBB59"/>
                </a:solidFill>
                <a:latin typeface="Arial" panose="020B0604020202020204" pitchFamily="34" charset="0"/>
                <a:cs typeface="Arial" panose="020B0604020202020204" pitchFamily="34" charset="0"/>
              </a:rPr>
              <a:t>besoins</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42211916"/>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187</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401841489"/>
              </p:ext>
            </p:extLst>
          </p:nvPr>
        </p:nvGraphicFramePr>
        <p:xfrm>
          <a:off x="500203" y="1112309"/>
          <a:ext cx="8320269" cy="5060947"/>
        </p:xfrm>
        <a:graphic>
          <a:graphicData uri="http://schemas.openxmlformats.org/drawingml/2006/table">
            <a:tbl>
              <a:tblPr firstRow="1" bandRow="1">
                <a:tableStyleId>{2D5ABB26-0587-4C30-8999-92F81FD0307C}</a:tableStyleId>
              </a:tblPr>
              <a:tblGrid>
                <a:gridCol w="3783765"/>
                <a:gridCol w="496055"/>
                <a:gridCol w="496055"/>
                <a:gridCol w="496055"/>
                <a:gridCol w="496055"/>
                <a:gridCol w="496055"/>
                <a:gridCol w="496055"/>
                <a:gridCol w="496055"/>
                <a:gridCol w="496055"/>
                <a:gridCol w="568064"/>
              </a:tblGrid>
              <a:tr h="23723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8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8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708638">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Narrow" panose="020B0606020202030204" pitchFamily="34" charset="0"/>
                        </a:rPr>
                        <a:t>Homo.</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Narrow" panose="020B0606020202030204" pitchFamily="34" charset="0"/>
                        </a:rPr>
                        <a:t>Bi.</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Narrow" panose="020B0606020202030204" pitchFamily="34" charset="0"/>
                        </a:rPr>
                        <a:t>Pan.</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err="1" smtClean="0">
                          <a:solidFill>
                            <a:srgbClr val="595959"/>
                          </a:solidFill>
                          <a:effectLst/>
                          <a:latin typeface="Arial Narrow" panose="020B0606020202030204" pitchFamily="34" charset="0"/>
                        </a:rPr>
                        <a:t>Asex</a:t>
                      </a:r>
                      <a:r>
                        <a:rPr lang="fr-CA" sz="800" b="1" i="0" u="none" strike="noStrike" dirty="0" smtClean="0">
                          <a:solidFill>
                            <a:srgbClr val="595959"/>
                          </a:solidFill>
                          <a:effectLst/>
                          <a:latin typeface="Arial Narrow" panose="020B0606020202030204" pitchFamily="34" charset="0"/>
                        </a:rPr>
                        <a:t>.</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err="1">
                          <a:solidFill>
                            <a:srgbClr val="595959"/>
                          </a:solidFill>
                          <a:effectLst/>
                          <a:latin typeface="Arial Narrow" panose="020B0606020202030204" pitchFamily="34" charset="0"/>
                        </a:rPr>
                        <a:t>Cisgenre</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a:solidFill>
                            <a:srgbClr val="595959"/>
                          </a:solidFill>
                          <a:effectLst/>
                          <a:latin typeface="Arial Narrow" panose="020B0606020202030204" pitchFamily="34" charset="0"/>
                        </a:rPr>
                        <a:t>Personne </a:t>
                      </a:r>
                      <a:r>
                        <a:rPr lang="fr-CA" sz="800" b="1" i="0" u="none" strike="noStrike" dirty="0" err="1">
                          <a:solidFill>
                            <a:srgbClr val="595959"/>
                          </a:solidFill>
                          <a:effectLst/>
                          <a:latin typeface="Arial Narrow" panose="020B0606020202030204" pitchFamily="34" charset="0"/>
                        </a:rPr>
                        <a:t>trans</a:t>
                      </a:r>
                      <a:r>
                        <a:rPr lang="fr-CA" sz="8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a:solidFill>
                            <a:srgbClr val="595959"/>
                          </a:solidFill>
                          <a:effectLst/>
                          <a:latin typeface="Arial Narrow" panose="020B0606020202030204" pitchFamily="34" charset="0"/>
                        </a:rPr>
                        <a:t>Personne </a:t>
                      </a:r>
                      <a:r>
                        <a:rPr lang="fr-CA" sz="800" b="1" i="0" u="none" strike="noStrike" dirty="0" err="1">
                          <a:solidFill>
                            <a:srgbClr val="595959"/>
                          </a:solidFill>
                          <a:effectLst/>
                          <a:latin typeface="Arial Narrow" panose="020B0606020202030204" pitchFamily="34" charset="0"/>
                        </a:rPr>
                        <a:t>trans</a:t>
                      </a:r>
                      <a:r>
                        <a:rPr lang="fr-CA" sz="800" b="1" i="0" u="none" strike="noStrike" dirty="0">
                          <a:solidFill>
                            <a:srgbClr val="595959"/>
                          </a:solidFill>
                          <a:effectLst/>
                          <a:latin typeface="Arial Narrow" panose="020B0606020202030204" pitchFamily="34" charset="0"/>
                        </a:rPr>
                        <a:t> </a:t>
                      </a:r>
                      <a:r>
                        <a:rPr lang="fr-CA" sz="800" b="1" i="0" u="none" strike="noStrike" dirty="0" smtClean="0">
                          <a:solidFill>
                            <a:srgbClr val="595959"/>
                          </a:solidFill>
                          <a:effectLst/>
                          <a:latin typeface="Arial Narrow" panose="020B0606020202030204" pitchFamily="34" charset="0"/>
                        </a:rPr>
                        <a:t>non binaire</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Narrow" panose="020B0606020202030204" pitchFamily="34" charset="0"/>
                        </a:rPr>
                        <a:t>Non-binaire : Genre fluide / </a:t>
                      </a:r>
                      <a:r>
                        <a:rPr lang="fr-CA" sz="800" b="1" i="0" u="none" strike="noStrike" dirty="0" err="1">
                          <a:solidFill>
                            <a:srgbClr val="595959"/>
                          </a:solidFill>
                          <a:effectLst/>
                          <a:latin typeface="Arial Narrow" panose="020B0606020202030204" pitchFamily="34" charset="0"/>
                        </a:rPr>
                        <a:t>Agenre</a:t>
                      </a:r>
                      <a:r>
                        <a:rPr lang="fr-CA" sz="8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723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Narrow" panose="020B0606020202030204"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516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276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107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1285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175775">
                <a:tc>
                  <a:txBody>
                    <a:bodyPr/>
                    <a:lstStyle/>
                    <a:p>
                      <a:pPr algn="l" fontAlgn="ctr"/>
                      <a:r>
                        <a:rPr lang="fr-CA" sz="900" b="0" i="0" u="none" strike="noStrike" dirty="0">
                          <a:solidFill>
                            <a:srgbClr val="595959"/>
                          </a:solidFill>
                          <a:effectLst/>
                          <a:latin typeface="Arial Narrow" panose="020B0606020202030204" pitchFamily="34" charset="0"/>
                        </a:rPr>
                        <a:t>S'unir davantage / Inclure les identités autres que L-G (</a:t>
                      </a:r>
                      <a:r>
                        <a:rPr lang="fr-CA" sz="900" b="0" i="0" u="none" strike="noStrike" dirty="0" err="1">
                          <a:solidFill>
                            <a:srgbClr val="595959"/>
                          </a:solidFill>
                          <a:effectLst/>
                          <a:latin typeface="Arial Narrow" panose="020B0606020202030204" pitchFamily="34" charset="0"/>
                        </a:rPr>
                        <a:t>trans</a:t>
                      </a:r>
                      <a:r>
                        <a:rPr lang="fr-CA" sz="900" b="0" i="0" u="none" strike="noStrike" dirty="0">
                          <a:solidFill>
                            <a:srgbClr val="595959"/>
                          </a:solidFill>
                          <a:effectLst/>
                          <a:latin typeface="Arial Narrow" panose="020B0606020202030204" pitchFamily="34" charset="0"/>
                        </a:rPr>
                        <a:t>, bisexuels, asexuels, </a:t>
                      </a:r>
                      <a:r>
                        <a:rPr lang="fr-CA" sz="900" b="0" i="0" u="none" strike="noStrike" dirty="0" err="1">
                          <a:solidFill>
                            <a:srgbClr val="595959"/>
                          </a:solidFill>
                          <a:effectLst/>
                          <a:latin typeface="Arial Narrow" panose="020B0606020202030204" pitchFamily="34" charset="0"/>
                        </a:rPr>
                        <a:t>Queer</a:t>
                      </a:r>
                      <a:r>
                        <a:rPr lang="fr-CA" sz="900" b="0" i="0" u="none" strike="noStrike" dirty="0">
                          <a:solidFill>
                            <a:srgbClr val="595959"/>
                          </a:solidFill>
                          <a:effectLst/>
                          <a:latin typeface="Arial Narrow" panose="020B0606020202030204" pitchFamily="34" charset="0"/>
                        </a:rPr>
                        <a: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19</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19</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33</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fr-CA" sz="900" b="0" i="0" u="none" strike="noStrike" dirty="0">
                          <a:solidFill>
                            <a:srgbClr val="595959"/>
                          </a:solidFill>
                          <a:effectLst/>
                          <a:latin typeface="Arial Narrow" panose="020B0606020202030204" pitchFamily="34" charset="0"/>
                        </a:rPr>
                        <a:t>Plus d'inclusion ethnique, rurale, seniors, politique, policiers...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8</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6</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1619">
                <a:tc>
                  <a:txBody>
                    <a:bodyPr/>
                    <a:lstStyle/>
                    <a:p>
                      <a:pPr algn="l" fontAlgn="ctr"/>
                      <a:r>
                        <a:rPr lang="fr-CA" sz="900" b="0" i="0" u="none" strike="noStrike" dirty="0">
                          <a:solidFill>
                            <a:srgbClr val="595959"/>
                          </a:solidFill>
                          <a:effectLst/>
                          <a:latin typeface="Arial Narrow" panose="020B0606020202030204" pitchFamily="34" charset="0"/>
                        </a:rPr>
                        <a:t>Être plus démocratique / Porte-parole diversifiés (autre que hommes gais blancs </a:t>
                      </a:r>
                      <a:r>
                        <a:rPr lang="fr-CA" sz="900" b="0" i="0" u="none" strike="noStrike" dirty="0" smtClean="0">
                          <a:solidFill>
                            <a:srgbClr val="595959"/>
                          </a:solidFill>
                          <a:effectLst/>
                          <a:latin typeface="Arial Narrow" panose="020B0606020202030204" pitchFamily="34" charset="0"/>
                        </a:rPr>
                        <a:t>/ </a:t>
                      </a:r>
                      <a:r>
                        <a:rPr lang="fr-CA" sz="900" b="0" i="0" u="none" strike="noStrike" dirty="0" err="1">
                          <a:solidFill>
                            <a:srgbClr val="595959"/>
                          </a:solidFill>
                          <a:effectLst/>
                          <a:latin typeface="Arial Narrow" panose="020B0606020202030204" pitchFamily="34" charset="0"/>
                        </a:rPr>
                        <a:t>trans</a:t>
                      </a:r>
                      <a:r>
                        <a:rPr lang="fr-CA" sz="900" b="0" i="0" u="none" strike="noStrike" dirty="0">
                          <a:solidFill>
                            <a:srgbClr val="595959"/>
                          </a:solidFill>
                          <a:effectLst/>
                          <a:latin typeface="Arial Narrow" panose="020B0606020202030204" pitchFamily="34" charset="0"/>
                        </a:rPr>
                        <a: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15</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1619">
                <a:tc>
                  <a:txBody>
                    <a:bodyPr/>
                    <a:lstStyle/>
                    <a:p>
                      <a:pPr algn="l" fontAlgn="ctr"/>
                      <a:r>
                        <a:rPr lang="fr-CA" sz="900" b="0" i="0" u="none" strike="noStrike" dirty="0">
                          <a:solidFill>
                            <a:srgbClr val="595959"/>
                          </a:solidFill>
                          <a:effectLst/>
                          <a:latin typeface="Arial Narrow" panose="020B0606020202030204" pitchFamily="34" charset="0"/>
                        </a:rPr>
                        <a:t>S'éloigner des stéréotypes (image non basée sur la sexualité/le party / gens ordinaires)/Miser plus sur la normalité que sur la différence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11</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7</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10</a:t>
                      </a:r>
                      <a:endParaRPr lang="fr-CA" sz="10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3</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fr-CA" sz="900" b="0" i="0" u="none" strike="noStrike" dirty="0">
                          <a:solidFill>
                            <a:srgbClr val="595959"/>
                          </a:solidFill>
                          <a:effectLst/>
                          <a:latin typeface="Arial Narrow" panose="020B0606020202030204" pitchFamily="34" charset="0"/>
                        </a:rPr>
                        <a:t>Meilleure accessibilité et communication aux membres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(email, bureau local)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7</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3</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fr-CA" sz="900" b="0" i="0" u="none" strike="noStrike" dirty="0">
                          <a:solidFill>
                            <a:srgbClr val="595959"/>
                          </a:solidFill>
                          <a:effectLst/>
                          <a:latin typeface="Arial Narrow" panose="020B0606020202030204" pitchFamily="34" charset="0"/>
                        </a:rPr>
                        <a:t>Plus grande visibilité/sensibilisation grand public (médias, activités, etc.)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fr-CA" sz="900" b="0" i="0" u="none" strike="noStrike" dirty="0">
                          <a:solidFill>
                            <a:srgbClr val="595959"/>
                          </a:solidFill>
                          <a:effectLst/>
                          <a:latin typeface="Arial Narrow" panose="020B0606020202030204" pitchFamily="34" charset="0"/>
                        </a:rPr>
                        <a:t>Ma sexualité me concerne / Pas sorti du placard / pas besoin de représentation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a:t>
                      </a:r>
                      <a:endParaRPr lang="fr-CA" sz="10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0</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79853">
                <a:tc>
                  <a:txBody>
                    <a:bodyPr/>
                    <a:lstStyle/>
                    <a:p>
                      <a:pPr algn="l" fontAlgn="ctr"/>
                      <a:r>
                        <a:rPr lang="fr-CA" sz="900" b="0" i="0" u="none" strike="noStrike" dirty="0">
                          <a:solidFill>
                            <a:srgbClr val="595959"/>
                          </a:solidFill>
                          <a:effectLst/>
                          <a:latin typeface="Arial Narrow" panose="020B0606020202030204" pitchFamily="34" charset="0"/>
                        </a:rPr>
                        <a:t>Ne pas utiliser une vision négative pour défendre nos droits (agressivité, apitoiement, plus positif, histoires à </a:t>
                      </a:r>
                      <a:r>
                        <a:rPr lang="fr-CA" sz="900" b="0" i="0" u="none" strike="noStrike" dirty="0" smtClean="0">
                          <a:solidFill>
                            <a:srgbClr val="595959"/>
                          </a:solidFill>
                          <a:effectLst/>
                          <a:latin typeface="Arial Narrow" panose="020B0606020202030204" pitchFamily="34" charset="0"/>
                        </a:rPr>
                        <a:t>succès) </a:t>
                      </a:r>
                      <a:r>
                        <a:rPr lang="fr-CA" sz="900" b="0" i="0" u="none" strike="noStrike" dirty="0">
                          <a:solidFill>
                            <a:srgbClr val="595959"/>
                          </a:solidFill>
                          <a:effectLst/>
                          <a:latin typeface="Arial Narrow" panose="020B0606020202030204" pitchFamily="34" charset="0"/>
                        </a:rPr>
                        <a:t>dans les </a:t>
                      </a:r>
                      <a:r>
                        <a:rPr lang="fr-CA" sz="900" b="0" i="0" u="none" strike="noStrike" dirty="0" smtClean="0">
                          <a:solidFill>
                            <a:srgbClr val="595959"/>
                          </a:solidFill>
                          <a:effectLst/>
                          <a:latin typeface="Arial Narrow" panose="020B0606020202030204" pitchFamily="34" charset="0"/>
                        </a:rPr>
                        <a:t>communications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fr-CA" sz="900" b="0" i="0" u="none" strike="noStrike" dirty="0">
                          <a:solidFill>
                            <a:srgbClr val="595959"/>
                          </a:solidFill>
                          <a:effectLst/>
                          <a:latin typeface="Arial Narrow" panose="020B0606020202030204" pitchFamily="34" charset="0"/>
                        </a:rPr>
                        <a:t>Se battre au niveau des lois (accessibilité aux soins / services / opportunités)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4</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2</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fr-CA" sz="900" b="0" i="0" u="none" strike="noStrike" dirty="0">
                          <a:solidFill>
                            <a:srgbClr val="595959"/>
                          </a:solidFill>
                          <a:effectLst/>
                          <a:latin typeface="Arial Narrow" panose="020B0606020202030204" pitchFamily="34" charset="0"/>
                        </a:rPr>
                        <a:t>Éducation des enfants à la diversité de genre/sexuelle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fr-CA" sz="900" b="0" i="0" u="none" strike="noStrike" dirty="0">
                          <a:solidFill>
                            <a:srgbClr val="595959"/>
                          </a:solidFill>
                          <a:effectLst/>
                          <a:latin typeface="Arial Narrow" panose="020B0606020202030204" pitchFamily="34" charset="0"/>
                        </a:rPr>
                        <a:t>Font du bon travail / Continuer ainsi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79853">
                <a:tc>
                  <a:txBody>
                    <a:bodyPr/>
                    <a:lstStyle/>
                    <a:p>
                      <a:pPr algn="l" fontAlgn="ctr"/>
                      <a:r>
                        <a:rPr lang="fr-CA" sz="900" b="0" i="0" u="none" strike="noStrike" dirty="0">
                          <a:solidFill>
                            <a:srgbClr val="595959"/>
                          </a:solidFill>
                          <a:effectLst/>
                          <a:latin typeface="Arial Narrow" panose="020B0606020202030204" pitchFamily="34" charset="0"/>
                        </a:rPr>
                        <a:t>Fournir un soutien pratique / émotionnel / spirituel gestion "</a:t>
                      </a:r>
                      <a:r>
                        <a:rPr lang="fr-CA" sz="900" b="0" i="0" u="none" strike="noStrike" dirty="0" err="1">
                          <a:solidFill>
                            <a:srgbClr val="595959"/>
                          </a:solidFill>
                          <a:effectLst/>
                          <a:latin typeface="Arial Narrow" panose="020B0606020202030204" pitchFamily="34" charset="0"/>
                        </a:rPr>
                        <a:t>coming</a:t>
                      </a:r>
                      <a:r>
                        <a:rPr lang="fr-CA" sz="900" b="0" i="0" u="none" strike="noStrike" dirty="0">
                          <a:solidFill>
                            <a:srgbClr val="595959"/>
                          </a:solidFill>
                          <a:effectLst/>
                          <a:latin typeface="Arial Narrow" panose="020B0606020202030204" pitchFamily="34" charset="0"/>
                        </a:rPr>
                        <a:t> out"/changement de sexe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fr-CA" sz="900" b="0" i="0" u="none" strike="noStrike" dirty="0">
                          <a:solidFill>
                            <a:srgbClr val="595959"/>
                          </a:solidFill>
                          <a:effectLst/>
                          <a:latin typeface="Arial Narrow" panose="020B0606020202030204" pitchFamily="34" charset="0"/>
                        </a:rPr>
                        <a:t>Informer/Éduquer </a:t>
                      </a:r>
                      <a:r>
                        <a:rPr lang="fr-CA" sz="900" b="0" i="0" u="none" strike="noStrike" dirty="0" smtClean="0">
                          <a:solidFill>
                            <a:srgbClr val="595959"/>
                          </a:solidFill>
                          <a:effectLst/>
                          <a:latin typeface="Arial Narrow" panose="020B0606020202030204" pitchFamily="34" charset="0"/>
                        </a:rPr>
                        <a:t>le</a:t>
                      </a:r>
                      <a:r>
                        <a:rPr lang="fr-CA" sz="900" b="0" i="0" u="none" strike="noStrike" baseline="0" dirty="0" smtClean="0">
                          <a:solidFill>
                            <a:srgbClr val="595959"/>
                          </a:solidFill>
                          <a:effectLst/>
                          <a:latin typeface="Arial Narrow" panose="020B0606020202030204" pitchFamily="34" charset="0"/>
                        </a:rPr>
                        <a:t> g</a:t>
                      </a:r>
                      <a:r>
                        <a:rPr lang="fr-CA" sz="900" b="0" i="0" u="none" strike="noStrike" dirty="0" smtClean="0">
                          <a:solidFill>
                            <a:srgbClr val="595959"/>
                          </a:solidFill>
                          <a:effectLst/>
                          <a:latin typeface="Arial Narrow" panose="020B0606020202030204" pitchFamily="34" charset="0"/>
                        </a:rPr>
                        <a:t>rand </a:t>
                      </a:r>
                      <a:r>
                        <a:rPr lang="fr-CA" sz="900" b="0" i="0" u="none" strike="noStrike" dirty="0">
                          <a:solidFill>
                            <a:srgbClr val="595959"/>
                          </a:solidFill>
                          <a:effectLst/>
                          <a:latin typeface="Arial Narrow" panose="020B0606020202030204" pitchFamily="34" charset="0"/>
                        </a:rPr>
                        <a:t>public sur </a:t>
                      </a:r>
                      <a:r>
                        <a:rPr lang="fr-CA" sz="900" b="0" i="0" u="none" strike="noStrike" dirty="0" smtClean="0">
                          <a:solidFill>
                            <a:srgbClr val="595959"/>
                          </a:solidFill>
                          <a:effectLst/>
                          <a:latin typeface="Arial Narrow" panose="020B0606020202030204" pitchFamily="34" charset="0"/>
                        </a:rPr>
                        <a:t>les différences </a:t>
                      </a:r>
                      <a:r>
                        <a:rPr lang="fr-CA" sz="900" b="0" i="0" u="none" strike="noStrike" dirty="0">
                          <a:solidFill>
                            <a:srgbClr val="595959"/>
                          </a:solidFill>
                          <a:effectLst/>
                          <a:latin typeface="Arial Narrow" panose="020B0606020202030204" pitchFamily="34" charset="0"/>
                        </a:rPr>
                        <a:t>identité de genre/orientation sexuelle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3</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fr-CA" sz="900" b="0" i="0" u="none" strike="noStrike" dirty="0">
                          <a:solidFill>
                            <a:srgbClr val="595959"/>
                          </a:solidFill>
                          <a:effectLst/>
                          <a:latin typeface="Arial Narrow" panose="020B0606020202030204" pitchFamily="34" charset="0"/>
                        </a:rPr>
                        <a:t>Sensibilisation/conscientisation auprès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sur autres identités de genre que L-G</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4</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1619">
                <a:tc>
                  <a:txBody>
                    <a:bodyPr/>
                    <a:lstStyle/>
                    <a:p>
                      <a:pPr algn="l" fontAlgn="ctr"/>
                      <a:r>
                        <a:rPr lang="fr-CA" sz="900" b="0" i="0" u="none" strike="noStrike" dirty="0">
                          <a:solidFill>
                            <a:srgbClr val="595959"/>
                          </a:solidFill>
                          <a:effectLst/>
                          <a:latin typeface="Arial Narrow" panose="020B0606020202030204" pitchFamily="34" charset="0"/>
                        </a:rPr>
                        <a:t>Créer des occasions de contact entre le grand public et des personnes LGBTQ hors évènements stéréotypés (ex. </a:t>
                      </a:r>
                      <a:r>
                        <a:rPr lang="fr-CA" sz="900" b="0" i="0" u="none" strike="noStrike" dirty="0" smtClean="0">
                          <a:solidFill>
                            <a:srgbClr val="595959"/>
                          </a:solidFill>
                          <a:effectLst/>
                          <a:latin typeface="Arial Narrow" panose="020B0606020202030204" pitchFamily="34" charset="0"/>
                        </a:rPr>
                        <a:t>parade</a:t>
                      </a:r>
                      <a:r>
                        <a:rPr lang="fr-CA" sz="900" b="0" i="0" u="none" strike="noStrike" dirty="0">
                          <a:solidFill>
                            <a:srgbClr val="595959"/>
                          </a:solidFill>
                          <a:effectLst/>
                          <a:latin typeface="Arial Narrow" panose="020B0606020202030204" pitchFamily="34" charset="0"/>
                        </a:rPr>
                        <a: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fr-CA" sz="900" b="0" i="0" u="none" strike="noStrike" dirty="0">
                          <a:solidFill>
                            <a:srgbClr val="595959"/>
                          </a:solidFill>
                          <a:effectLst/>
                          <a:latin typeface="Arial Narrow" panose="020B0606020202030204" pitchFamily="34" charset="0"/>
                        </a:rPr>
                        <a:t>Ne peuvent pas nous représenter tous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a:t>
                      </a:r>
                      <a:endParaRPr lang="fr-CA" sz="1000" b="0"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fr-CA" sz="900" b="0" i="0" u="none" strike="noStrike" dirty="0">
                          <a:solidFill>
                            <a:srgbClr val="595959"/>
                          </a:solidFill>
                          <a:effectLst/>
                          <a:latin typeface="Arial Narrow" panose="020B0606020202030204" pitchFamily="34" charset="0"/>
                        </a:rPr>
                        <a:t>Plus de soutien / accessibilité / lieux de rencontres pour jeunes </a:t>
                      </a:r>
                      <a:r>
                        <a:rPr lang="fr-CA" sz="900" b="0" i="0" u="none" strike="noStrike" dirty="0" err="1">
                          <a:solidFill>
                            <a:srgbClr val="595959"/>
                          </a:solidFill>
                          <a:effectLst/>
                          <a:latin typeface="Arial Narrow" panose="020B0606020202030204" pitchFamily="34" charset="0"/>
                        </a:rPr>
                        <a:t>LGBTQ</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fr-CA" sz="900" b="0" i="0" u="none" strike="noStrike" dirty="0" smtClean="0">
                          <a:solidFill>
                            <a:srgbClr val="595959"/>
                          </a:solidFill>
                          <a:effectLst/>
                          <a:latin typeface="Arial Narrow" panose="020B0606020202030204" pitchFamily="34" charset="0"/>
                        </a:rPr>
                        <a:t>Autre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5775">
                <a:tc>
                  <a:txBody>
                    <a:bodyPr/>
                    <a:lstStyle/>
                    <a:p>
                      <a:pPr algn="l" fontAlgn="ctr"/>
                      <a:r>
                        <a:rPr lang="fr-CA" sz="900" b="0" i="0" u="none" strike="noStrike" dirty="0">
                          <a:solidFill>
                            <a:srgbClr val="595959"/>
                          </a:solidFill>
                          <a:effectLst/>
                          <a:latin typeface="Arial Narrow" panose="020B0606020202030204" pitchFamily="34" charset="0"/>
                        </a:rPr>
                        <a:t>Je ne sais pas / Pas de réponse / Rien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28</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30</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4"/>
            </p:custDataLst>
          </p:nvPr>
        </p:nvSpPr>
        <p:spPr>
          <a:xfrm>
            <a:off x="483852" y="6162881"/>
            <a:ext cx="8320270"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Q71. </a:t>
            </a:r>
            <a:r>
              <a:rPr lang="fr-CA" sz="900" dirty="0">
                <a:solidFill>
                  <a:srgbClr val="595959"/>
                </a:solidFill>
                <a:latin typeface="Arial" panose="020B0604020202020204" pitchFamily="34" charset="0"/>
                <a:cs typeface="Arial" panose="020B0604020202020204" pitchFamily="34" charset="0"/>
              </a:rPr>
              <a:t>Qu’est-ce qui pourrait-être amélioré dans la représentation de vos valeurs et besoins ou des valeurs et besoins de l’ensemble des personnes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par les mouvements et groupes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actuels? </a:t>
            </a:r>
          </a:p>
        </p:txBody>
      </p:sp>
      <p:sp>
        <p:nvSpPr>
          <p:cNvPr id="9" name="Titre 4"/>
          <p:cNvSpPr>
            <a:spLocks noGrp="1"/>
          </p:cNvSpPr>
          <p:nvPr>
            <p:ph type="title"/>
            <p:custDataLst>
              <p:tags r:id="rId5"/>
            </p:custDataLst>
          </p:nvPr>
        </p:nvSpPr>
        <p:spPr>
          <a:xfrm>
            <a:off x="558800" y="96307"/>
            <a:ext cx="6893520" cy="631545"/>
          </a:xfrm>
        </p:spPr>
        <p:txBody>
          <a:bodyPr>
            <a:normAutofit fontScale="90000"/>
          </a:bodyPr>
          <a:lstStyle/>
          <a:p>
            <a:r>
              <a:rPr lang="fr-CA" sz="2000" dirty="0">
                <a:solidFill>
                  <a:srgbClr val="9BBB59"/>
                </a:solidFill>
              </a:rPr>
              <a:t>Améliorations suggérées dans la représentation des valeurs du plus grand nombre par les mouvements </a:t>
            </a:r>
            <a:r>
              <a:rPr lang="fr-CA" sz="2000" dirty="0" err="1">
                <a:solidFill>
                  <a:srgbClr val="9BBB59"/>
                </a:solidFill>
              </a:rPr>
              <a:t>LGBT</a:t>
            </a:r>
            <a:endParaRPr lang="fr-CA" dirty="0"/>
          </a:p>
        </p:txBody>
      </p:sp>
      <p:sp>
        <p:nvSpPr>
          <p:cNvPr id="10" name="ZoneTexte 9"/>
          <p:cNvSpPr txBox="1"/>
          <p:nvPr/>
        </p:nvSpPr>
        <p:spPr>
          <a:xfrm>
            <a:off x="497260" y="787622"/>
            <a:ext cx="8424935" cy="230832"/>
          </a:xfrm>
          <a:prstGeom prst="rect">
            <a:avLst/>
          </a:prstGeom>
          <a:noFill/>
        </p:spPr>
        <p:txBody>
          <a:bodyPr wrap="square" rtlCol="0">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qui trouvent que les groupes et les mouvements LGBT ne véhiculent pas </a:t>
            </a:r>
            <a:r>
              <a:rPr lang="fr-CA" sz="900" dirty="0" smtClean="0">
                <a:solidFill>
                  <a:srgbClr val="9BBB59"/>
                </a:solidFill>
                <a:latin typeface="Arial" panose="020B0604020202020204" pitchFamily="34" charset="0"/>
                <a:cs typeface="Arial" panose="020B0604020202020204" pitchFamily="34" charset="0"/>
              </a:rPr>
              <a:t>entièrement </a:t>
            </a:r>
            <a:r>
              <a:rPr lang="fr-CA" sz="900" dirty="0">
                <a:solidFill>
                  <a:srgbClr val="9BBB59"/>
                </a:solidFill>
                <a:latin typeface="Arial" panose="020B0604020202020204" pitchFamily="34" charset="0"/>
                <a:cs typeface="Arial" panose="020B0604020202020204" pitchFamily="34" charset="0"/>
              </a:rPr>
              <a:t>bien </a:t>
            </a:r>
            <a:r>
              <a:rPr lang="fr-CA" sz="900" dirty="0" smtClean="0">
                <a:solidFill>
                  <a:srgbClr val="9BBB59"/>
                </a:solidFill>
                <a:latin typeface="Arial" panose="020B0604020202020204" pitchFamily="34" charset="0"/>
                <a:cs typeface="Arial" panose="020B0604020202020204" pitchFamily="34" charset="0"/>
              </a:rPr>
              <a:t>leurs </a:t>
            </a:r>
            <a:r>
              <a:rPr lang="fr-CA" sz="900" dirty="0">
                <a:solidFill>
                  <a:srgbClr val="9BBB59"/>
                </a:solidFill>
                <a:latin typeface="Arial" panose="020B0604020202020204" pitchFamily="34" charset="0"/>
                <a:cs typeface="Arial" panose="020B0604020202020204" pitchFamily="34" charset="0"/>
              </a:rPr>
              <a:t>valeurs et </a:t>
            </a:r>
            <a:r>
              <a:rPr lang="fr-CA" sz="900" dirty="0" smtClean="0">
                <a:solidFill>
                  <a:srgbClr val="9BBB59"/>
                </a:solidFill>
                <a:latin typeface="Arial" panose="020B0604020202020204" pitchFamily="34" charset="0"/>
                <a:cs typeface="Arial" panose="020B0604020202020204" pitchFamily="34" charset="0"/>
              </a:rPr>
              <a:t>besoins</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98023373"/>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188</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063733151"/>
              </p:ext>
            </p:extLst>
          </p:nvPr>
        </p:nvGraphicFramePr>
        <p:xfrm>
          <a:off x="539552" y="1196752"/>
          <a:ext cx="7848873" cy="4909701"/>
        </p:xfrm>
        <a:graphic>
          <a:graphicData uri="http://schemas.openxmlformats.org/drawingml/2006/table">
            <a:tbl>
              <a:tblPr firstRow="1" bandRow="1">
                <a:tableStyleId>{2D5ABB26-0587-4C30-8999-92F81FD0307C}</a:tableStyleId>
              </a:tblPr>
              <a:tblGrid>
                <a:gridCol w="4397718"/>
                <a:gridCol w="690231"/>
                <a:gridCol w="690231"/>
                <a:gridCol w="690231"/>
                <a:gridCol w="690231"/>
                <a:gridCol w="690231"/>
              </a:tblGrid>
              <a:tr h="22354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223547">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44994">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23547">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Narrow" panose="020B0606020202030204"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581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535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88445">
                <a:tc>
                  <a:txBody>
                    <a:bodyPr/>
                    <a:lstStyle/>
                    <a:p>
                      <a:pPr algn="l" fontAlgn="ctr"/>
                      <a:r>
                        <a:rPr lang="fr-CA" sz="900" b="0" i="0" u="none" strike="noStrike" dirty="0">
                          <a:solidFill>
                            <a:srgbClr val="595959"/>
                          </a:solidFill>
                          <a:effectLst/>
                          <a:latin typeface="Arial Narrow" panose="020B0606020202030204" pitchFamily="34" charset="0"/>
                        </a:rPr>
                        <a:t>S'unir davantage / Inclure les identités autres que L-G (</a:t>
                      </a:r>
                      <a:r>
                        <a:rPr lang="fr-CA" sz="900" b="0" i="0" u="none" strike="noStrike" dirty="0" err="1">
                          <a:solidFill>
                            <a:srgbClr val="595959"/>
                          </a:solidFill>
                          <a:effectLst/>
                          <a:latin typeface="Arial Narrow" panose="020B0606020202030204" pitchFamily="34" charset="0"/>
                        </a:rPr>
                        <a:t>trans</a:t>
                      </a:r>
                      <a:r>
                        <a:rPr lang="fr-CA" sz="900" b="0" i="0" u="none" strike="noStrike" dirty="0">
                          <a:solidFill>
                            <a:srgbClr val="595959"/>
                          </a:solidFill>
                          <a:effectLst/>
                          <a:latin typeface="Arial Narrow" panose="020B0606020202030204" pitchFamily="34" charset="0"/>
                        </a:rPr>
                        <a:t>, bisexuels, asexuels, </a:t>
                      </a:r>
                      <a:r>
                        <a:rPr lang="fr-CA" sz="900" b="0" i="0" u="none" strike="noStrike" dirty="0" err="1">
                          <a:solidFill>
                            <a:srgbClr val="595959"/>
                          </a:solidFill>
                          <a:effectLst/>
                          <a:latin typeface="Arial Narrow" panose="020B0606020202030204" pitchFamily="34" charset="0"/>
                        </a:rPr>
                        <a:t>Queer</a:t>
                      </a:r>
                      <a:r>
                        <a:rPr lang="fr-CA" sz="900" b="0" i="0" u="none" strike="noStrike" dirty="0">
                          <a:solidFill>
                            <a:srgbClr val="595959"/>
                          </a:solidFill>
                          <a:effectLst/>
                          <a:latin typeface="Arial Narrow" panose="020B0606020202030204" pitchFamily="34" charset="0"/>
                        </a:rPr>
                        <a: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fr-CA" sz="900" b="0" i="0" u="none" strike="noStrike" dirty="0">
                          <a:solidFill>
                            <a:srgbClr val="595959"/>
                          </a:solidFill>
                          <a:effectLst/>
                          <a:latin typeface="Arial Narrow" panose="020B0606020202030204" pitchFamily="34" charset="0"/>
                        </a:rPr>
                        <a:t>Plus d'inclusion ethnique, rurale, seniors, politique, policiers...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28982">
                <a:tc>
                  <a:txBody>
                    <a:bodyPr/>
                    <a:lstStyle/>
                    <a:p>
                      <a:pPr algn="l" fontAlgn="ctr"/>
                      <a:r>
                        <a:rPr lang="fr-CA" sz="900" b="0" i="0" u="none" strike="noStrike" dirty="0">
                          <a:solidFill>
                            <a:srgbClr val="595959"/>
                          </a:solidFill>
                          <a:effectLst/>
                          <a:latin typeface="Arial Narrow" panose="020B0606020202030204" pitchFamily="34" charset="0"/>
                        </a:rPr>
                        <a:t>Être plus démocratique / Porte-parole diversifiés (autre que hommes gais blancs </a:t>
                      </a:r>
                      <a:r>
                        <a:rPr lang="fr-CA" sz="900" b="0" i="0" u="none" strike="noStrike" dirty="0" smtClean="0">
                          <a:solidFill>
                            <a:srgbClr val="595959"/>
                          </a:solidFill>
                          <a:effectLst/>
                          <a:latin typeface="Arial Narrow" panose="020B0606020202030204" pitchFamily="34" charset="0"/>
                        </a:rPr>
                        <a:t>/ </a:t>
                      </a:r>
                      <a:r>
                        <a:rPr lang="fr-CA" sz="900" b="0" i="0" u="none" strike="noStrike" dirty="0" err="1">
                          <a:solidFill>
                            <a:srgbClr val="595959"/>
                          </a:solidFill>
                          <a:effectLst/>
                          <a:latin typeface="Arial Narrow" panose="020B0606020202030204" pitchFamily="34" charset="0"/>
                        </a:rPr>
                        <a:t>trans</a:t>
                      </a:r>
                      <a:r>
                        <a:rPr lang="fr-CA" sz="900" b="0" i="0" u="none" strike="noStrike" dirty="0">
                          <a:solidFill>
                            <a:srgbClr val="595959"/>
                          </a:solidFill>
                          <a:effectLst/>
                          <a:latin typeface="Arial Narrow" panose="020B0606020202030204" pitchFamily="34" charset="0"/>
                        </a:rPr>
                        <a: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8445">
                <a:tc>
                  <a:txBody>
                    <a:bodyPr/>
                    <a:lstStyle/>
                    <a:p>
                      <a:pPr algn="l" fontAlgn="ctr"/>
                      <a:r>
                        <a:rPr lang="fr-CA" sz="900" b="0" i="0" u="none" strike="noStrike" dirty="0">
                          <a:solidFill>
                            <a:srgbClr val="595959"/>
                          </a:solidFill>
                          <a:effectLst/>
                          <a:latin typeface="Arial Narrow" panose="020B0606020202030204" pitchFamily="34" charset="0"/>
                        </a:rPr>
                        <a:t>S'éloigner des stéréotypes (image non basée sur la sexualité/le party / gens ordinaires)/Miser plus sur la normalité que sur la différence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fr-CA" sz="900" b="0" i="0" u="none" strike="noStrike" dirty="0">
                          <a:solidFill>
                            <a:srgbClr val="595959"/>
                          </a:solidFill>
                          <a:effectLst/>
                          <a:latin typeface="Arial Narrow" panose="020B0606020202030204" pitchFamily="34" charset="0"/>
                        </a:rPr>
                        <a:t>Meilleure accessibilité et communication aux membres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(email, bureau local)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fr-CA" sz="900" b="0" i="0" u="none" strike="noStrike" dirty="0">
                          <a:solidFill>
                            <a:srgbClr val="595959"/>
                          </a:solidFill>
                          <a:effectLst/>
                          <a:latin typeface="Arial Narrow" panose="020B0606020202030204" pitchFamily="34" charset="0"/>
                        </a:rPr>
                        <a:t>Plus grande visibilité/sensibilisation grand public (médias, activités, etc.)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fr-CA" sz="900" b="0" i="0" u="none" strike="noStrike" dirty="0">
                          <a:solidFill>
                            <a:srgbClr val="595959"/>
                          </a:solidFill>
                          <a:effectLst/>
                          <a:latin typeface="Arial Narrow" panose="020B0606020202030204" pitchFamily="34" charset="0"/>
                        </a:rPr>
                        <a:t>Se battre au niveau des lois (accessibilité aux soins / services / opportunités)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70902">
                <a:tc>
                  <a:txBody>
                    <a:bodyPr/>
                    <a:lstStyle/>
                    <a:p>
                      <a:pPr algn="l" fontAlgn="ctr"/>
                      <a:r>
                        <a:rPr lang="fr-CA" sz="900" b="0" i="0" u="none" strike="noStrike" dirty="0">
                          <a:solidFill>
                            <a:srgbClr val="595959"/>
                          </a:solidFill>
                          <a:effectLst/>
                          <a:latin typeface="Arial Narrow" panose="020B0606020202030204" pitchFamily="34" charset="0"/>
                        </a:rPr>
                        <a:t>Ne pas utiliser une vision négative pour défendre nos droits (agressivité, apitoiement, plus positif, histoires à </a:t>
                      </a:r>
                      <a:r>
                        <a:rPr lang="fr-CA" sz="900" b="0" i="0" u="none" strike="noStrike" dirty="0" smtClean="0">
                          <a:solidFill>
                            <a:srgbClr val="595959"/>
                          </a:solidFill>
                          <a:effectLst/>
                          <a:latin typeface="Arial Narrow" panose="020B0606020202030204" pitchFamily="34" charset="0"/>
                        </a:rPr>
                        <a:t>succès) </a:t>
                      </a:r>
                      <a:r>
                        <a:rPr lang="fr-CA" sz="900" b="0" i="0" u="none" strike="noStrike" dirty="0">
                          <a:solidFill>
                            <a:srgbClr val="595959"/>
                          </a:solidFill>
                          <a:effectLst/>
                          <a:latin typeface="Arial Narrow" panose="020B0606020202030204" pitchFamily="34" charset="0"/>
                        </a:rPr>
                        <a:t>dans les </a:t>
                      </a:r>
                      <a:r>
                        <a:rPr lang="fr-CA" sz="900" b="0" i="0" u="none" strike="noStrike" dirty="0" smtClean="0">
                          <a:solidFill>
                            <a:srgbClr val="595959"/>
                          </a:solidFill>
                          <a:effectLst/>
                          <a:latin typeface="Arial Narrow" panose="020B0606020202030204" pitchFamily="34" charset="0"/>
                        </a:rPr>
                        <a:t>communications</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fr-CA" sz="900" b="0" i="0" u="none" strike="noStrike" dirty="0">
                          <a:solidFill>
                            <a:srgbClr val="595959"/>
                          </a:solidFill>
                          <a:effectLst/>
                          <a:latin typeface="Arial Narrow" panose="020B0606020202030204" pitchFamily="34" charset="0"/>
                        </a:rPr>
                        <a:t>Ma sexualité me concerne / Pas sorti du placard / pas besoin de représentation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fr-CA" sz="900" b="0" i="0" u="none" strike="noStrike" dirty="0">
                          <a:solidFill>
                            <a:srgbClr val="595959"/>
                          </a:solidFill>
                          <a:effectLst/>
                          <a:latin typeface="Arial Narrow" panose="020B0606020202030204" pitchFamily="34" charset="0"/>
                        </a:rPr>
                        <a:t>Éducation des enfants à la diversité de genre/sexuelle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fr-CA" sz="900" b="0" i="0" u="none" strike="noStrike" dirty="0">
                          <a:solidFill>
                            <a:srgbClr val="595959"/>
                          </a:solidFill>
                          <a:effectLst/>
                          <a:latin typeface="Arial Narrow" panose="020B0606020202030204" pitchFamily="34" charset="0"/>
                        </a:rPr>
                        <a:t>Font du bon travail / Continuer ainsi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fr-CA" sz="900" b="0" i="0" u="none" strike="noStrike" dirty="0">
                          <a:solidFill>
                            <a:srgbClr val="595959"/>
                          </a:solidFill>
                          <a:effectLst/>
                          <a:latin typeface="Arial Narrow" panose="020B0606020202030204" pitchFamily="34" charset="0"/>
                        </a:rPr>
                        <a:t>Fournir un soutien pratique / émotionnel / spirituel gestion "</a:t>
                      </a:r>
                      <a:r>
                        <a:rPr lang="fr-CA" sz="900" b="0" i="0" u="none" strike="noStrike" dirty="0" err="1">
                          <a:solidFill>
                            <a:srgbClr val="595959"/>
                          </a:solidFill>
                          <a:effectLst/>
                          <a:latin typeface="Arial Narrow" panose="020B0606020202030204" pitchFamily="34" charset="0"/>
                        </a:rPr>
                        <a:t>coming</a:t>
                      </a:r>
                      <a:r>
                        <a:rPr lang="fr-CA" sz="900" b="0" i="0" u="none" strike="noStrike" dirty="0">
                          <a:solidFill>
                            <a:srgbClr val="595959"/>
                          </a:solidFill>
                          <a:effectLst/>
                          <a:latin typeface="Arial Narrow" panose="020B0606020202030204" pitchFamily="34" charset="0"/>
                        </a:rPr>
                        <a:t> out"/changement de sexe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fr-CA" sz="900" b="0" i="0" u="none" strike="noStrike" dirty="0">
                          <a:solidFill>
                            <a:srgbClr val="595959"/>
                          </a:solidFill>
                          <a:effectLst/>
                          <a:latin typeface="Arial Narrow" panose="020B0606020202030204" pitchFamily="34" charset="0"/>
                        </a:rPr>
                        <a:t>Informer/Éduquer </a:t>
                      </a:r>
                      <a:r>
                        <a:rPr lang="fr-CA" sz="900" b="0" i="0" u="none" strike="noStrike" dirty="0" smtClean="0">
                          <a:solidFill>
                            <a:srgbClr val="595959"/>
                          </a:solidFill>
                          <a:effectLst/>
                          <a:latin typeface="Arial Narrow" panose="020B0606020202030204" pitchFamily="34" charset="0"/>
                        </a:rPr>
                        <a:t>le</a:t>
                      </a:r>
                      <a:r>
                        <a:rPr lang="fr-CA" sz="900" b="0" i="0" u="none" strike="noStrike" baseline="0" dirty="0" smtClean="0">
                          <a:solidFill>
                            <a:srgbClr val="595959"/>
                          </a:solidFill>
                          <a:effectLst/>
                          <a:latin typeface="Arial Narrow" panose="020B0606020202030204" pitchFamily="34" charset="0"/>
                        </a:rPr>
                        <a:t> g</a:t>
                      </a:r>
                      <a:r>
                        <a:rPr lang="fr-CA" sz="900" b="0" i="0" u="none" strike="noStrike" dirty="0" smtClean="0">
                          <a:solidFill>
                            <a:srgbClr val="595959"/>
                          </a:solidFill>
                          <a:effectLst/>
                          <a:latin typeface="Arial Narrow" panose="020B0606020202030204" pitchFamily="34" charset="0"/>
                        </a:rPr>
                        <a:t>rand </a:t>
                      </a:r>
                      <a:r>
                        <a:rPr lang="fr-CA" sz="900" b="0" i="0" u="none" strike="noStrike" dirty="0">
                          <a:solidFill>
                            <a:srgbClr val="595959"/>
                          </a:solidFill>
                          <a:effectLst/>
                          <a:latin typeface="Arial Narrow" panose="020B0606020202030204" pitchFamily="34" charset="0"/>
                        </a:rPr>
                        <a:t>public sur </a:t>
                      </a:r>
                      <a:r>
                        <a:rPr lang="fr-CA" sz="900" b="0" i="0" u="none" strike="noStrike" dirty="0" smtClean="0">
                          <a:solidFill>
                            <a:srgbClr val="595959"/>
                          </a:solidFill>
                          <a:effectLst/>
                          <a:latin typeface="Arial Narrow" panose="020B0606020202030204" pitchFamily="34" charset="0"/>
                        </a:rPr>
                        <a:t>les différences </a:t>
                      </a:r>
                      <a:r>
                        <a:rPr lang="fr-CA" sz="900" b="0" i="0" u="none" strike="noStrike" dirty="0">
                          <a:solidFill>
                            <a:srgbClr val="595959"/>
                          </a:solidFill>
                          <a:effectLst/>
                          <a:latin typeface="Arial Narrow" panose="020B0606020202030204" pitchFamily="34" charset="0"/>
                        </a:rPr>
                        <a:t>identité de genre/orientation sexuelle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fr-CA" sz="900" b="0" i="0" u="none" strike="noStrike" dirty="0">
                          <a:solidFill>
                            <a:srgbClr val="595959"/>
                          </a:solidFill>
                          <a:effectLst/>
                          <a:latin typeface="Arial Narrow" panose="020B0606020202030204" pitchFamily="34" charset="0"/>
                        </a:rPr>
                        <a:t>Sensibilisation/conscientisation auprès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sur autres identités de genre que L-G</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70902">
                <a:tc>
                  <a:txBody>
                    <a:bodyPr/>
                    <a:lstStyle/>
                    <a:p>
                      <a:pPr algn="l" fontAlgn="ctr"/>
                      <a:r>
                        <a:rPr lang="fr-CA" sz="900" b="0" i="0" u="none" strike="noStrike" dirty="0">
                          <a:solidFill>
                            <a:srgbClr val="595959"/>
                          </a:solidFill>
                          <a:effectLst/>
                          <a:latin typeface="Arial Narrow" panose="020B0606020202030204" pitchFamily="34" charset="0"/>
                        </a:rPr>
                        <a:t>Créer des occasions de contact entre le grand public et des personnes LGBTQ hors évènements stéréotypés (ex. </a:t>
                      </a:r>
                      <a:r>
                        <a:rPr lang="fr-CA" sz="900" b="0" i="0" u="none" strike="noStrike" dirty="0" smtClean="0">
                          <a:solidFill>
                            <a:srgbClr val="595959"/>
                          </a:solidFill>
                          <a:effectLst/>
                          <a:latin typeface="Arial Narrow" panose="020B0606020202030204" pitchFamily="34" charset="0"/>
                        </a:rPr>
                        <a:t>parade</a:t>
                      </a:r>
                      <a:r>
                        <a:rPr lang="fr-CA" sz="900" b="0" i="0" u="none" strike="noStrike" dirty="0">
                          <a:solidFill>
                            <a:srgbClr val="595959"/>
                          </a:solidFill>
                          <a:effectLst/>
                          <a:latin typeface="Arial Narrow" panose="020B0606020202030204" pitchFamily="34" charset="0"/>
                        </a:rPr>
                        <a: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fr-CA" sz="900" b="0" i="0" u="none" strike="noStrike" dirty="0">
                          <a:solidFill>
                            <a:srgbClr val="595959"/>
                          </a:solidFill>
                          <a:effectLst/>
                          <a:latin typeface="Arial Narrow" panose="020B0606020202030204" pitchFamily="34" charset="0"/>
                        </a:rPr>
                        <a:t>Ne peuvent pas nous représenter tous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fr-CA" sz="900" b="0" i="0" u="none" strike="noStrike" dirty="0">
                          <a:solidFill>
                            <a:srgbClr val="595959"/>
                          </a:solidFill>
                          <a:effectLst/>
                          <a:latin typeface="Arial Narrow" panose="020B0606020202030204" pitchFamily="34" charset="0"/>
                        </a:rPr>
                        <a:t>Plus de soutien / accessibilité / lieux de rencontres pour jeunes </a:t>
                      </a:r>
                      <a:r>
                        <a:rPr lang="fr-CA" sz="900" b="0" i="0" u="none" strike="noStrike" dirty="0" err="1">
                          <a:solidFill>
                            <a:srgbClr val="595959"/>
                          </a:solidFill>
                          <a:effectLst/>
                          <a:latin typeface="Arial Narrow" panose="020B0606020202030204" pitchFamily="34" charset="0"/>
                        </a:rPr>
                        <a:t>LGBTQ</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fr-CA" sz="900" b="0" i="0" u="none" strike="noStrike" dirty="0" smtClean="0">
                          <a:solidFill>
                            <a:srgbClr val="595959"/>
                          </a:solidFill>
                          <a:effectLst/>
                          <a:latin typeface="Arial Narrow" panose="020B0606020202030204" pitchFamily="34" charset="0"/>
                        </a:rPr>
                        <a:t>Autre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036">
                <a:tc>
                  <a:txBody>
                    <a:bodyPr/>
                    <a:lstStyle/>
                    <a:p>
                      <a:pPr algn="l" fontAlgn="ctr"/>
                      <a:r>
                        <a:rPr lang="fr-CA" sz="900" b="0" i="0" u="none" strike="noStrike" dirty="0">
                          <a:solidFill>
                            <a:srgbClr val="595959"/>
                          </a:solidFill>
                          <a:effectLst/>
                          <a:latin typeface="Arial Narrow" panose="020B0606020202030204" pitchFamily="34" charset="0"/>
                        </a:rPr>
                        <a:t>Je ne sais pas / Pas de réponse / Rien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4"/>
            </p:custDataLst>
          </p:nvPr>
        </p:nvSpPr>
        <p:spPr>
          <a:xfrm>
            <a:off x="500202" y="6131147"/>
            <a:ext cx="8104246"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Q71. </a:t>
            </a:r>
            <a:r>
              <a:rPr lang="fr-CA" sz="900" dirty="0">
                <a:solidFill>
                  <a:srgbClr val="595959"/>
                </a:solidFill>
                <a:latin typeface="Arial" panose="020B0604020202020204" pitchFamily="34" charset="0"/>
                <a:cs typeface="Arial" panose="020B0604020202020204" pitchFamily="34" charset="0"/>
              </a:rPr>
              <a:t>Qu’est-ce qui pourrait-être amélioré dans la représentation de vos valeurs et besoins ou des valeurs et besoins de l’ensemble des personnes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par les mouvements et groupes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actuels? </a:t>
            </a:r>
          </a:p>
        </p:txBody>
      </p:sp>
      <p:sp>
        <p:nvSpPr>
          <p:cNvPr id="9" name="Titre 4"/>
          <p:cNvSpPr>
            <a:spLocks noGrp="1"/>
          </p:cNvSpPr>
          <p:nvPr>
            <p:ph type="title"/>
            <p:custDataLst>
              <p:tags r:id="rId5"/>
            </p:custDataLst>
          </p:nvPr>
        </p:nvSpPr>
        <p:spPr>
          <a:xfrm>
            <a:off x="558800" y="96307"/>
            <a:ext cx="6893520" cy="631545"/>
          </a:xfrm>
        </p:spPr>
        <p:txBody>
          <a:bodyPr>
            <a:normAutofit fontScale="90000"/>
          </a:bodyPr>
          <a:lstStyle/>
          <a:p>
            <a:r>
              <a:rPr lang="fr-CA" sz="2000" dirty="0">
                <a:solidFill>
                  <a:srgbClr val="9BBB59"/>
                </a:solidFill>
              </a:rPr>
              <a:t>Améliorations suggérées dans la représentation des valeurs du plus grand nombre par les mouvements </a:t>
            </a:r>
            <a:r>
              <a:rPr lang="fr-CA" sz="2000" dirty="0" err="1">
                <a:solidFill>
                  <a:srgbClr val="9BBB59"/>
                </a:solidFill>
              </a:rPr>
              <a:t>LGBT</a:t>
            </a:r>
            <a:endParaRPr lang="fr-CA" dirty="0"/>
          </a:p>
        </p:txBody>
      </p:sp>
      <p:sp>
        <p:nvSpPr>
          <p:cNvPr id="10" name="ZoneTexte 9"/>
          <p:cNvSpPr txBox="1"/>
          <p:nvPr/>
        </p:nvSpPr>
        <p:spPr>
          <a:xfrm>
            <a:off x="497260" y="787622"/>
            <a:ext cx="8424935" cy="230832"/>
          </a:xfrm>
          <a:prstGeom prst="rect">
            <a:avLst/>
          </a:prstGeom>
          <a:noFill/>
        </p:spPr>
        <p:txBody>
          <a:bodyPr wrap="square" rtlCol="0">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qui trouvent que les groupes et les mouvements LGBT ne véhiculent pas </a:t>
            </a:r>
            <a:r>
              <a:rPr lang="fr-CA" sz="900" dirty="0" smtClean="0">
                <a:solidFill>
                  <a:srgbClr val="9BBB59"/>
                </a:solidFill>
                <a:latin typeface="Arial" panose="020B0604020202020204" pitchFamily="34" charset="0"/>
                <a:cs typeface="Arial" panose="020B0604020202020204" pitchFamily="34" charset="0"/>
              </a:rPr>
              <a:t>entièrement </a:t>
            </a:r>
            <a:r>
              <a:rPr lang="fr-CA" sz="900" dirty="0">
                <a:solidFill>
                  <a:srgbClr val="9BBB59"/>
                </a:solidFill>
                <a:latin typeface="Arial" panose="020B0604020202020204" pitchFamily="34" charset="0"/>
                <a:cs typeface="Arial" panose="020B0604020202020204" pitchFamily="34" charset="0"/>
              </a:rPr>
              <a:t>bien </a:t>
            </a:r>
            <a:r>
              <a:rPr lang="fr-CA" sz="900" dirty="0" smtClean="0">
                <a:solidFill>
                  <a:srgbClr val="9BBB59"/>
                </a:solidFill>
                <a:latin typeface="Arial" panose="020B0604020202020204" pitchFamily="34" charset="0"/>
                <a:cs typeface="Arial" panose="020B0604020202020204" pitchFamily="34" charset="0"/>
              </a:rPr>
              <a:t>leurs </a:t>
            </a:r>
            <a:r>
              <a:rPr lang="fr-CA" sz="900" dirty="0">
                <a:solidFill>
                  <a:srgbClr val="9BBB59"/>
                </a:solidFill>
                <a:latin typeface="Arial" panose="020B0604020202020204" pitchFamily="34" charset="0"/>
                <a:cs typeface="Arial" panose="020B0604020202020204" pitchFamily="34" charset="0"/>
              </a:rPr>
              <a:t>valeurs et </a:t>
            </a:r>
            <a:r>
              <a:rPr lang="fr-CA" sz="900" dirty="0" smtClean="0">
                <a:solidFill>
                  <a:srgbClr val="9BBB59"/>
                </a:solidFill>
                <a:latin typeface="Arial" panose="020B0604020202020204" pitchFamily="34" charset="0"/>
                <a:cs typeface="Arial" panose="020B0604020202020204" pitchFamily="34" charset="0"/>
              </a:rPr>
              <a:t>besoins</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26944495"/>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189</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500361"/>
            <a:ext cx="5309344" cy="631545"/>
          </a:xfrm>
        </p:spPr>
        <p:txBody>
          <a:bodyPr/>
          <a:lstStyle/>
          <a:p>
            <a:r>
              <a:rPr lang="fr-CA" sz="2000" dirty="0" smtClean="0">
                <a:solidFill>
                  <a:srgbClr val="9BBB59"/>
                </a:solidFill>
              </a:rPr>
              <a:t>Perception de l’existence de stéréotypes au sein des communautés LGBT</a:t>
            </a:r>
            <a:endParaRPr lang="fr-CA" dirty="0"/>
          </a:p>
        </p:txBody>
      </p:sp>
      <p:sp>
        <p:nvSpPr>
          <p:cNvPr id="14" name="ZoneTexte 13"/>
          <p:cNvSpPr txBox="1"/>
          <p:nvPr>
            <p:custDataLst>
              <p:tags r:id="rId4"/>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Q73. </a:t>
            </a:r>
            <a:r>
              <a:rPr lang="fr-CA" sz="900" dirty="0">
                <a:solidFill>
                  <a:srgbClr val="595959"/>
                </a:solidFill>
                <a:latin typeface="Arial" panose="020B0604020202020204" pitchFamily="34" charset="0"/>
                <a:cs typeface="Arial" panose="020B0604020202020204" pitchFamily="34" charset="0"/>
              </a:rPr>
              <a:t>Avez-vous l’impression que certains groupes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entretiennent des stéréotypes à l’égard d’autres groupes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a:t>
            </a:r>
          </a:p>
        </p:txBody>
      </p:sp>
      <p:graphicFrame>
        <p:nvGraphicFramePr>
          <p:cNvPr id="8" name="Graphique 7"/>
          <p:cNvGraphicFramePr/>
          <p:nvPr>
            <p:extLst>
              <p:ext uri="{D42A27DB-BD31-4B8C-83A1-F6EECF244321}">
                <p14:modId xmlns:p14="http://schemas.microsoft.com/office/powerpoint/2010/main" val="1252050494"/>
              </p:ext>
            </p:extLst>
          </p:nvPr>
        </p:nvGraphicFramePr>
        <p:xfrm>
          <a:off x="2382068" y="2185469"/>
          <a:ext cx="3384376" cy="2952328"/>
        </p:xfrm>
        <a:graphic>
          <a:graphicData uri="http://schemas.openxmlformats.org/drawingml/2006/chart">
            <c:chart xmlns:c="http://schemas.openxmlformats.org/drawingml/2006/chart" xmlns:r="http://schemas.openxmlformats.org/officeDocument/2006/relationships" r:id="rId8"/>
          </a:graphicData>
        </a:graphic>
      </p:graphicFrame>
      <p:sp>
        <p:nvSpPr>
          <p:cNvPr id="11" name="ZoneTexte 10"/>
          <p:cNvSpPr txBox="1"/>
          <p:nvPr/>
        </p:nvSpPr>
        <p:spPr>
          <a:xfrm>
            <a:off x="5000997" y="2596340"/>
            <a:ext cx="1007007" cy="276999"/>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Oui, beaucoup</a:t>
            </a:r>
            <a:endParaRPr lang="fr-CA" sz="1200" dirty="0">
              <a:solidFill>
                <a:srgbClr val="595959"/>
              </a:solidFill>
              <a:latin typeface="Arial Narrow" panose="020B0606020202030204" pitchFamily="34" charset="0"/>
            </a:endParaRPr>
          </a:p>
        </p:txBody>
      </p:sp>
      <p:sp>
        <p:nvSpPr>
          <p:cNvPr id="15" name="ZoneTexte 14"/>
          <p:cNvSpPr txBox="1"/>
          <p:nvPr/>
        </p:nvSpPr>
        <p:spPr>
          <a:xfrm>
            <a:off x="2768749" y="4602460"/>
            <a:ext cx="838691" cy="276999"/>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Oui, un peu</a:t>
            </a:r>
            <a:endParaRPr lang="fr-CA" sz="1200" dirty="0">
              <a:solidFill>
                <a:srgbClr val="595959"/>
              </a:solidFill>
              <a:latin typeface="Arial Narrow" panose="020B0606020202030204" pitchFamily="34" charset="0"/>
            </a:endParaRPr>
          </a:p>
        </p:txBody>
      </p:sp>
      <p:sp>
        <p:nvSpPr>
          <p:cNvPr id="16" name="ZoneTexte 15"/>
          <p:cNvSpPr txBox="1"/>
          <p:nvPr/>
        </p:nvSpPr>
        <p:spPr>
          <a:xfrm>
            <a:off x="2842213" y="2319341"/>
            <a:ext cx="417102" cy="276999"/>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Non</a:t>
            </a:r>
            <a:endParaRPr lang="fr-CA" sz="1200" dirty="0">
              <a:solidFill>
                <a:srgbClr val="595959"/>
              </a:solidFill>
              <a:latin typeface="Arial Narrow" panose="020B0606020202030204" pitchFamily="34" charset="0"/>
            </a:endParaRPr>
          </a:p>
        </p:txBody>
      </p:sp>
      <p:sp>
        <p:nvSpPr>
          <p:cNvPr id="18" name="Accolade fermante 17"/>
          <p:cNvSpPr/>
          <p:nvPr/>
        </p:nvSpPr>
        <p:spPr>
          <a:xfrm>
            <a:off x="6126484" y="2347749"/>
            <a:ext cx="129439" cy="2596832"/>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rgbClr val="00AFDC">
                    <a:satMod val="155000"/>
                  </a:srgbClr>
                </a:solidFill>
                <a:prstDash val="solid"/>
              </a:ln>
              <a:solidFill>
                <a:prstClr val="white">
                  <a:lumMod val="50000"/>
                </a:prstClr>
              </a:solidFill>
              <a:effectLst>
                <a:outerShdw blurRad="41275" dist="20320" dir="1800000" algn="tl" rotWithShape="0">
                  <a:srgbClr val="000000">
                    <a:alpha val="40000"/>
                  </a:srgbClr>
                </a:outerShdw>
              </a:effectLst>
            </a:endParaRPr>
          </a:p>
        </p:txBody>
      </p:sp>
      <p:sp>
        <p:nvSpPr>
          <p:cNvPr id="19" name="ZoneTexte 18"/>
          <p:cNvSpPr txBox="1"/>
          <p:nvPr/>
        </p:nvSpPr>
        <p:spPr>
          <a:xfrm>
            <a:off x="6291979" y="3409333"/>
            <a:ext cx="813492" cy="523220"/>
          </a:xfrm>
          <a:prstGeom prst="rect">
            <a:avLst/>
          </a:prstGeom>
          <a:noFill/>
        </p:spPr>
        <p:txBody>
          <a:bodyPr wrap="none" rtlCol="0">
            <a:spAutoFit/>
          </a:bodyPr>
          <a:lstStyle/>
          <a:p>
            <a:pPr algn="ctr"/>
            <a:r>
              <a:rPr lang="fr-CA" sz="1400" b="1" dirty="0" smtClean="0">
                <a:solidFill>
                  <a:srgbClr val="595959"/>
                </a:solidFill>
                <a:latin typeface="Arial Narrow" panose="020B0606020202030204" pitchFamily="34" charset="0"/>
              </a:rPr>
              <a:t>Total Oui</a:t>
            </a:r>
            <a:br>
              <a:rPr lang="fr-CA" sz="1400" b="1" dirty="0" smtClean="0">
                <a:solidFill>
                  <a:srgbClr val="595959"/>
                </a:solidFill>
                <a:latin typeface="Arial Narrow" panose="020B0606020202030204" pitchFamily="34" charset="0"/>
              </a:rPr>
            </a:br>
            <a:r>
              <a:rPr lang="fr-CA" sz="1400" b="1" dirty="0" smtClean="0">
                <a:solidFill>
                  <a:srgbClr val="595959"/>
                </a:solidFill>
                <a:latin typeface="Arial Narrow" panose="020B0606020202030204" pitchFamily="34" charset="0"/>
              </a:rPr>
              <a:t>78%</a:t>
            </a:r>
            <a:endParaRPr lang="fr-CA" sz="1400" b="1" dirty="0">
              <a:solidFill>
                <a:srgbClr val="595959"/>
              </a:solidFill>
              <a:latin typeface="Arial Narrow" panose="020B0606020202030204" pitchFamily="34" charset="0"/>
            </a:endParaRPr>
          </a:p>
        </p:txBody>
      </p:sp>
      <p:sp>
        <p:nvSpPr>
          <p:cNvPr id="20" name="Rectangle 19"/>
          <p:cNvSpPr/>
          <p:nvPr>
            <p:custDataLst>
              <p:tags r:id="rId5"/>
            </p:custDataLst>
          </p:nvPr>
        </p:nvSpPr>
        <p:spPr>
          <a:xfrm>
            <a:off x="510159" y="1160678"/>
            <a:ext cx="23679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28757911"/>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Grands constats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19</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a:bodyPr>
          <a:lstStyle/>
          <a:p>
            <a:pPr marL="228600" indent="-228600">
              <a:buClr>
                <a:srgbClr val="9BBB59"/>
              </a:buClr>
              <a:buFont typeface="Wingdings" panose="05000000000000000000" pitchFamily="2" charset="2"/>
              <a:buChar char="§"/>
            </a:pPr>
            <a:r>
              <a:rPr lang="fr-CA" sz="1200" b="0" dirty="0" smtClean="0"/>
              <a:t>Ces valeurs s’incarnent notamment dans des </a:t>
            </a:r>
            <a:r>
              <a:rPr lang="fr-CA" sz="1200" b="0" dirty="0"/>
              <a:t>activités personnelles plus </a:t>
            </a:r>
            <a:r>
              <a:rPr lang="fr-CA" sz="1200" b="0" dirty="0" smtClean="0"/>
              <a:t>axées </a:t>
            </a:r>
            <a:r>
              <a:rPr lang="fr-CA" sz="1200" b="0" dirty="0"/>
              <a:t>sur les liens amicaux et la </a:t>
            </a:r>
            <a:r>
              <a:rPr lang="fr-CA" sz="1200" b="0" dirty="0" smtClean="0"/>
              <a:t>culture que celles des hétérosexuels </a:t>
            </a:r>
            <a:r>
              <a:rPr lang="fr-CA" sz="1200" b="0" dirty="0" err="1" smtClean="0"/>
              <a:t>cisgenres</a:t>
            </a:r>
            <a:r>
              <a:rPr lang="fr-CA" sz="1200" b="0" dirty="0" smtClean="0"/>
              <a:t>, un soutien plus fréquent et plus diversifié à des causes sociales, un style vestimentaire plutôt personnel en marge des tendances de la mode, ainsi qu’un moindre désir de se marier et d’avoir des enfants.</a:t>
            </a:r>
          </a:p>
          <a:p>
            <a:pPr>
              <a:spcBef>
                <a:spcPts val="1800"/>
              </a:spcBef>
              <a:buClr>
                <a:srgbClr val="9BBB59"/>
              </a:buClr>
            </a:pPr>
            <a:r>
              <a:rPr lang="fr-CA" sz="1200" i="1" dirty="0" smtClean="0"/>
              <a:t>Particularités selon l’orientation sexuelle et l’identité de genre</a:t>
            </a:r>
          </a:p>
          <a:p>
            <a:pPr marL="228600" indent="-228600">
              <a:buClr>
                <a:srgbClr val="9BBB59"/>
              </a:buClr>
              <a:buFont typeface="Wingdings" panose="05000000000000000000" pitchFamily="2" charset="2"/>
              <a:buChar char="§"/>
            </a:pPr>
            <a:r>
              <a:rPr lang="fr-CA" sz="1200" b="0" dirty="0" smtClean="0"/>
              <a:t>Les résultats démontrent sans équivoque que certains groupes LGBT vivent de plus grandes difficultés et ont des besoins différents de la moyenne de la communauté : il s’agit principalement des personnes transgenres (et/ou non binaires) et des personnes asexuelles.</a:t>
            </a:r>
          </a:p>
          <a:p>
            <a:pPr marL="228600" indent="-228600">
              <a:buClr>
                <a:srgbClr val="9BBB59"/>
              </a:buClr>
              <a:buFont typeface="Wingdings" panose="05000000000000000000" pitchFamily="2" charset="2"/>
              <a:buChar char="§"/>
            </a:pPr>
            <a:r>
              <a:rPr lang="fr-CA" sz="1200" b="0" dirty="0" smtClean="0"/>
              <a:t>Les personnes transgenres et/ou non binaires subissent nettement davantage de réactions négatives de leur entourage en général à ce moment de leur vie : rupture, rejet, incompréhension, déni, tentative de les convaincre qu’il ne s’agit que d’une phase, etc. </a:t>
            </a:r>
          </a:p>
          <a:p>
            <a:pPr marL="266700">
              <a:buClr>
                <a:srgbClr val="9BBB59"/>
              </a:buClr>
            </a:pPr>
            <a:r>
              <a:rPr lang="fr-CA" sz="1200" b="0" dirty="0"/>
              <a:t>Ils </a:t>
            </a:r>
            <a:r>
              <a:rPr lang="fr-CA" sz="1200" b="0" dirty="0" smtClean="0"/>
              <a:t>ressentent moins d’écoute et de soutien dans leur famille (environ la moitié des personnes transgenres binaires ne se sont pas senties véritablement écoutées ou soutenues par leur famille proche lors de leur </a:t>
            </a:r>
            <a:r>
              <a:rPr lang="fr-CA" sz="1200" b="0" dirty="0" err="1" smtClean="0"/>
              <a:t>coming</a:t>
            </a:r>
            <a:r>
              <a:rPr lang="fr-CA" sz="1200" b="0" dirty="0" smtClean="0"/>
              <a:t>-out, proportion qui monte à deux tiers chez les personnes transgenres non binaires), sentent moins d’acceptation que les autres groupes LGBT dans leur milieu de travail et/ou scolaire et ont davantage l’impression que leur identité crée des malaises dans leur entourage.</a:t>
            </a:r>
            <a:endParaRPr lang="fr-CA" sz="1200" b="0" dirty="0"/>
          </a:p>
          <a:p>
            <a:pPr marL="228600" indent="-228600">
              <a:buClr>
                <a:srgbClr val="9BBB59"/>
              </a:buClr>
              <a:buFont typeface="Wingdings" panose="05000000000000000000" pitchFamily="2" charset="2"/>
              <a:buChar char="§"/>
            </a:pPr>
            <a:endParaRPr lang="fr-CA" sz="1200" b="0" dirty="0" smtClean="0"/>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5" name="Chevron 14"/>
          <p:cNvSpPr/>
          <p:nvPr/>
        </p:nvSpPr>
        <p:spPr>
          <a:xfrm>
            <a:off x="6329228" y="1742807"/>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556827" y="1614309"/>
            <a:ext cx="2199300" cy="584775"/>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p.221, 222, 229, 231, 262, 244, 247</a:t>
            </a:r>
            <a:endParaRPr lang="fr-CA" sz="1600" b="1" dirty="0">
              <a:solidFill>
                <a:srgbClr val="9BBB59"/>
              </a:solidFill>
              <a:latin typeface="Arial" panose="020B0604020202020204" pitchFamily="34" charset="0"/>
              <a:cs typeface="Arial" panose="020B0604020202020204" pitchFamily="34" charset="0"/>
            </a:endParaRPr>
          </a:p>
        </p:txBody>
      </p:sp>
      <p:sp>
        <p:nvSpPr>
          <p:cNvPr id="17" name="Chevron 16"/>
          <p:cNvSpPr/>
          <p:nvPr/>
        </p:nvSpPr>
        <p:spPr>
          <a:xfrm>
            <a:off x="6329228" y="4061554"/>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556827" y="3933056"/>
            <a:ext cx="2199300" cy="584775"/>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p.95, 99, 103, 106, 110, 114</a:t>
            </a:r>
            <a:endParaRPr lang="fr-CA" sz="1600" b="1" dirty="0">
              <a:solidFill>
                <a:srgbClr val="9BBB59"/>
              </a:solidFill>
              <a:latin typeface="Arial" panose="020B0604020202020204" pitchFamily="34" charset="0"/>
              <a:cs typeface="Arial" panose="020B0604020202020204" pitchFamily="34" charset="0"/>
            </a:endParaRPr>
          </a:p>
        </p:txBody>
      </p:sp>
      <p:sp>
        <p:nvSpPr>
          <p:cNvPr id="19" name="Chevron 18"/>
          <p:cNvSpPr/>
          <p:nvPr/>
        </p:nvSpPr>
        <p:spPr>
          <a:xfrm>
            <a:off x="6403936" y="5429706"/>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ZoneTexte 19"/>
          <p:cNvSpPr txBox="1"/>
          <p:nvPr/>
        </p:nvSpPr>
        <p:spPr>
          <a:xfrm>
            <a:off x="6631535" y="5387707"/>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p.90, 80, 86</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04292445"/>
      </p:ext>
    </p:extLst>
  </p:cSld>
  <p:clrMapOvr>
    <a:masterClrMapping/>
  </p:clrMapOvr>
  <p:transition/>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190</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69758802"/>
              </p:ext>
            </p:extLst>
          </p:nvPr>
        </p:nvGraphicFramePr>
        <p:xfrm>
          <a:off x="539552" y="1213531"/>
          <a:ext cx="7992889" cy="3192308"/>
        </p:xfrm>
        <a:graphic>
          <a:graphicData uri="http://schemas.openxmlformats.org/drawingml/2006/table">
            <a:tbl>
              <a:tblPr firstRow="1" bandRow="1">
                <a:tableStyleId>{2D5ABB26-0587-4C30-8999-92F81FD0307C}</a:tableStyleId>
              </a:tblPr>
              <a:tblGrid>
                <a:gridCol w="2302578"/>
                <a:gridCol w="882703"/>
                <a:gridCol w="801268"/>
                <a:gridCol w="801268"/>
                <a:gridCol w="801268"/>
                <a:gridCol w="801268"/>
                <a:gridCol w="801268"/>
                <a:gridCol w="801268"/>
              </a:tblGrid>
              <a:tr h="36919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6284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522724">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6554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a:solidFill>
                            <a:srgbClr val="595959"/>
                          </a:solidFill>
                          <a:effectLst/>
                          <a:latin typeface="Arial Narrow" panose="020B0606020202030204" pitchFamily="34" charset="0"/>
                        </a:rPr>
                        <a:t>Oui, beaucoup</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Oui, un peu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Non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Total oui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85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776949"/>
            <a:ext cx="190308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3" name="Titre 4"/>
          <p:cNvSpPr>
            <a:spLocks noGrp="1"/>
          </p:cNvSpPr>
          <p:nvPr>
            <p:ph type="title"/>
            <p:custDataLst>
              <p:tags r:id="rId5"/>
            </p:custDataLst>
          </p:nvPr>
        </p:nvSpPr>
        <p:spPr>
          <a:xfrm>
            <a:off x="558800" y="126157"/>
            <a:ext cx="5669384" cy="631545"/>
          </a:xfrm>
        </p:spPr>
        <p:txBody>
          <a:bodyPr/>
          <a:lstStyle/>
          <a:p>
            <a:r>
              <a:rPr lang="fr-CA" sz="2000" dirty="0">
                <a:solidFill>
                  <a:srgbClr val="9BBB59"/>
                </a:solidFill>
              </a:rPr>
              <a:t>Perception de l’existence de </a:t>
            </a:r>
            <a:r>
              <a:rPr lang="fr-CA" sz="2000" dirty="0" smtClean="0">
                <a:solidFill>
                  <a:srgbClr val="9BBB59"/>
                </a:solidFill>
              </a:rPr>
              <a:t>stéréotypes au sein des communautés LGBT</a:t>
            </a:r>
            <a:endParaRPr lang="fr-CA" dirty="0"/>
          </a:p>
        </p:txBody>
      </p:sp>
      <p:sp>
        <p:nvSpPr>
          <p:cNvPr id="15" name="ZoneTexte 14"/>
          <p:cNvSpPr txBox="1"/>
          <p:nvPr>
            <p:custDataLst>
              <p:tags r:id="rId6"/>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Q73. </a:t>
            </a:r>
            <a:r>
              <a:rPr lang="fr-CA" sz="900" dirty="0">
                <a:solidFill>
                  <a:srgbClr val="595959"/>
                </a:solidFill>
                <a:latin typeface="Arial" panose="020B0604020202020204" pitchFamily="34" charset="0"/>
                <a:cs typeface="Arial" panose="020B0604020202020204" pitchFamily="34" charset="0"/>
              </a:rPr>
              <a:t>Avez-vous l’impression que certains groupes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entretiennent des stéréotypes à l’égard d’autres groupes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816144086"/>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191</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917483139"/>
              </p:ext>
            </p:extLst>
          </p:nvPr>
        </p:nvGraphicFramePr>
        <p:xfrm>
          <a:off x="539552" y="1103510"/>
          <a:ext cx="7992889" cy="3462625"/>
        </p:xfrm>
        <a:graphic>
          <a:graphicData uri="http://schemas.openxmlformats.org/drawingml/2006/table">
            <a:tbl>
              <a:tblPr firstRow="1" bandRow="1">
                <a:tableStyleId>{2D5ABB26-0587-4C30-8999-92F81FD0307C}</a:tableStyleId>
              </a:tblPr>
              <a:tblGrid>
                <a:gridCol w="2088232"/>
                <a:gridCol w="656073"/>
                <a:gridCol w="656073"/>
                <a:gridCol w="656073"/>
                <a:gridCol w="656073"/>
                <a:gridCol w="656073"/>
                <a:gridCol w="656073"/>
                <a:gridCol w="656073"/>
                <a:gridCol w="656073"/>
                <a:gridCol w="656073"/>
              </a:tblGrid>
              <a:tr h="34781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53409">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839242">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50163">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a:solidFill>
                            <a:srgbClr val="595959"/>
                          </a:solidFill>
                          <a:effectLst/>
                          <a:latin typeface="Arial Narrow" panose="020B0606020202030204" pitchFamily="34" charset="0"/>
                        </a:rPr>
                        <a:t>Oui, beaucoup</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Oui, un peu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Non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Total oui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69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85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3" name="Rectangle 12"/>
          <p:cNvSpPr/>
          <p:nvPr>
            <p:custDataLst>
              <p:tags r:id="rId4"/>
            </p:custDataLst>
          </p:nvPr>
        </p:nvSpPr>
        <p:spPr>
          <a:xfrm>
            <a:off x="510159" y="776949"/>
            <a:ext cx="190308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9" name="Titre 4"/>
          <p:cNvSpPr>
            <a:spLocks noGrp="1"/>
          </p:cNvSpPr>
          <p:nvPr>
            <p:ph type="title"/>
            <p:custDataLst>
              <p:tags r:id="rId5"/>
            </p:custDataLst>
          </p:nvPr>
        </p:nvSpPr>
        <p:spPr>
          <a:xfrm>
            <a:off x="558800" y="126000"/>
            <a:ext cx="5309344" cy="631545"/>
          </a:xfrm>
        </p:spPr>
        <p:txBody>
          <a:bodyPr/>
          <a:lstStyle/>
          <a:p>
            <a:r>
              <a:rPr lang="fr-CA" sz="2000" dirty="0">
                <a:solidFill>
                  <a:srgbClr val="9BBB59"/>
                </a:solidFill>
              </a:rPr>
              <a:t>Perception de l’existence de </a:t>
            </a:r>
            <a:r>
              <a:rPr lang="fr-CA" sz="2000" dirty="0" smtClean="0">
                <a:solidFill>
                  <a:srgbClr val="9BBB59"/>
                </a:solidFill>
              </a:rPr>
              <a:t>stéréotypes au sein des communautés LGBT</a:t>
            </a:r>
            <a:endParaRPr lang="fr-CA" dirty="0"/>
          </a:p>
        </p:txBody>
      </p:sp>
      <p:sp>
        <p:nvSpPr>
          <p:cNvPr id="15" name="ZoneTexte 14"/>
          <p:cNvSpPr txBox="1"/>
          <p:nvPr>
            <p:custDataLst>
              <p:tags r:id="rId6"/>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Q73. </a:t>
            </a:r>
            <a:r>
              <a:rPr lang="fr-CA" sz="900" dirty="0">
                <a:solidFill>
                  <a:srgbClr val="595959"/>
                </a:solidFill>
                <a:latin typeface="Arial" panose="020B0604020202020204" pitchFamily="34" charset="0"/>
                <a:cs typeface="Arial" panose="020B0604020202020204" pitchFamily="34" charset="0"/>
              </a:rPr>
              <a:t>Avez-vous l’impression que certains groupes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entretiennent des stéréotypes à l’égard d’autres groupes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1778553541"/>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192</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853211986"/>
              </p:ext>
            </p:extLst>
          </p:nvPr>
        </p:nvGraphicFramePr>
        <p:xfrm>
          <a:off x="539552" y="1213530"/>
          <a:ext cx="7344818" cy="3456945"/>
        </p:xfrm>
        <a:graphic>
          <a:graphicData uri="http://schemas.openxmlformats.org/drawingml/2006/table">
            <a:tbl>
              <a:tblPr firstRow="1" bandRow="1">
                <a:tableStyleId>{2D5ABB26-0587-4C30-8999-92F81FD0307C}</a:tableStyleId>
              </a:tblPr>
              <a:tblGrid>
                <a:gridCol w="2646491"/>
                <a:gridCol w="1014543"/>
                <a:gridCol w="920946"/>
                <a:gridCol w="920946"/>
                <a:gridCol w="920946"/>
                <a:gridCol w="920946"/>
              </a:tblGrid>
              <a:tr h="44319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95481">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62749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1877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a:solidFill>
                            <a:srgbClr val="595959"/>
                          </a:solidFill>
                          <a:effectLst/>
                          <a:latin typeface="Arial Narrow" panose="020B0606020202030204" pitchFamily="34" charset="0"/>
                        </a:rPr>
                        <a:t>Oui, beaucoup</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Oui, un peu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Non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Total oui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776949"/>
            <a:ext cx="190308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3" name="Titre 4"/>
          <p:cNvSpPr>
            <a:spLocks noGrp="1"/>
          </p:cNvSpPr>
          <p:nvPr>
            <p:ph type="title"/>
            <p:custDataLst>
              <p:tags r:id="rId5"/>
            </p:custDataLst>
          </p:nvPr>
        </p:nvSpPr>
        <p:spPr>
          <a:xfrm>
            <a:off x="558800" y="126157"/>
            <a:ext cx="5669384" cy="631545"/>
          </a:xfrm>
        </p:spPr>
        <p:txBody>
          <a:bodyPr/>
          <a:lstStyle/>
          <a:p>
            <a:r>
              <a:rPr lang="fr-CA" sz="2000" dirty="0">
                <a:solidFill>
                  <a:srgbClr val="9BBB59"/>
                </a:solidFill>
              </a:rPr>
              <a:t>Perception de l’existence </a:t>
            </a:r>
            <a:r>
              <a:rPr lang="fr-CA" sz="2000" dirty="0" smtClean="0">
                <a:solidFill>
                  <a:srgbClr val="9BBB59"/>
                </a:solidFill>
              </a:rPr>
              <a:t>de stéréotypes au sein des communautés LGBT</a:t>
            </a:r>
            <a:endParaRPr lang="fr-CA" dirty="0"/>
          </a:p>
        </p:txBody>
      </p:sp>
      <p:sp>
        <p:nvSpPr>
          <p:cNvPr id="15" name="ZoneTexte 14"/>
          <p:cNvSpPr txBox="1"/>
          <p:nvPr>
            <p:custDataLst>
              <p:tags r:id="rId6"/>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Q73. </a:t>
            </a:r>
            <a:r>
              <a:rPr lang="fr-CA" sz="900" dirty="0">
                <a:solidFill>
                  <a:srgbClr val="595959"/>
                </a:solidFill>
                <a:latin typeface="Arial" panose="020B0604020202020204" pitchFamily="34" charset="0"/>
                <a:cs typeface="Arial" panose="020B0604020202020204" pitchFamily="34" charset="0"/>
              </a:rPr>
              <a:t>Avez-vous l’impression que certains groupes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entretiennent des stéréotypes à l’égard d’autres groupes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3180858911"/>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193</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332657"/>
            <a:ext cx="5309344" cy="799250"/>
          </a:xfrm>
        </p:spPr>
        <p:txBody>
          <a:bodyPr/>
          <a:lstStyle/>
          <a:p>
            <a:r>
              <a:rPr lang="fr-CA" sz="2000" dirty="0">
                <a:solidFill>
                  <a:srgbClr val="9BBB59"/>
                </a:solidFill>
              </a:rPr>
              <a:t>S</a:t>
            </a:r>
            <a:r>
              <a:rPr lang="fr-CA" sz="2000" dirty="0" smtClean="0">
                <a:solidFill>
                  <a:srgbClr val="9BBB59"/>
                </a:solidFill>
              </a:rPr>
              <a:t>téréotypes observés au sein des communautés LGBT</a:t>
            </a:r>
            <a:endParaRPr lang="fr-CA" dirty="0"/>
          </a:p>
        </p:txBody>
      </p:sp>
      <p:sp>
        <p:nvSpPr>
          <p:cNvPr id="14" name="ZoneTexte 13"/>
          <p:cNvSpPr txBox="1"/>
          <p:nvPr>
            <p:custDataLst>
              <p:tags r:id="rId4"/>
            </p:custDataLst>
          </p:nvPr>
        </p:nvSpPr>
        <p:spPr>
          <a:xfrm>
            <a:off x="500202" y="6267913"/>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Q74</a:t>
            </a:r>
            <a:r>
              <a:rPr lang="fr-CA" sz="900" dirty="0">
                <a:solidFill>
                  <a:srgbClr val="595959"/>
                </a:solidFill>
                <a:latin typeface="Arial" panose="020B0604020202020204" pitchFamily="34" charset="0"/>
                <a:cs typeface="Arial" panose="020B0604020202020204" pitchFamily="34" charset="0"/>
              </a:rPr>
              <a:t>. Quels stéréotypes retrouve-t-on au sein de la communauté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a:t>
            </a:r>
          </a:p>
        </p:txBody>
      </p:sp>
      <p:graphicFrame>
        <p:nvGraphicFramePr>
          <p:cNvPr id="17" name="Graphique 16"/>
          <p:cNvGraphicFramePr/>
          <p:nvPr>
            <p:custDataLst>
              <p:tags r:id="rId5"/>
            </p:custDataLst>
            <p:extLst>
              <p:ext uri="{D42A27DB-BD31-4B8C-83A1-F6EECF244321}">
                <p14:modId xmlns:p14="http://schemas.microsoft.com/office/powerpoint/2010/main" val="483251847"/>
              </p:ext>
            </p:extLst>
          </p:nvPr>
        </p:nvGraphicFramePr>
        <p:xfrm>
          <a:off x="500202" y="1844824"/>
          <a:ext cx="5223926" cy="4104456"/>
        </p:xfrm>
        <a:graphic>
          <a:graphicData uri="http://schemas.openxmlformats.org/drawingml/2006/chart">
            <c:chart xmlns:c="http://schemas.openxmlformats.org/drawingml/2006/chart" xmlns:r="http://schemas.openxmlformats.org/officeDocument/2006/relationships" r:id="rId9"/>
          </a:graphicData>
        </a:graphic>
      </p:graphicFrame>
      <p:sp>
        <p:nvSpPr>
          <p:cNvPr id="21" name="ZoneTexte 20"/>
          <p:cNvSpPr txBox="1"/>
          <p:nvPr/>
        </p:nvSpPr>
        <p:spPr>
          <a:xfrm>
            <a:off x="500202" y="1041304"/>
            <a:ext cx="5669691" cy="369332"/>
          </a:xfrm>
          <a:prstGeom prst="rect">
            <a:avLst/>
          </a:prstGeom>
          <a:noFill/>
        </p:spPr>
        <p:txBody>
          <a:bodyPr wrap="square" rtlCol="0">
            <a:spAutoFit/>
          </a:bodyPr>
          <a:lstStyle/>
          <a:p>
            <a:r>
              <a:rPr lang="fr-CA" sz="900" dirty="0" smtClean="0">
                <a:solidFill>
                  <a:srgbClr val="9BBB59"/>
                </a:solidFill>
                <a:latin typeface="Arial" panose="020B0604020202020204" pitchFamily="34" charset="0"/>
                <a:cs typeface="Arial" panose="020B0604020202020204" pitchFamily="34" charset="0"/>
              </a:rPr>
              <a:t>Base </a:t>
            </a:r>
            <a:r>
              <a:rPr lang="fr-CA" sz="900" dirty="0">
                <a:solidFill>
                  <a:srgbClr val="9BBB59"/>
                </a:solidFill>
                <a:latin typeface="Arial" panose="020B0604020202020204" pitchFamily="34" charset="0"/>
                <a:cs typeface="Arial" panose="020B0604020202020204" pitchFamily="34" charset="0"/>
              </a:rPr>
              <a:t>: </a:t>
            </a:r>
            <a:r>
              <a:rPr lang="fr-CA" sz="900" dirty="0" smtClean="0">
                <a:solidFill>
                  <a:srgbClr val="9BBB59"/>
                </a:solidFill>
                <a:latin typeface="Arial" panose="020B0604020202020204" pitchFamily="34" charset="0"/>
                <a:cs typeface="Arial" panose="020B0604020202020204" pitchFamily="34" charset="0"/>
              </a:rPr>
              <a:t>répondants qui trouvent que certains groupes </a:t>
            </a:r>
            <a:r>
              <a:rPr lang="fr-CA" sz="900" dirty="0" err="1" smtClean="0">
                <a:solidFill>
                  <a:srgbClr val="9BBB59"/>
                </a:solidFill>
                <a:latin typeface="Arial" panose="020B0604020202020204" pitchFamily="34" charset="0"/>
                <a:cs typeface="Arial" panose="020B0604020202020204" pitchFamily="34" charset="0"/>
              </a:rPr>
              <a:t>LGBT</a:t>
            </a:r>
            <a:r>
              <a:rPr lang="fr-CA" sz="900" dirty="0" smtClean="0">
                <a:solidFill>
                  <a:srgbClr val="9BBB59"/>
                </a:solidFill>
                <a:latin typeface="Arial" panose="020B0604020202020204" pitchFamily="34" charset="0"/>
                <a:cs typeface="Arial" panose="020B0604020202020204" pitchFamily="34" charset="0"/>
              </a:rPr>
              <a:t>  entretiennent des stéréotypes par rapport à d’autres groupes </a:t>
            </a:r>
            <a:r>
              <a:rPr lang="fr-CA" sz="900" dirty="0" err="1" smtClean="0">
                <a:solidFill>
                  <a:srgbClr val="9BBB59"/>
                </a:solidFill>
                <a:latin typeface="Arial" panose="020B0604020202020204" pitchFamily="34" charset="0"/>
                <a:cs typeface="Arial" panose="020B0604020202020204" pitchFamily="34" charset="0"/>
              </a:rPr>
              <a:t>LGBT</a:t>
            </a:r>
            <a:r>
              <a:rPr lang="fr-CA" sz="900" dirty="0" smtClean="0">
                <a:solidFill>
                  <a:srgbClr val="9BBB59"/>
                </a:solidFill>
                <a:latin typeface="Arial" panose="020B0604020202020204" pitchFamily="34" charset="0"/>
                <a:cs typeface="Arial" panose="020B0604020202020204" pitchFamily="34" charset="0"/>
              </a:rPr>
              <a:t> (n=1458)</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20" name="Graphique 19"/>
          <p:cNvGraphicFramePr/>
          <p:nvPr>
            <p:custDataLst>
              <p:tags r:id="rId6"/>
            </p:custDataLst>
            <p:extLst>
              <p:ext uri="{D42A27DB-BD31-4B8C-83A1-F6EECF244321}">
                <p14:modId xmlns:p14="http://schemas.microsoft.com/office/powerpoint/2010/main" val="3427330089"/>
              </p:ext>
            </p:extLst>
          </p:nvPr>
        </p:nvGraphicFramePr>
        <p:xfrm>
          <a:off x="4716016" y="1844824"/>
          <a:ext cx="4427984" cy="4176464"/>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147040946"/>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194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946675426"/>
              </p:ext>
            </p:extLst>
          </p:nvPr>
        </p:nvGraphicFramePr>
        <p:xfrm>
          <a:off x="611557" y="1113235"/>
          <a:ext cx="8029427" cy="4924387"/>
        </p:xfrm>
        <a:graphic>
          <a:graphicData uri="http://schemas.openxmlformats.org/drawingml/2006/table">
            <a:tbl>
              <a:tblPr firstRow="1" bandRow="1">
                <a:tableStyleId>{2D5ABB26-0587-4C30-8999-92F81FD0307C}</a:tableStyleId>
              </a:tblPr>
              <a:tblGrid>
                <a:gridCol w="3780000"/>
                <a:gridCol w="607061"/>
                <a:gridCol w="607061"/>
                <a:gridCol w="607061"/>
                <a:gridCol w="607061"/>
                <a:gridCol w="607061"/>
                <a:gridCol w="607061"/>
                <a:gridCol w="607061"/>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254341">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5434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Narrow" panose="020B0606020202030204"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1458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278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233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99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94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193255">
                <a:tc>
                  <a:txBody>
                    <a:bodyPr/>
                    <a:lstStyle/>
                    <a:p>
                      <a:pPr algn="l" fontAlgn="ctr"/>
                      <a:r>
                        <a:rPr lang="fr-CA" sz="900" b="0" i="0" u="none" strike="noStrike" dirty="0">
                          <a:solidFill>
                            <a:srgbClr val="595959"/>
                          </a:solidFill>
                          <a:effectLst/>
                          <a:latin typeface="Arial Narrow" panose="020B0606020202030204" pitchFamily="34" charset="0"/>
                        </a:rPr>
                        <a:t>Les lesbiennes sont masculines / Butch/Dyke/</a:t>
                      </a:r>
                      <a:r>
                        <a:rPr lang="fr-CA" sz="900" b="0" i="0" u="none" strike="noStrike" dirty="0" err="1">
                          <a:solidFill>
                            <a:srgbClr val="595959"/>
                          </a:solidFill>
                          <a:effectLst/>
                          <a:latin typeface="Arial Narrow" panose="020B0606020202030204" pitchFamily="34" charset="0"/>
                        </a:rPr>
                        <a:t>Lipstick</a:t>
                      </a:r>
                      <a:r>
                        <a:rPr lang="fr-CA" sz="900" b="0" i="0" u="none" strike="noStrike" dirty="0">
                          <a:solidFill>
                            <a:srgbClr val="595959"/>
                          </a:solidFill>
                          <a:effectLst/>
                          <a:latin typeface="Arial Narrow" panose="020B0606020202030204" pitchFamily="34" charset="0"/>
                        </a:rPr>
                        <a:t> / Font peur / Féministes radicales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fr-CA" sz="900" b="0" i="0" u="none" strike="noStrike" dirty="0">
                          <a:solidFill>
                            <a:srgbClr val="595959"/>
                          </a:solidFill>
                          <a:effectLst/>
                          <a:latin typeface="Arial Narrow" panose="020B0606020202030204" pitchFamily="34" charset="0"/>
                        </a:rPr>
                        <a:t>Les gais sont efféminés / </a:t>
                      </a:r>
                      <a:r>
                        <a:rPr lang="fr-CA" sz="900" b="0" i="0" u="none" strike="noStrike" dirty="0" err="1">
                          <a:solidFill>
                            <a:srgbClr val="595959"/>
                          </a:solidFill>
                          <a:effectLst/>
                          <a:latin typeface="Arial Narrow" panose="020B0606020202030204" pitchFamily="34" charset="0"/>
                        </a:rPr>
                        <a:t>Twinks</a:t>
                      </a:r>
                      <a:r>
                        <a:rPr lang="fr-CA" sz="900" b="0" i="0" u="none" strike="noStrike" dirty="0">
                          <a:solidFill>
                            <a:srgbClr val="595959"/>
                          </a:solidFill>
                          <a:effectLst/>
                          <a:latin typeface="Arial Narrow" panose="020B0606020202030204" pitchFamily="34" charset="0"/>
                        </a:rPr>
                        <a:t>/</a:t>
                      </a:r>
                      <a:r>
                        <a:rPr lang="fr-CA" sz="900" b="0" i="0" u="none" strike="noStrike" dirty="0" err="1">
                          <a:solidFill>
                            <a:srgbClr val="595959"/>
                          </a:solidFill>
                          <a:effectLst/>
                          <a:latin typeface="Arial Narrow" panose="020B0606020202030204" pitchFamily="34" charset="0"/>
                        </a:rPr>
                        <a:t>bears</a:t>
                      </a:r>
                      <a:r>
                        <a:rPr lang="fr-CA" sz="900" b="0" i="0" u="none" strike="noStrike" dirty="0">
                          <a:solidFill>
                            <a:srgbClr val="595959"/>
                          </a:solidFill>
                          <a:effectLst/>
                          <a:latin typeface="Arial Narrow" panose="020B0606020202030204" pitchFamily="34" charset="0"/>
                        </a:rPr>
                        <a:t>/cuir/</a:t>
                      </a:r>
                      <a:r>
                        <a:rPr lang="fr-CA" sz="900" b="0" i="0" u="none" strike="noStrike" dirty="0" err="1">
                          <a:solidFill>
                            <a:srgbClr val="595959"/>
                          </a:solidFill>
                          <a:effectLst/>
                          <a:latin typeface="Arial Narrow" panose="020B0606020202030204" pitchFamily="34" charset="0"/>
                        </a:rPr>
                        <a:t>bitch</a:t>
                      </a:r>
                      <a:r>
                        <a:rPr lang="fr-CA" sz="900" b="0" i="0" u="none" strike="noStrike" dirty="0">
                          <a:solidFill>
                            <a:srgbClr val="595959"/>
                          </a:solidFill>
                          <a:effectLst/>
                          <a:latin typeface="Arial Narrow" panose="020B0606020202030204" pitchFamily="34" charset="0"/>
                        </a:rPr>
                        <a:t>/</a:t>
                      </a:r>
                      <a:r>
                        <a:rPr lang="fr-CA" sz="900" b="0" i="0" u="none" strike="noStrike" dirty="0" err="1">
                          <a:solidFill>
                            <a:srgbClr val="595959"/>
                          </a:solidFill>
                          <a:effectLst/>
                          <a:latin typeface="Arial Narrow" panose="020B0606020202030204" pitchFamily="34" charset="0"/>
                        </a:rPr>
                        <a:t>fag</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9624">
                <a:tc>
                  <a:txBody>
                    <a:bodyPr/>
                    <a:lstStyle/>
                    <a:p>
                      <a:pPr algn="l" fontAlgn="ctr"/>
                      <a:r>
                        <a:rPr lang="fr-CA" sz="900" b="0" i="0" u="none" strike="noStrike" dirty="0">
                          <a:solidFill>
                            <a:srgbClr val="595959"/>
                          </a:solidFill>
                          <a:effectLst/>
                          <a:latin typeface="Arial Narrow" panose="020B0606020202030204" pitchFamily="34" charset="0"/>
                        </a:rPr>
                        <a:t>Bisexuels/</a:t>
                      </a:r>
                      <a:r>
                        <a:rPr lang="fr-CA" sz="900" b="0" i="0" u="none" strike="noStrike" dirty="0" err="1">
                          <a:solidFill>
                            <a:srgbClr val="595959"/>
                          </a:solidFill>
                          <a:effectLst/>
                          <a:latin typeface="Arial Narrow" panose="020B0606020202030204" pitchFamily="34" charset="0"/>
                        </a:rPr>
                        <a:t>Pansexuels</a:t>
                      </a:r>
                      <a:r>
                        <a:rPr lang="fr-CA" sz="900" b="0" i="0" u="none" strike="noStrike" dirty="0">
                          <a:solidFill>
                            <a:srgbClr val="595959"/>
                          </a:solidFill>
                          <a:effectLst/>
                          <a:latin typeface="Arial Narrow" panose="020B0606020202030204" pitchFamily="34" charset="0"/>
                        </a:rPr>
                        <a:t>/Asexuels, ça n'existe pas : confus/pas branchés / Homosexuels non déclarés / veulent juste attirer l'attention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9624">
                <a:tc>
                  <a:txBody>
                    <a:bodyPr/>
                    <a:lstStyle/>
                    <a:p>
                      <a:pPr algn="l" fontAlgn="ctr"/>
                      <a:r>
                        <a:rPr lang="fr-CA" sz="900" b="0" i="0" u="none" strike="noStrike" dirty="0">
                          <a:solidFill>
                            <a:srgbClr val="595959"/>
                          </a:solidFill>
                          <a:effectLst/>
                          <a:latin typeface="Arial Narrow" panose="020B0606020202030204" pitchFamily="34" charset="0"/>
                        </a:rPr>
                        <a:t>L'homme gai est jeune, beau et blanc / Préjugés reliés à l'origine ethnique / l'âge / la religion / le revenu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fr-CA" sz="900" b="0" i="0" u="none" strike="noStrike" dirty="0">
                          <a:solidFill>
                            <a:srgbClr val="595959"/>
                          </a:solidFill>
                          <a:effectLst/>
                          <a:latin typeface="Arial Narrow" panose="020B0606020202030204" pitchFamily="34" charset="0"/>
                        </a:rPr>
                        <a:t>Incompréhension / Non-reconnaissance / Mépris des </a:t>
                      </a:r>
                      <a:r>
                        <a:rPr lang="fr-CA" sz="900" b="0" i="0" u="none" strike="noStrike" dirty="0" err="1">
                          <a:solidFill>
                            <a:srgbClr val="595959"/>
                          </a:solidFill>
                          <a:effectLst/>
                          <a:latin typeface="Arial Narrow" panose="020B0606020202030204" pitchFamily="34" charset="0"/>
                        </a:rPr>
                        <a:t>trans</a:t>
                      </a:r>
                      <a:r>
                        <a:rPr lang="fr-CA" sz="900" b="0" i="0" u="none" strike="noStrike" dirty="0">
                          <a:solidFill>
                            <a:srgbClr val="595959"/>
                          </a:solidFill>
                          <a:effectLst/>
                          <a:latin typeface="Arial Narrow" panose="020B0606020202030204" pitchFamily="34" charset="0"/>
                        </a:rPr>
                        <a:t>/non-binaires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fr-CA" sz="900" b="0" i="0" u="none" strike="noStrike" dirty="0">
                          <a:solidFill>
                            <a:srgbClr val="595959"/>
                          </a:solidFill>
                          <a:effectLst/>
                          <a:latin typeface="Arial Narrow" panose="020B0606020202030204" pitchFamily="34" charset="0"/>
                        </a:rPr>
                        <a:t>Antagonisme Gai-Lesbiennes / G-L envers </a:t>
                      </a:r>
                      <a:r>
                        <a:rPr lang="fr-CA" sz="900" b="0" i="0" u="none" strike="noStrike" dirty="0" err="1">
                          <a:solidFill>
                            <a:srgbClr val="595959"/>
                          </a:solidFill>
                          <a:effectLst/>
                          <a:latin typeface="Arial Narrow" panose="020B0606020202030204" pitchFamily="34" charset="0"/>
                        </a:rPr>
                        <a:t>Queer</a:t>
                      </a:r>
                      <a:r>
                        <a:rPr lang="fr-CA" sz="900" b="0" i="0" u="none" strike="noStrike" dirty="0">
                          <a:solidFill>
                            <a:srgbClr val="595959"/>
                          </a:solidFill>
                          <a:effectLst/>
                          <a:latin typeface="Arial Narrow" panose="020B0606020202030204" pitchFamily="34" charset="0"/>
                        </a:rPr>
                        <a:t> / </a:t>
                      </a:r>
                      <a:r>
                        <a:rPr lang="fr-CA" sz="900" b="0" i="0" u="none" strike="noStrike" dirty="0" err="1">
                          <a:solidFill>
                            <a:srgbClr val="595959"/>
                          </a:solidFill>
                          <a:effectLst/>
                          <a:latin typeface="Arial Narrow" panose="020B0606020202030204" pitchFamily="34" charset="0"/>
                        </a:rPr>
                        <a:t>Homonormativité</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fr-CA" sz="900" b="0" i="0" u="none" strike="noStrike" dirty="0">
                          <a:solidFill>
                            <a:srgbClr val="595959"/>
                          </a:solidFill>
                          <a:effectLst/>
                          <a:latin typeface="Arial Narrow" panose="020B0606020202030204" pitchFamily="34" charset="0"/>
                        </a:rPr>
                        <a:t>Les personnes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ont de beaux corps / Culte du corps / Artificiels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fr-CA" sz="900" b="0" i="0" u="none" strike="noStrike" dirty="0">
                          <a:solidFill>
                            <a:srgbClr val="595959"/>
                          </a:solidFill>
                          <a:effectLst/>
                          <a:latin typeface="Arial Narrow" panose="020B0606020202030204" pitchFamily="34" charset="0"/>
                        </a:rPr>
                        <a:t>La liste est trop longue/Tous les stéréotypes de la population générale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fr-CA" sz="900" b="0" i="0" u="none" strike="noStrike" dirty="0">
                          <a:solidFill>
                            <a:srgbClr val="595959"/>
                          </a:solidFill>
                          <a:effectLst/>
                          <a:latin typeface="Arial Narrow" panose="020B0606020202030204" pitchFamily="34" charset="0"/>
                        </a:rPr>
                        <a:t>Conflits / Stéréotypes / Étiquettes pour chaque catégorie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(sans précision)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fr-CA" sz="900" b="0" i="0" u="none" strike="noStrike" dirty="0">
                          <a:solidFill>
                            <a:srgbClr val="595959"/>
                          </a:solidFill>
                          <a:effectLst/>
                          <a:latin typeface="Arial Narrow" panose="020B0606020202030204" pitchFamily="34" charset="0"/>
                        </a:rPr>
                        <a:t>Les personnes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sont flamboyantes/vulgaires (apparence &amp; comportement)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9624">
                <a:tc>
                  <a:txBody>
                    <a:bodyPr/>
                    <a:lstStyle/>
                    <a:p>
                      <a:pPr algn="l" fontAlgn="ctr"/>
                      <a:r>
                        <a:rPr lang="fr-CA" sz="900" b="0" i="0" u="none" strike="noStrike" dirty="0">
                          <a:solidFill>
                            <a:srgbClr val="595959"/>
                          </a:solidFill>
                          <a:effectLst/>
                          <a:latin typeface="Arial Narrow" panose="020B0606020202030204" pitchFamily="34" charset="0"/>
                        </a:rPr>
                        <a:t>Trans pas "vrais" hommes/femmes / Trans sont des Drag Queens/des travailleuses du sexe / Trans sont folles/fragiles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9624">
                <a:tc>
                  <a:txBody>
                    <a:bodyPr/>
                    <a:lstStyle/>
                    <a:p>
                      <a:pPr algn="l" fontAlgn="ctr"/>
                      <a:r>
                        <a:rPr lang="fr-CA" sz="900" b="0" i="0" u="none" strike="noStrike" dirty="0">
                          <a:solidFill>
                            <a:srgbClr val="595959"/>
                          </a:solidFill>
                          <a:effectLst/>
                          <a:latin typeface="Arial Narrow" panose="020B0606020202030204" pitchFamily="34" charset="0"/>
                        </a:rPr>
                        <a:t>Tous les gais / </a:t>
                      </a:r>
                      <a:r>
                        <a:rPr lang="fr-CA" sz="900" b="0" i="0" u="none" strike="noStrike" dirty="0" err="1">
                          <a:solidFill>
                            <a:srgbClr val="595959"/>
                          </a:solidFill>
                          <a:effectLst/>
                          <a:latin typeface="Arial Narrow" panose="020B0606020202030204" pitchFamily="34" charset="0"/>
                        </a:rPr>
                        <a:t>trans</a:t>
                      </a:r>
                      <a:r>
                        <a:rPr lang="fr-CA" sz="900" b="0" i="0" u="none" strike="noStrike" dirty="0">
                          <a:solidFill>
                            <a:srgbClr val="595959"/>
                          </a:solidFill>
                          <a:effectLst/>
                          <a:latin typeface="Arial Narrow" panose="020B0606020202030204" pitchFamily="34" charset="0"/>
                        </a:rPr>
                        <a:t> /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sont excessifs (très sexués, se droguent, porteurs de MTS, boivent, font le party)</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fr-CA" sz="900" b="0" i="0" u="none" strike="noStrike" dirty="0">
                          <a:solidFill>
                            <a:srgbClr val="595959"/>
                          </a:solidFill>
                          <a:effectLst/>
                          <a:latin typeface="Arial Narrow" panose="020B0606020202030204" pitchFamily="34" charset="0"/>
                        </a:rPr>
                        <a:t>Bisexuels/</a:t>
                      </a:r>
                      <a:r>
                        <a:rPr lang="fr-CA" sz="900" b="0" i="0" u="none" strike="noStrike" dirty="0" err="1">
                          <a:solidFill>
                            <a:srgbClr val="595959"/>
                          </a:solidFill>
                          <a:effectLst/>
                          <a:latin typeface="Arial Narrow" panose="020B0606020202030204" pitchFamily="34" charset="0"/>
                        </a:rPr>
                        <a:t>Pansexuels</a:t>
                      </a:r>
                      <a:r>
                        <a:rPr lang="fr-CA" sz="900" b="0" i="0" u="none" strike="noStrike" dirty="0">
                          <a:solidFill>
                            <a:srgbClr val="595959"/>
                          </a:solidFill>
                          <a:effectLst/>
                          <a:latin typeface="Arial Narrow" panose="020B0606020202030204" pitchFamily="34" charset="0"/>
                        </a:rPr>
                        <a:t> très portés sur le sexe / couchent avec n'importe qui / Infidèles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fr-CA" sz="900" b="0" i="0" u="none" strike="noStrike" dirty="0">
                          <a:solidFill>
                            <a:srgbClr val="595959"/>
                          </a:solidFill>
                          <a:effectLst/>
                          <a:latin typeface="Arial Narrow" panose="020B0606020202030204" pitchFamily="34" charset="0"/>
                        </a:rPr>
                        <a:t>Bi-</a:t>
                      </a:r>
                      <a:r>
                        <a:rPr lang="fr-CA" sz="900" b="0" i="0" u="none" strike="noStrike" dirty="0" err="1">
                          <a:solidFill>
                            <a:srgbClr val="595959"/>
                          </a:solidFill>
                          <a:effectLst/>
                          <a:latin typeface="Arial Narrow" panose="020B0606020202030204" pitchFamily="34" charset="0"/>
                        </a:rPr>
                        <a:t>phobia</a:t>
                      </a:r>
                      <a:r>
                        <a:rPr lang="fr-CA" sz="900" b="0" i="0" u="none" strike="noStrike" dirty="0">
                          <a:solidFill>
                            <a:srgbClr val="595959"/>
                          </a:solidFill>
                          <a:effectLst/>
                          <a:latin typeface="Arial Narrow" panose="020B0606020202030204" pitchFamily="34" charset="0"/>
                        </a:rPr>
                        <a:t> / Préjugés contre les bisexuels / pansexuels / non-binaires (sans précision)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fr-CA" sz="900" b="0" i="0" u="none" strike="noStrike" dirty="0">
                          <a:solidFill>
                            <a:srgbClr val="595959"/>
                          </a:solidFill>
                          <a:effectLst/>
                          <a:latin typeface="Arial Narrow" panose="020B0606020202030204" pitchFamily="34" charset="0"/>
                        </a:rPr>
                        <a:t>Préjugés habituels sur gais / lesbiennes / </a:t>
                      </a:r>
                      <a:r>
                        <a:rPr lang="fr-CA" sz="900" b="0" i="0" u="none" strike="noStrike" dirty="0" err="1">
                          <a:solidFill>
                            <a:srgbClr val="595959"/>
                          </a:solidFill>
                          <a:effectLst/>
                          <a:latin typeface="Arial Narrow" panose="020B0606020202030204" pitchFamily="34" charset="0"/>
                        </a:rPr>
                        <a:t>trans</a:t>
                      </a:r>
                      <a:r>
                        <a:rPr lang="fr-CA" sz="900" b="0" i="0" u="none" strike="noStrike" dirty="0">
                          <a:solidFill>
                            <a:srgbClr val="595959"/>
                          </a:solidFill>
                          <a:effectLst/>
                          <a:latin typeface="Arial Narrow" panose="020B0606020202030204" pitchFamily="34" charset="0"/>
                        </a:rPr>
                        <a:t>... (sans précision)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fr-CA" sz="900" b="0" i="0" u="none" strike="noStrike" dirty="0">
                          <a:solidFill>
                            <a:srgbClr val="595959"/>
                          </a:solidFill>
                          <a:effectLst/>
                          <a:latin typeface="Arial Narrow" panose="020B0606020202030204" pitchFamily="34" charset="0"/>
                        </a:rPr>
                        <a:t>Asexuels ont peur du sexe / sont des prudes / Vont toujours rester seuls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fr-CA" sz="900" b="0" i="0" u="none" strike="noStrike" dirty="0">
                          <a:solidFill>
                            <a:srgbClr val="595959"/>
                          </a:solidFill>
                          <a:effectLst/>
                          <a:latin typeface="Arial Narrow" panose="020B0606020202030204" pitchFamily="34" charset="0"/>
                        </a:rPr>
                        <a:t>Phénomène U-</a:t>
                      </a:r>
                      <a:r>
                        <a:rPr lang="fr-CA" sz="900" b="0" i="0" u="none" strike="noStrike" dirty="0" err="1">
                          <a:solidFill>
                            <a:srgbClr val="595959"/>
                          </a:solidFill>
                          <a:effectLst/>
                          <a:latin typeface="Arial Narrow" panose="020B0606020202030204" pitchFamily="34" charset="0"/>
                        </a:rPr>
                        <a:t>haul</a:t>
                      </a:r>
                      <a:r>
                        <a:rPr lang="fr-CA" sz="900" b="0" i="0" u="none" strike="noStrike" dirty="0">
                          <a:solidFill>
                            <a:srgbClr val="595959"/>
                          </a:solidFill>
                          <a:effectLst/>
                          <a:latin typeface="Arial Narrow" panose="020B0606020202030204" pitchFamily="34" charset="0"/>
                        </a:rPr>
                        <a:t> lesbiennes (emménager vite ensemble)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fr-CA" sz="900" b="0" i="0" u="none" strike="noStrike" dirty="0" smtClean="0">
                          <a:solidFill>
                            <a:srgbClr val="595959"/>
                          </a:solidFill>
                          <a:effectLst/>
                          <a:latin typeface="Arial Narrow" panose="020B0606020202030204" pitchFamily="34" charset="0"/>
                        </a:rPr>
                        <a:t>Autre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93255">
                <a:tc>
                  <a:txBody>
                    <a:bodyPr/>
                    <a:lstStyle/>
                    <a:p>
                      <a:pPr algn="l" fontAlgn="ctr"/>
                      <a:r>
                        <a:rPr lang="fr-CA" sz="900" b="0" i="0" u="none" strike="noStrike" dirty="0">
                          <a:solidFill>
                            <a:srgbClr val="595959"/>
                          </a:solidFill>
                          <a:effectLst/>
                          <a:latin typeface="Arial Narrow" panose="020B0606020202030204" pitchFamily="34" charset="0"/>
                        </a:rPr>
                        <a:t>Je ne sais pas / Pas de réponse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4"/>
            </p:custDataLst>
          </p:nvPr>
        </p:nvSpPr>
        <p:spPr>
          <a:xfrm>
            <a:off x="500202" y="6267913"/>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Q74</a:t>
            </a:r>
            <a:r>
              <a:rPr lang="fr-CA" sz="900" dirty="0">
                <a:solidFill>
                  <a:srgbClr val="595959"/>
                </a:solidFill>
                <a:latin typeface="Arial" panose="020B0604020202020204" pitchFamily="34" charset="0"/>
                <a:cs typeface="Arial" panose="020B0604020202020204" pitchFamily="34" charset="0"/>
              </a:rPr>
              <a:t>. Quels stéréotypes retrouve-t-on au sein de la communauté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a:t>
            </a:r>
          </a:p>
        </p:txBody>
      </p:sp>
      <p:sp>
        <p:nvSpPr>
          <p:cNvPr id="11" name="ZoneTexte 10"/>
          <p:cNvSpPr txBox="1"/>
          <p:nvPr/>
        </p:nvSpPr>
        <p:spPr>
          <a:xfrm>
            <a:off x="548930" y="658266"/>
            <a:ext cx="5256584" cy="369332"/>
          </a:xfrm>
          <a:prstGeom prst="rect">
            <a:avLst/>
          </a:prstGeom>
          <a:noFill/>
        </p:spPr>
        <p:txBody>
          <a:bodyPr wrap="square" rtlCol="0">
            <a:spAutoFit/>
          </a:bodyPr>
          <a:lstStyle/>
          <a:p>
            <a:r>
              <a:rPr lang="fr-CA" sz="900" dirty="0" smtClean="0">
                <a:solidFill>
                  <a:srgbClr val="9BBB59"/>
                </a:solidFill>
                <a:latin typeface="Arial" panose="020B0604020202020204" pitchFamily="34" charset="0"/>
                <a:cs typeface="Arial" panose="020B0604020202020204" pitchFamily="34" charset="0"/>
              </a:rPr>
              <a:t>Base </a:t>
            </a:r>
            <a:r>
              <a:rPr lang="fr-CA" sz="900" dirty="0">
                <a:solidFill>
                  <a:srgbClr val="9BBB59"/>
                </a:solidFill>
                <a:latin typeface="Arial" panose="020B0604020202020204" pitchFamily="34" charset="0"/>
                <a:cs typeface="Arial" panose="020B0604020202020204" pitchFamily="34" charset="0"/>
              </a:rPr>
              <a:t>: </a:t>
            </a:r>
            <a:r>
              <a:rPr lang="fr-CA" sz="900" dirty="0" smtClean="0">
                <a:solidFill>
                  <a:srgbClr val="9BBB59"/>
                </a:solidFill>
                <a:latin typeface="Arial" panose="020B0604020202020204" pitchFamily="34" charset="0"/>
                <a:cs typeface="Arial" panose="020B0604020202020204" pitchFamily="34" charset="0"/>
              </a:rPr>
              <a:t>répondants qui trouvent que certains groupes </a:t>
            </a:r>
            <a:r>
              <a:rPr lang="fr-CA" sz="900" dirty="0" err="1" smtClean="0">
                <a:solidFill>
                  <a:srgbClr val="9BBB59"/>
                </a:solidFill>
                <a:latin typeface="Arial" panose="020B0604020202020204" pitchFamily="34" charset="0"/>
                <a:cs typeface="Arial" panose="020B0604020202020204" pitchFamily="34" charset="0"/>
              </a:rPr>
              <a:t>LGBT</a:t>
            </a:r>
            <a:r>
              <a:rPr lang="fr-CA" sz="900" dirty="0" smtClean="0">
                <a:solidFill>
                  <a:srgbClr val="9BBB59"/>
                </a:solidFill>
                <a:latin typeface="Arial" panose="020B0604020202020204" pitchFamily="34" charset="0"/>
                <a:cs typeface="Arial" panose="020B0604020202020204" pitchFamily="34" charset="0"/>
              </a:rPr>
              <a:t>  entretiennent des stéréotypes par rapport à d’autres groupes </a:t>
            </a:r>
            <a:r>
              <a:rPr lang="fr-CA" sz="900" dirty="0" err="1" smtClean="0">
                <a:solidFill>
                  <a:srgbClr val="9BBB59"/>
                </a:solidFill>
                <a:latin typeface="Arial" panose="020B0604020202020204" pitchFamily="34" charset="0"/>
                <a:cs typeface="Arial" panose="020B0604020202020204" pitchFamily="34" charset="0"/>
              </a:rPr>
              <a:t>LGBT</a:t>
            </a:r>
            <a:endParaRPr lang="fr-CA" sz="900" dirty="0">
              <a:solidFill>
                <a:srgbClr val="000000"/>
              </a:solidFill>
              <a:latin typeface="Arial" panose="020B0604020202020204" pitchFamily="34" charset="0"/>
              <a:cs typeface="Arial" panose="020B0604020202020204" pitchFamily="34" charset="0"/>
            </a:endParaRPr>
          </a:p>
        </p:txBody>
      </p:sp>
      <p:sp>
        <p:nvSpPr>
          <p:cNvPr id="13" name="Titre 4"/>
          <p:cNvSpPr>
            <a:spLocks noGrp="1"/>
          </p:cNvSpPr>
          <p:nvPr>
            <p:ph type="title"/>
            <p:custDataLst>
              <p:tags r:id="rId5"/>
            </p:custDataLst>
          </p:nvPr>
        </p:nvSpPr>
        <p:spPr>
          <a:xfrm>
            <a:off x="558800" y="69676"/>
            <a:ext cx="5381352" cy="631545"/>
          </a:xfrm>
        </p:spPr>
        <p:txBody>
          <a:bodyPr/>
          <a:lstStyle/>
          <a:p>
            <a:r>
              <a:rPr lang="fr-CA" sz="2000" dirty="0">
                <a:solidFill>
                  <a:srgbClr val="9BBB59"/>
                </a:solidFill>
              </a:rPr>
              <a:t>S</a:t>
            </a:r>
            <a:r>
              <a:rPr lang="fr-CA" sz="2000" dirty="0" smtClean="0">
                <a:solidFill>
                  <a:srgbClr val="9BBB59"/>
                </a:solidFill>
              </a:rPr>
              <a:t>téréotypes observés au sein des communautés LGBT</a:t>
            </a:r>
            <a:endParaRPr lang="fr-CA" dirty="0"/>
          </a:p>
        </p:txBody>
      </p:sp>
    </p:spTree>
    <p:extLst>
      <p:ext uri="{BB962C8B-B14F-4D97-AF65-F5344CB8AC3E}">
        <p14:creationId xmlns:p14="http://schemas.microsoft.com/office/powerpoint/2010/main" val="3313850828"/>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195</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344635359"/>
              </p:ext>
            </p:extLst>
          </p:nvPr>
        </p:nvGraphicFramePr>
        <p:xfrm>
          <a:off x="500206" y="1112308"/>
          <a:ext cx="8320266" cy="5167348"/>
        </p:xfrm>
        <a:graphic>
          <a:graphicData uri="http://schemas.openxmlformats.org/drawingml/2006/table">
            <a:tbl>
              <a:tblPr firstRow="1" bandRow="1">
                <a:tableStyleId>{2D5ABB26-0587-4C30-8999-92F81FD0307C}</a:tableStyleId>
              </a:tblPr>
              <a:tblGrid>
                <a:gridCol w="3780000"/>
                <a:gridCol w="496055"/>
                <a:gridCol w="496055"/>
                <a:gridCol w="496055"/>
                <a:gridCol w="496055"/>
                <a:gridCol w="496055"/>
                <a:gridCol w="496055"/>
                <a:gridCol w="496055"/>
                <a:gridCol w="496055"/>
                <a:gridCol w="571826"/>
              </a:tblGrid>
              <a:tr h="21160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8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8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63207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Narrow" panose="020B0606020202030204" pitchFamily="34" charset="0"/>
                        </a:rPr>
                        <a:t>Homo.</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Narrow" panose="020B0606020202030204" pitchFamily="34" charset="0"/>
                        </a:rPr>
                        <a:t>Bi.</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Narrow" panose="020B0606020202030204" pitchFamily="34" charset="0"/>
                        </a:rPr>
                        <a:t>Pan.</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err="1" smtClean="0">
                          <a:solidFill>
                            <a:srgbClr val="595959"/>
                          </a:solidFill>
                          <a:effectLst/>
                          <a:latin typeface="Arial Narrow" panose="020B0606020202030204" pitchFamily="34" charset="0"/>
                        </a:rPr>
                        <a:t>Asex</a:t>
                      </a:r>
                      <a:r>
                        <a:rPr lang="fr-CA" sz="800" b="1" i="0" u="none" strike="noStrike" dirty="0" smtClean="0">
                          <a:solidFill>
                            <a:srgbClr val="595959"/>
                          </a:solidFill>
                          <a:effectLst/>
                          <a:latin typeface="Arial Narrow" panose="020B0606020202030204" pitchFamily="34" charset="0"/>
                        </a:rPr>
                        <a:t>.</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err="1">
                          <a:solidFill>
                            <a:srgbClr val="595959"/>
                          </a:solidFill>
                          <a:effectLst/>
                          <a:latin typeface="Arial Narrow" panose="020B0606020202030204" pitchFamily="34" charset="0"/>
                        </a:rPr>
                        <a:t>Cisgenre</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a:solidFill>
                            <a:srgbClr val="595959"/>
                          </a:solidFill>
                          <a:effectLst/>
                          <a:latin typeface="Arial Narrow" panose="020B0606020202030204" pitchFamily="34" charset="0"/>
                        </a:rPr>
                        <a:t>Personne </a:t>
                      </a:r>
                      <a:r>
                        <a:rPr lang="fr-CA" sz="800" b="1" i="0" u="none" strike="noStrike" dirty="0" err="1">
                          <a:solidFill>
                            <a:srgbClr val="595959"/>
                          </a:solidFill>
                          <a:effectLst/>
                          <a:latin typeface="Arial Narrow" panose="020B0606020202030204" pitchFamily="34" charset="0"/>
                        </a:rPr>
                        <a:t>trans</a:t>
                      </a:r>
                      <a:r>
                        <a:rPr lang="fr-CA" sz="8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a:solidFill>
                            <a:srgbClr val="595959"/>
                          </a:solidFill>
                          <a:effectLst/>
                          <a:latin typeface="Arial Narrow" panose="020B0606020202030204" pitchFamily="34" charset="0"/>
                        </a:rPr>
                        <a:t>Personne </a:t>
                      </a:r>
                      <a:r>
                        <a:rPr lang="fr-CA" sz="800" b="1" i="0" u="none" strike="noStrike" dirty="0" err="1">
                          <a:solidFill>
                            <a:srgbClr val="595959"/>
                          </a:solidFill>
                          <a:effectLst/>
                          <a:latin typeface="Arial Narrow" panose="020B0606020202030204" pitchFamily="34" charset="0"/>
                        </a:rPr>
                        <a:t>trans</a:t>
                      </a:r>
                      <a:r>
                        <a:rPr lang="fr-CA" sz="800" b="1" i="0" u="none" strike="noStrike" dirty="0">
                          <a:solidFill>
                            <a:srgbClr val="595959"/>
                          </a:solidFill>
                          <a:effectLst/>
                          <a:latin typeface="Arial Narrow" panose="020B0606020202030204" pitchFamily="34" charset="0"/>
                        </a:rPr>
                        <a:t> </a:t>
                      </a:r>
                      <a:r>
                        <a:rPr lang="fr-CA" sz="800" b="1" i="0" u="none" strike="noStrike" dirty="0" smtClean="0">
                          <a:solidFill>
                            <a:srgbClr val="595959"/>
                          </a:solidFill>
                          <a:effectLst/>
                          <a:latin typeface="Arial Narrow" panose="020B0606020202030204" pitchFamily="34" charset="0"/>
                        </a:rPr>
                        <a:t>non binaire</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Narrow" panose="020B0606020202030204" pitchFamily="34" charset="0"/>
                        </a:rPr>
                        <a:t>Non-binaire : Genre fluide / </a:t>
                      </a:r>
                      <a:r>
                        <a:rPr lang="fr-CA" sz="800" b="1" i="0" u="none" strike="noStrike" dirty="0" err="1">
                          <a:solidFill>
                            <a:srgbClr val="595959"/>
                          </a:solidFill>
                          <a:effectLst/>
                          <a:latin typeface="Arial Narrow" panose="020B0606020202030204" pitchFamily="34" charset="0"/>
                        </a:rPr>
                        <a:t>Agenre</a:t>
                      </a:r>
                      <a:r>
                        <a:rPr lang="fr-CA" sz="8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160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Narrow" panose="020B0606020202030204"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1458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594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242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94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1158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176098">
                <a:tc>
                  <a:txBody>
                    <a:bodyPr/>
                    <a:lstStyle/>
                    <a:p>
                      <a:pPr algn="l" fontAlgn="ctr"/>
                      <a:r>
                        <a:rPr lang="fr-CA" sz="900" b="0" i="0" u="none" strike="noStrike" dirty="0">
                          <a:solidFill>
                            <a:srgbClr val="595959"/>
                          </a:solidFill>
                          <a:effectLst/>
                          <a:latin typeface="Arial Narrow" panose="020B0606020202030204" pitchFamily="34" charset="0"/>
                        </a:rPr>
                        <a:t>Les lesbiennes sont masculines / Butch/Dyke/</a:t>
                      </a:r>
                      <a:r>
                        <a:rPr lang="fr-CA" sz="900" b="0" i="0" u="none" strike="noStrike" dirty="0" err="1">
                          <a:solidFill>
                            <a:srgbClr val="595959"/>
                          </a:solidFill>
                          <a:effectLst/>
                          <a:latin typeface="Arial Narrow" panose="020B0606020202030204" pitchFamily="34" charset="0"/>
                        </a:rPr>
                        <a:t>Lipstick</a:t>
                      </a:r>
                      <a:r>
                        <a:rPr lang="fr-CA" sz="900" b="0" i="0" u="none" strike="noStrike" dirty="0">
                          <a:solidFill>
                            <a:srgbClr val="595959"/>
                          </a:solidFill>
                          <a:effectLst/>
                          <a:latin typeface="Arial Narrow" panose="020B0606020202030204" pitchFamily="34" charset="0"/>
                        </a:rPr>
                        <a:t> / Font peur / Féministes radicales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098">
                <a:tc>
                  <a:txBody>
                    <a:bodyPr/>
                    <a:lstStyle/>
                    <a:p>
                      <a:pPr algn="l" fontAlgn="ctr"/>
                      <a:r>
                        <a:rPr lang="fr-CA" sz="900" b="0" i="0" u="none" strike="noStrike" dirty="0">
                          <a:solidFill>
                            <a:srgbClr val="595959"/>
                          </a:solidFill>
                          <a:effectLst/>
                          <a:latin typeface="Arial Narrow" panose="020B0606020202030204" pitchFamily="34" charset="0"/>
                        </a:rPr>
                        <a:t>Les gais sont efféminés / </a:t>
                      </a:r>
                      <a:r>
                        <a:rPr lang="fr-CA" sz="900" b="0" i="0" u="none" strike="noStrike" dirty="0" err="1">
                          <a:solidFill>
                            <a:srgbClr val="595959"/>
                          </a:solidFill>
                          <a:effectLst/>
                          <a:latin typeface="Arial Narrow" panose="020B0606020202030204" pitchFamily="34" charset="0"/>
                        </a:rPr>
                        <a:t>Twinks</a:t>
                      </a:r>
                      <a:r>
                        <a:rPr lang="fr-CA" sz="900" b="0" i="0" u="none" strike="noStrike" dirty="0">
                          <a:solidFill>
                            <a:srgbClr val="595959"/>
                          </a:solidFill>
                          <a:effectLst/>
                          <a:latin typeface="Arial Narrow" panose="020B0606020202030204" pitchFamily="34" charset="0"/>
                        </a:rPr>
                        <a:t>/</a:t>
                      </a:r>
                      <a:r>
                        <a:rPr lang="fr-CA" sz="900" b="0" i="0" u="none" strike="noStrike" dirty="0" err="1">
                          <a:solidFill>
                            <a:srgbClr val="595959"/>
                          </a:solidFill>
                          <a:effectLst/>
                          <a:latin typeface="Arial Narrow" panose="020B0606020202030204" pitchFamily="34" charset="0"/>
                        </a:rPr>
                        <a:t>bears</a:t>
                      </a:r>
                      <a:r>
                        <a:rPr lang="fr-CA" sz="900" b="0" i="0" u="none" strike="noStrike" dirty="0">
                          <a:solidFill>
                            <a:srgbClr val="595959"/>
                          </a:solidFill>
                          <a:effectLst/>
                          <a:latin typeface="Arial Narrow" panose="020B0606020202030204" pitchFamily="34" charset="0"/>
                        </a:rPr>
                        <a:t>/cuir/</a:t>
                      </a:r>
                      <a:r>
                        <a:rPr lang="fr-CA" sz="900" b="0" i="0" u="none" strike="noStrike" dirty="0" err="1">
                          <a:solidFill>
                            <a:srgbClr val="595959"/>
                          </a:solidFill>
                          <a:effectLst/>
                          <a:latin typeface="Arial Narrow" panose="020B0606020202030204" pitchFamily="34" charset="0"/>
                        </a:rPr>
                        <a:t>bitch</a:t>
                      </a:r>
                      <a:r>
                        <a:rPr lang="fr-CA" sz="900" b="0" i="0" u="none" strike="noStrike" dirty="0">
                          <a:solidFill>
                            <a:srgbClr val="595959"/>
                          </a:solidFill>
                          <a:effectLst/>
                          <a:latin typeface="Arial Narrow" panose="020B0606020202030204" pitchFamily="34" charset="0"/>
                        </a:rPr>
                        <a:t>/</a:t>
                      </a:r>
                      <a:r>
                        <a:rPr lang="fr-CA" sz="900" b="0" i="0" u="none" strike="noStrike" dirty="0" err="1">
                          <a:solidFill>
                            <a:srgbClr val="595959"/>
                          </a:solidFill>
                          <a:effectLst/>
                          <a:latin typeface="Arial Narrow" panose="020B0606020202030204" pitchFamily="34" charset="0"/>
                        </a:rPr>
                        <a:t>fag</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17</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9784">
                <a:tc>
                  <a:txBody>
                    <a:bodyPr/>
                    <a:lstStyle/>
                    <a:p>
                      <a:pPr algn="l" fontAlgn="ctr"/>
                      <a:r>
                        <a:rPr lang="fr-CA" sz="900" b="0" i="0" u="none" strike="noStrike" dirty="0">
                          <a:solidFill>
                            <a:srgbClr val="595959"/>
                          </a:solidFill>
                          <a:effectLst/>
                          <a:latin typeface="Arial Narrow" panose="020B0606020202030204" pitchFamily="34" charset="0"/>
                        </a:rPr>
                        <a:t>Bisexuels/</a:t>
                      </a:r>
                      <a:r>
                        <a:rPr lang="fr-CA" sz="900" b="0" i="0" u="none" strike="noStrike" dirty="0" err="1">
                          <a:solidFill>
                            <a:srgbClr val="595959"/>
                          </a:solidFill>
                          <a:effectLst/>
                          <a:latin typeface="Arial Narrow" panose="020B0606020202030204" pitchFamily="34" charset="0"/>
                        </a:rPr>
                        <a:t>Pansexuels</a:t>
                      </a:r>
                      <a:r>
                        <a:rPr lang="fr-CA" sz="900" b="0" i="0" u="none" strike="noStrike" dirty="0">
                          <a:solidFill>
                            <a:srgbClr val="595959"/>
                          </a:solidFill>
                          <a:effectLst/>
                          <a:latin typeface="Arial Narrow" panose="020B0606020202030204" pitchFamily="34" charset="0"/>
                        </a:rPr>
                        <a:t>/Asexuels, ça n'existe pas : confus/pas branchés / Homosexuels non déclarés / veulent juste attirer l'attention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9784">
                <a:tc>
                  <a:txBody>
                    <a:bodyPr/>
                    <a:lstStyle/>
                    <a:p>
                      <a:pPr algn="l" fontAlgn="ctr"/>
                      <a:r>
                        <a:rPr lang="fr-CA" sz="900" b="0" i="0" u="none" strike="noStrike" dirty="0">
                          <a:solidFill>
                            <a:srgbClr val="595959"/>
                          </a:solidFill>
                          <a:effectLst/>
                          <a:latin typeface="Arial Narrow" panose="020B0606020202030204" pitchFamily="34" charset="0"/>
                        </a:rPr>
                        <a:t>L'homme gai est jeune, beau et blanc / Préjugés reliés à l'origine ethnique / l'âge / la religion / le revenu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098">
                <a:tc>
                  <a:txBody>
                    <a:bodyPr/>
                    <a:lstStyle/>
                    <a:p>
                      <a:pPr algn="l" fontAlgn="ctr"/>
                      <a:r>
                        <a:rPr lang="fr-CA" sz="900" b="0" i="0" u="none" strike="noStrike" dirty="0">
                          <a:solidFill>
                            <a:srgbClr val="595959"/>
                          </a:solidFill>
                          <a:effectLst/>
                          <a:latin typeface="Arial Narrow" panose="020B0606020202030204" pitchFamily="34" charset="0"/>
                        </a:rPr>
                        <a:t>Incompréhension / Non-reconnaissance / Mépris des </a:t>
                      </a:r>
                      <a:r>
                        <a:rPr lang="fr-CA" sz="900" b="0" i="0" u="none" strike="noStrike" dirty="0" err="1">
                          <a:solidFill>
                            <a:srgbClr val="595959"/>
                          </a:solidFill>
                          <a:effectLst/>
                          <a:latin typeface="Arial Narrow" panose="020B0606020202030204" pitchFamily="34" charset="0"/>
                        </a:rPr>
                        <a:t>trans</a:t>
                      </a:r>
                      <a:r>
                        <a:rPr lang="fr-CA" sz="900" b="0" i="0" u="none" strike="noStrike" dirty="0">
                          <a:solidFill>
                            <a:srgbClr val="595959"/>
                          </a:solidFill>
                          <a:effectLst/>
                          <a:latin typeface="Arial Narrow" panose="020B0606020202030204" pitchFamily="34" charset="0"/>
                        </a:rPr>
                        <a:t>/non-binaires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098">
                <a:tc>
                  <a:txBody>
                    <a:bodyPr/>
                    <a:lstStyle/>
                    <a:p>
                      <a:pPr algn="l" fontAlgn="ctr"/>
                      <a:r>
                        <a:rPr lang="fr-CA" sz="900" b="0" i="0" u="none" strike="noStrike" dirty="0">
                          <a:solidFill>
                            <a:srgbClr val="595959"/>
                          </a:solidFill>
                          <a:effectLst/>
                          <a:latin typeface="Arial Narrow" panose="020B0606020202030204" pitchFamily="34" charset="0"/>
                        </a:rPr>
                        <a:t>Antagonisme Gai-Lesbiennes / G-L envers </a:t>
                      </a:r>
                      <a:r>
                        <a:rPr lang="fr-CA" sz="900" b="0" i="0" u="none" strike="noStrike" dirty="0" err="1">
                          <a:solidFill>
                            <a:srgbClr val="595959"/>
                          </a:solidFill>
                          <a:effectLst/>
                          <a:latin typeface="Arial Narrow" panose="020B0606020202030204" pitchFamily="34" charset="0"/>
                        </a:rPr>
                        <a:t>Queer</a:t>
                      </a:r>
                      <a:r>
                        <a:rPr lang="fr-CA" sz="900" b="0" i="0" u="none" strike="noStrike" dirty="0">
                          <a:solidFill>
                            <a:srgbClr val="595959"/>
                          </a:solidFill>
                          <a:effectLst/>
                          <a:latin typeface="Arial Narrow" panose="020B0606020202030204" pitchFamily="34" charset="0"/>
                        </a:rPr>
                        <a:t> / </a:t>
                      </a:r>
                      <a:r>
                        <a:rPr lang="fr-CA" sz="900" b="0" i="0" u="none" strike="noStrike" dirty="0" err="1">
                          <a:solidFill>
                            <a:srgbClr val="595959"/>
                          </a:solidFill>
                          <a:effectLst/>
                          <a:latin typeface="Arial Narrow" panose="020B0606020202030204" pitchFamily="34" charset="0"/>
                        </a:rPr>
                        <a:t>Homonormativité</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098">
                <a:tc>
                  <a:txBody>
                    <a:bodyPr/>
                    <a:lstStyle/>
                    <a:p>
                      <a:pPr algn="l" fontAlgn="ctr"/>
                      <a:r>
                        <a:rPr lang="fr-CA" sz="900" b="0" i="0" u="none" strike="noStrike" dirty="0">
                          <a:solidFill>
                            <a:srgbClr val="595959"/>
                          </a:solidFill>
                          <a:effectLst/>
                          <a:latin typeface="Arial Narrow" panose="020B0606020202030204" pitchFamily="34" charset="0"/>
                        </a:rPr>
                        <a:t>Les personnes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ont de beaux corps / Culte du corps / Artificiels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a:t>
                      </a:r>
                      <a:endParaRPr lang="fr-CA" sz="1100" b="0"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1029">
                <a:tc>
                  <a:txBody>
                    <a:bodyPr/>
                    <a:lstStyle/>
                    <a:p>
                      <a:pPr algn="l" fontAlgn="ctr"/>
                      <a:r>
                        <a:rPr lang="fr-CA" sz="900" b="0" i="0" u="none" strike="noStrike" dirty="0">
                          <a:solidFill>
                            <a:srgbClr val="595959"/>
                          </a:solidFill>
                          <a:effectLst/>
                          <a:latin typeface="Arial Narrow" panose="020B0606020202030204" pitchFamily="34" charset="0"/>
                        </a:rPr>
                        <a:t>La liste est trop longue/Tous les stéréotypes de la population générale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1029">
                <a:tc>
                  <a:txBody>
                    <a:bodyPr/>
                    <a:lstStyle/>
                    <a:p>
                      <a:pPr algn="l" fontAlgn="ctr"/>
                      <a:r>
                        <a:rPr lang="fr-CA" sz="900" b="0" i="0" u="none" strike="noStrike" dirty="0">
                          <a:solidFill>
                            <a:srgbClr val="595959"/>
                          </a:solidFill>
                          <a:effectLst/>
                          <a:latin typeface="Arial Narrow" panose="020B0606020202030204" pitchFamily="34" charset="0"/>
                        </a:rPr>
                        <a:t>Conflits / Stéréotypes / Étiquettes pour chaque catégorie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(sans précision)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1029">
                <a:tc>
                  <a:txBody>
                    <a:bodyPr/>
                    <a:lstStyle/>
                    <a:p>
                      <a:pPr algn="l" fontAlgn="ctr"/>
                      <a:r>
                        <a:rPr lang="fr-CA" sz="900" b="0" i="0" u="none" strike="noStrike" dirty="0">
                          <a:solidFill>
                            <a:srgbClr val="595959"/>
                          </a:solidFill>
                          <a:effectLst/>
                          <a:latin typeface="Arial Narrow" panose="020B0606020202030204" pitchFamily="34" charset="0"/>
                        </a:rPr>
                        <a:t>Les personnes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sont flamboyantes/vulgaires (apparence &amp; comportement)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9784">
                <a:tc>
                  <a:txBody>
                    <a:bodyPr/>
                    <a:lstStyle/>
                    <a:p>
                      <a:pPr algn="l" fontAlgn="ctr"/>
                      <a:r>
                        <a:rPr lang="fr-CA" sz="900" b="0" i="0" u="none" strike="noStrike" dirty="0">
                          <a:solidFill>
                            <a:srgbClr val="595959"/>
                          </a:solidFill>
                          <a:effectLst/>
                          <a:latin typeface="Arial Narrow" panose="020B0606020202030204" pitchFamily="34" charset="0"/>
                        </a:rPr>
                        <a:t>Trans pas "vrais" hommes/femmes / Trans sont des Drag Queens/des travailleuses du sexe / Trans sont folles/fragiles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9784">
                <a:tc>
                  <a:txBody>
                    <a:bodyPr/>
                    <a:lstStyle/>
                    <a:p>
                      <a:pPr algn="l" fontAlgn="ctr"/>
                      <a:r>
                        <a:rPr lang="fr-CA" sz="900" b="0" i="0" u="none" strike="noStrike" dirty="0">
                          <a:solidFill>
                            <a:srgbClr val="595959"/>
                          </a:solidFill>
                          <a:effectLst/>
                          <a:latin typeface="Arial Narrow" panose="020B0606020202030204" pitchFamily="34" charset="0"/>
                        </a:rPr>
                        <a:t>Tous les gais / </a:t>
                      </a:r>
                      <a:r>
                        <a:rPr lang="fr-CA" sz="900" b="0" i="0" u="none" strike="noStrike" dirty="0" err="1">
                          <a:solidFill>
                            <a:srgbClr val="595959"/>
                          </a:solidFill>
                          <a:effectLst/>
                          <a:latin typeface="Arial Narrow" panose="020B0606020202030204" pitchFamily="34" charset="0"/>
                        </a:rPr>
                        <a:t>trans</a:t>
                      </a:r>
                      <a:r>
                        <a:rPr lang="fr-CA" sz="900" b="0" i="0" u="none" strike="noStrike" dirty="0">
                          <a:solidFill>
                            <a:srgbClr val="595959"/>
                          </a:solidFill>
                          <a:effectLst/>
                          <a:latin typeface="Arial Narrow" panose="020B0606020202030204" pitchFamily="34" charset="0"/>
                        </a:rPr>
                        <a:t> /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sont excessifs (très sexués, se droguent, porteurs de MTS, boivent, font le party)</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1029">
                <a:tc>
                  <a:txBody>
                    <a:bodyPr/>
                    <a:lstStyle/>
                    <a:p>
                      <a:pPr algn="l" fontAlgn="ctr"/>
                      <a:r>
                        <a:rPr lang="fr-CA" sz="900" b="0" i="0" u="none" strike="noStrike" dirty="0">
                          <a:solidFill>
                            <a:srgbClr val="595959"/>
                          </a:solidFill>
                          <a:effectLst/>
                          <a:latin typeface="Arial Narrow" panose="020B0606020202030204" pitchFamily="34" charset="0"/>
                        </a:rPr>
                        <a:t>Bisexuels/</a:t>
                      </a:r>
                      <a:r>
                        <a:rPr lang="fr-CA" sz="900" b="0" i="0" u="none" strike="noStrike" dirty="0" err="1">
                          <a:solidFill>
                            <a:srgbClr val="595959"/>
                          </a:solidFill>
                          <a:effectLst/>
                          <a:latin typeface="Arial Narrow" panose="020B0606020202030204" pitchFamily="34" charset="0"/>
                        </a:rPr>
                        <a:t>Pansexuels</a:t>
                      </a:r>
                      <a:r>
                        <a:rPr lang="fr-CA" sz="900" b="0" i="0" u="none" strike="noStrike" dirty="0">
                          <a:solidFill>
                            <a:srgbClr val="595959"/>
                          </a:solidFill>
                          <a:effectLst/>
                          <a:latin typeface="Arial Narrow" panose="020B0606020202030204" pitchFamily="34" charset="0"/>
                        </a:rPr>
                        <a:t> très portés sur le sexe / couchent avec n'importe qui / Infidèles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a:t>
                      </a:r>
                      <a:endParaRPr lang="fr-CA" sz="1100" b="0"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098">
                <a:tc>
                  <a:txBody>
                    <a:bodyPr/>
                    <a:lstStyle/>
                    <a:p>
                      <a:pPr algn="l" fontAlgn="ctr"/>
                      <a:r>
                        <a:rPr lang="fr-CA" sz="900" b="0" i="0" u="none" strike="noStrike" dirty="0">
                          <a:solidFill>
                            <a:srgbClr val="595959"/>
                          </a:solidFill>
                          <a:effectLst/>
                          <a:latin typeface="Arial Narrow" panose="020B0606020202030204" pitchFamily="34" charset="0"/>
                        </a:rPr>
                        <a:t>Bi-</a:t>
                      </a:r>
                      <a:r>
                        <a:rPr lang="fr-CA" sz="900" b="0" i="0" u="none" strike="noStrike" dirty="0" err="1">
                          <a:solidFill>
                            <a:srgbClr val="595959"/>
                          </a:solidFill>
                          <a:effectLst/>
                          <a:latin typeface="Arial Narrow" panose="020B0606020202030204" pitchFamily="34" charset="0"/>
                        </a:rPr>
                        <a:t>phobia</a:t>
                      </a:r>
                      <a:r>
                        <a:rPr lang="fr-CA" sz="900" b="0" i="0" u="none" strike="noStrike" dirty="0">
                          <a:solidFill>
                            <a:srgbClr val="595959"/>
                          </a:solidFill>
                          <a:effectLst/>
                          <a:latin typeface="Arial Narrow" panose="020B0606020202030204" pitchFamily="34" charset="0"/>
                        </a:rPr>
                        <a:t> / Préjugés contre les bisexuels / pansexuels / non-binaires (sans précision)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098">
                <a:tc>
                  <a:txBody>
                    <a:bodyPr/>
                    <a:lstStyle/>
                    <a:p>
                      <a:pPr algn="l" fontAlgn="ctr"/>
                      <a:r>
                        <a:rPr lang="fr-CA" sz="900" b="0" i="0" u="none" strike="noStrike" dirty="0">
                          <a:solidFill>
                            <a:srgbClr val="595959"/>
                          </a:solidFill>
                          <a:effectLst/>
                          <a:latin typeface="Arial Narrow" panose="020B0606020202030204" pitchFamily="34" charset="0"/>
                        </a:rPr>
                        <a:t>Préjugés habituels sur gais / lesbiennes / </a:t>
                      </a:r>
                      <a:r>
                        <a:rPr lang="fr-CA" sz="900" b="0" i="0" u="none" strike="noStrike" dirty="0" err="1">
                          <a:solidFill>
                            <a:srgbClr val="595959"/>
                          </a:solidFill>
                          <a:effectLst/>
                          <a:latin typeface="Arial Narrow" panose="020B0606020202030204" pitchFamily="34" charset="0"/>
                        </a:rPr>
                        <a:t>trans</a:t>
                      </a:r>
                      <a:r>
                        <a:rPr lang="fr-CA" sz="900" b="0" i="0" u="none" strike="noStrike" dirty="0">
                          <a:solidFill>
                            <a:srgbClr val="595959"/>
                          </a:solidFill>
                          <a:effectLst/>
                          <a:latin typeface="Arial Narrow" panose="020B0606020202030204" pitchFamily="34" charset="0"/>
                        </a:rPr>
                        <a:t>... (sans précision)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098">
                <a:tc>
                  <a:txBody>
                    <a:bodyPr/>
                    <a:lstStyle/>
                    <a:p>
                      <a:pPr algn="l" fontAlgn="ctr"/>
                      <a:r>
                        <a:rPr lang="fr-CA" sz="900" b="0" i="0" u="none" strike="noStrike" dirty="0">
                          <a:solidFill>
                            <a:srgbClr val="595959"/>
                          </a:solidFill>
                          <a:effectLst/>
                          <a:latin typeface="Arial Narrow" panose="020B0606020202030204" pitchFamily="34" charset="0"/>
                        </a:rPr>
                        <a:t>Asexuels ont peur du sexe / sont des prudes / Vont toujours rester seuls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098">
                <a:tc>
                  <a:txBody>
                    <a:bodyPr/>
                    <a:lstStyle/>
                    <a:p>
                      <a:pPr algn="l" fontAlgn="ctr"/>
                      <a:r>
                        <a:rPr lang="fr-CA" sz="900" b="0" i="0" u="none" strike="noStrike" dirty="0">
                          <a:solidFill>
                            <a:srgbClr val="595959"/>
                          </a:solidFill>
                          <a:effectLst/>
                          <a:latin typeface="Arial Narrow" panose="020B0606020202030204" pitchFamily="34" charset="0"/>
                        </a:rPr>
                        <a:t>Phénomène U-</a:t>
                      </a:r>
                      <a:r>
                        <a:rPr lang="fr-CA" sz="900" b="0" i="0" u="none" strike="noStrike" dirty="0" err="1">
                          <a:solidFill>
                            <a:srgbClr val="595959"/>
                          </a:solidFill>
                          <a:effectLst/>
                          <a:latin typeface="Arial Narrow" panose="020B0606020202030204" pitchFamily="34" charset="0"/>
                        </a:rPr>
                        <a:t>haul</a:t>
                      </a:r>
                      <a:r>
                        <a:rPr lang="fr-CA" sz="900" b="0" i="0" u="none" strike="noStrike" dirty="0">
                          <a:solidFill>
                            <a:srgbClr val="595959"/>
                          </a:solidFill>
                          <a:effectLst/>
                          <a:latin typeface="Arial Narrow" panose="020B0606020202030204" pitchFamily="34" charset="0"/>
                        </a:rPr>
                        <a:t> lesbiennes (emménager vite ensemble)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098">
                <a:tc>
                  <a:txBody>
                    <a:bodyPr/>
                    <a:lstStyle/>
                    <a:p>
                      <a:pPr algn="l" fontAlgn="ctr"/>
                      <a:r>
                        <a:rPr lang="fr-CA" sz="900" b="0" i="0" u="none" strike="noStrike" dirty="0" smtClean="0">
                          <a:solidFill>
                            <a:srgbClr val="595959"/>
                          </a:solidFill>
                          <a:effectLst/>
                          <a:latin typeface="Arial Narrow" panose="020B0606020202030204" pitchFamily="34" charset="0"/>
                        </a:rPr>
                        <a:t>Autre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76098">
                <a:tc>
                  <a:txBody>
                    <a:bodyPr/>
                    <a:lstStyle/>
                    <a:p>
                      <a:pPr algn="l" fontAlgn="ctr"/>
                      <a:r>
                        <a:rPr lang="fr-CA" sz="900" b="0" i="0" u="none" strike="noStrike" dirty="0">
                          <a:solidFill>
                            <a:srgbClr val="595959"/>
                          </a:solidFill>
                          <a:effectLst/>
                          <a:latin typeface="Arial Narrow" panose="020B0606020202030204" pitchFamily="34" charset="0"/>
                        </a:rPr>
                        <a:t>Je ne sais pas / Pas de réponse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4"/>
            </p:custDataLst>
          </p:nvPr>
        </p:nvSpPr>
        <p:spPr>
          <a:xfrm>
            <a:off x="500202" y="6267913"/>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Q74</a:t>
            </a:r>
            <a:r>
              <a:rPr lang="fr-CA" sz="900" dirty="0">
                <a:solidFill>
                  <a:srgbClr val="595959"/>
                </a:solidFill>
                <a:latin typeface="Arial" panose="020B0604020202020204" pitchFamily="34" charset="0"/>
                <a:cs typeface="Arial" panose="020B0604020202020204" pitchFamily="34" charset="0"/>
              </a:rPr>
              <a:t>. Quels stéréotypes retrouve-t-on au sein de la communauté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a:t>
            </a:r>
          </a:p>
        </p:txBody>
      </p:sp>
      <p:sp>
        <p:nvSpPr>
          <p:cNvPr id="10" name="ZoneTexte 9"/>
          <p:cNvSpPr txBox="1"/>
          <p:nvPr/>
        </p:nvSpPr>
        <p:spPr>
          <a:xfrm>
            <a:off x="505122" y="658266"/>
            <a:ext cx="5256584" cy="369332"/>
          </a:xfrm>
          <a:prstGeom prst="rect">
            <a:avLst/>
          </a:prstGeom>
          <a:noFill/>
        </p:spPr>
        <p:txBody>
          <a:bodyPr wrap="square" rtlCol="0">
            <a:spAutoFit/>
          </a:bodyPr>
          <a:lstStyle/>
          <a:p>
            <a:r>
              <a:rPr lang="fr-CA" sz="900" dirty="0" smtClean="0">
                <a:solidFill>
                  <a:srgbClr val="9BBB59"/>
                </a:solidFill>
                <a:latin typeface="Arial" panose="020B0604020202020204" pitchFamily="34" charset="0"/>
                <a:cs typeface="Arial" panose="020B0604020202020204" pitchFamily="34" charset="0"/>
              </a:rPr>
              <a:t>Base </a:t>
            </a:r>
            <a:r>
              <a:rPr lang="fr-CA" sz="900" dirty="0">
                <a:solidFill>
                  <a:srgbClr val="9BBB59"/>
                </a:solidFill>
                <a:latin typeface="Arial" panose="020B0604020202020204" pitchFamily="34" charset="0"/>
                <a:cs typeface="Arial" panose="020B0604020202020204" pitchFamily="34" charset="0"/>
              </a:rPr>
              <a:t>: </a:t>
            </a:r>
            <a:r>
              <a:rPr lang="fr-CA" sz="900" dirty="0" smtClean="0">
                <a:solidFill>
                  <a:srgbClr val="9BBB59"/>
                </a:solidFill>
                <a:latin typeface="Arial" panose="020B0604020202020204" pitchFamily="34" charset="0"/>
                <a:cs typeface="Arial" panose="020B0604020202020204" pitchFamily="34" charset="0"/>
              </a:rPr>
              <a:t>répondants qui trouvent que certains groupes </a:t>
            </a:r>
            <a:r>
              <a:rPr lang="fr-CA" sz="900" dirty="0" err="1" smtClean="0">
                <a:solidFill>
                  <a:srgbClr val="9BBB59"/>
                </a:solidFill>
                <a:latin typeface="Arial" panose="020B0604020202020204" pitchFamily="34" charset="0"/>
                <a:cs typeface="Arial" panose="020B0604020202020204" pitchFamily="34" charset="0"/>
              </a:rPr>
              <a:t>LGBT</a:t>
            </a:r>
            <a:r>
              <a:rPr lang="fr-CA" sz="900" dirty="0">
                <a:solidFill>
                  <a:srgbClr val="9BBB59"/>
                </a:solidFill>
                <a:latin typeface="Arial" panose="020B0604020202020204" pitchFamily="34" charset="0"/>
                <a:cs typeface="Arial" panose="020B0604020202020204" pitchFamily="34" charset="0"/>
              </a:rPr>
              <a:t> </a:t>
            </a:r>
            <a:r>
              <a:rPr lang="fr-CA" sz="900" dirty="0" smtClean="0">
                <a:solidFill>
                  <a:srgbClr val="9BBB59"/>
                </a:solidFill>
                <a:latin typeface="Arial" panose="020B0604020202020204" pitchFamily="34" charset="0"/>
                <a:cs typeface="Arial" panose="020B0604020202020204" pitchFamily="34" charset="0"/>
              </a:rPr>
              <a:t>entretiennent des stéréotypes par rapport à d’autres groupes </a:t>
            </a:r>
            <a:r>
              <a:rPr lang="fr-CA" sz="900" dirty="0" err="1" smtClean="0">
                <a:solidFill>
                  <a:srgbClr val="9BBB59"/>
                </a:solidFill>
                <a:latin typeface="Arial" panose="020B0604020202020204" pitchFamily="34" charset="0"/>
                <a:cs typeface="Arial" panose="020B0604020202020204" pitchFamily="34" charset="0"/>
              </a:rPr>
              <a:t>LGBT</a:t>
            </a:r>
            <a:endParaRPr lang="fr-CA" sz="900" dirty="0">
              <a:solidFill>
                <a:srgbClr val="000000"/>
              </a:solidFill>
              <a:latin typeface="Arial" panose="020B0604020202020204" pitchFamily="34" charset="0"/>
              <a:cs typeface="Arial" panose="020B0604020202020204" pitchFamily="34" charset="0"/>
            </a:endParaRPr>
          </a:p>
        </p:txBody>
      </p:sp>
      <p:sp>
        <p:nvSpPr>
          <p:cNvPr id="14" name="Titre 4"/>
          <p:cNvSpPr>
            <a:spLocks noGrp="1"/>
          </p:cNvSpPr>
          <p:nvPr>
            <p:ph type="title"/>
            <p:custDataLst>
              <p:tags r:id="rId5"/>
            </p:custDataLst>
          </p:nvPr>
        </p:nvSpPr>
        <p:spPr>
          <a:xfrm>
            <a:off x="558800" y="69676"/>
            <a:ext cx="5381352" cy="631545"/>
          </a:xfrm>
        </p:spPr>
        <p:txBody>
          <a:bodyPr/>
          <a:lstStyle/>
          <a:p>
            <a:r>
              <a:rPr lang="fr-CA" sz="2000" dirty="0">
                <a:solidFill>
                  <a:srgbClr val="9BBB59"/>
                </a:solidFill>
              </a:rPr>
              <a:t>S</a:t>
            </a:r>
            <a:r>
              <a:rPr lang="fr-CA" sz="2000" dirty="0" smtClean="0">
                <a:solidFill>
                  <a:srgbClr val="9BBB59"/>
                </a:solidFill>
              </a:rPr>
              <a:t>téréotypes observés au sein des communautés LGBT</a:t>
            </a:r>
            <a:endParaRPr lang="fr-CA" dirty="0"/>
          </a:p>
        </p:txBody>
      </p:sp>
    </p:spTree>
    <p:extLst>
      <p:ext uri="{BB962C8B-B14F-4D97-AF65-F5344CB8AC3E}">
        <p14:creationId xmlns:p14="http://schemas.microsoft.com/office/powerpoint/2010/main" val="306702817"/>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196</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023763180"/>
              </p:ext>
            </p:extLst>
          </p:nvPr>
        </p:nvGraphicFramePr>
        <p:xfrm>
          <a:off x="611557" y="1124740"/>
          <a:ext cx="7149324" cy="5040567"/>
        </p:xfrm>
        <a:graphic>
          <a:graphicData uri="http://schemas.openxmlformats.org/drawingml/2006/table">
            <a:tbl>
              <a:tblPr firstRow="1" bandRow="1">
                <a:tableStyleId>{2D5ABB26-0587-4C30-8999-92F81FD0307C}</a:tableStyleId>
              </a:tblPr>
              <a:tblGrid>
                <a:gridCol w="3780000"/>
                <a:gridCol w="608400"/>
                <a:gridCol w="690231"/>
                <a:gridCol w="690231"/>
                <a:gridCol w="690231"/>
                <a:gridCol w="690231"/>
              </a:tblGrid>
              <a:tr h="24871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endParaRPr lang="fr-CA"/>
                    </a:p>
                  </a:txBody>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49742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4871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Narrow" panose="020B0606020202030204"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1458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485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371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188977">
                <a:tc>
                  <a:txBody>
                    <a:bodyPr/>
                    <a:lstStyle/>
                    <a:p>
                      <a:pPr algn="l" fontAlgn="ctr"/>
                      <a:r>
                        <a:rPr lang="fr-CA" sz="900" b="0" i="0" u="none" strike="noStrike" dirty="0">
                          <a:solidFill>
                            <a:srgbClr val="595959"/>
                          </a:solidFill>
                          <a:effectLst/>
                          <a:latin typeface="Arial Narrow" panose="020B0606020202030204" pitchFamily="34" charset="0"/>
                        </a:rPr>
                        <a:t>Les lesbiennes sont masculines / Butch/Dyke/</a:t>
                      </a:r>
                      <a:r>
                        <a:rPr lang="fr-CA" sz="900" b="0" i="0" u="none" strike="noStrike" dirty="0" err="1">
                          <a:solidFill>
                            <a:srgbClr val="595959"/>
                          </a:solidFill>
                          <a:effectLst/>
                          <a:latin typeface="Arial Narrow" panose="020B0606020202030204" pitchFamily="34" charset="0"/>
                        </a:rPr>
                        <a:t>Lipstick</a:t>
                      </a:r>
                      <a:r>
                        <a:rPr lang="fr-CA" sz="900" b="0" i="0" u="none" strike="noStrike" dirty="0">
                          <a:solidFill>
                            <a:srgbClr val="595959"/>
                          </a:solidFill>
                          <a:effectLst/>
                          <a:latin typeface="Arial Narrow" panose="020B0606020202030204" pitchFamily="34" charset="0"/>
                        </a:rPr>
                        <a:t> / Font peur / Féministes radicales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fr-CA" sz="900" b="0" i="0" u="none" strike="noStrike" dirty="0">
                          <a:solidFill>
                            <a:srgbClr val="595959"/>
                          </a:solidFill>
                          <a:effectLst/>
                          <a:latin typeface="Arial Narrow" panose="020B0606020202030204" pitchFamily="34" charset="0"/>
                        </a:rPr>
                        <a:t>Les gais sont efféminés / </a:t>
                      </a:r>
                      <a:r>
                        <a:rPr lang="fr-CA" sz="900" b="0" i="0" u="none" strike="noStrike" dirty="0" err="1">
                          <a:solidFill>
                            <a:srgbClr val="595959"/>
                          </a:solidFill>
                          <a:effectLst/>
                          <a:latin typeface="Arial Narrow" panose="020B0606020202030204" pitchFamily="34" charset="0"/>
                        </a:rPr>
                        <a:t>Twinks</a:t>
                      </a:r>
                      <a:r>
                        <a:rPr lang="fr-CA" sz="900" b="0" i="0" u="none" strike="noStrike" dirty="0">
                          <a:solidFill>
                            <a:srgbClr val="595959"/>
                          </a:solidFill>
                          <a:effectLst/>
                          <a:latin typeface="Arial Narrow" panose="020B0606020202030204" pitchFamily="34" charset="0"/>
                        </a:rPr>
                        <a:t>/</a:t>
                      </a:r>
                      <a:r>
                        <a:rPr lang="fr-CA" sz="900" b="0" i="0" u="none" strike="noStrike" dirty="0" err="1">
                          <a:solidFill>
                            <a:srgbClr val="595959"/>
                          </a:solidFill>
                          <a:effectLst/>
                          <a:latin typeface="Arial Narrow" panose="020B0606020202030204" pitchFamily="34" charset="0"/>
                        </a:rPr>
                        <a:t>bears</a:t>
                      </a:r>
                      <a:r>
                        <a:rPr lang="fr-CA" sz="900" b="0" i="0" u="none" strike="noStrike" dirty="0">
                          <a:solidFill>
                            <a:srgbClr val="595959"/>
                          </a:solidFill>
                          <a:effectLst/>
                          <a:latin typeface="Arial Narrow" panose="020B0606020202030204" pitchFamily="34" charset="0"/>
                        </a:rPr>
                        <a:t>/cuir/</a:t>
                      </a:r>
                      <a:r>
                        <a:rPr lang="fr-CA" sz="900" b="0" i="0" u="none" strike="noStrike" dirty="0" err="1">
                          <a:solidFill>
                            <a:srgbClr val="595959"/>
                          </a:solidFill>
                          <a:effectLst/>
                          <a:latin typeface="Arial Narrow" panose="020B0606020202030204" pitchFamily="34" charset="0"/>
                        </a:rPr>
                        <a:t>bitch</a:t>
                      </a:r>
                      <a:r>
                        <a:rPr lang="fr-CA" sz="900" b="0" i="0" u="none" strike="noStrike" dirty="0">
                          <a:solidFill>
                            <a:srgbClr val="595959"/>
                          </a:solidFill>
                          <a:effectLst/>
                          <a:latin typeface="Arial Narrow" panose="020B0606020202030204" pitchFamily="34" charset="0"/>
                        </a:rPr>
                        <a:t>/</a:t>
                      </a:r>
                      <a:r>
                        <a:rPr lang="fr-CA" sz="900" b="0" i="0" u="none" strike="noStrike" dirty="0" err="1">
                          <a:solidFill>
                            <a:srgbClr val="595959"/>
                          </a:solidFill>
                          <a:effectLst/>
                          <a:latin typeface="Arial Narrow" panose="020B0606020202030204" pitchFamily="34" charset="0"/>
                        </a:rPr>
                        <a:t>fag</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2768">
                <a:tc>
                  <a:txBody>
                    <a:bodyPr/>
                    <a:lstStyle/>
                    <a:p>
                      <a:pPr algn="l" fontAlgn="ctr"/>
                      <a:r>
                        <a:rPr lang="fr-CA" sz="900" b="0" i="0" u="none" strike="noStrike" dirty="0">
                          <a:solidFill>
                            <a:srgbClr val="595959"/>
                          </a:solidFill>
                          <a:effectLst/>
                          <a:latin typeface="Arial Narrow" panose="020B0606020202030204" pitchFamily="34" charset="0"/>
                        </a:rPr>
                        <a:t>Bisexuels/</a:t>
                      </a:r>
                      <a:r>
                        <a:rPr lang="fr-CA" sz="900" b="0" i="0" u="none" strike="noStrike" dirty="0" err="1">
                          <a:solidFill>
                            <a:srgbClr val="595959"/>
                          </a:solidFill>
                          <a:effectLst/>
                          <a:latin typeface="Arial Narrow" panose="020B0606020202030204" pitchFamily="34" charset="0"/>
                        </a:rPr>
                        <a:t>Pansexuels</a:t>
                      </a:r>
                      <a:r>
                        <a:rPr lang="fr-CA" sz="900" b="0" i="0" u="none" strike="noStrike" dirty="0">
                          <a:solidFill>
                            <a:srgbClr val="595959"/>
                          </a:solidFill>
                          <a:effectLst/>
                          <a:latin typeface="Arial Narrow" panose="020B0606020202030204" pitchFamily="34" charset="0"/>
                        </a:rPr>
                        <a:t>/Asexuels, ça n'existe pas : confus/pas branchés / Homosexuels non déclarés / veulent juste attirer l'attention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2768">
                <a:tc>
                  <a:txBody>
                    <a:bodyPr/>
                    <a:lstStyle/>
                    <a:p>
                      <a:pPr algn="l" fontAlgn="ctr"/>
                      <a:r>
                        <a:rPr lang="fr-CA" sz="900" b="0" i="0" u="none" strike="noStrike" dirty="0">
                          <a:solidFill>
                            <a:srgbClr val="595959"/>
                          </a:solidFill>
                          <a:effectLst/>
                          <a:latin typeface="Arial Narrow" panose="020B0606020202030204" pitchFamily="34" charset="0"/>
                        </a:rPr>
                        <a:t>L'homme gai est jeune, beau et blanc / Préjugés reliés à l'origine ethnique / l'âge / la religion / le revenu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fr-CA" sz="900" b="0" i="0" u="none" strike="noStrike" dirty="0">
                          <a:solidFill>
                            <a:srgbClr val="595959"/>
                          </a:solidFill>
                          <a:effectLst/>
                          <a:latin typeface="Arial Narrow" panose="020B0606020202030204" pitchFamily="34" charset="0"/>
                        </a:rPr>
                        <a:t>Incompréhension / Non-reconnaissance / Mépris des </a:t>
                      </a:r>
                      <a:r>
                        <a:rPr lang="fr-CA" sz="900" b="0" i="0" u="none" strike="noStrike" dirty="0" err="1">
                          <a:solidFill>
                            <a:srgbClr val="595959"/>
                          </a:solidFill>
                          <a:effectLst/>
                          <a:latin typeface="Arial Narrow" panose="020B0606020202030204" pitchFamily="34" charset="0"/>
                        </a:rPr>
                        <a:t>trans</a:t>
                      </a:r>
                      <a:r>
                        <a:rPr lang="fr-CA" sz="900" b="0" i="0" u="none" strike="noStrike" dirty="0">
                          <a:solidFill>
                            <a:srgbClr val="595959"/>
                          </a:solidFill>
                          <a:effectLst/>
                          <a:latin typeface="Arial Narrow" panose="020B0606020202030204" pitchFamily="34" charset="0"/>
                        </a:rPr>
                        <a:t>/non-binaires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fr-CA" sz="900" b="0" i="0" u="none" strike="noStrike" dirty="0">
                          <a:solidFill>
                            <a:srgbClr val="595959"/>
                          </a:solidFill>
                          <a:effectLst/>
                          <a:latin typeface="Arial Narrow" panose="020B0606020202030204" pitchFamily="34" charset="0"/>
                        </a:rPr>
                        <a:t>Antagonisme Gai-Lesbiennes / G-L envers </a:t>
                      </a:r>
                      <a:r>
                        <a:rPr lang="fr-CA" sz="900" b="0" i="0" u="none" strike="noStrike" dirty="0" err="1">
                          <a:solidFill>
                            <a:srgbClr val="595959"/>
                          </a:solidFill>
                          <a:effectLst/>
                          <a:latin typeface="Arial Narrow" panose="020B0606020202030204" pitchFamily="34" charset="0"/>
                        </a:rPr>
                        <a:t>Queer</a:t>
                      </a:r>
                      <a:r>
                        <a:rPr lang="fr-CA" sz="900" b="0" i="0" u="none" strike="noStrike" dirty="0">
                          <a:solidFill>
                            <a:srgbClr val="595959"/>
                          </a:solidFill>
                          <a:effectLst/>
                          <a:latin typeface="Arial Narrow" panose="020B0606020202030204" pitchFamily="34" charset="0"/>
                        </a:rPr>
                        <a:t> / </a:t>
                      </a:r>
                      <a:r>
                        <a:rPr lang="fr-CA" sz="900" b="0" i="0" u="none" strike="noStrike" dirty="0" err="1">
                          <a:solidFill>
                            <a:srgbClr val="595959"/>
                          </a:solidFill>
                          <a:effectLst/>
                          <a:latin typeface="Arial Narrow" panose="020B0606020202030204" pitchFamily="34" charset="0"/>
                        </a:rPr>
                        <a:t>Homonormativité</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fr-CA" sz="900" b="0" i="0" u="none" strike="noStrike" dirty="0">
                          <a:solidFill>
                            <a:srgbClr val="595959"/>
                          </a:solidFill>
                          <a:effectLst/>
                          <a:latin typeface="Arial Narrow" panose="020B0606020202030204" pitchFamily="34" charset="0"/>
                        </a:rPr>
                        <a:t>Les personnes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ont de beaux corps / Culte du corps / Artificiels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fr-CA" sz="900" b="0" i="0" u="none" strike="noStrike" dirty="0">
                          <a:solidFill>
                            <a:srgbClr val="595959"/>
                          </a:solidFill>
                          <a:effectLst/>
                          <a:latin typeface="Arial Narrow" panose="020B0606020202030204" pitchFamily="34" charset="0"/>
                        </a:rPr>
                        <a:t>La liste est trop longue/Tous les stéréotypes de la population générale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fr-CA" sz="900" b="0" i="0" u="none" strike="noStrike" dirty="0">
                          <a:solidFill>
                            <a:srgbClr val="595959"/>
                          </a:solidFill>
                          <a:effectLst/>
                          <a:latin typeface="Arial Narrow" panose="020B0606020202030204" pitchFamily="34" charset="0"/>
                        </a:rPr>
                        <a:t>Conflits / Stéréotypes / Étiquettes pour chaque catégorie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(sans précision)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fr-CA" sz="900" b="0" i="0" u="none" strike="noStrike" dirty="0">
                          <a:solidFill>
                            <a:srgbClr val="595959"/>
                          </a:solidFill>
                          <a:effectLst/>
                          <a:latin typeface="Arial Narrow" panose="020B0606020202030204" pitchFamily="34" charset="0"/>
                        </a:rPr>
                        <a:t>Les personnes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sont flamboyantes/vulgaires (apparence &amp; comportement)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2768">
                <a:tc>
                  <a:txBody>
                    <a:bodyPr/>
                    <a:lstStyle/>
                    <a:p>
                      <a:pPr algn="l" fontAlgn="ctr"/>
                      <a:r>
                        <a:rPr lang="fr-CA" sz="900" b="0" i="0" u="none" strike="noStrike" dirty="0">
                          <a:solidFill>
                            <a:srgbClr val="595959"/>
                          </a:solidFill>
                          <a:effectLst/>
                          <a:latin typeface="Arial Narrow" panose="020B0606020202030204" pitchFamily="34" charset="0"/>
                        </a:rPr>
                        <a:t>Trans pas "vrais" hommes/femmes / Trans sont des Drag Queens/des travailleuses du sexe / Trans sont folles/fragiles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2768">
                <a:tc>
                  <a:txBody>
                    <a:bodyPr/>
                    <a:lstStyle/>
                    <a:p>
                      <a:pPr algn="l" fontAlgn="ctr"/>
                      <a:r>
                        <a:rPr lang="fr-CA" sz="900" b="0" i="0" u="none" strike="noStrike" dirty="0">
                          <a:solidFill>
                            <a:srgbClr val="595959"/>
                          </a:solidFill>
                          <a:effectLst/>
                          <a:latin typeface="Arial Narrow" panose="020B0606020202030204" pitchFamily="34" charset="0"/>
                        </a:rPr>
                        <a:t>Tous les gais / </a:t>
                      </a:r>
                      <a:r>
                        <a:rPr lang="fr-CA" sz="900" b="0" i="0" u="none" strike="noStrike" dirty="0" err="1">
                          <a:solidFill>
                            <a:srgbClr val="595959"/>
                          </a:solidFill>
                          <a:effectLst/>
                          <a:latin typeface="Arial Narrow" panose="020B0606020202030204" pitchFamily="34" charset="0"/>
                        </a:rPr>
                        <a:t>trans</a:t>
                      </a:r>
                      <a:r>
                        <a:rPr lang="fr-CA" sz="900" b="0" i="0" u="none" strike="noStrike" dirty="0">
                          <a:solidFill>
                            <a:srgbClr val="595959"/>
                          </a:solidFill>
                          <a:effectLst/>
                          <a:latin typeface="Arial Narrow" panose="020B0606020202030204" pitchFamily="34" charset="0"/>
                        </a:rPr>
                        <a:t> /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sont excessifs (très sexués, se droguent, porteurs de MTS, boivent, font le party)</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fr-CA" sz="900" b="0" i="0" u="none" strike="noStrike" dirty="0">
                          <a:solidFill>
                            <a:srgbClr val="595959"/>
                          </a:solidFill>
                          <a:effectLst/>
                          <a:latin typeface="Arial Narrow" panose="020B0606020202030204" pitchFamily="34" charset="0"/>
                        </a:rPr>
                        <a:t>Bisexuels/</a:t>
                      </a:r>
                      <a:r>
                        <a:rPr lang="fr-CA" sz="900" b="0" i="0" u="none" strike="noStrike" dirty="0" err="1">
                          <a:solidFill>
                            <a:srgbClr val="595959"/>
                          </a:solidFill>
                          <a:effectLst/>
                          <a:latin typeface="Arial Narrow" panose="020B0606020202030204" pitchFamily="34" charset="0"/>
                        </a:rPr>
                        <a:t>Pansexuels</a:t>
                      </a:r>
                      <a:r>
                        <a:rPr lang="fr-CA" sz="900" b="0" i="0" u="none" strike="noStrike" dirty="0">
                          <a:solidFill>
                            <a:srgbClr val="595959"/>
                          </a:solidFill>
                          <a:effectLst/>
                          <a:latin typeface="Arial Narrow" panose="020B0606020202030204" pitchFamily="34" charset="0"/>
                        </a:rPr>
                        <a:t> très portés sur le sexe / couchent avec n'importe qui / Infidèles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fr-CA" sz="900" b="0" i="0" u="none" strike="noStrike" dirty="0">
                          <a:solidFill>
                            <a:srgbClr val="595959"/>
                          </a:solidFill>
                          <a:effectLst/>
                          <a:latin typeface="Arial Narrow" panose="020B0606020202030204" pitchFamily="34" charset="0"/>
                        </a:rPr>
                        <a:t>Bi-</a:t>
                      </a:r>
                      <a:r>
                        <a:rPr lang="fr-CA" sz="900" b="0" i="0" u="none" strike="noStrike" dirty="0" err="1">
                          <a:solidFill>
                            <a:srgbClr val="595959"/>
                          </a:solidFill>
                          <a:effectLst/>
                          <a:latin typeface="Arial Narrow" panose="020B0606020202030204" pitchFamily="34" charset="0"/>
                        </a:rPr>
                        <a:t>phobia</a:t>
                      </a:r>
                      <a:r>
                        <a:rPr lang="fr-CA" sz="900" b="0" i="0" u="none" strike="noStrike" dirty="0">
                          <a:solidFill>
                            <a:srgbClr val="595959"/>
                          </a:solidFill>
                          <a:effectLst/>
                          <a:latin typeface="Arial Narrow" panose="020B0606020202030204" pitchFamily="34" charset="0"/>
                        </a:rPr>
                        <a:t> / Préjugés contre les bisexuels / pansexuels / non-binaires (sans précision)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fr-CA" sz="900" b="0" i="0" u="none" strike="noStrike" dirty="0">
                          <a:solidFill>
                            <a:srgbClr val="595959"/>
                          </a:solidFill>
                          <a:effectLst/>
                          <a:latin typeface="Arial Narrow" panose="020B0606020202030204" pitchFamily="34" charset="0"/>
                        </a:rPr>
                        <a:t>Préjugés habituels sur gais / lesbiennes / </a:t>
                      </a:r>
                      <a:r>
                        <a:rPr lang="fr-CA" sz="900" b="0" i="0" u="none" strike="noStrike" dirty="0" err="1">
                          <a:solidFill>
                            <a:srgbClr val="595959"/>
                          </a:solidFill>
                          <a:effectLst/>
                          <a:latin typeface="Arial Narrow" panose="020B0606020202030204" pitchFamily="34" charset="0"/>
                        </a:rPr>
                        <a:t>trans</a:t>
                      </a:r>
                      <a:r>
                        <a:rPr lang="fr-CA" sz="900" b="0" i="0" u="none" strike="noStrike" dirty="0">
                          <a:solidFill>
                            <a:srgbClr val="595959"/>
                          </a:solidFill>
                          <a:effectLst/>
                          <a:latin typeface="Arial Narrow" panose="020B0606020202030204" pitchFamily="34" charset="0"/>
                        </a:rPr>
                        <a:t>... (sans précision)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fr-CA" sz="900" b="0" i="0" u="none" strike="noStrike" dirty="0">
                          <a:solidFill>
                            <a:srgbClr val="595959"/>
                          </a:solidFill>
                          <a:effectLst/>
                          <a:latin typeface="Arial Narrow" panose="020B0606020202030204" pitchFamily="34" charset="0"/>
                        </a:rPr>
                        <a:t>Asexuels ont peur du sexe / sont des prudes / Vont toujours rester seuls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fr-CA" sz="900" b="0" i="0" u="none" strike="noStrike" dirty="0">
                          <a:solidFill>
                            <a:srgbClr val="595959"/>
                          </a:solidFill>
                          <a:effectLst/>
                          <a:latin typeface="Arial Narrow" panose="020B0606020202030204" pitchFamily="34" charset="0"/>
                        </a:rPr>
                        <a:t>Phénomène U-</a:t>
                      </a:r>
                      <a:r>
                        <a:rPr lang="fr-CA" sz="900" b="0" i="0" u="none" strike="noStrike" dirty="0" err="1">
                          <a:solidFill>
                            <a:srgbClr val="595959"/>
                          </a:solidFill>
                          <a:effectLst/>
                          <a:latin typeface="Arial Narrow" panose="020B0606020202030204" pitchFamily="34" charset="0"/>
                        </a:rPr>
                        <a:t>haul</a:t>
                      </a:r>
                      <a:r>
                        <a:rPr lang="fr-CA" sz="900" b="0" i="0" u="none" strike="noStrike" dirty="0">
                          <a:solidFill>
                            <a:srgbClr val="595959"/>
                          </a:solidFill>
                          <a:effectLst/>
                          <a:latin typeface="Arial Narrow" panose="020B0606020202030204" pitchFamily="34" charset="0"/>
                        </a:rPr>
                        <a:t> lesbiennes (emménager vite ensemble)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fr-CA" sz="900" b="0" i="0" u="none" strike="noStrike" dirty="0" smtClean="0">
                          <a:solidFill>
                            <a:srgbClr val="595959"/>
                          </a:solidFill>
                          <a:effectLst/>
                          <a:latin typeface="Arial Narrow" panose="020B0606020202030204" pitchFamily="34" charset="0"/>
                        </a:rPr>
                        <a:t>Autre</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8977">
                <a:tc>
                  <a:txBody>
                    <a:bodyPr/>
                    <a:lstStyle/>
                    <a:p>
                      <a:pPr algn="l" fontAlgn="ctr"/>
                      <a:r>
                        <a:rPr lang="fr-CA" sz="900" b="0" i="0" u="none" strike="noStrike" dirty="0">
                          <a:solidFill>
                            <a:srgbClr val="595959"/>
                          </a:solidFill>
                          <a:effectLst/>
                          <a:latin typeface="Arial Narrow" panose="020B0606020202030204" pitchFamily="34" charset="0"/>
                        </a:rPr>
                        <a:t>Je ne sais pas / Pas de réponse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4"/>
            </p:custDataLst>
          </p:nvPr>
        </p:nvSpPr>
        <p:spPr>
          <a:xfrm>
            <a:off x="500202" y="6267913"/>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Q74</a:t>
            </a:r>
            <a:r>
              <a:rPr lang="fr-CA" sz="900" dirty="0">
                <a:solidFill>
                  <a:srgbClr val="595959"/>
                </a:solidFill>
                <a:latin typeface="Arial" panose="020B0604020202020204" pitchFamily="34" charset="0"/>
                <a:cs typeface="Arial" panose="020B0604020202020204" pitchFamily="34" charset="0"/>
              </a:rPr>
              <a:t>. Quels stéréotypes retrouve-t-on au sein de la communauté </a:t>
            </a:r>
            <a:r>
              <a:rPr lang="fr-CA" sz="900" dirty="0" err="1">
                <a:solidFill>
                  <a:srgbClr val="595959"/>
                </a:solidFill>
                <a:latin typeface="Arial" panose="020B0604020202020204" pitchFamily="34" charset="0"/>
                <a:cs typeface="Arial" panose="020B0604020202020204" pitchFamily="34" charset="0"/>
              </a:rPr>
              <a:t>LGBTQ</a:t>
            </a:r>
            <a:r>
              <a:rPr lang="fr-CA" sz="900" dirty="0">
                <a:solidFill>
                  <a:srgbClr val="595959"/>
                </a:solidFill>
                <a:latin typeface="Arial" panose="020B0604020202020204" pitchFamily="34" charset="0"/>
                <a:cs typeface="Arial" panose="020B0604020202020204" pitchFamily="34" charset="0"/>
              </a:rPr>
              <a:t>?</a:t>
            </a:r>
          </a:p>
        </p:txBody>
      </p:sp>
      <p:sp>
        <p:nvSpPr>
          <p:cNvPr id="11" name="ZoneTexte 10"/>
          <p:cNvSpPr txBox="1"/>
          <p:nvPr/>
        </p:nvSpPr>
        <p:spPr>
          <a:xfrm>
            <a:off x="179512" y="764704"/>
            <a:ext cx="7272808" cy="230832"/>
          </a:xfrm>
          <a:prstGeom prst="rect">
            <a:avLst/>
          </a:prstGeom>
          <a:noFill/>
        </p:spPr>
        <p:txBody>
          <a:bodyPr wrap="square" rtlCol="0">
            <a:spAutoFit/>
          </a:bodyPr>
          <a:lstStyle/>
          <a:p>
            <a:pPr algn="ctr"/>
            <a:r>
              <a:rPr lang="fr-CA" sz="900" dirty="0" smtClean="0">
                <a:solidFill>
                  <a:srgbClr val="9BBB59"/>
                </a:solidFill>
                <a:latin typeface="Arial" panose="020B0604020202020204" pitchFamily="34" charset="0"/>
                <a:cs typeface="Arial" panose="020B0604020202020204" pitchFamily="34" charset="0"/>
              </a:rPr>
              <a:t>Base </a:t>
            </a:r>
            <a:r>
              <a:rPr lang="fr-CA" sz="900" dirty="0">
                <a:solidFill>
                  <a:srgbClr val="9BBB59"/>
                </a:solidFill>
                <a:latin typeface="Arial" panose="020B0604020202020204" pitchFamily="34" charset="0"/>
                <a:cs typeface="Arial" panose="020B0604020202020204" pitchFamily="34" charset="0"/>
              </a:rPr>
              <a:t>: </a:t>
            </a:r>
            <a:r>
              <a:rPr lang="fr-CA" sz="900" dirty="0" smtClean="0">
                <a:solidFill>
                  <a:srgbClr val="9BBB59"/>
                </a:solidFill>
                <a:latin typeface="Arial" panose="020B0604020202020204" pitchFamily="34" charset="0"/>
                <a:cs typeface="Arial" panose="020B0604020202020204" pitchFamily="34" charset="0"/>
              </a:rPr>
              <a:t>répondants qui trouvent que certains groupes </a:t>
            </a:r>
            <a:r>
              <a:rPr lang="fr-CA" sz="900" dirty="0" err="1" smtClean="0">
                <a:solidFill>
                  <a:srgbClr val="9BBB59"/>
                </a:solidFill>
                <a:latin typeface="Arial" panose="020B0604020202020204" pitchFamily="34" charset="0"/>
                <a:cs typeface="Arial" panose="020B0604020202020204" pitchFamily="34" charset="0"/>
              </a:rPr>
              <a:t>LGBT</a:t>
            </a:r>
            <a:r>
              <a:rPr lang="fr-CA" sz="900" dirty="0" smtClean="0">
                <a:solidFill>
                  <a:srgbClr val="9BBB59"/>
                </a:solidFill>
                <a:latin typeface="Arial" panose="020B0604020202020204" pitchFamily="34" charset="0"/>
                <a:cs typeface="Arial" panose="020B0604020202020204" pitchFamily="34" charset="0"/>
              </a:rPr>
              <a:t>  entretiennent des stéréotypes par rapport à d’autres groupes </a:t>
            </a:r>
            <a:r>
              <a:rPr lang="fr-CA" sz="900" dirty="0" err="1" smtClean="0">
                <a:solidFill>
                  <a:srgbClr val="9BBB59"/>
                </a:solidFill>
                <a:latin typeface="Arial" panose="020B0604020202020204" pitchFamily="34" charset="0"/>
                <a:cs typeface="Arial" panose="020B0604020202020204" pitchFamily="34" charset="0"/>
              </a:rPr>
              <a:t>LGBT</a:t>
            </a:r>
            <a:endParaRPr lang="fr-CA" sz="900" dirty="0">
              <a:solidFill>
                <a:srgbClr val="000000"/>
              </a:solidFill>
              <a:latin typeface="Arial" panose="020B0604020202020204" pitchFamily="34" charset="0"/>
              <a:cs typeface="Arial" panose="020B0604020202020204" pitchFamily="34" charset="0"/>
            </a:endParaRPr>
          </a:p>
        </p:txBody>
      </p:sp>
      <p:sp>
        <p:nvSpPr>
          <p:cNvPr id="13" name="Titre 4"/>
          <p:cNvSpPr>
            <a:spLocks noGrp="1"/>
          </p:cNvSpPr>
          <p:nvPr>
            <p:ph type="title"/>
            <p:custDataLst>
              <p:tags r:id="rId5"/>
            </p:custDataLst>
          </p:nvPr>
        </p:nvSpPr>
        <p:spPr>
          <a:xfrm>
            <a:off x="558800" y="179115"/>
            <a:ext cx="6893520" cy="631545"/>
          </a:xfrm>
        </p:spPr>
        <p:txBody>
          <a:bodyPr/>
          <a:lstStyle/>
          <a:p>
            <a:r>
              <a:rPr lang="fr-CA" sz="2000" dirty="0">
                <a:solidFill>
                  <a:srgbClr val="9BBB59"/>
                </a:solidFill>
              </a:rPr>
              <a:t>S</a:t>
            </a:r>
            <a:r>
              <a:rPr lang="fr-CA" sz="2000" dirty="0" smtClean="0">
                <a:solidFill>
                  <a:srgbClr val="9BBB59"/>
                </a:solidFill>
              </a:rPr>
              <a:t>téréotypes observés au sein de la communauté </a:t>
            </a:r>
            <a:r>
              <a:rPr lang="fr-CA" sz="2000" dirty="0" err="1" smtClean="0">
                <a:solidFill>
                  <a:srgbClr val="9BBB59"/>
                </a:solidFill>
              </a:rPr>
              <a:t>LGBT</a:t>
            </a:r>
            <a:endParaRPr lang="fr-CA" dirty="0"/>
          </a:p>
        </p:txBody>
      </p:sp>
    </p:spTree>
    <p:extLst>
      <p:ext uri="{BB962C8B-B14F-4D97-AF65-F5344CB8AC3E}">
        <p14:creationId xmlns:p14="http://schemas.microsoft.com/office/powerpoint/2010/main" val="145782782"/>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a:xfrm>
            <a:off x="558801" y="1699260"/>
            <a:ext cx="5525367" cy="2594674"/>
          </a:xfrm>
        </p:spPr>
        <p:txBody>
          <a:bodyPr/>
          <a:lstStyle/>
          <a:p>
            <a:r>
              <a:rPr lang="fr-CA" dirty="0" smtClean="0"/>
              <a:t>Impact de l’orientation sexuelle ou de l’identité de genre sur le bien-être personnel et sur certains choix de vie</a:t>
            </a:r>
            <a:endParaRPr lang="fr-CA" dirty="0"/>
          </a:p>
        </p:txBody>
      </p:sp>
      <p:sp>
        <p:nvSpPr>
          <p:cNvPr id="3" name="Espace réservé du texte 2"/>
          <p:cNvSpPr>
            <a:spLocks noGrp="1"/>
          </p:cNvSpPr>
          <p:nvPr>
            <p:ph type="body" sz="quarter" idx="10"/>
            <p:custDataLst>
              <p:tags r:id="rId2"/>
            </p:custDataLst>
          </p:nvPr>
        </p:nvSpPr>
        <p:spPr/>
        <p:txBody>
          <a:bodyPr/>
          <a:lstStyle/>
          <a:p>
            <a:r>
              <a:rPr lang="fr-CA" i="1" dirty="0"/>
              <a:t>RAPPORT PRÉPARÉ POUR LA </a:t>
            </a:r>
            <a:r>
              <a:rPr lang="fr-CA" i="1" dirty="0" smtClean="0"/>
              <a:t>FONDATION JASMIN ROY</a:t>
            </a:r>
            <a:endParaRPr lang="fr-CA" i="1" dirty="0"/>
          </a:p>
          <a:p>
            <a:endParaRPr lang="en-CA" dirty="0"/>
          </a:p>
        </p:txBody>
      </p:sp>
    </p:spTree>
    <p:extLst>
      <p:ext uri="{BB962C8B-B14F-4D97-AF65-F5344CB8AC3E}">
        <p14:creationId xmlns:p14="http://schemas.microsoft.com/office/powerpoint/2010/main" val="1204738813"/>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198</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500361"/>
            <a:ext cx="5669384" cy="631545"/>
          </a:xfrm>
        </p:spPr>
        <p:txBody>
          <a:bodyPr/>
          <a:lstStyle/>
          <a:p>
            <a:r>
              <a:rPr lang="fr-CA" sz="2000" dirty="0" smtClean="0">
                <a:solidFill>
                  <a:srgbClr val="9BBB59"/>
                </a:solidFill>
              </a:rPr>
              <a:t>Capacité à bien vivre avec son orientation sexuelle / identité de genre</a:t>
            </a:r>
            <a:endParaRPr lang="fr-CA" dirty="0"/>
          </a:p>
        </p:txBody>
      </p:sp>
      <p:sp>
        <p:nvSpPr>
          <p:cNvPr id="14" name="ZoneTexte 13"/>
          <p:cNvSpPr txBox="1"/>
          <p:nvPr>
            <p:custDataLst>
              <p:tags r:id="rId4"/>
            </p:custDataLst>
          </p:nvPr>
        </p:nvSpPr>
        <p:spPr>
          <a:xfrm>
            <a:off x="500202" y="6009183"/>
            <a:ext cx="7818207" cy="507831"/>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Q85. </a:t>
            </a:r>
            <a:r>
              <a:rPr lang="fr-CA" sz="900" dirty="0">
                <a:solidFill>
                  <a:srgbClr val="595959"/>
                </a:solidFill>
                <a:latin typeface="Arial" panose="020B0604020202020204" pitchFamily="34" charset="0"/>
                <a:cs typeface="Arial" panose="020B0604020202020204" pitchFamily="34" charset="0"/>
              </a:rPr>
              <a:t>De façon générale, diriez-vous que vous vivez très bien, plutôt bien, plutôt mal ou très mal avec votre orientation sexuelle/identité de genre? </a:t>
            </a:r>
            <a:r>
              <a:rPr lang="fr-CA" sz="900" dirty="0" smtClean="0">
                <a:solidFill>
                  <a:srgbClr val="595959"/>
                </a:solidFill>
                <a:latin typeface="Arial" panose="020B0604020202020204" pitchFamily="34" charset="0"/>
                <a:cs typeface="Arial" panose="020B0604020202020204" pitchFamily="34" charset="0"/>
              </a:rPr>
              <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Q87</a:t>
            </a:r>
            <a:r>
              <a:rPr lang="fr-CA" sz="900" dirty="0">
                <a:solidFill>
                  <a:srgbClr val="595959"/>
                </a:solidFill>
                <a:latin typeface="Arial" panose="020B0604020202020204" pitchFamily="34" charset="0"/>
                <a:cs typeface="Arial" panose="020B0604020202020204" pitchFamily="34" charset="0"/>
              </a:rPr>
              <a:t>. Avez-vous l’impression que dans l’ensemble votre vie sera ou aura été plus difficile, moins difficile ou ni plus ni moins difficile que celle d’une personne ne faisant pas partie d’une minorité sexuelle? </a:t>
            </a:r>
          </a:p>
        </p:txBody>
      </p:sp>
      <p:graphicFrame>
        <p:nvGraphicFramePr>
          <p:cNvPr id="8" name="Graphique 7"/>
          <p:cNvGraphicFramePr/>
          <p:nvPr>
            <p:extLst>
              <p:ext uri="{D42A27DB-BD31-4B8C-83A1-F6EECF244321}">
                <p14:modId xmlns:p14="http://schemas.microsoft.com/office/powerpoint/2010/main" val="3347507812"/>
              </p:ext>
            </p:extLst>
          </p:nvPr>
        </p:nvGraphicFramePr>
        <p:xfrm>
          <a:off x="388445" y="2487379"/>
          <a:ext cx="3384376" cy="2952328"/>
        </p:xfrm>
        <a:graphic>
          <a:graphicData uri="http://schemas.openxmlformats.org/drawingml/2006/chart">
            <c:chart xmlns:c="http://schemas.openxmlformats.org/drawingml/2006/chart" xmlns:r="http://schemas.openxmlformats.org/officeDocument/2006/relationships" r:id="rId8"/>
          </a:graphicData>
        </a:graphic>
      </p:graphicFrame>
      <p:sp>
        <p:nvSpPr>
          <p:cNvPr id="11" name="ZoneTexte 10"/>
          <p:cNvSpPr txBox="1"/>
          <p:nvPr/>
        </p:nvSpPr>
        <p:spPr>
          <a:xfrm>
            <a:off x="253096" y="3974075"/>
            <a:ext cx="782587" cy="276999"/>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Plutôt bien</a:t>
            </a:r>
            <a:endParaRPr lang="fr-CA" sz="1200" dirty="0">
              <a:solidFill>
                <a:srgbClr val="595959"/>
              </a:solidFill>
              <a:latin typeface="Arial Narrow" panose="020B0606020202030204" pitchFamily="34" charset="0"/>
            </a:endParaRPr>
          </a:p>
        </p:txBody>
      </p:sp>
      <p:sp>
        <p:nvSpPr>
          <p:cNvPr id="22" name="ZoneTexte 21"/>
          <p:cNvSpPr txBox="1"/>
          <p:nvPr/>
        </p:nvSpPr>
        <p:spPr>
          <a:xfrm>
            <a:off x="741490" y="1766854"/>
            <a:ext cx="2996333" cy="461665"/>
          </a:xfrm>
          <a:prstGeom prst="rect">
            <a:avLst/>
          </a:prstGeom>
          <a:noFill/>
        </p:spPr>
        <p:txBody>
          <a:bodyPr wrap="none" rtlCol="0">
            <a:spAutoFit/>
          </a:bodyPr>
          <a:lstStyle/>
          <a:p>
            <a:pPr algn="ctr"/>
            <a:r>
              <a:rPr lang="fr-CA" sz="1200" b="1" dirty="0" smtClean="0">
                <a:solidFill>
                  <a:srgbClr val="595959"/>
                </a:solidFill>
                <a:latin typeface="Arial Narrow" panose="020B0606020202030204" pitchFamily="34" charset="0"/>
              </a:rPr>
              <a:t>Aptitude à vivre</a:t>
            </a:r>
            <a:br>
              <a:rPr lang="fr-CA" sz="1200" b="1" dirty="0" smtClean="0">
                <a:solidFill>
                  <a:srgbClr val="595959"/>
                </a:solidFill>
                <a:latin typeface="Arial Narrow" panose="020B0606020202030204" pitchFamily="34" charset="0"/>
              </a:rPr>
            </a:br>
            <a:r>
              <a:rPr lang="fr-CA" sz="1200" b="1" dirty="0" smtClean="0">
                <a:solidFill>
                  <a:srgbClr val="595959"/>
                </a:solidFill>
                <a:latin typeface="Arial Narrow" panose="020B0606020202030204" pitchFamily="34" charset="0"/>
              </a:rPr>
              <a:t>avec son orientation </a:t>
            </a:r>
            <a:r>
              <a:rPr lang="fr-CA" sz="1200" b="1" dirty="0">
                <a:solidFill>
                  <a:srgbClr val="595959"/>
                </a:solidFill>
                <a:latin typeface="Arial Narrow" panose="020B0606020202030204" pitchFamily="34" charset="0"/>
              </a:rPr>
              <a:t>sexuelle/identité de </a:t>
            </a:r>
            <a:r>
              <a:rPr lang="fr-CA" sz="1200" b="1" dirty="0" smtClean="0">
                <a:solidFill>
                  <a:srgbClr val="595959"/>
                </a:solidFill>
                <a:latin typeface="Arial Narrow" panose="020B0606020202030204" pitchFamily="34" charset="0"/>
              </a:rPr>
              <a:t>genre</a:t>
            </a:r>
            <a:endParaRPr lang="fr-CA" sz="900" b="1" dirty="0">
              <a:solidFill>
                <a:srgbClr val="000000"/>
              </a:solidFill>
              <a:latin typeface="Arial Narrow" panose="020B0606020202030204" pitchFamily="34" charset="0"/>
              <a:cs typeface="Arial" panose="020B0604020202020204" pitchFamily="34" charset="0"/>
            </a:endParaRPr>
          </a:p>
        </p:txBody>
      </p:sp>
      <p:sp>
        <p:nvSpPr>
          <p:cNvPr id="13" name="ZoneTexte 12"/>
          <p:cNvSpPr txBox="1"/>
          <p:nvPr/>
        </p:nvSpPr>
        <p:spPr>
          <a:xfrm>
            <a:off x="3419872" y="3782140"/>
            <a:ext cx="705899" cy="276999"/>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Très bien</a:t>
            </a:r>
            <a:endParaRPr lang="fr-CA" sz="1200" dirty="0">
              <a:solidFill>
                <a:srgbClr val="595959"/>
              </a:solidFill>
              <a:latin typeface="Arial Narrow" panose="020B0606020202030204" pitchFamily="34" charset="0"/>
            </a:endParaRPr>
          </a:p>
        </p:txBody>
      </p:sp>
      <p:sp>
        <p:nvSpPr>
          <p:cNvPr id="15" name="ZoneTexte 14"/>
          <p:cNvSpPr txBox="1"/>
          <p:nvPr/>
        </p:nvSpPr>
        <p:spPr>
          <a:xfrm>
            <a:off x="1088376" y="2348880"/>
            <a:ext cx="747320" cy="276999"/>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Plutôt mal</a:t>
            </a:r>
            <a:endParaRPr lang="fr-CA" sz="1200" dirty="0">
              <a:solidFill>
                <a:srgbClr val="595959"/>
              </a:solidFill>
              <a:latin typeface="Arial Narrow" panose="020B0606020202030204" pitchFamily="34" charset="0"/>
            </a:endParaRPr>
          </a:p>
        </p:txBody>
      </p:sp>
      <p:sp>
        <p:nvSpPr>
          <p:cNvPr id="16" name="ZoneTexte 15"/>
          <p:cNvSpPr txBox="1"/>
          <p:nvPr/>
        </p:nvSpPr>
        <p:spPr>
          <a:xfrm>
            <a:off x="1830547" y="2292818"/>
            <a:ext cx="670633" cy="276999"/>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Très mal</a:t>
            </a:r>
            <a:endParaRPr lang="fr-CA" sz="1200" dirty="0">
              <a:solidFill>
                <a:srgbClr val="595959"/>
              </a:solidFill>
              <a:latin typeface="Arial Narrow" panose="020B0606020202030204" pitchFamily="34" charset="0"/>
            </a:endParaRPr>
          </a:p>
        </p:txBody>
      </p:sp>
      <p:graphicFrame>
        <p:nvGraphicFramePr>
          <p:cNvPr id="18" name="Graphique 17"/>
          <p:cNvGraphicFramePr/>
          <p:nvPr>
            <p:extLst>
              <p:ext uri="{D42A27DB-BD31-4B8C-83A1-F6EECF244321}">
                <p14:modId xmlns:p14="http://schemas.microsoft.com/office/powerpoint/2010/main" val="1973818958"/>
              </p:ext>
            </p:extLst>
          </p:nvPr>
        </p:nvGraphicFramePr>
        <p:xfrm>
          <a:off x="4716016" y="2398947"/>
          <a:ext cx="3384376" cy="2952328"/>
        </p:xfrm>
        <a:graphic>
          <a:graphicData uri="http://schemas.openxmlformats.org/drawingml/2006/chart">
            <c:chart xmlns:c="http://schemas.openxmlformats.org/drawingml/2006/chart" xmlns:r="http://schemas.openxmlformats.org/officeDocument/2006/relationships" r:id="rId9"/>
          </a:graphicData>
        </a:graphic>
      </p:graphicFrame>
      <p:sp>
        <p:nvSpPr>
          <p:cNvPr id="19" name="ZoneTexte 18"/>
          <p:cNvSpPr txBox="1"/>
          <p:nvPr/>
        </p:nvSpPr>
        <p:spPr>
          <a:xfrm>
            <a:off x="5026674" y="1776354"/>
            <a:ext cx="2919389" cy="276999"/>
          </a:xfrm>
          <a:prstGeom prst="rect">
            <a:avLst/>
          </a:prstGeom>
          <a:noFill/>
        </p:spPr>
        <p:txBody>
          <a:bodyPr wrap="none" rtlCol="0">
            <a:spAutoFit/>
          </a:bodyPr>
          <a:lstStyle/>
          <a:p>
            <a:pPr algn="ctr"/>
            <a:r>
              <a:rPr lang="fr-CA" sz="1200" b="1" dirty="0" smtClean="0">
                <a:solidFill>
                  <a:srgbClr val="595959"/>
                </a:solidFill>
                <a:latin typeface="Arial Narrow" panose="020B0606020202030204" pitchFamily="34" charset="0"/>
              </a:rPr>
              <a:t>Perception du niveau de difficulté de sa vie </a:t>
            </a:r>
            <a:endParaRPr lang="fr-CA" sz="900" dirty="0">
              <a:solidFill>
                <a:srgbClr val="000000"/>
              </a:solidFill>
              <a:latin typeface="Arial" panose="020B0604020202020204" pitchFamily="34" charset="0"/>
              <a:cs typeface="Arial" panose="020B0604020202020204" pitchFamily="34" charset="0"/>
            </a:endParaRPr>
          </a:p>
        </p:txBody>
      </p:sp>
      <p:sp>
        <p:nvSpPr>
          <p:cNvPr id="20" name="ZoneTexte 19"/>
          <p:cNvSpPr txBox="1"/>
          <p:nvPr/>
        </p:nvSpPr>
        <p:spPr>
          <a:xfrm>
            <a:off x="7156078" y="2447000"/>
            <a:ext cx="831703" cy="461665"/>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Beaucoup </a:t>
            </a:r>
            <a:br>
              <a:rPr lang="fr-CA" sz="1200" dirty="0" smtClean="0">
                <a:solidFill>
                  <a:srgbClr val="595959"/>
                </a:solidFill>
                <a:latin typeface="Arial Narrow" panose="020B0606020202030204" pitchFamily="34" charset="0"/>
              </a:rPr>
            </a:br>
            <a:r>
              <a:rPr lang="fr-CA" sz="1200" dirty="0" smtClean="0">
                <a:solidFill>
                  <a:srgbClr val="595959"/>
                </a:solidFill>
                <a:latin typeface="Arial Narrow" panose="020B0606020202030204" pitchFamily="34" charset="0"/>
              </a:rPr>
              <a:t>plus difficile</a:t>
            </a:r>
            <a:endParaRPr lang="fr-CA" sz="1200" dirty="0">
              <a:solidFill>
                <a:srgbClr val="595959"/>
              </a:solidFill>
              <a:latin typeface="Arial Narrow" panose="020B0606020202030204" pitchFamily="34" charset="0"/>
            </a:endParaRPr>
          </a:p>
        </p:txBody>
      </p:sp>
      <p:sp>
        <p:nvSpPr>
          <p:cNvPr id="23" name="ZoneTexte 22"/>
          <p:cNvSpPr txBox="1"/>
          <p:nvPr/>
        </p:nvSpPr>
        <p:spPr>
          <a:xfrm>
            <a:off x="7156077" y="4659167"/>
            <a:ext cx="831703" cy="461665"/>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Un peu </a:t>
            </a:r>
            <a:br>
              <a:rPr lang="fr-CA" sz="1200" dirty="0" smtClean="0">
                <a:solidFill>
                  <a:srgbClr val="595959"/>
                </a:solidFill>
                <a:latin typeface="Arial Narrow" panose="020B0606020202030204" pitchFamily="34" charset="0"/>
              </a:rPr>
            </a:br>
            <a:r>
              <a:rPr lang="fr-CA" sz="1200" dirty="0" smtClean="0">
                <a:solidFill>
                  <a:srgbClr val="595959"/>
                </a:solidFill>
                <a:latin typeface="Arial Narrow" panose="020B0606020202030204" pitchFamily="34" charset="0"/>
              </a:rPr>
              <a:t>plus difficile</a:t>
            </a:r>
            <a:endParaRPr lang="fr-CA" sz="1200" dirty="0">
              <a:solidFill>
                <a:srgbClr val="595959"/>
              </a:solidFill>
              <a:latin typeface="Arial Narrow" panose="020B0606020202030204" pitchFamily="34" charset="0"/>
            </a:endParaRPr>
          </a:p>
        </p:txBody>
      </p:sp>
      <p:sp>
        <p:nvSpPr>
          <p:cNvPr id="24" name="ZoneTexte 23"/>
          <p:cNvSpPr txBox="1"/>
          <p:nvPr/>
        </p:nvSpPr>
        <p:spPr>
          <a:xfrm>
            <a:off x="5179963" y="4839543"/>
            <a:ext cx="937501" cy="461665"/>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Un peu </a:t>
            </a:r>
            <a:br>
              <a:rPr lang="fr-CA" sz="1200" dirty="0" smtClean="0">
                <a:solidFill>
                  <a:srgbClr val="595959"/>
                </a:solidFill>
                <a:latin typeface="Arial Narrow" panose="020B0606020202030204" pitchFamily="34" charset="0"/>
              </a:rPr>
            </a:br>
            <a:r>
              <a:rPr lang="fr-CA" sz="1200" dirty="0" smtClean="0">
                <a:solidFill>
                  <a:srgbClr val="595959"/>
                </a:solidFill>
                <a:latin typeface="Arial Narrow" panose="020B0606020202030204" pitchFamily="34" charset="0"/>
              </a:rPr>
              <a:t>moins difficile</a:t>
            </a:r>
            <a:endParaRPr lang="fr-CA" sz="1200" dirty="0">
              <a:solidFill>
                <a:srgbClr val="595959"/>
              </a:solidFill>
              <a:latin typeface="Arial Narrow" panose="020B0606020202030204" pitchFamily="34" charset="0"/>
            </a:endParaRPr>
          </a:p>
        </p:txBody>
      </p:sp>
      <p:sp>
        <p:nvSpPr>
          <p:cNvPr id="25" name="ZoneTexte 24"/>
          <p:cNvSpPr txBox="1"/>
          <p:nvPr/>
        </p:nvSpPr>
        <p:spPr>
          <a:xfrm>
            <a:off x="4426587" y="4087705"/>
            <a:ext cx="937501" cy="461665"/>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Beaucoup</a:t>
            </a:r>
            <a:br>
              <a:rPr lang="fr-CA" sz="1200" dirty="0" smtClean="0">
                <a:solidFill>
                  <a:srgbClr val="595959"/>
                </a:solidFill>
                <a:latin typeface="Arial Narrow" panose="020B0606020202030204" pitchFamily="34" charset="0"/>
              </a:rPr>
            </a:br>
            <a:r>
              <a:rPr lang="fr-CA" sz="1200" dirty="0" smtClean="0">
                <a:solidFill>
                  <a:srgbClr val="595959"/>
                </a:solidFill>
                <a:latin typeface="Arial Narrow" panose="020B0606020202030204" pitchFamily="34" charset="0"/>
              </a:rPr>
              <a:t>moins difficile</a:t>
            </a:r>
            <a:endParaRPr lang="fr-CA" sz="1200" dirty="0">
              <a:solidFill>
                <a:srgbClr val="595959"/>
              </a:solidFill>
              <a:latin typeface="Arial Narrow" panose="020B0606020202030204" pitchFamily="34" charset="0"/>
            </a:endParaRPr>
          </a:p>
        </p:txBody>
      </p:sp>
      <p:sp>
        <p:nvSpPr>
          <p:cNvPr id="26" name="ZoneTexte 25"/>
          <p:cNvSpPr txBox="1"/>
          <p:nvPr/>
        </p:nvSpPr>
        <p:spPr>
          <a:xfrm>
            <a:off x="4557923" y="2554269"/>
            <a:ext cx="937501" cy="461665"/>
          </a:xfrm>
          <a:prstGeom prst="rect">
            <a:avLst/>
          </a:prstGeom>
          <a:noFill/>
        </p:spPr>
        <p:txBody>
          <a:bodyPr wrap="none" rtlCol="0">
            <a:spAutoFit/>
          </a:bodyPr>
          <a:lstStyle/>
          <a:p>
            <a:r>
              <a:rPr lang="fr-CA" sz="1200" dirty="0" smtClean="0">
                <a:solidFill>
                  <a:srgbClr val="595959"/>
                </a:solidFill>
                <a:latin typeface="Arial Narrow" panose="020B0606020202030204" pitchFamily="34" charset="0"/>
              </a:rPr>
              <a:t>Ni plus ni </a:t>
            </a:r>
            <a:br>
              <a:rPr lang="fr-CA" sz="1200" dirty="0" smtClean="0">
                <a:solidFill>
                  <a:srgbClr val="595959"/>
                </a:solidFill>
                <a:latin typeface="Arial Narrow" panose="020B0606020202030204" pitchFamily="34" charset="0"/>
              </a:rPr>
            </a:br>
            <a:r>
              <a:rPr lang="fr-CA" sz="1200" dirty="0" smtClean="0">
                <a:solidFill>
                  <a:srgbClr val="595959"/>
                </a:solidFill>
                <a:latin typeface="Arial Narrow" panose="020B0606020202030204" pitchFamily="34" charset="0"/>
              </a:rPr>
              <a:t>moins difficile</a:t>
            </a:r>
            <a:endParaRPr lang="fr-CA" sz="1200" dirty="0">
              <a:solidFill>
                <a:srgbClr val="595959"/>
              </a:solidFill>
              <a:latin typeface="Arial Narrow" panose="020B0606020202030204" pitchFamily="34" charset="0"/>
            </a:endParaRPr>
          </a:p>
        </p:txBody>
      </p:sp>
      <p:sp>
        <p:nvSpPr>
          <p:cNvPr id="27" name="Rectangle 26"/>
          <p:cNvSpPr/>
          <p:nvPr>
            <p:custDataLst>
              <p:tags r:id="rId5"/>
            </p:custDataLst>
          </p:nvPr>
        </p:nvSpPr>
        <p:spPr>
          <a:xfrm>
            <a:off x="510159" y="1160678"/>
            <a:ext cx="23679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2172345"/>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199</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221172602"/>
              </p:ext>
            </p:extLst>
          </p:nvPr>
        </p:nvGraphicFramePr>
        <p:xfrm>
          <a:off x="539552" y="1203188"/>
          <a:ext cx="7992887" cy="3810060"/>
        </p:xfrm>
        <a:graphic>
          <a:graphicData uri="http://schemas.openxmlformats.org/drawingml/2006/table">
            <a:tbl>
              <a:tblPr firstRow="1" bandRow="1">
                <a:tableStyleId>{2D5ABB26-0587-4C30-8999-92F81FD0307C}</a:tableStyleId>
              </a:tblPr>
              <a:tblGrid>
                <a:gridCol w="2520280"/>
                <a:gridCol w="781801"/>
                <a:gridCol w="781801"/>
                <a:gridCol w="781801"/>
                <a:gridCol w="781801"/>
                <a:gridCol w="781801"/>
                <a:gridCol w="781801"/>
                <a:gridCol w="781801"/>
              </a:tblGrid>
              <a:tr h="27019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1917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8255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014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04000">
                <a:tc>
                  <a:txBody>
                    <a:bodyPr/>
                    <a:lstStyle/>
                    <a:p>
                      <a:pPr algn="l"/>
                      <a:r>
                        <a:rPr lang="fr-CA" sz="1100" b="1" dirty="0" smtClean="0">
                          <a:solidFill>
                            <a:srgbClr val="595959"/>
                          </a:solidFill>
                          <a:latin typeface="Arial Narrow" panose="020B0606020202030204" pitchFamily="34" charset="0"/>
                        </a:rPr>
                        <a:t>Aptitude à vivre</a:t>
                      </a:r>
                      <a:r>
                        <a:rPr lang="fr-CA" sz="1100" b="1" baseline="0" dirty="0" smtClean="0">
                          <a:solidFill>
                            <a:srgbClr val="595959"/>
                          </a:solidFill>
                          <a:latin typeface="Arial Narrow" panose="020B0606020202030204" pitchFamily="34" charset="0"/>
                        </a:rPr>
                        <a:t> </a:t>
                      </a:r>
                      <a:r>
                        <a:rPr lang="fr-CA" sz="1100" b="1" dirty="0" smtClean="0">
                          <a:solidFill>
                            <a:srgbClr val="595959"/>
                          </a:solidFill>
                          <a:latin typeface="Arial Narrow" panose="020B0606020202030204" pitchFamily="34" charset="0"/>
                        </a:rPr>
                        <a:t>avec son</a:t>
                      </a:r>
                      <a:r>
                        <a:rPr lang="fr-CA" sz="1100" b="1" baseline="0" dirty="0" smtClean="0">
                          <a:solidFill>
                            <a:srgbClr val="595959"/>
                          </a:solidFill>
                          <a:latin typeface="Arial Narrow" panose="020B0606020202030204" pitchFamily="34" charset="0"/>
                        </a:rPr>
                        <a:t> </a:t>
                      </a:r>
                      <a:r>
                        <a:rPr lang="fr-CA" sz="1100" b="1" dirty="0" smtClean="0">
                          <a:solidFill>
                            <a:srgbClr val="595959"/>
                          </a:solidFill>
                          <a:latin typeface="Arial Narrow" panose="020B0606020202030204" pitchFamily="34" charset="0"/>
                        </a:rPr>
                        <a:t>orientation sexuelle/identité de genre</a:t>
                      </a:r>
                      <a:endParaRPr lang="fr-CA" sz="800" b="1" dirty="0">
                        <a:solidFill>
                          <a:srgbClr val="000000"/>
                        </a:solidFill>
                        <a:latin typeface="Arial Narrow" panose="020B0606020202030204" pitchFamily="34" charset="0"/>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fr-CA" sz="1100" b="0" i="0" u="none" strike="noStrike" dirty="0">
                          <a:solidFill>
                            <a:srgbClr val="595959"/>
                          </a:solidFill>
                          <a:effectLst/>
                          <a:latin typeface="Arial Narrow" panose="020B0606020202030204" pitchFamily="34" charset="0"/>
                        </a:rPr>
                        <a:t>Très </a:t>
                      </a:r>
                      <a:r>
                        <a:rPr lang="fr-CA" sz="1100" b="0" i="0" u="none" strike="noStrike" dirty="0" smtClean="0">
                          <a:solidFill>
                            <a:srgbClr val="595959"/>
                          </a:solidFill>
                          <a:effectLst/>
                          <a:latin typeface="Arial Narrow" panose="020B0606020202030204" pitchFamily="34" charset="0"/>
                        </a:rPr>
                        <a:t>bien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Plutôt</a:t>
                      </a:r>
                      <a:r>
                        <a:rPr lang="fr-CA" sz="1100" b="0" i="0" u="none" strike="noStrike" baseline="0" dirty="0" smtClean="0">
                          <a:solidFill>
                            <a:srgbClr val="595959"/>
                          </a:solidFill>
                          <a:effectLst/>
                          <a:latin typeface="Arial Narrow" panose="020B0606020202030204" pitchFamily="34" charset="0"/>
                        </a:rPr>
                        <a:t> </a:t>
                      </a:r>
                      <a:r>
                        <a:rPr lang="fr-CA" sz="1100" b="0" i="0" u="none" strike="noStrike" dirty="0" smtClean="0">
                          <a:solidFill>
                            <a:srgbClr val="595959"/>
                          </a:solidFill>
                          <a:effectLst/>
                          <a:latin typeface="Arial Narrow" panose="020B0606020202030204" pitchFamily="34" charset="0"/>
                        </a:rPr>
                        <a:t>bien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ctr"/>
                      <a:r>
                        <a:rPr lang="fr-CA" sz="1100" b="1" dirty="0" smtClean="0">
                          <a:solidFill>
                            <a:srgbClr val="595959"/>
                          </a:solidFill>
                          <a:latin typeface="Arial Narrow" panose="020B0606020202030204" pitchFamily="34" charset="0"/>
                        </a:rPr>
                        <a:t>Perception du niveau de difficulté de sa vie </a:t>
                      </a:r>
                      <a:endParaRPr lang="fr-CA" sz="800" dirty="0">
                        <a:solidFill>
                          <a:srgbClr val="000000"/>
                        </a:solidFill>
                        <a:latin typeface="Arial" panose="020B0604020202020204" pitchFamily="34" charset="0"/>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Beaucoup plus difficile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Un peu plus difficile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Ni plus ni moins difficile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custDataLst>
              <p:tags r:id="rId5"/>
            </p:custDataLst>
          </p:nvPr>
        </p:nvSpPr>
        <p:spPr>
          <a:xfrm>
            <a:off x="500202" y="6009183"/>
            <a:ext cx="7818207" cy="507831"/>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Q85. </a:t>
            </a:r>
            <a:r>
              <a:rPr lang="fr-CA" sz="900" dirty="0">
                <a:solidFill>
                  <a:srgbClr val="595959"/>
                </a:solidFill>
                <a:latin typeface="Arial" panose="020B0604020202020204" pitchFamily="34" charset="0"/>
                <a:cs typeface="Arial" panose="020B0604020202020204" pitchFamily="34" charset="0"/>
              </a:rPr>
              <a:t>De façon générale, diriez-vous que vous vivez très bien, plutôt bien, plutôt mal ou très mal avec votre orientation sexuelle/identité de genre? </a:t>
            </a:r>
            <a:r>
              <a:rPr lang="fr-CA" sz="900" dirty="0" smtClean="0">
                <a:solidFill>
                  <a:srgbClr val="595959"/>
                </a:solidFill>
                <a:latin typeface="Arial" panose="020B0604020202020204" pitchFamily="34" charset="0"/>
                <a:cs typeface="Arial" panose="020B0604020202020204" pitchFamily="34" charset="0"/>
              </a:rPr>
              <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Q87</a:t>
            </a:r>
            <a:r>
              <a:rPr lang="fr-CA" sz="900" dirty="0">
                <a:solidFill>
                  <a:srgbClr val="595959"/>
                </a:solidFill>
                <a:latin typeface="Arial" panose="020B0604020202020204" pitchFamily="34" charset="0"/>
                <a:cs typeface="Arial" panose="020B0604020202020204" pitchFamily="34" charset="0"/>
              </a:rPr>
              <a:t>. Avez-vous l’impression que dans l’ensemble votre vie sera ou aura été plus difficile, moins difficile ou ni plus ni moins difficile que celle d’une personne ne faisant pas partie d’une minorité sexuelle? </a:t>
            </a:r>
          </a:p>
        </p:txBody>
      </p:sp>
      <p:sp>
        <p:nvSpPr>
          <p:cNvPr id="15" name="Titre 4"/>
          <p:cNvSpPr txBox="1">
            <a:spLocks/>
          </p:cNvSpPr>
          <p:nvPr>
            <p:custDataLst>
              <p:tags r:id="rId6"/>
            </p:custDataLst>
          </p:nvPr>
        </p:nvSpPr>
        <p:spPr bwMode="auto">
          <a:xfrm>
            <a:off x="558800" y="187200"/>
            <a:ext cx="566938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lvl1pPr algn="l" rtl="0" eaLnBrk="0" fontAlgn="base" hangingPunct="0">
              <a:spcBef>
                <a:spcPct val="0"/>
              </a:spcBef>
              <a:spcAft>
                <a:spcPct val="0"/>
              </a:spcAft>
              <a:defRPr b="1" kern="1200">
                <a:solidFill>
                  <a:srgbClr val="00B0F0"/>
                </a:solidFill>
                <a:latin typeface="Arial" pitchFamily="34" charset="0"/>
                <a:ea typeface="+mj-ea"/>
                <a:cs typeface="Arial" pitchFamily="34" charset="0"/>
              </a:defRPr>
            </a:lvl1pPr>
            <a:lvl2pPr algn="l" rtl="0" eaLnBrk="0" fontAlgn="base" hangingPunct="0">
              <a:spcBef>
                <a:spcPct val="0"/>
              </a:spcBef>
              <a:spcAft>
                <a:spcPct val="0"/>
              </a:spcAft>
              <a:defRPr b="1">
                <a:solidFill>
                  <a:srgbClr val="00B0F0"/>
                </a:solidFill>
                <a:latin typeface="Arial" charset="0"/>
                <a:cs typeface="Arial" charset="0"/>
              </a:defRPr>
            </a:lvl2pPr>
            <a:lvl3pPr algn="l" rtl="0" eaLnBrk="0" fontAlgn="base" hangingPunct="0">
              <a:spcBef>
                <a:spcPct val="0"/>
              </a:spcBef>
              <a:spcAft>
                <a:spcPct val="0"/>
              </a:spcAft>
              <a:defRPr b="1">
                <a:solidFill>
                  <a:srgbClr val="00B0F0"/>
                </a:solidFill>
                <a:latin typeface="Arial" charset="0"/>
                <a:cs typeface="Arial" charset="0"/>
              </a:defRPr>
            </a:lvl3pPr>
            <a:lvl4pPr algn="l" rtl="0" eaLnBrk="0" fontAlgn="base" hangingPunct="0">
              <a:spcBef>
                <a:spcPct val="0"/>
              </a:spcBef>
              <a:spcAft>
                <a:spcPct val="0"/>
              </a:spcAft>
              <a:defRPr b="1">
                <a:solidFill>
                  <a:srgbClr val="00B0F0"/>
                </a:solidFill>
                <a:latin typeface="Arial" charset="0"/>
                <a:cs typeface="Arial" charset="0"/>
              </a:defRPr>
            </a:lvl4pPr>
            <a:lvl5pPr algn="l" rtl="0" eaLnBrk="0" fontAlgn="base" hangingPunct="0">
              <a:spcBef>
                <a:spcPct val="0"/>
              </a:spcBef>
              <a:spcAft>
                <a:spcPct val="0"/>
              </a:spcAft>
              <a:defRPr b="1">
                <a:solidFill>
                  <a:srgbClr val="00B0F0"/>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000" dirty="0" smtClean="0">
                <a:solidFill>
                  <a:srgbClr val="9BBB59"/>
                </a:solidFill>
              </a:rPr>
              <a:t>Capacité à bien vivre avec son orientation sexuelle / identité de genre</a:t>
            </a:r>
            <a:endParaRPr lang="fr-CA" dirty="0"/>
          </a:p>
        </p:txBody>
      </p:sp>
    </p:spTree>
    <p:extLst>
      <p:ext uri="{BB962C8B-B14F-4D97-AF65-F5344CB8AC3E}">
        <p14:creationId xmlns:p14="http://schemas.microsoft.com/office/powerpoint/2010/main" val="19640871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410" name="Rectangle 2"/>
          <p:cNvSpPr>
            <a:spLocks noGrp="1" noChangeArrowheads="1"/>
          </p:cNvSpPr>
          <p:nvPr>
            <p:ph type="title"/>
            <p:custDataLst>
              <p:tags r:id="rId1"/>
            </p:custDataLst>
          </p:nvPr>
        </p:nvSpPr>
        <p:spPr/>
        <p:txBody>
          <a:bodyPr anchor="ctr" anchorCtr="0"/>
          <a:lstStyle/>
          <a:p>
            <a:r>
              <a:rPr lang="fr-CA" dirty="0" smtClean="0"/>
              <a:t>TABLE DES MATIÈRES</a:t>
            </a:r>
          </a:p>
        </p:txBody>
      </p:sp>
      <p:graphicFrame>
        <p:nvGraphicFramePr>
          <p:cNvPr id="21" name="Espace réservé du contenu 20"/>
          <p:cNvGraphicFramePr>
            <a:graphicFrameLocks noGrp="1"/>
          </p:cNvGraphicFramePr>
          <p:nvPr>
            <p:ph idx="1"/>
            <p:custDataLst>
              <p:tags r:id="rId2"/>
            </p:custDataLst>
            <p:extLst>
              <p:ext uri="{D42A27DB-BD31-4B8C-83A1-F6EECF244321}">
                <p14:modId xmlns:p14="http://schemas.microsoft.com/office/powerpoint/2010/main" val="292968971"/>
              </p:ext>
            </p:extLst>
          </p:nvPr>
        </p:nvGraphicFramePr>
        <p:xfrm>
          <a:off x="558800" y="1612075"/>
          <a:ext cx="5309344" cy="4550184"/>
        </p:xfrm>
        <a:graphic>
          <a:graphicData uri="http://schemas.openxmlformats.org/drawingml/2006/table">
            <a:tbl>
              <a:tblPr firstRow="1" bandRow="1">
                <a:tableStyleId>{2D5ABB26-0587-4C30-8999-92F81FD0307C}</a:tableStyleId>
              </a:tblPr>
              <a:tblGrid>
                <a:gridCol w="4909311"/>
                <a:gridCol w="400033"/>
              </a:tblGrid>
              <a:tr h="305883">
                <a:tc>
                  <a:txBody>
                    <a:bodyPr/>
                    <a:lstStyle/>
                    <a:p>
                      <a:pPr>
                        <a:lnSpc>
                          <a:spcPct val="90000"/>
                        </a:lnSpc>
                      </a:pPr>
                      <a:r>
                        <a:rPr kumimoji="0" lang="en-CA" sz="1200" b="0" i="0" u="none" strike="noStrike" kern="1200" cap="none" spc="0" normalizeH="0" baseline="0" noProof="0" dirty="0" smtClean="0">
                          <a:ln>
                            <a:noFill/>
                          </a:ln>
                          <a:solidFill>
                            <a:schemeClr val="bg1"/>
                          </a:solidFill>
                          <a:effectLst/>
                          <a:uLnTx/>
                          <a:uFillTx/>
                          <a:latin typeface="Arial Narrow" pitchFamily="34" charset="0"/>
                          <a:ea typeface="+mn-ea"/>
                          <a:cs typeface="Arial" pitchFamily="34" charset="0"/>
                        </a:rPr>
                        <a:t>CONTEXTE ET MÉTHODOLOGIE</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r">
                        <a:lnSpc>
                          <a:spcPct val="90000"/>
                        </a:lnSpc>
                      </a:pPr>
                      <a:r>
                        <a:rPr lang="en-CA" sz="1200" dirty="0" smtClean="0">
                          <a:solidFill>
                            <a:schemeClr val="bg1"/>
                          </a:solidFill>
                          <a:latin typeface="Arial Narrow" pitchFamily="34" charset="0"/>
                        </a:rPr>
                        <a:t>3</a:t>
                      </a:r>
                      <a:endParaRPr lang="en-CA" sz="1200" dirty="0">
                        <a:solidFill>
                          <a:schemeClr val="bg1"/>
                        </a:solidFill>
                        <a:latin typeface="Arial Narrow" pitchFamily="34" charset="0"/>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305883">
                <a:tc>
                  <a:txBody>
                    <a:bodyPr/>
                    <a:lstStyle/>
                    <a:p>
                      <a:pPr>
                        <a:lnSpc>
                          <a:spcPct val="90000"/>
                        </a:lnSpc>
                      </a:pPr>
                      <a:r>
                        <a:rPr kumimoji="0" lang="en-CA" sz="1200" b="0" i="0" u="none" strike="noStrike" kern="1200" cap="none" spc="0" normalizeH="0" baseline="0" noProof="0" dirty="0" smtClean="0">
                          <a:ln>
                            <a:noFill/>
                          </a:ln>
                          <a:solidFill>
                            <a:schemeClr val="bg1"/>
                          </a:solidFill>
                          <a:effectLst/>
                          <a:uLnTx/>
                          <a:uFillTx/>
                          <a:latin typeface="Arial Narrow" pitchFamily="34" charset="0"/>
                          <a:ea typeface="+mn-ea"/>
                          <a:cs typeface="Arial" pitchFamily="34" charset="0"/>
                        </a:rPr>
                        <a:t>GRANDS CONSTATS</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r">
                        <a:lnSpc>
                          <a:spcPct val="90000"/>
                        </a:lnSpc>
                      </a:pPr>
                      <a:r>
                        <a:rPr lang="en-CA" sz="1200" dirty="0" smtClean="0">
                          <a:solidFill>
                            <a:schemeClr val="bg1"/>
                          </a:solidFill>
                          <a:latin typeface="Arial Narrow" pitchFamily="34" charset="0"/>
                        </a:rPr>
                        <a:t>10</a:t>
                      </a:r>
                      <a:endParaRPr lang="en-CA" sz="1200" dirty="0">
                        <a:solidFill>
                          <a:schemeClr val="bg1"/>
                        </a:solidFill>
                        <a:latin typeface="Arial Narrow" pitchFamily="34" charset="0"/>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305883">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0" lang="fr-CA" sz="1200" b="0" i="0" u="none" strike="noStrike" kern="1200" cap="all" spc="0" normalizeH="0" baseline="0" dirty="0" smtClean="0">
                          <a:ln>
                            <a:noFill/>
                          </a:ln>
                          <a:solidFill>
                            <a:schemeClr val="bg1"/>
                          </a:solidFill>
                          <a:effectLst/>
                          <a:uLnTx/>
                          <a:uFillTx/>
                          <a:latin typeface="Arial Narrow" pitchFamily="34" charset="0"/>
                          <a:ea typeface="+mn-ea"/>
                          <a:cs typeface="Arial" pitchFamily="34" charset="0"/>
                        </a:rPr>
                        <a:t>Observations sur l’incidence et  sur certaines corrélations entre âge, identité de genre et orientation sexuelle </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algn="r">
                        <a:lnSpc>
                          <a:spcPct val="90000"/>
                        </a:lnSpc>
                      </a:pPr>
                      <a:r>
                        <a:rPr lang="en-CA" sz="1200" dirty="0" smtClean="0">
                          <a:solidFill>
                            <a:schemeClr val="bg1"/>
                          </a:solidFill>
                          <a:latin typeface="Arial Narrow" pitchFamily="34" charset="0"/>
                        </a:rPr>
                        <a:t>27</a:t>
                      </a:r>
                      <a:endParaRPr lang="en-CA" sz="1200" dirty="0">
                        <a:solidFill>
                          <a:schemeClr val="bg1"/>
                        </a:solidFill>
                        <a:latin typeface="Arial Narrow" pitchFamily="34" charset="0"/>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305883">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0" lang="fr-CA" sz="1200" b="0" i="0" u="none" strike="noStrike" kern="1200" cap="all" spc="0" normalizeH="0" baseline="0" dirty="0" smtClean="0">
                          <a:ln>
                            <a:noFill/>
                          </a:ln>
                          <a:solidFill>
                            <a:schemeClr val="bg1"/>
                          </a:solidFill>
                          <a:effectLst/>
                          <a:uLnTx/>
                          <a:uFillTx/>
                          <a:latin typeface="Arial Narrow" pitchFamily="34" charset="0"/>
                          <a:ea typeface="+mn-ea"/>
                          <a:cs typeface="Arial" pitchFamily="34" charset="0"/>
                        </a:rPr>
                        <a:t>Apprivoisement et dévoilement de l’orientation sexuelle et/ou de l’identité de genre</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indent="0" algn="r" defTabSz="914400" rtl="0" eaLnBrk="1" fontAlgn="auto" latinLnBrk="0" hangingPunct="1">
                        <a:lnSpc>
                          <a:spcPct val="90000"/>
                        </a:lnSpc>
                        <a:spcBef>
                          <a:spcPts val="0"/>
                        </a:spcBef>
                        <a:spcAft>
                          <a:spcPts val="0"/>
                        </a:spcAft>
                        <a:buClrTx/>
                        <a:buSzTx/>
                        <a:buFontTx/>
                        <a:buNone/>
                        <a:tabLst/>
                        <a:defRPr/>
                      </a:pPr>
                      <a:r>
                        <a:rPr lang="en-CA" sz="1200" dirty="0" smtClean="0">
                          <a:solidFill>
                            <a:schemeClr val="bg1"/>
                          </a:solidFill>
                          <a:latin typeface="Arial Narrow" pitchFamily="34" charset="0"/>
                        </a:rPr>
                        <a:t>34</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305883">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0" lang="fr-CA" sz="1200" b="0" i="0" u="none" strike="noStrike" kern="1200" cap="all" spc="0" normalizeH="0" baseline="0" dirty="0" smtClean="0">
                          <a:ln>
                            <a:noFill/>
                          </a:ln>
                          <a:solidFill>
                            <a:schemeClr val="bg1"/>
                          </a:solidFill>
                          <a:effectLst/>
                          <a:uLnTx/>
                          <a:uFillTx/>
                          <a:latin typeface="Arial Narrow" pitchFamily="34" charset="0"/>
                          <a:ea typeface="+mn-ea"/>
                          <a:cs typeface="Arial" pitchFamily="34" charset="0"/>
                        </a:rPr>
                        <a:t>Sentiment d’acceptation sociale</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indent="0" algn="r" defTabSz="914400" rtl="0" eaLnBrk="1" fontAlgn="auto" latinLnBrk="0" hangingPunct="1">
                        <a:lnSpc>
                          <a:spcPct val="90000"/>
                        </a:lnSpc>
                        <a:spcBef>
                          <a:spcPts val="0"/>
                        </a:spcBef>
                        <a:spcAft>
                          <a:spcPts val="0"/>
                        </a:spcAft>
                        <a:buClrTx/>
                        <a:buSzTx/>
                        <a:buFontTx/>
                        <a:buNone/>
                        <a:tabLst/>
                        <a:defRPr/>
                      </a:pPr>
                      <a:r>
                        <a:rPr lang="en-CA" sz="1200" kern="1200" dirty="0" smtClean="0">
                          <a:solidFill>
                            <a:schemeClr val="bg1"/>
                          </a:solidFill>
                          <a:latin typeface="Arial Narrow" pitchFamily="34" charset="0"/>
                          <a:ea typeface="+mn-ea"/>
                          <a:cs typeface="+mn-cs"/>
                        </a:rPr>
                        <a:t>140</a:t>
                      </a:r>
                      <a:endParaRPr lang="en-CA" sz="1200" kern="1200" dirty="0">
                        <a:solidFill>
                          <a:schemeClr val="bg1"/>
                        </a:solidFill>
                        <a:latin typeface="Arial Narrow" pitchFamily="34" charset="0"/>
                        <a:ea typeface="+mn-ea"/>
                        <a:cs typeface="+mn-cs"/>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305883">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0" lang="fr-CA" sz="1200" b="0" i="0" u="none" strike="noStrike" kern="1200" cap="all" spc="0" normalizeH="0" baseline="0" dirty="0" smtClean="0">
                          <a:ln>
                            <a:noFill/>
                          </a:ln>
                          <a:solidFill>
                            <a:schemeClr val="bg1"/>
                          </a:solidFill>
                          <a:effectLst/>
                          <a:uLnTx/>
                          <a:uFillTx/>
                          <a:latin typeface="Arial Narrow" pitchFamily="34" charset="0"/>
                          <a:ea typeface="+mn-ea"/>
                          <a:cs typeface="Arial" pitchFamily="34" charset="0"/>
                        </a:rPr>
                        <a:t>Perception d’intégration du milieu LGBT</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indent="0" algn="r" defTabSz="914400" rtl="0" eaLnBrk="1" fontAlgn="auto" latinLnBrk="0" hangingPunct="1">
                        <a:lnSpc>
                          <a:spcPct val="90000"/>
                        </a:lnSpc>
                        <a:spcBef>
                          <a:spcPts val="0"/>
                        </a:spcBef>
                        <a:spcAft>
                          <a:spcPts val="0"/>
                        </a:spcAft>
                        <a:buClrTx/>
                        <a:buSzTx/>
                        <a:buFontTx/>
                        <a:buNone/>
                        <a:tabLst/>
                        <a:defRPr/>
                      </a:pPr>
                      <a:r>
                        <a:rPr lang="en-CA" sz="1200" kern="1200" dirty="0" smtClean="0">
                          <a:solidFill>
                            <a:schemeClr val="bg1"/>
                          </a:solidFill>
                          <a:latin typeface="Arial Narrow" pitchFamily="34" charset="0"/>
                          <a:ea typeface="+mn-ea"/>
                          <a:cs typeface="+mn-cs"/>
                        </a:rPr>
                        <a:t>175</a:t>
                      </a:r>
                      <a:endParaRPr lang="en-CA" sz="1200" kern="1200" dirty="0">
                        <a:solidFill>
                          <a:schemeClr val="bg1"/>
                        </a:solidFill>
                        <a:latin typeface="Arial Narrow" pitchFamily="34" charset="0"/>
                        <a:ea typeface="+mn-ea"/>
                        <a:cs typeface="+mn-cs"/>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305883">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0" lang="fr-CA" sz="1200" b="0" i="0" u="none" strike="noStrike" kern="1200" cap="all" spc="0" normalizeH="0" baseline="0" dirty="0" smtClean="0">
                          <a:ln>
                            <a:noFill/>
                          </a:ln>
                          <a:solidFill>
                            <a:schemeClr val="bg1"/>
                          </a:solidFill>
                          <a:effectLst/>
                          <a:uLnTx/>
                          <a:uFillTx/>
                          <a:latin typeface="Arial Narrow" pitchFamily="34" charset="0"/>
                          <a:ea typeface="+mn-ea"/>
                          <a:cs typeface="Arial" pitchFamily="34" charset="0"/>
                        </a:rPr>
                        <a:t>Impact de l’orientation sexuelle ou de l’identité de genre sur le bien-être personnel et sur certains choix de vie</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indent="0" algn="r" defTabSz="914400" rtl="0" eaLnBrk="1" fontAlgn="auto" latinLnBrk="0" hangingPunct="1">
                        <a:lnSpc>
                          <a:spcPct val="90000"/>
                        </a:lnSpc>
                        <a:spcBef>
                          <a:spcPts val="0"/>
                        </a:spcBef>
                        <a:spcAft>
                          <a:spcPts val="0"/>
                        </a:spcAft>
                        <a:buClrTx/>
                        <a:buSzTx/>
                        <a:buFontTx/>
                        <a:buNone/>
                        <a:tabLst/>
                        <a:defRPr/>
                      </a:pPr>
                      <a:r>
                        <a:rPr lang="en-CA" sz="1200" kern="1200" dirty="0" smtClean="0">
                          <a:solidFill>
                            <a:schemeClr val="bg1"/>
                          </a:solidFill>
                          <a:latin typeface="Arial Narrow" pitchFamily="34" charset="0"/>
                          <a:ea typeface="+mn-ea"/>
                          <a:cs typeface="+mn-cs"/>
                        </a:rPr>
                        <a:t>197</a:t>
                      </a:r>
                      <a:endParaRPr lang="en-CA" sz="1200" kern="1200" dirty="0">
                        <a:solidFill>
                          <a:schemeClr val="bg1"/>
                        </a:solidFill>
                        <a:latin typeface="Arial Narrow" pitchFamily="34" charset="0"/>
                        <a:ea typeface="+mn-ea"/>
                        <a:cs typeface="+mn-cs"/>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305883">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0" lang="fr-CA" sz="1200" b="0" i="0" u="none" strike="noStrike" kern="1200" cap="all" spc="0" normalizeH="0" baseline="0" dirty="0" smtClean="0">
                          <a:ln>
                            <a:noFill/>
                          </a:ln>
                          <a:solidFill>
                            <a:schemeClr val="bg1"/>
                          </a:solidFill>
                          <a:effectLst/>
                          <a:uLnTx/>
                          <a:uFillTx/>
                          <a:latin typeface="Arial Narrow" pitchFamily="34" charset="0"/>
                          <a:ea typeface="+mn-ea"/>
                          <a:cs typeface="Arial" pitchFamily="34" charset="0"/>
                        </a:rPr>
                        <a:t>Réalités de vie des personnes LGBT, lorsque possible comparées  </a:t>
                      </a:r>
                      <a:br>
                        <a:rPr kumimoji="0" lang="fr-CA" sz="1200" b="0" i="0" u="none" strike="noStrike" kern="1200" cap="all" spc="0" normalizeH="0" baseline="0" dirty="0" smtClean="0">
                          <a:ln>
                            <a:noFill/>
                          </a:ln>
                          <a:solidFill>
                            <a:schemeClr val="bg1"/>
                          </a:solidFill>
                          <a:effectLst/>
                          <a:uLnTx/>
                          <a:uFillTx/>
                          <a:latin typeface="Arial Narrow" pitchFamily="34" charset="0"/>
                          <a:ea typeface="+mn-ea"/>
                          <a:cs typeface="Arial" pitchFamily="34" charset="0"/>
                        </a:rPr>
                      </a:br>
                      <a:r>
                        <a:rPr kumimoji="0" lang="fr-CA" sz="1200" b="0" i="0" u="none" strike="noStrike" kern="1200" cap="all" spc="0" normalizeH="0" baseline="0" dirty="0" smtClean="0">
                          <a:ln>
                            <a:noFill/>
                          </a:ln>
                          <a:solidFill>
                            <a:schemeClr val="bg1"/>
                          </a:solidFill>
                          <a:effectLst/>
                          <a:uLnTx/>
                          <a:uFillTx/>
                          <a:latin typeface="Arial Narrow" pitchFamily="34" charset="0"/>
                          <a:ea typeface="+mn-ea"/>
                          <a:cs typeface="Arial" pitchFamily="34" charset="0"/>
                        </a:rPr>
                        <a:t>à celles des personnes hétérosexuelles </a:t>
                      </a:r>
                      <a:r>
                        <a:rPr kumimoji="0" lang="fr-CA" sz="1200" b="0" i="0" u="none" strike="noStrike" kern="1200" cap="all" spc="0" normalizeH="0" baseline="0" dirty="0" err="1" smtClean="0">
                          <a:ln>
                            <a:noFill/>
                          </a:ln>
                          <a:solidFill>
                            <a:schemeClr val="bg1"/>
                          </a:solidFill>
                          <a:effectLst/>
                          <a:uLnTx/>
                          <a:uFillTx/>
                          <a:latin typeface="Arial Narrow" pitchFamily="34" charset="0"/>
                          <a:ea typeface="+mn-ea"/>
                          <a:cs typeface="Arial" pitchFamily="34" charset="0"/>
                        </a:rPr>
                        <a:t>cisgenres</a:t>
                      </a:r>
                      <a:endParaRPr kumimoji="0" lang="fr-CA" sz="1200" b="0" i="0" u="none" strike="noStrike" kern="1200" cap="all" spc="0" normalizeH="0" baseline="0" dirty="0" smtClean="0">
                        <a:ln>
                          <a:noFill/>
                        </a:ln>
                        <a:solidFill>
                          <a:schemeClr val="bg1"/>
                        </a:solidFill>
                        <a:effectLst/>
                        <a:uLnTx/>
                        <a:uFillTx/>
                        <a:latin typeface="Arial Narrow" pitchFamily="34" charset="0"/>
                        <a:ea typeface="+mn-ea"/>
                        <a:cs typeface="Arial" pitchFamily="34" charset="0"/>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indent="0" algn="r" defTabSz="914400" rtl="0" eaLnBrk="1" fontAlgn="auto" latinLnBrk="0" hangingPunct="1">
                        <a:lnSpc>
                          <a:spcPct val="90000"/>
                        </a:lnSpc>
                        <a:spcBef>
                          <a:spcPts val="0"/>
                        </a:spcBef>
                        <a:spcAft>
                          <a:spcPts val="0"/>
                        </a:spcAft>
                        <a:buClrTx/>
                        <a:buSzTx/>
                        <a:buFontTx/>
                        <a:buNone/>
                        <a:tabLst/>
                        <a:defRPr/>
                      </a:pPr>
                      <a:r>
                        <a:rPr lang="en-CA" sz="1200" kern="1200" dirty="0" smtClean="0">
                          <a:solidFill>
                            <a:schemeClr val="bg1"/>
                          </a:solidFill>
                          <a:latin typeface="Arial Narrow" pitchFamily="34" charset="0"/>
                          <a:ea typeface="+mn-ea"/>
                          <a:cs typeface="+mn-cs"/>
                        </a:rPr>
                        <a:t>217</a:t>
                      </a:r>
                      <a:endParaRPr lang="en-CA" sz="1200" kern="1200" dirty="0">
                        <a:solidFill>
                          <a:schemeClr val="bg1"/>
                        </a:solidFill>
                        <a:latin typeface="Arial Narrow" pitchFamily="34" charset="0"/>
                        <a:ea typeface="+mn-ea"/>
                        <a:cs typeface="+mn-cs"/>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305883">
                <a:tc>
                  <a:txBody>
                    <a:bodyPr/>
                    <a:lstStyle/>
                    <a:p>
                      <a:pPr marL="363538" marR="0" indent="0" algn="l" defTabSz="914400" rtl="0" eaLnBrk="1" fontAlgn="auto" latinLnBrk="0" hangingPunct="1">
                        <a:lnSpc>
                          <a:spcPct val="90000"/>
                        </a:lnSpc>
                        <a:spcBef>
                          <a:spcPts val="0"/>
                        </a:spcBef>
                        <a:spcAft>
                          <a:spcPts val="0"/>
                        </a:spcAft>
                        <a:buClrTx/>
                        <a:buSzTx/>
                        <a:buFontTx/>
                        <a:buNone/>
                        <a:tabLst/>
                        <a:defRPr/>
                      </a:pPr>
                      <a:r>
                        <a:rPr kumimoji="0" lang="fr-CA" sz="1200" b="0" i="1" u="none" strike="noStrike" kern="1200" cap="all" spc="0" normalizeH="0" baseline="0" dirty="0" smtClean="0">
                          <a:ln>
                            <a:noFill/>
                          </a:ln>
                          <a:solidFill>
                            <a:schemeClr val="bg1"/>
                          </a:solidFill>
                          <a:effectLst/>
                          <a:uLnTx/>
                          <a:uFillTx/>
                          <a:latin typeface="Arial Narrow" pitchFamily="34" charset="0"/>
                          <a:ea typeface="+mn-ea"/>
                          <a:cs typeface="Arial" pitchFamily="34" charset="0"/>
                        </a:rPr>
                        <a:t>Bonheur, sources de divertissement, vie sociale et implication sociale</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indent="0" algn="r" defTabSz="914400" rtl="0" eaLnBrk="1" fontAlgn="auto" latinLnBrk="0" hangingPunct="1">
                        <a:lnSpc>
                          <a:spcPct val="90000"/>
                        </a:lnSpc>
                        <a:spcBef>
                          <a:spcPts val="0"/>
                        </a:spcBef>
                        <a:spcAft>
                          <a:spcPts val="0"/>
                        </a:spcAft>
                        <a:buClrTx/>
                        <a:buSzTx/>
                        <a:buFontTx/>
                        <a:buNone/>
                        <a:tabLst/>
                        <a:defRPr/>
                      </a:pPr>
                      <a:r>
                        <a:rPr lang="en-CA" sz="1200" kern="1200" dirty="0" smtClean="0">
                          <a:solidFill>
                            <a:schemeClr val="bg1"/>
                          </a:solidFill>
                          <a:latin typeface="Arial Narrow" pitchFamily="34" charset="0"/>
                          <a:ea typeface="+mn-ea"/>
                          <a:cs typeface="+mn-cs"/>
                        </a:rPr>
                        <a:t>218</a:t>
                      </a:r>
                      <a:endParaRPr lang="en-CA" sz="1200" kern="1200" dirty="0">
                        <a:solidFill>
                          <a:schemeClr val="bg1"/>
                        </a:solidFill>
                        <a:latin typeface="Arial Narrow" pitchFamily="34" charset="0"/>
                        <a:ea typeface="+mn-ea"/>
                        <a:cs typeface="+mn-cs"/>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305883">
                <a:tc>
                  <a:txBody>
                    <a:bodyPr/>
                    <a:lstStyle/>
                    <a:p>
                      <a:pPr marL="363538" marR="0" indent="0" algn="l" defTabSz="914400" rtl="0" eaLnBrk="1" fontAlgn="auto" latinLnBrk="0" hangingPunct="1">
                        <a:lnSpc>
                          <a:spcPct val="90000"/>
                        </a:lnSpc>
                        <a:spcBef>
                          <a:spcPts val="0"/>
                        </a:spcBef>
                        <a:spcAft>
                          <a:spcPts val="0"/>
                        </a:spcAft>
                        <a:buClrTx/>
                        <a:buSzTx/>
                        <a:buFontTx/>
                        <a:buNone/>
                        <a:tabLst/>
                        <a:defRPr/>
                      </a:pPr>
                      <a:r>
                        <a:rPr kumimoji="0" lang="fr-CA" sz="1200" b="0" i="1" u="none" strike="noStrike" kern="1200" cap="all" spc="0" normalizeH="0" baseline="0" dirty="0" smtClean="0">
                          <a:ln>
                            <a:noFill/>
                          </a:ln>
                          <a:solidFill>
                            <a:schemeClr val="bg1"/>
                          </a:solidFill>
                          <a:effectLst/>
                          <a:uLnTx/>
                          <a:uFillTx/>
                          <a:latin typeface="Arial Narrow" pitchFamily="34" charset="0"/>
                          <a:ea typeface="+mn-ea"/>
                          <a:cs typeface="Arial" pitchFamily="34" charset="0"/>
                        </a:rPr>
                        <a:t>Vie amoureuse et familiale</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indent="0" algn="r" defTabSz="914400" rtl="0" eaLnBrk="1" fontAlgn="auto" latinLnBrk="0" hangingPunct="1">
                        <a:lnSpc>
                          <a:spcPct val="90000"/>
                        </a:lnSpc>
                        <a:spcBef>
                          <a:spcPts val="0"/>
                        </a:spcBef>
                        <a:spcAft>
                          <a:spcPts val="0"/>
                        </a:spcAft>
                        <a:buClrTx/>
                        <a:buSzTx/>
                        <a:buFontTx/>
                        <a:buNone/>
                        <a:tabLst/>
                        <a:defRPr/>
                      </a:pPr>
                      <a:r>
                        <a:rPr lang="en-CA" sz="1200" kern="1200" dirty="0" smtClean="0">
                          <a:solidFill>
                            <a:schemeClr val="bg1"/>
                          </a:solidFill>
                          <a:latin typeface="Arial Narrow" pitchFamily="34" charset="0"/>
                          <a:ea typeface="+mn-ea"/>
                          <a:cs typeface="+mn-cs"/>
                        </a:rPr>
                        <a:t>233</a:t>
                      </a:r>
                      <a:endParaRPr lang="en-CA" sz="1200" kern="1200" dirty="0">
                        <a:solidFill>
                          <a:schemeClr val="bg1"/>
                        </a:solidFill>
                        <a:latin typeface="Arial Narrow" pitchFamily="34" charset="0"/>
                        <a:ea typeface="+mn-ea"/>
                        <a:cs typeface="+mn-cs"/>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305883">
                <a:tc>
                  <a:txBody>
                    <a:bodyPr/>
                    <a:lstStyle/>
                    <a:p>
                      <a:pPr marL="363538" marR="0" indent="0" algn="l" defTabSz="914400" rtl="0" eaLnBrk="1" fontAlgn="auto" latinLnBrk="0" hangingPunct="1">
                        <a:lnSpc>
                          <a:spcPct val="90000"/>
                        </a:lnSpc>
                        <a:spcBef>
                          <a:spcPts val="0"/>
                        </a:spcBef>
                        <a:spcAft>
                          <a:spcPts val="0"/>
                        </a:spcAft>
                        <a:buClrTx/>
                        <a:buSzTx/>
                        <a:buFontTx/>
                        <a:buNone/>
                        <a:tabLst/>
                        <a:defRPr/>
                      </a:pPr>
                      <a:r>
                        <a:rPr kumimoji="0" lang="fr-CA" sz="1200" b="0" i="1" u="none" strike="noStrike" kern="1200" cap="all" spc="0" normalizeH="0" baseline="0" dirty="0" smtClean="0">
                          <a:ln>
                            <a:noFill/>
                          </a:ln>
                          <a:solidFill>
                            <a:schemeClr val="bg1"/>
                          </a:solidFill>
                          <a:effectLst/>
                          <a:uLnTx/>
                          <a:uFillTx/>
                          <a:latin typeface="Arial Narrow" pitchFamily="34" charset="0"/>
                          <a:ea typeface="+mn-ea"/>
                          <a:cs typeface="Arial" pitchFamily="34" charset="0"/>
                        </a:rPr>
                        <a:t>Vie professionnelle et consommation</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indent="0" algn="r" defTabSz="914400" rtl="0" eaLnBrk="1" fontAlgn="auto" latinLnBrk="0" hangingPunct="1">
                        <a:lnSpc>
                          <a:spcPct val="90000"/>
                        </a:lnSpc>
                        <a:spcBef>
                          <a:spcPts val="0"/>
                        </a:spcBef>
                        <a:spcAft>
                          <a:spcPts val="0"/>
                        </a:spcAft>
                        <a:buClrTx/>
                        <a:buSzTx/>
                        <a:buFontTx/>
                        <a:buNone/>
                        <a:tabLst/>
                        <a:defRPr/>
                      </a:pPr>
                      <a:r>
                        <a:rPr lang="en-CA" sz="1200" kern="1200" dirty="0" smtClean="0">
                          <a:solidFill>
                            <a:schemeClr val="bg1"/>
                          </a:solidFill>
                          <a:latin typeface="Arial Narrow" pitchFamily="34" charset="0"/>
                          <a:ea typeface="+mn-ea"/>
                          <a:cs typeface="+mn-cs"/>
                        </a:rPr>
                        <a:t>255</a:t>
                      </a:r>
                      <a:endParaRPr lang="en-CA" sz="1200" kern="1200" dirty="0">
                        <a:solidFill>
                          <a:schemeClr val="bg1"/>
                        </a:solidFill>
                        <a:latin typeface="Arial Narrow" pitchFamily="34" charset="0"/>
                        <a:ea typeface="+mn-ea"/>
                        <a:cs typeface="+mn-cs"/>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305883">
                <a:tc>
                  <a:txBody>
                    <a:bodyPr/>
                    <a:lstStyle/>
                    <a:p>
                      <a:pPr marL="363538" marR="0" indent="0" algn="l" defTabSz="914400" rtl="0" eaLnBrk="1" fontAlgn="auto" latinLnBrk="0" hangingPunct="1">
                        <a:lnSpc>
                          <a:spcPct val="90000"/>
                        </a:lnSpc>
                        <a:spcBef>
                          <a:spcPts val="0"/>
                        </a:spcBef>
                        <a:spcAft>
                          <a:spcPts val="0"/>
                        </a:spcAft>
                        <a:buClrTx/>
                        <a:buSzTx/>
                        <a:buFontTx/>
                        <a:buNone/>
                        <a:tabLst/>
                        <a:defRPr/>
                      </a:pPr>
                      <a:r>
                        <a:rPr kumimoji="0" lang="fr-CA" sz="1200" b="0" i="1" u="none" strike="noStrike" kern="1200" cap="all" spc="0" normalizeH="0" baseline="0" dirty="0" smtClean="0">
                          <a:ln>
                            <a:noFill/>
                          </a:ln>
                          <a:solidFill>
                            <a:schemeClr val="bg1"/>
                          </a:solidFill>
                          <a:effectLst/>
                          <a:uLnTx/>
                          <a:uFillTx/>
                          <a:latin typeface="Arial Narrow" pitchFamily="34" charset="0"/>
                          <a:ea typeface="+mn-ea"/>
                          <a:cs typeface="Arial" pitchFamily="34" charset="0"/>
                        </a:rPr>
                        <a:t>Intimidation et comportements à risque</a:t>
                      </a: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indent="0" algn="r" defTabSz="914400" rtl="0" eaLnBrk="1" fontAlgn="auto" latinLnBrk="0" hangingPunct="1">
                        <a:lnSpc>
                          <a:spcPct val="90000"/>
                        </a:lnSpc>
                        <a:spcBef>
                          <a:spcPts val="0"/>
                        </a:spcBef>
                        <a:spcAft>
                          <a:spcPts val="0"/>
                        </a:spcAft>
                        <a:buClrTx/>
                        <a:buSzTx/>
                        <a:buFontTx/>
                        <a:buNone/>
                        <a:tabLst/>
                        <a:defRPr/>
                      </a:pPr>
                      <a:r>
                        <a:rPr lang="en-CA" sz="1200" kern="1200" dirty="0" smtClean="0">
                          <a:solidFill>
                            <a:schemeClr val="bg1"/>
                          </a:solidFill>
                          <a:latin typeface="Arial Narrow" pitchFamily="34" charset="0"/>
                          <a:ea typeface="+mn-ea"/>
                          <a:cs typeface="+mn-cs"/>
                        </a:rPr>
                        <a:t>264</a:t>
                      </a:r>
                      <a:endParaRPr lang="en-CA" sz="1200" kern="1200" dirty="0">
                        <a:solidFill>
                          <a:schemeClr val="bg1"/>
                        </a:solidFill>
                        <a:latin typeface="Arial Narrow" pitchFamily="34" charset="0"/>
                        <a:ea typeface="+mn-ea"/>
                        <a:cs typeface="+mn-cs"/>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r h="305883">
                <a:tc>
                  <a:txBody>
                    <a:bodyPr/>
                    <a:lstStyle/>
                    <a:p>
                      <a:pPr marL="0" marR="0" indent="0" algn="l" defTabSz="914400" rtl="0" eaLnBrk="1" fontAlgn="auto" latinLnBrk="0" hangingPunct="1">
                        <a:lnSpc>
                          <a:spcPct val="90000"/>
                        </a:lnSpc>
                        <a:spcBef>
                          <a:spcPts val="0"/>
                        </a:spcBef>
                        <a:spcAft>
                          <a:spcPts val="0"/>
                        </a:spcAft>
                        <a:buClrTx/>
                        <a:buSzTx/>
                        <a:buFontTx/>
                        <a:buNone/>
                        <a:tabLst/>
                        <a:defRPr/>
                      </a:pPr>
                      <a:r>
                        <a:rPr kumimoji="0" lang="fr-CA" sz="1200" b="0" i="0" u="none" strike="noStrike" kern="1200" cap="all" spc="0" normalizeH="0" baseline="0" dirty="0" smtClean="0">
                          <a:ln>
                            <a:noFill/>
                          </a:ln>
                          <a:solidFill>
                            <a:schemeClr val="bg1"/>
                          </a:solidFill>
                          <a:effectLst/>
                          <a:uLnTx/>
                          <a:uFillTx/>
                          <a:latin typeface="Arial Narrow" pitchFamily="34" charset="0"/>
                          <a:ea typeface="+mn-ea"/>
                          <a:cs typeface="Arial" pitchFamily="34" charset="0"/>
                        </a:rPr>
                        <a:t>Les valeurs socioculturelles de la population </a:t>
                      </a:r>
                      <a:r>
                        <a:rPr kumimoji="0" lang="fr-CA" sz="1200" b="0" i="0" u="none" strike="noStrike" kern="1200" cap="all" spc="0" normalizeH="0" baseline="0" dirty="0" err="1" smtClean="0">
                          <a:ln>
                            <a:noFill/>
                          </a:ln>
                          <a:solidFill>
                            <a:schemeClr val="bg1"/>
                          </a:solidFill>
                          <a:effectLst/>
                          <a:uLnTx/>
                          <a:uFillTx/>
                          <a:latin typeface="Arial Narrow" pitchFamily="34" charset="0"/>
                          <a:ea typeface="+mn-ea"/>
                          <a:cs typeface="Arial" pitchFamily="34" charset="0"/>
                        </a:rPr>
                        <a:t>lgbt</a:t>
                      </a:r>
                      <a:endParaRPr kumimoji="0" lang="fr-CA" sz="1200" b="0" i="0" u="none" strike="noStrike" kern="1200" cap="all" spc="0" normalizeH="0" baseline="0" dirty="0" smtClean="0">
                        <a:ln>
                          <a:noFill/>
                        </a:ln>
                        <a:solidFill>
                          <a:schemeClr val="bg1"/>
                        </a:solidFill>
                        <a:effectLst/>
                        <a:uLnTx/>
                        <a:uFillTx/>
                        <a:latin typeface="Arial Narrow" pitchFamily="34" charset="0"/>
                        <a:ea typeface="+mn-ea"/>
                        <a:cs typeface="Arial" pitchFamily="34" charset="0"/>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c>
                  <a:txBody>
                    <a:bodyPr/>
                    <a:lstStyle/>
                    <a:p>
                      <a:pPr marL="0" marR="0" indent="0" algn="r" defTabSz="914400" rtl="0" eaLnBrk="1" fontAlgn="auto" latinLnBrk="0" hangingPunct="1">
                        <a:lnSpc>
                          <a:spcPct val="90000"/>
                        </a:lnSpc>
                        <a:spcBef>
                          <a:spcPts val="0"/>
                        </a:spcBef>
                        <a:spcAft>
                          <a:spcPts val="0"/>
                        </a:spcAft>
                        <a:buClrTx/>
                        <a:buSzTx/>
                        <a:buFontTx/>
                        <a:buNone/>
                        <a:tabLst/>
                        <a:defRPr/>
                      </a:pPr>
                      <a:r>
                        <a:rPr lang="en-CA" sz="1200" kern="1200" dirty="0" smtClean="0">
                          <a:solidFill>
                            <a:schemeClr val="bg1"/>
                          </a:solidFill>
                          <a:latin typeface="Arial Narrow" pitchFamily="34" charset="0"/>
                          <a:ea typeface="+mn-ea"/>
                          <a:cs typeface="+mn-cs"/>
                        </a:rPr>
                        <a:t>275</a:t>
                      </a:r>
                      <a:endParaRPr lang="en-CA" sz="1200" kern="1200" dirty="0">
                        <a:solidFill>
                          <a:schemeClr val="bg1"/>
                        </a:solidFill>
                        <a:latin typeface="Arial Narrow" pitchFamily="34" charset="0"/>
                        <a:ea typeface="+mn-ea"/>
                        <a:cs typeface="+mn-cs"/>
                      </a:endParaRPr>
                    </a:p>
                  </a:txBody>
                  <a:tcPr marL="0" marR="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tcPr>
                </a:tc>
              </a:tr>
            </a:tbl>
          </a:graphicData>
        </a:graphic>
      </p:graphicFrame>
      <p:sp>
        <p:nvSpPr>
          <p:cNvPr id="19" name="Espace réservé du pied de page 18"/>
          <p:cNvSpPr>
            <a:spLocks noGrp="1"/>
          </p:cNvSpPr>
          <p:nvPr>
            <p:ph type="ftr" sz="quarter" idx="11"/>
            <p:custDataLst>
              <p:tags r:id="rId3"/>
            </p:custDataLst>
          </p:nvPr>
        </p:nvSpPr>
        <p:spPr/>
        <p:txBody>
          <a:bodyPr/>
          <a:lstStyle/>
          <a:p>
            <a:pPr>
              <a:buClr>
                <a:prstClr val="white"/>
              </a:buClr>
            </a:pPr>
            <a:r>
              <a:rPr lang="en-CA" dirty="0" smtClean="0">
                <a:solidFill>
                  <a:prstClr val="white"/>
                </a:solidFill>
              </a:rPr>
              <a:t>CROP</a:t>
            </a:r>
            <a:endParaRPr lang="en-CA" dirty="0">
              <a:solidFill>
                <a:prstClr val="white"/>
              </a:solidFill>
            </a:endParaRPr>
          </a:p>
        </p:txBody>
      </p:sp>
      <p:sp>
        <p:nvSpPr>
          <p:cNvPr id="6" name="Espace réservé du numéro de diapositive 5"/>
          <p:cNvSpPr>
            <a:spLocks noGrp="1"/>
          </p:cNvSpPr>
          <p:nvPr>
            <p:ph type="sldNum" sz="quarter" idx="12"/>
            <p:custDataLst>
              <p:tags r:id="rId4"/>
            </p:custDataLst>
          </p:nvPr>
        </p:nvSpPr>
        <p:spPr/>
        <p:txBody>
          <a:bodyPr/>
          <a:lstStyle/>
          <a:p>
            <a:pPr>
              <a:buClr>
                <a:prstClr val="white"/>
              </a:buClr>
            </a:pPr>
            <a:fld id="{E7B58D81-04C7-47EB-9B1C-20051A4D7758}" type="slidenum">
              <a:rPr lang="en-CA" smtClean="0">
                <a:solidFill>
                  <a:prstClr val="white"/>
                </a:solidFill>
              </a:rPr>
              <a:pPr>
                <a:buClr>
                  <a:prstClr val="white"/>
                </a:buClr>
              </a:pPr>
              <a:t>2</a:t>
            </a:fld>
            <a:endParaRPr lang="en-CA" dirty="0">
              <a:solidFill>
                <a:prstClr val="white"/>
              </a:solidFill>
            </a:endParaRPr>
          </a:p>
        </p:txBody>
      </p:sp>
    </p:spTree>
    <p:extLst>
      <p:ext uri="{BB962C8B-B14F-4D97-AF65-F5344CB8AC3E}">
        <p14:creationId xmlns:p14="http://schemas.microsoft.com/office/powerpoint/2010/main" val="2299070654"/>
      </p:ext>
    </p:extLst>
  </p:cSld>
  <p:clrMapOvr>
    <a:masterClrMapping/>
  </p:clrMapOv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Grands constats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20</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a:xfrm>
            <a:off x="558799" y="1518284"/>
            <a:ext cx="5311775" cy="4935051"/>
          </a:xfrm>
        </p:spPr>
        <p:txBody>
          <a:bodyPr>
            <a:normAutofit/>
          </a:bodyPr>
          <a:lstStyle/>
          <a:p>
            <a:pPr marL="266700">
              <a:buClr>
                <a:srgbClr val="9BBB59"/>
              </a:buClr>
            </a:pPr>
            <a:r>
              <a:rPr lang="fr-CA" sz="1200" b="0" dirty="0" smtClean="0"/>
              <a:t>Le sentiment d’intégration à la société des personnes transgenres et/ou non binaires est nettement moindre que celui des </a:t>
            </a:r>
            <a:r>
              <a:rPr lang="fr-CA" sz="1200" b="0" dirty="0"/>
              <a:t>répondants LGBT </a:t>
            </a:r>
            <a:r>
              <a:rPr lang="fr-CA" sz="1200" b="0" dirty="0" err="1" smtClean="0"/>
              <a:t>cisgenres</a:t>
            </a:r>
            <a:r>
              <a:rPr lang="fr-CA" sz="1200" b="0" dirty="0" smtClean="0"/>
              <a:t> : seulement un quart </a:t>
            </a:r>
            <a:r>
              <a:rPr lang="fr-CA" sz="1200" b="0" dirty="0"/>
              <a:t>environ se </a:t>
            </a:r>
            <a:r>
              <a:rPr lang="fr-CA" sz="1200" b="0" dirty="0" smtClean="0"/>
              <a:t>sentent </a:t>
            </a:r>
            <a:r>
              <a:rPr lang="fr-CA" sz="1200" b="0" i="1" u="sng" dirty="0" smtClean="0"/>
              <a:t>très</a:t>
            </a:r>
            <a:r>
              <a:rPr lang="fr-CA" sz="1200" b="0" dirty="0" smtClean="0"/>
              <a:t> bien intégrées à la société canadienne contre environ la moitié des </a:t>
            </a:r>
            <a:r>
              <a:rPr lang="fr-CA" sz="1200" b="0" dirty="0"/>
              <a:t>répondants LGBT </a:t>
            </a:r>
            <a:r>
              <a:rPr lang="fr-CA" sz="1200" b="0" dirty="0" err="1" smtClean="0"/>
              <a:t>cisgenres</a:t>
            </a:r>
            <a:r>
              <a:rPr lang="fr-CA" sz="1200" b="0" dirty="0" smtClean="0"/>
              <a:t>) et près des deux tiers ont vécu de la discrimination (contre </a:t>
            </a:r>
            <a:r>
              <a:rPr lang="fr-CA" sz="1200" b="0" dirty="0"/>
              <a:t>environ </a:t>
            </a:r>
            <a:r>
              <a:rPr lang="fr-CA" sz="1200" b="0" dirty="0" smtClean="0"/>
              <a:t>un tiers des </a:t>
            </a:r>
            <a:r>
              <a:rPr lang="fr-CA" sz="1200" b="0" dirty="0"/>
              <a:t>répondants LGBT </a:t>
            </a:r>
            <a:r>
              <a:rPr lang="fr-CA" sz="1200" b="0" dirty="0" err="1" smtClean="0"/>
              <a:t>cisgenres</a:t>
            </a:r>
            <a:r>
              <a:rPr lang="fr-CA" sz="1200" b="0" dirty="0" smtClean="0"/>
              <a:t>.</a:t>
            </a:r>
          </a:p>
          <a:p>
            <a:pPr marL="266700">
              <a:buClr>
                <a:srgbClr val="9BBB59"/>
              </a:buClr>
            </a:pPr>
            <a:r>
              <a:rPr lang="fr-CA" sz="1200" b="0" dirty="0" smtClean="0"/>
              <a:t>Une majorité espère des actions visant à démontrer à la population que l’identité de genre n’est pas toujours quelque chose d’aussi clair et précis que la majorité le croit (détermination biologique à la naissance, notion de non-binarité, compréhension qu’on peut être une personne </a:t>
            </a:r>
            <a:r>
              <a:rPr lang="fr-CA" sz="1200" b="0" dirty="0" err="1" smtClean="0"/>
              <a:t>trans</a:t>
            </a:r>
            <a:r>
              <a:rPr lang="fr-CA" sz="1200" b="0" dirty="0" smtClean="0"/>
              <a:t> sans avoir subi de chirurgie). </a:t>
            </a:r>
          </a:p>
          <a:p>
            <a:pPr marL="266700">
              <a:buClr>
                <a:srgbClr val="9BBB59"/>
              </a:buClr>
            </a:pPr>
            <a:r>
              <a:rPr lang="fr-CA" sz="1200" b="0" dirty="0" smtClean="0"/>
              <a:t>Ce groupe exprime également un besoin clair de plus de ressources spécialisées et formées adéquatement pour comprendre leurs besoins, en particulier dans le milieu de la santé et de l’éducation. La représentation médiatique des personnes transgenres et/ou non binaires leur semble par ailleurs clairement déficiente.</a:t>
            </a:r>
          </a:p>
          <a:p>
            <a:pPr marL="266700">
              <a:buClr>
                <a:srgbClr val="9BBB59"/>
              </a:buClr>
            </a:pPr>
            <a:r>
              <a:rPr lang="fr-CA" sz="1200" b="0" dirty="0" smtClean="0"/>
              <a:t>Les personnes transgenres et/ou non binaires affichent un sentiment d’appartenance à la communauté LGBT beaucoup plus fort que les personnes LGBT </a:t>
            </a:r>
            <a:r>
              <a:rPr lang="fr-CA" sz="1200" b="0" dirty="0" err="1" smtClean="0"/>
              <a:t>cisgenres</a:t>
            </a:r>
            <a:r>
              <a:rPr lang="fr-CA" sz="1200" b="0" dirty="0" smtClean="0"/>
              <a:t>, même si un certain sentiment d’incompréhension, voire de mépris des personnes </a:t>
            </a:r>
            <a:r>
              <a:rPr lang="fr-CA" sz="1200" b="0" dirty="0"/>
              <a:t>transgenres et/ou </a:t>
            </a:r>
            <a:r>
              <a:rPr lang="fr-CA" sz="1200" b="0" dirty="0" smtClean="0"/>
              <a:t>non </a:t>
            </a:r>
            <a:r>
              <a:rPr lang="fr-CA" sz="1200" b="0" dirty="0"/>
              <a:t>binaires demeure au sein de la communauté. </a:t>
            </a:r>
            <a:endParaRPr lang="fr-CA" sz="1200" b="0" dirty="0" smtClean="0"/>
          </a:p>
          <a:p>
            <a:pPr marL="266700">
              <a:buClr>
                <a:srgbClr val="9BBB59"/>
              </a:buClr>
            </a:pPr>
            <a:endParaRPr lang="fr-CA" sz="1200" b="0" dirty="0" smtClean="0"/>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5" name="Chevron 14"/>
          <p:cNvSpPr/>
          <p:nvPr/>
        </p:nvSpPr>
        <p:spPr>
          <a:xfrm>
            <a:off x="6403936" y="181481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631535" y="1772816"/>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p.151, 156</a:t>
            </a:r>
            <a:endParaRPr lang="fr-CA" sz="1600" b="1" dirty="0">
              <a:solidFill>
                <a:srgbClr val="9BBB59"/>
              </a:solidFill>
              <a:latin typeface="Arial" panose="020B0604020202020204" pitchFamily="34" charset="0"/>
              <a:cs typeface="Arial" panose="020B0604020202020204" pitchFamily="34" charset="0"/>
            </a:endParaRPr>
          </a:p>
        </p:txBody>
      </p:sp>
      <p:sp>
        <p:nvSpPr>
          <p:cNvPr id="17" name="Chevron 16"/>
          <p:cNvSpPr/>
          <p:nvPr/>
        </p:nvSpPr>
        <p:spPr>
          <a:xfrm>
            <a:off x="6391081" y="2869922"/>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618680" y="2827923"/>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p.168</a:t>
            </a:r>
            <a:endParaRPr lang="fr-CA" sz="1600" b="1" dirty="0">
              <a:solidFill>
                <a:srgbClr val="9BBB59"/>
              </a:solidFill>
              <a:latin typeface="Arial" panose="020B0604020202020204" pitchFamily="34" charset="0"/>
              <a:cs typeface="Arial" panose="020B0604020202020204" pitchFamily="34" charset="0"/>
            </a:endParaRPr>
          </a:p>
        </p:txBody>
      </p:sp>
      <p:sp>
        <p:nvSpPr>
          <p:cNvPr id="19" name="Chevron 18"/>
          <p:cNvSpPr/>
          <p:nvPr/>
        </p:nvSpPr>
        <p:spPr>
          <a:xfrm>
            <a:off x="6379506" y="4047063"/>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ZoneTexte 19"/>
          <p:cNvSpPr txBox="1"/>
          <p:nvPr/>
        </p:nvSpPr>
        <p:spPr>
          <a:xfrm>
            <a:off x="6607105" y="4005064"/>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p.135, 136, 173</a:t>
            </a:r>
            <a:endParaRPr lang="fr-CA" sz="1600" b="1" dirty="0">
              <a:solidFill>
                <a:srgbClr val="9BBB59"/>
              </a:solidFill>
              <a:latin typeface="Arial" panose="020B0604020202020204" pitchFamily="34" charset="0"/>
              <a:cs typeface="Arial" panose="020B0604020202020204" pitchFamily="34" charset="0"/>
            </a:endParaRPr>
          </a:p>
        </p:txBody>
      </p:sp>
      <p:sp>
        <p:nvSpPr>
          <p:cNvPr id="21" name="Chevron 20"/>
          <p:cNvSpPr/>
          <p:nvPr/>
        </p:nvSpPr>
        <p:spPr>
          <a:xfrm>
            <a:off x="6367931" y="5127183"/>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2" name="ZoneTexte 21"/>
          <p:cNvSpPr txBox="1"/>
          <p:nvPr/>
        </p:nvSpPr>
        <p:spPr>
          <a:xfrm>
            <a:off x="6595530" y="5085184"/>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p.178, 195</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25477443"/>
      </p:ext>
    </p:extLst>
  </p:cSld>
  <p:clrMapOvr>
    <a:masterClrMapping/>
  </p:clrMapOvr>
  <p:transition/>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200</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38090473"/>
              </p:ext>
            </p:extLst>
          </p:nvPr>
        </p:nvGraphicFramePr>
        <p:xfrm>
          <a:off x="539552" y="1159624"/>
          <a:ext cx="8208912" cy="4217790"/>
        </p:xfrm>
        <a:graphic>
          <a:graphicData uri="http://schemas.openxmlformats.org/drawingml/2006/table">
            <a:tbl>
              <a:tblPr firstRow="1" bandRow="1">
                <a:tableStyleId>{2D5ABB26-0587-4C30-8999-92F81FD0307C}</a:tableStyleId>
              </a:tblPr>
              <a:tblGrid>
                <a:gridCol w="2376264"/>
                <a:gridCol w="648072"/>
                <a:gridCol w="648072"/>
                <a:gridCol w="648072"/>
                <a:gridCol w="648072"/>
                <a:gridCol w="648072"/>
                <a:gridCol w="648072"/>
                <a:gridCol w="648072"/>
                <a:gridCol w="648072"/>
                <a:gridCol w="648072"/>
              </a:tblGrid>
              <a:tr h="37785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88341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518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74631">
                <a:tc>
                  <a:txBody>
                    <a:bodyPr/>
                    <a:lstStyle/>
                    <a:p>
                      <a:pPr algn="l"/>
                      <a:r>
                        <a:rPr lang="fr-CA" sz="1100" b="1" dirty="0" smtClean="0">
                          <a:solidFill>
                            <a:srgbClr val="595959"/>
                          </a:solidFill>
                          <a:latin typeface="Arial Narrow" panose="020B0606020202030204" pitchFamily="34" charset="0"/>
                        </a:rPr>
                        <a:t>Aptitude à vivre</a:t>
                      </a:r>
                      <a:r>
                        <a:rPr lang="fr-CA" sz="1100" b="1" baseline="0" dirty="0" smtClean="0">
                          <a:solidFill>
                            <a:srgbClr val="595959"/>
                          </a:solidFill>
                          <a:latin typeface="Arial Narrow" panose="020B0606020202030204" pitchFamily="34" charset="0"/>
                        </a:rPr>
                        <a:t> </a:t>
                      </a:r>
                      <a:r>
                        <a:rPr lang="fr-CA" sz="1100" b="1" dirty="0" smtClean="0">
                          <a:solidFill>
                            <a:srgbClr val="595959"/>
                          </a:solidFill>
                          <a:latin typeface="Arial Narrow" panose="020B0606020202030204" pitchFamily="34" charset="0"/>
                        </a:rPr>
                        <a:t>avec son orientation sexuelle/identité de genre</a:t>
                      </a:r>
                      <a:endParaRPr lang="fr-CA" sz="800" b="1" dirty="0">
                        <a:solidFill>
                          <a:srgbClr val="000000"/>
                        </a:solidFill>
                        <a:latin typeface="Arial Narrow" panose="020B0606020202030204" pitchFamily="34" charset="0"/>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fr-CA" sz="1100" b="0" i="0" u="none" strike="noStrike" dirty="0">
                          <a:solidFill>
                            <a:srgbClr val="595959"/>
                          </a:solidFill>
                          <a:effectLst/>
                          <a:latin typeface="Arial Narrow" panose="020B0606020202030204" pitchFamily="34" charset="0"/>
                        </a:rPr>
                        <a:t>Très </a:t>
                      </a:r>
                      <a:r>
                        <a:rPr lang="fr-CA" sz="1100" b="0" i="0" u="none" strike="noStrike" dirty="0" smtClean="0">
                          <a:solidFill>
                            <a:srgbClr val="595959"/>
                          </a:solidFill>
                          <a:effectLst/>
                          <a:latin typeface="Arial Narrow" panose="020B0606020202030204" pitchFamily="34" charset="0"/>
                        </a:rPr>
                        <a:t>bien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Plutôt</a:t>
                      </a:r>
                      <a:r>
                        <a:rPr lang="fr-CA" sz="1100" b="0" i="0" u="none" strike="noStrike" baseline="0" dirty="0" smtClean="0">
                          <a:solidFill>
                            <a:srgbClr val="595959"/>
                          </a:solidFill>
                          <a:effectLst/>
                          <a:latin typeface="Arial Narrow" panose="020B0606020202030204" pitchFamily="34" charset="0"/>
                        </a:rPr>
                        <a:t> </a:t>
                      </a:r>
                      <a:r>
                        <a:rPr lang="fr-CA" sz="1100" b="0" i="0" u="none" strike="noStrike" dirty="0" smtClean="0">
                          <a:solidFill>
                            <a:srgbClr val="595959"/>
                          </a:solidFill>
                          <a:effectLst/>
                          <a:latin typeface="Arial Narrow" panose="020B0606020202030204" pitchFamily="34" charset="0"/>
                        </a:rPr>
                        <a:t>bien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74631">
                <a:tc>
                  <a:txBody>
                    <a:bodyPr/>
                    <a:lstStyle/>
                    <a:p>
                      <a:pPr algn="ctr"/>
                      <a:r>
                        <a:rPr lang="fr-CA" sz="1100" b="1" dirty="0" smtClean="0">
                          <a:solidFill>
                            <a:srgbClr val="595959"/>
                          </a:solidFill>
                          <a:latin typeface="Arial Narrow" panose="020B0606020202030204" pitchFamily="34" charset="0"/>
                        </a:rPr>
                        <a:t>Perception du niveau de difficulté de sa vie </a:t>
                      </a:r>
                      <a:endParaRPr lang="fr-CA" sz="800" dirty="0">
                        <a:solidFill>
                          <a:srgbClr val="000000"/>
                        </a:solidFill>
                        <a:latin typeface="Arial" panose="020B0604020202020204" pitchFamily="34" charset="0"/>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Beaucoup plus difficile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Un peu plus difficile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Ni plus ni moins difficile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custDataLst>
              <p:tags r:id="rId5"/>
            </p:custDataLst>
          </p:nvPr>
        </p:nvSpPr>
        <p:spPr>
          <a:xfrm>
            <a:off x="500202" y="6009183"/>
            <a:ext cx="7818207" cy="507831"/>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Q85. </a:t>
            </a:r>
            <a:r>
              <a:rPr lang="fr-CA" sz="900" dirty="0">
                <a:solidFill>
                  <a:srgbClr val="595959"/>
                </a:solidFill>
                <a:latin typeface="Arial" panose="020B0604020202020204" pitchFamily="34" charset="0"/>
                <a:cs typeface="Arial" panose="020B0604020202020204" pitchFamily="34" charset="0"/>
              </a:rPr>
              <a:t>De façon générale, diriez-vous que vous vivez très bien, plutôt bien, plutôt mal ou très mal avec votre orientation sexuelle/identité de genre? </a:t>
            </a:r>
            <a:r>
              <a:rPr lang="fr-CA" sz="900" dirty="0" smtClean="0">
                <a:solidFill>
                  <a:srgbClr val="595959"/>
                </a:solidFill>
                <a:latin typeface="Arial" panose="020B0604020202020204" pitchFamily="34" charset="0"/>
                <a:cs typeface="Arial" panose="020B0604020202020204" pitchFamily="34" charset="0"/>
              </a:rPr>
              <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Q87</a:t>
            </a:r>
            <a:r>
              <a:rPr lang="fr-CA" sz="900" dirty="0">
                <a:solidFill>
                  <a:srgbClr val="595959"/>
                </a:solidFill>
                <a:latin typeface="Arial" panose="020B0604020202020204" pitchFamily="34" charset="0"/>
                <a:cs typeface="Arial" panose="020B0604020202020204" pitchFamily="34" charset="0"/>
              </a:rPr>
              <a:t>. Avez-vous l’impression que dans l’ensemble votre vie sera ou aura été plus difficile, moins difficile ou ni plus ni moins difficile que celle d’une personne ne faisant pas partie d’une minorité sexuelle? </a:t>
            </a:r>
          </a:p>
        </p:txBody>
      </p:sp>
      <p:sp>
        <p:nvSpPr>
          <p:cNvPr id="15" name="Titre 4"/>
          <p:cNvSpPr>
            <a:spLocks noGrp="1"/>
          </p:cNvSpPr>
          <p:nvPr>
            <p:ph type="title"/>
            <p:custDataLst>
              <p:tags r:id="rId6"/>
            </p:custDataLst>
          </p:nvPr>
        </p:nvSpPr>
        <p:spPr>
          <a:xfrm>
            <a:off x="558800" y="188640"/>
            <a:ext cx="5669384" cy="631545"/>
          </a:xfrm>
        </p:spPr>
        <p:txBody>
          <a:bodyPr/>
          <a:lstStyle/>
          <a:p>
            <a:r>
              <a:rPr lang="fr-CA" sz="2000" dirty="0" smtClean="0">
                <a:solidFill>
                  <a:srgbClr val="9BBB59"/>
                </a:solidFill>
              </a:rPr>
              <a:t>Capacité à bien vivre avec son orientation sexuelle / identité de genre</a:t>
            </a:r>
            <a:endParaRPr lang="fr-CA" dirty="0"/>
          </a:p>
        </p:txBody>
      </p:sp>
    </p:spTree>
    <p:extLst>
      <p:ext uri="{BB962C8B-B14F-4D97-AF65-F5344CB8AC3E}">
        <p14:creationId xmlns:p14="http://schemas.microsoft.com/office/powerpoint/2010/main" val="1122404657"/>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201</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938785856"/>
              </p:ext>
            </p:extLst>
          </p:nvPr>
        </p:nvGraphicFramePr>
        <p:xfrm>
          <a:off x="539552" y="1203188"/>
          <a:ext cx="7992887" cy="3810060"/>
        </p:xfrm>
        <a:graphic>
          <a:graphicData uri="http://schemas.openxmlformats.org/drawingml/2006/table">
            <a:tbl>
              <a:tblPr firstRow="1" bandRow="1">
                <a:tableStyleId>{2D5ABB26-0587-4C30-8999-92F81FD0307C}</a:tableStyleId>
              </a:tblPr>
              <a:tblGrid>
                <a:gridCol w="3133212"/>
                <a:gridCol w="971935"/>
                <a:gridCol w="971935"/>
                <a:gridCol w="971935"/>
                <a:gridCol w="971935"/>
                <a:gridCol w="971935"/>
              </a:tblGrid>
              <a:tr h="27019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1917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8255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014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04000">
                <a:tc>
                  <a:txBody>
                    <a:bodyPr/>
                    <a:lstStyle/>
                    <a:p>
                      <a:pPr algn="l"/>
                      <a:r>
                        <a:rPr lang="fr-CA" sz="1100" b="1" dirty="0" smtClean="0">
                          <a:solidFill>
                            <a:srgbClr val="595959"/>
                          </a:solidFill>
                          <a:latin typeface="Arial Narrow" panose="020B0606020202030204" pitchFamily="34" charset="0"/>
                        </a:rPr>
                        <a:t>Aptitude à vivre</a:t>
                      </a:r>
                      <a:r>
                        <a:rPr lang="fr-CA" sz="1100" b="1" baseline="0" dirty="0" smtClean="0">
                          <a:solidFill>
                            <a:srgbClr val="595959"/>
                          </a:solidFill>
                          <a:latin typeface="Arial Narrow" panose="020B0606020202030204" pitchFamily="34" charset="0"/>
                        </a:rPr>
                        <a:t> </a:t>
                      </a:r>
                      <a:r>
                        <a:rPr lang="fr-CA" sz="1100" b="1" dirty="0" smtClean="0">
                          <a:solidFill>
                            <a:srgbClr val="595959"/>
                          </a:solidFill>
                          <a:latin typeface="Arial Narrow" panose="020B0606020202030204" pitchFamily="34" charset="0"/>
                        </a:rPr>
                        <a:t>avec son orientation sexuelle/</a:t>
                      </a:r>
                      <a:br>
                        <a:rPr lang="fr-CA" sz="1100" b="1" dirty="0" smtClean="0">
                          <a:solidFill>
                            <a:srgbClr val="595959"/>
                          </a:solidFill>
                          <a:latin typeface="Arial Narrow" panose="020B0606020202030204" pitchFamily="34" charset="0"/>
                        </a:rPr>
                      </a:br>
                      <a:r>
                        <a:rPr lang="fr-CA" sz="1100" b="1" dirty="0" smtClean="0">
                          <a:solidFill>
                            <a:srgbClr val="595959"/>
                          </a:solidFill>
                          <a:latin typeface="Arial Narrow" panose="020B0606020202030204" pitchFamily="34" charset="0"/>
                        </a:rPr>
                        <a:t>identité de genre</a:t>
                      </a:r>
                      <a:endParaRPr lang="fr-CA" sz="800" b="1" dirty="0">
                        <a:solidFill>
                          <a:srgbClr val="000000"/>
                        </a:solidFill>
                        <a:latin typeface="Arial Narrow" panose="020B0606020202030204" pitchFamily="34" charset="0"/>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fr-CA" sz="1100" b="0" i="0" u="none" strike="noStrike" dirty="0">
                          <a:solidFill>
                            <a:srgbClr val="595959"/>
                          </a:solidFill>
                          <a:effectLst/>
                          <a:latin typeface="Arial Narrow" panose="020B0606020202030204" pitchFamily="34" charset="0"/>
                        </a:rPr>
                        <a:t>Très </a:t>
                      </a:r>
                      <a:r>
                        <a:rPr lang="fr-CA" sz="1100" b="0" i="0" u="none" strike="noStrike" dirty="0" smtClean="0">
                          <a:solidFill>
                            <a:srgbClr val="595959"/>
                          </a:solidFill>
                          <a:effectLst/>
                          <a:latin typeface="Arial Narrow" panose="020B0606020202030204" pitchFamily="34" charset="0"/>
                        </a:rPr>
                        <a:t>bien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Plutôt</a:t>
                      </a:r>
                      <a:r>
                        <a:rPr lang="fr-CA" sz="1100" b="0" i="0" u="none" strike="noStrike" baseline="0" dirty="0" smtClean="0">
                          <a:solidFill>
                            <a:srgbClr val="595959"/>
                          </a:solidFill>
                          <a:effectLst/>
                          <a:latin typeface="Arial Narrow" panose="020B0606020202030204" pitchFamily="34" charset="0"/>
                        </a:rPr>
                        <a:t> </a:t>
                      </a:r>
                      <a:r>
                        <a:rPr lang="fr-CA" sz="1100" b="0" i="0" u="none" strike="noStrike" dirty="0" smtClean="0">
                          <a:solidFill>
                            <a:srgbClr val="595959"/>
                          </a:solidFill>
                          <a:effectLst/>
                          <a:latin typeface="Arial Narrow" panose="020B0606020202030204" pitchFamily="34" charset="0"/>
                        </a:rPr>
                        <a:t>bien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marL="0" indent="0" algn="l" defTabSz="914400" rtl="0" eaLnBrk="1" latinLnBrk="0" hangingPunct="1">
                        <a:tabLst/>
                      </a:pPr>
                      <a:r>
                        <a:rPr lang="fr-CA" sz="1100" b="1" kern="1200" dirty="0" smtClean="0">
                          <a:solidFill>
                            <a:srgbClr val="595959"/>
                          </a:solidFill>
                          <a:latin typeface="Arial Narrow" panose="020B0606020202030204" pitchFamily="34" charset="0"/>
                          <a:ea typeface="+mn-ea"/>
                          <a:cs typeface="+mn-cs"/>
                        </a:rPr>
                        <a:t>Perception du niveau de difficulté de sa vie </a:t>
                      </a:r>
                      <a:endParaRPr lang="fr-CA" sz="1100" b="1" kern="120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0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Beaucoup plus difficile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Un peu plus difficile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Ni plus ni moins difficile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3" name="ZoneTexte 12"/>
          <p:cNvSpPr txBox="1"/>
          <p:nvPr>
            <p:custDataLst>
              <p:tags r:id="rId5"/>
            </p:custDataLst>
          </p:nvPr>
        </p:nvSpPr>
        <p:spPr>
          <a:xfrm>
            <a:off x="500202" y="6009183"/>
            <a:ext cx="7818207" cy="507831"/>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Q85. </a:t>
            </a:r>
            <a:r>
              <a:rPr lang="fr-CA" sz="900" dirty="0">
                <a:solidFill>
                  <a:srgbClr val="595959"/>
                </a:solidFill>
                <a:latin typeface="Arial" panose="020B0604020202020204" pitchFamily="34" charset="0"/>
                <a:cs typeface="Arial" panose="020B0604020202020204" pitchFamily="34" charset="0"/>
              </a:rPr>
              <a:t>De façon générale, diriez-vous que vous vivez très bien, plutôt bien, plutôt mal ou très mal avec votre orientation sexuelle/identité de genre? </a:t>
            </a:r>
            <a:r>
              <a:rPr lang="fr-CA" sz="900" dirty="0" smtClean="0">
                <a:solidFill>
                  <a:srgbClr val="595959"/>
                </a:solidFill>
                <a:latin typeface="Arial" panose="020B0604020202020204" pitchFamily="34" charset="0"/>
                <a:cs typeface="Arial" panose="020B0604020202020204" pitchFamily="34" charset="0"/>
              </a:rPr>
              <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Q87</a:t>
            </a:r>
            <a:r>
              <a:rPr lang="fr-CA" sz="900" dirty="0">
                <a:solidFill>
                  <a:srgbClr val="595959"/>
                </a:solidFill>
                <a:latin typeface="Arial" panose="020B0604020202020204" pitchFamily="34" charset="0"/>
                <a:cs typeface="Arial" panose="020B0604020202020204" pitchFamily="34" charset="0"/>
              </a:rPr>
              <a:t>. Avez-vous l’impression que dans l’ensemble votre vie sera ou aura été plus difficile, moins difficile ou ni plus ni moins difficile que celle d’une personne ne faisant pas partie d’une minorité sexuelle? </a:t>
            </a:r>
          </a:p>
        </p:txBody>
      </p:sp>
      <p:sp>
        <p:nvSpPr>
          <p:cNvPr id="15" name="Titre 4"/>
          <p:cNvSpPr txBox="1">
            <a:spLocks/>
          </p:cNvSpPr>
          <p:nvPr>
            <p:custDataLst>
              <p:tags r:id="rId6"/>
            </p:custDataLst>
          </p:nvPr>
        </p:nvSpPr>
        <p:spPr bwMode="auto">
          <a:xfrm>
            <a:off x="558800" y="187200"/>
            <a:ext cx="566938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bodyPr>
          <a:lstStyle>
            <a:lvl1pPr algn="l" rtl="0" eaLnBrk="0" fontAlgn="base" hangingPunct="0">
              <a:spcBef>
                <a:spcPct val="0"/>
              </a:spcBef>
              <a:spcAft>
                <a:spcPct val="0"/>
              </a:spcAft>
              <a:defRPr b="1" kern="1200">
                <a:solidFill>
                  <a:srgbClr val="00B0F0"/>
                </a:solidFill>
                <a:latin typeface="Arial" pitchFamily="34" charset="0"/>
                <a:ea typeface="+mj-ea"/>
                <a:cs typeface="Arial" pitchFamily="34" charset="0"/>
              </a:defRPr>
            </a:lvl1pPr>
            <a:lvl2pPr algn="l" rtl="0" eaLnBrk="0" fontAlgn="base" hangingPunct="0">
              <a:spcBef>
                <a:spcPct val="0"/>
              </a:spcBef>
              <a:spcAft>
                <a:spcPct val="0"/>
              </a:spcAft>
              <a:defRPr b="1">
                <a:solidFill>
                  <a:srgbClr val="00B0F0"/>
                </a:solidFill>
                <a:latin typeface="Arial" charset="0"/>
                <a:cs typeface="Arial" charset="0"/>
              </a:defRPr>
            </a:lvl2pPr>
            <a:lvl3pPr algn="l" rtl="0" eaLnBrk="0" fontAlgn="base" hangingPunct="0">
              <a:spcBef>
                <a:spcPct val="0"/>
              </a:spcBef>
              <a:spcAft>
                <a:spcPct val="0"/>
              </a:spcAft>
              <a:defRPr b="1">
                <a:solidFill>
                  <a:srgbClr val="00B0F0"/>
                </a:solidFill>
                <a:latin typeface="Arial" charset="0"/>
                <a:cs typeface="Arial" charset="0"/>
              </a:defRPr>
            </a:lvl3pPr>
            <a:lvl4pPr algn="l" rtl="0" eaLnBrk="0" fontAlgn="base" hangingPunct="0">
              <a:spcBef>
                <a:spcPct val="0"/>
              </a:spcBef>
              <a:spcAft>
                <a:spcPct val="0"/>
              </a:spcAft>
              <a:defRPr b="1">
                <a:solidFill>
                  <a:srgbClr val="00B0F0"/>
                </a:solidFill>
                <a:latin typeface="Arial" charset="0"/>
                <a:cs typeface="Arial" charset="0"/>
              </a:defRPr>
            </a:lvl4pPr>
            <a:lvl5pPr algn="l" rtl="0" eaLnBrk="0" fontAlgn="base" hangingPunct="0">
              <a:spcBef>
                <a:spcPct val="0"/>
              </a:spcBef>
              <a:spcAft>
                <a:spcPct val="0"/>
              </a:spcAft>
              <a:defRPr b="1">
                <a:solidFill>
                  <a:srgbClr val="00B0F0"/>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000" dirty="0" smtClean="0">
                <a:solidFill>
                  <a:srgbClr val="9BBB59"/>
                </a:solidFill>
              </a:rPr>
              <a:t>Capacité à bien vivre avec son orientation sexuelle / identité de genre</a:t>
            </a:r>
            <a:endParaRPr lang="fr-CA" dirty="0"/>
          </a:p>
        </p:txBody>
      </p:sp>
    </p:spTree>
    <p:extLst>
      <p:ext uri="{BB962C8B-B14F-4D97-AF65-F5344CB8AC3E}">
        <p14:creationId xmlns:p14="http://schemas.microsoft.com/office/powerpoint/2010/main" val="1503966904"/>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202</a:t>
            </a:fld>
            <a:endParaRPr lang="en-CA" dirty="0">
              <a:solidFill>
                <a:srgbClr val="000000">
                  <a:tint val="75000"/>
                </a:srgbClr>
              </a:solidFill>
            </a:endParaRPr>
          </a:p>
        </p:txBody>
      </p:sp>
      <p:sp>
        <p:nvSpPr>
          <p:cNvPr id="7" name="Rectangle 6"/>
          <p:cNvSpPr/>
          <p:nvPr>
            <p:custDataLst>
              <p:tags r:id="rId3"/>
            </p:custDataLst>
          </p:nvPr>
        </p:nvSpPr>
        <p:spPr>
          <a:xfrm>
            <a:off x="532819" y="6003097"/>
            <a:ext cx="8052786" cy="507831"/>
          </a:xfrm>
          <a:prstGeom prst="rect">
            <a:avLst/>
          </a:prstGeom>
        </p:spPr>
        <p:txBody>
          <a:bodyPr wrap="square">
            <a:spAutoFit/>
          </a:bodyPr>
          <a:lstStyle/>
          <a:p>
            <a:r>
              <a:rPr lang="en-US" sz="900" dirty="0" smtClean="0">
                <a:solidFill>
                  <a:srgbClr val="7F7F7F"/>
                </a:solidFill>
                <a:latin typeface="Arial" panose="020B0604020202020204" pitchFamily="34" charset="0"/>
                <a:cs typeface="Arial" panose="020B0604020202020204" pitchFamily="34" charset="0"/>
              </a:rPr>
              <a:t/>
            </a:r>
            <a:br>
              <a:rPr lang="en-US" sz="900" dirty="0" smtClean="0">
                <a:solidFill>
                  <a:srgbClr val="7F7F7F"/>
                </a:solidFill>
                <a:latin typeface="Arial" panose="020B0604020202020204" pitchFamily="34" charset="0"/>
                <a:cs typeface="Arial" panose="020B0604020202020204" pitchFamily="34" charset="0"/>
              </a:rPr>
            </a:br>
            <a:r>
              <a:rPr lang="en-US" sz="900" dirty="0" smtClean="0">
                <a:solidFill>
                  <a:srgbClr val="595959"/>
                </a:solidFill>
                <a:latin typeface="Arial" panose="020B0604020202020204" pitchFamily="34" charset="0"/>
                <a:cs typeface="Arial" panose="020B0604020202020204" pitchFamily="34" charset="0"/>
              </a:rPr>
              <a:t>Q86. </a:t>
            </a:r>
            <a:r>
              <a:rPr lang="fr-CA" sz="900" dirty="0">
                <a:solidFill>
                  <a:srgbClr val="595959"/>
                </a:solidFill>
                <a:latin typeface="Arial" panose="020B0604020202020204" pitchFamily="34" charset="0"/>
                <a:cs typeface="Arial" panose="020B0604020202020204" pitchFamily="34" charset="0"/>
              </a:rPr>
              <a:t>Avez-vous l’impression que votre orientation sexuelle/identité de genre a eu un impact très positif, plutôt positif, plutôt négatif, très négatif ou aucun impact sur les aspects suivants de votre vie : </a:t>
            </a:r>
          </a:p>
        </p:txBody>
      </p:sp>
      <p:graphicFrame>
        <p:nvGraphicFramePr>
          <p:cNvPr id="9" name="Graphique 8"/>
          <p:cNvGraphicFramePr/>
          <p:nvPr>
            <p:custDataLst>
              <p:tags r:id="rId4"/>
            </p:custDataLst>
            <p:extLst>
              <p:ext uri="{D42A27DB-BD31-4B8C-83A1-F6EECF244321}">
                <p14:modId xmlns:p14="http://schemas.microsoft.com/office/powerpoint/2010/main" val="855101572"/>
              </p:ext>
            </p:extLst>
          </p:nvPr>
        </p:nvGraphicFramePr>
        <p:xfrm>
          <a:off x="251520" y="1700808"/>
          <a:ext cx="6253628" cy="4447239"/>
        </p:xfrm>
        <a:graphic>
          <a:graphicData uri="http://schemas.openxmlformats.org/drawingml/2006/chart">
            <c:chart xmlns:c="http://schemas.openxmlformats.org/drawingml/2006/chart" xmlns:r="http://schemas.openxmlformats.org/officeDocument/2006/relationships" r:id="rId9"/>
          </a:graphicData>
        </a:graphic>
      </p:graphicFrame>
      <p:sp>
        <p:nvSpPr>
          <p:cNvPr id="16" name="Titre 4"/>
          <p:cNvSpPr>
            <a:spLocks noGrp="1"/>
          </p:cNvSpPr>
          <p:nvPr>
            <p:ph type="title"/>
            <p:custDataLst>
              <p:tags r:id="rId5"/>
            </p:custDataLst>
          </p:nvPr>
        </p:nvSpPr>
        <p:spPr>
          <a:xfrm>
            <a:off x="558800" y="434140"/>
            <a:ext cx="5453360" cy="631545"/>
          </a:xfrm>
        </p:spPr>
        <p:txBody>
          <a:bodyPr>
            <a:noAutofit/>
          </a:bodyPr>
          <a:lstStyle/>
          <a:p>
            <a:r>
              <a:rPr lang="fr-CA" sz="2000" dirty="0" smtClean="0">
                <a:solidFill>
                  <a:srgbClr val="9BBB59"/>
                </a:solidFill>
              </a:rPr>
              <a:t>Impact de l’orientation sexuelle / identité de genre sur la qualité de vie</a:t>
            </a:r>
            <a:endParaRPr lang="fr-CA" sz="2000" dirty="0">
              <a:solidFill>
                <a:srgbClr val="9BBB59"/>
              </a:solidFill>
            </a:endParaRPr>
          </a:p>
        </p:txBody>
      </p:sp>
      <p:graphicFrame>
        <p:nvGraphicFramePr>
          <p:cNvPr id="11" name="Tableau 10"/>
          <p:cNvGraphicFramePr>
            <a:graphicFrameLocks noGrp="1"/>
          </p:cNvGraphicFramePr>
          <p:nvPr>
            <p:extLst>
              <p:ext uri="{D42A27DB-BD31-4B8C-83A1-F6EECF244321}">
                <p14:modId xmlns:p14="http://schemas.microsoft.com/office/powerpoint/2010/main" val="2634033643"/>
              </p:ext>
            </p:extLst>
          </p:nvPr>
        </p:nvGraphicFramePr>
        <p:xfrm>
          <a:off x="6444208" y="1148702"/>
          <a:ext cx="1391816" cy="4281216"/>
        </p:xfrm>
        <a:graphic>
          <a:graphicData uri="http://schemas.openxmlformats.org/drawingml/2006/table">
            <a:tbl>
              <a:tblPr firstRow="1" bandRow="1">
                <a:tableStyleId>{073A0DAA-6AF3-43AB-8588-CEC1D06C72B9}</a:tableStyleId>
              </a:tblPr>
              <a:tblGrid>
                <a:gridCol w="1391816"/>
              </a:tblGrid>
              <a:tr h="622823">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CA" sz="1200" u="none" dirty="0" smtClean="0">
                          <a:solidFill>
                            <a:srgbClr val="5A5A5A"/>
                          </a:solidFill>
                          <a:latin typeface="Arial Narrow" panose="020B0606020202030204" pitchFamily="34" charset="0"/>
                          <a:cs typeface="Arial" panose="020B0604020202020204" pitchFamily="34" charset="0"/>
                        </a:rPr>
                        <a:t>Total</a:t>
                      </a:r>
                      <a:r>
                        <a:rPr lang="fr-CA" sz="1200" u="none" baseline="0" dirty="0" smtClean="0">
                          <a:solidFill>
                            <a:srgbClr val="5A5A5A"/>
                          </a:solidFill>
                          <a:latin typeface="Arial Narrow" panose="020B0606020202030204" pitchFamily="34" charset="0"/>
                          <a:cs typeface="Arial" panose="020B0604020202020204" pitchFamily="34" charset="0"/>
                        </a:rPr>
                        <a:t/>
                      </a:r>
                      <a:br>
                        <a:rPr lang="fr-CA" sz="1200" u="none" baseline="0" dirty="0" smtClean="0">
                          <a:solidFill>
                            <a:srgbClr val="5A5A5A"/>
                          </a:solidFill>
                          <a:latin typeface="Arial Narrow" panose="020B0606020202030204" pitchFamily="34" charset="0"/>
                          <a:cs typeface="Arial" panose="020B0604020202020204" pitchFamily="34" charset="0"/>
                        </a:rPr>
                      </a:br>
                      <a:r>
                        <a:rPr lang="fr-CA" sz="1200" u="none" baseline="0" dirty="0" smtClean="0">
                          <a:solidFill>
                            <a:srgbClr val="5A5A5A"/>
                          </a:solidFill>
                          <a:latin typeface="Arial Narrow" panose="020B0606020202030204" pitchFamily="34" charset="0"/>
                          <a:cs typeface="Arial" panose="020B0604020202020204" pitchFamily="34" charset="0"/>
                        </a:rPr>
                        <a:t>(très + plutôt positif)</a:t>
                      </a:r>
                      <a:endParaRPr lang="fr-CA" sz="1200" u="none" dirty="0" smtClean="0">
                        <a:solidFill>
                          <a:srgbClr val="5A5A5A"/>
                        </a:solidFill>
                        <a:latin typeface="Arial Narrow" panose="020B0606020202030204" pitchFamily="34" charset="0"/>
                        <a:cs typeface="Arial" panose="020B0604020202020204" pitchFamily="34" charset="0"/>
                      </a:endParaRPr>
                    </a:p>
                  </a:txBody>
                  <a:tcPr>
                    <a:lnB w="19050" cap="flat" cmpd="sng" algn="ctr">
                      <a:solidFill>
                        <a:schemeClr val="tx1">
                          <a:lumMod val="50000"/>
                          <a:lumOff val="50000"/>
                        </a:schemeClr>
                      </a:solidFill>
                      <a:prstDash val="solid"/>
                      <a:round/>
                      <a:headEnd type="none" w="med" len="med"/>
                      <a:tailEnd type="none" w="med" len="med"/>
                    </a:lnB>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58%</a:t>
                      </a:r>
                      <a:endParaRPr lang="fr-CA" sz="1200" b="1" dirty="0">
                        <a:solidFill>
                          <a:srgbClr val="5A5A5A"/>
                        </a:solidFill>
                        <a:latin typeface="Arial Narrow" panose="020B0606020202030204" pitchFamily="34" charset="0"/>
                        <a:cs typeface="Arial" panose="020B0604020202020204" pitchFamily="34" charset="0"/>
                      </a:endParaRPr>
                    </a:p>
                  </a:txBody>
                  <a:tcPr anchor="ctr">
                    <a:lnT w="19050" cap="flat" cmpd="sng" algn="ctr">
                      <a:solidFill>
                        <a:schemeClr val="tx1">
                          <a:lumMod val="50000"/>
                          <a:lumOff val="50000"/>
                        </a:schemeClr>
                      </a:solidFill>
                      <a:prstDash val="solid"/>
                      <a:round/>
                      <a:headEnd type="none" w="med" len="med"/>
                      <a:tailEnd type="none" w="med" len="med"/>
                    </a:lnT>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47%</a:t>
                      </a:r>
                      <a:endParaRPr lang="fr-CA" sz="1200" b="1" dirty="0">
                        <a:solidFill>
                          <a:srgbClr val="5A5A5A"/>
                        </a:solidFill>
                        <a:latin typeface="Arial Narrow" panose="020B0606020202030204" pitchFamily="34" charset="0"/>
                        <a:cs typeface="Arial" panose="020B0604020202020204" pitchFamily="34" charset="0"/>
                      </a:endParaRPr>
                    </a:p>
                  </a:txBody>
                  <a:tcPr anchor="ctr">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41%</a:t>
                      </a:r>
                      <a:endParaRPr lang="fr-CA" sz="1200" b="1" dirty="0">
                        <a:solidFill>
                          <a:srgbClr val="5A5A5A"/>
                        </a:solidFill>
                        <a:latin typeface="Arial Narrow" panose="020B0606020202030204" pitchFamily="34" charset="0"/>
                        <a:cs typeface="Arial" panose="020B0604020202020204" pitchFamily="34" charset="0"/>
                      </a:endParaRPr>
                    </a:p>
                  </a:txBody>
                  <a:tcPr anchor="ctr">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38%</a:t>
                      </a:r>
                      <a:endParaRPr lang="fr-CA" sz="1200" b="1" dirty="0">
                        <a:solidFill>
                          <a:srgbClr val="5A5A5A"/>
                        </a:solidFill>
                        <a:latin typeface="Arial Narrow" panose="020B0606020202030204" pitchFamily="34" charset="0"/>
                        <a:cs typeface="Arial" panose="020B0604020202020204" pitchFamily="34" charset="0"/>
                      </a:endParaRPr>
                    </a:p>
                  </a:txBody>
                  <a:tcPr anchor="ctr">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27%</a:t>
                      </a:r>
                      <a:endParaRPr lang="fr-CA" sz="1200" b="1" dirty="0">
                        <a:solidFill>
                          <a:srgbClr val="5A5A5A"/>
                        </a:solidFill>
                        <a:latin typeface="Arial Narrow" panose="020B0606020202030204" pitchFamily="34" charset="0"/>
                        <a:cs typeface="Arial" panose="020B0604020202020204" pitchFamily="34" charset="0"/>
                      </a:endParaRPr>
                    </a:p>
                  </a:txBody>
                  <a:tcPr anchor="ctr">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26%</a:t>
                      </a:r>
                      <a:endParaRPr lang="fr-CA" sz="1200" b="1" dirty="0">
                        <a:solidFill>
                          <a:srgbClr val="5A5A5A"/>
                        </a:solidFill>
                        <a:latin typeface="Arial Narrow" panose="020B0606020202030204" pitchFamily="34" charset="0"/>
                        <a:cs typeface="Arial" panose="020B0604020202020204" pitchFamily="34" charset="0"/>
                      </a:endParaRPr>
                    </a:p>
                  </a:txBody>
                  <a:tcPr anchor="ctr">
                    <a:noFill/>
                  </a:tcPr>
                </a:tc>
              </a:tr>
            </a:tbl>
          </a:graphicData>
        </a:graphic>
      </p:graphicFrame>
      <p:sp>
        <p:nvSpPr>
          <p:cNvPr id="10" name="Rectangle 9"/>
          <p:cNvSpPr/>
          <p:nvPr>
            <p:custDataLst>
              <p:tags r:id="rId6"/>
            </p:custDataLst>
          </p:nvPr>
        </p:nvSpPr>
        <p:spPr>
          <a:xfrm>
            <a:off x="510159" y="1160678"/>
            <a:ext cx="23679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12" name="Tableau 11"/>
          <p:cNvGraphicFramePr>
            <a:graphicFrameLocks noGrp="1"/>
          </p:cNvGraphicFramePr>
          <p:nvPr>
            <p:extLst>
              <p:ext uri="{D42A27DB-BD31-4B8C-83A1-F6EECF244321}">
                <p14:modId xmlns:p14="http://schemas.microsoft.com/office/powerpoint/2010/main" val="3127369447"/>
              </p:ext>
            </p:extLst>
          </p:nvPr>
        </p:nvGraphicFramePr>
        <p:xfrm>
          <a:off x="7598058" y="1148152"/>
          <a:ext cx="1391816" cy="4281216"/>
        </p:xfrm>
        <a:graphic>
          <a:graphicData uri="http://schemas.openxmlformats.org/drawingml/2006/table">
            <a:tbl>
              <a:tblPr firstRow="1" bandRow="1">
                <a:tableStyleId>{073A0DAA-6AF3-43AB-8588-CEC1D06C72B9}</a:tableStyleId>
              </a:tblPr>
              <a:tblGrid>
                <a:gridCol w="1391816"/>
              </a:tblGrid>
              <a:tr h="622823">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CA" sz="1200" u="none" dirty="0" smtClean="0">
                          <a:solidFill>
                            <a:srgbClr val="5A5A5A"/>
                          </a:solidFill>
                          <a:latin typeface="Arial Narrow" panose="020B0606020202030204" pitchFamily="34" charset="0"/>
                          <a:cs typeface="Arial" panose="020B0604020202020204" pitchFamily="34" charset="0"/>
                        </a:rPr>
                        <a:t>Total</a:t>
                      </a:r>
                      <a:r>
                        <a:rPr lang="fr-CA" sz="1200" u="none" baseline="0" dirty="0" smtClean="0">
                          <a:solidFill>
                            <a:srgbClr val="5A5A5A"/>
                          </a:solidFill>
                          <a:latin typeface="Arial Narrow" panose="020B0606020202030204" pitchFamily="34" charset="0"/>
                          <a:cs typeface="Arial" panose="020B0604020202020204" pitchFamily="34" charset="0"/>
                        </a:rPr>
                        <a:t/>
                      </a:r>
                      <a:br>
                        <a:rPr lang="fr-CA" sz="1200" u="none" baseline="0" dirty="0" smtClean="0">
                          <a:solidFill>
                            <a:srgbClr val="5A5A5A"/>
                          </a:solidFill>
                          <a:latin typeface="Arial Narrow" panose="020B0606020202030204" pitchFamily="34" charset="0"/>
                          <a:cs typeface="Arial" panose="020B0604020202020204" pitchFamily="34" charset="0"/>
                        </a:rPr>
                      </a:br>
                      <a:r>
                        <a:rPr lang="fr-CA" sz="1200" u="none" baseline="0" dirty="0" smtClean="0">
                          <a:solidFill>
                            <a:srgbClr val="5A5A5A"/>
                          </a:solidFill>
                          <a:latin typeface="Arial Narrow" panose="020B0606020202030204" pitchFamily="34" charset="0"/>
                          <a:cs typeface="Arial" panose="020B0604020202020204" pitchFamily="34" charset="0"/>
                        </a:rPr>
                        <a:t>(très + plutôt négatif)</a:t>
                      </a:r>
                      <a:endParaRPr lang="fr-CA" sz="1200" u="none" dirty="0" smtClean="0">
                        <a:solidFill>
                          <a:srgbClr val="5A5A5A"/>
                        </a:solidFill>
                        <a:latin typeface="Arial Narrow" panose="020B0606020202030204" pitchFamily="34" charset="0"/>
                        <a:cs typeface="Arial" panose="020B0604020202020204" pitchFamily="34" charset="0"/>
                      </a:endParaRPr>
                    </a:p>
                  </a:txBody>
                  <a:tcPr>
                    <a:lnB w="19050" cap="flat" cmpd="sng" algn="ctr">
                      <a:solidFill>
                        <a:schemeClr val="tx1">
                          <a:lumMod val="50000"/>
                          <a:lumOff val="50000"/>
                        </a:schemeClr>
                      </a:solidFill>
                      <a:prstDash val="solid"/>
                      <a:round/>
                      <a:headEnd type="none" w="med" len="med"/>
                      <a:tailEnd type="none" w="med" len="med"/>
                    </a:lnB>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19%</a:t>
                      </a:r>
                      <a:endParaRPr lang="fr-CA" sz="1200" b="1" dirty="0">
                        <a:solidFill>
                          <a:srgbClr val="5A5A5A"/>
                        </a:solidFill>
                        <a:latin typeface="Arial Narrow" panose="020B0606020202030204" pitchFamily="34" charset="0"/>
                        <a:cs typeface="Arial" panose="020B0604020202020204" pitchFamily="34" charset="0"/>
                      </a:endParaRPr>
                    </a:p>
                  </a:txBody>
                  <a:tcPr anchor="ctr">
                    <a:lnT w="19050" cap="flat" cmpd="sng" algn="ctr">
                      <a:solidFill>
                        <a:schemeClr val="tx1">
                          <a:lumMod val="50000"/>
                          <a:lumOff val="50000"/>
                        </a:schemeClr>
                      </a:solidFill>
                      <a:prstDash val="solid"/>
                      <a:round/>
                      <a:headEnd type="none" w="med" len="med"/>
                      <a:tailEnd type="none" w="med" len="med"/>
                    </a:lnT>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32%</a:t>
                      </a:r>
                      <a:endParaRPr lang="fr-CA" sz="1200" b="1" dirty="0">
                        <a:solidFill>
                          <a:srgbClr val="5A5A5A"/>
                        </a:solidFill>
                        <a:latin typeface="Arial Narrow" panose="020B0606020202030204" pitchFamily="34" charset="0"/>
                        <a:cs typeface="Arial" panose="020B0604020202020204" pitchFamily="34" charset="0"/>
                      </a:endParaRPr>
                    </a:p>
                  </a:txBody>
                  <a:tcPr anchor="ctr">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14%</a:t>
                      </a:r>
                      <a:endParaRPr lang="fr-CA" sz="1200" b="1" dirty="0">
                        <a:solidFill>
                          <a:srgbClr val="5A5A5A"/>
                        </a:solidFill>
                        <a:latin typeface="Arial Narrow" panose="020B0606020202030204" pitchFamily="34" charset="0"/>
                        <a:cs typeface="Arial" panose="020B0604020202020204" pitchFamily="34" charset="0"/>
                      </a:endParaRPr>
                    </a:p>
                  </a:txBody>
                  <a:tcPr anchor="ctr">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28%</a:t>
                      </a:r>
                      <a:endParaRPr lang="fr-CA" sz="1200" b="1" dirty="0">
                        <a:solidFill>
                          <a:srgbClr val="5A5A5A"/>
                        </a:solidFill>
                        <a:latin typeface="Arial Narrow" panose="020B0606020202030204" pitchFamily="34" charset="0"/>
                        <a:cs typeface="Arial" panose="020B0604020202020204" pitchFamily="34" charset="0"/>
                      </a:endParaRPr>
                    </a:p>
                  </a:txBody>
                  <a:tcPr anchor="ctr">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16%</a:t>
                      </a:r>
                      <a:endParaRPr lang="fr-CA" sz="1200" b="1" dirty="0">
                        <a:solidFill>
                          <a:srgbClr val="5A5A5A"/>
                        </a:solidFill>
                        <a:latin typeface="Arial Narrow" panose="020B0606020202030204" pitchFamily="34" charset="0"/>
                        <a:cs typeface="Arial" panose="020B0604020202020204" pitchFamily="34" charset="0"/>
                      </a:endParaRPr>
                    </a:p>
                  </a:txBody>
                  <a:tcPr anchor="ctr">
                    <a:noFill/>
                  </a:tcPr>
                </a:tc>
              </a:tr>
              <a:tr h="606856">
                <a:tc>
                  <a:txBody>
                    <a:bodyPr/>
                    <a:lstStyle/>
                    <a:p>
                      <a:pPr algn="ctr"/>
                      <a:r>
                        <a:rPr lang="fr-CA" sz="1200" b="1" dirty="0" smtClean="0">
                          <a:solidFill>
                            <a:srgbClr val="5A5A5A"/>
                          </a:solidFill>
                          <a:latin typeface="Arial Narrow" panose="020B0606020202030204" pitchFamily="34" charset="0"/>
                          <a:cs typeface="Arial" panose="020B0604020202020204" pitchFamily="34" charset="0"/>
                        </a:rPr>
                        <a:t>18%</a:t>
                      </a:r>
                      <a:endParaRPr lang="fr-CA" sz="1200" b="1" dirty="0">
                        <a:solidFill>
                          <a:srgbClr val="5A5A5A"/>
                        </a:solidFill>
                        <a:latin typeface="Arial Narrow" panose="020B0606020202030204" pitchFamily="34" charset="0"/>
                        <a:cs typeface="Arial" panose="020B0604020202020204" pitchFamily="34" charset="0"/>
                      </a:endParaRPr>
                    </a:p>
                  </a:txBody>
                  <a:tcPr anchor="ctr">
                    <a:noFill/>
                  </a:tcPr>
                </a:tc>
              </a:tr>
            </a:tbl>
          </a:graphicData>
        </a:graphic>
      </p:graphicFrame>
    </p:spTree>
    <p:extLst>
      <p:ext uri="{BB962C8B-B14F-4D97-AF65-F5344CB8AC3E}">
        <p14:creationId xmlns:p14="http://schemas.microsoft.com/office/powerpoint/2010/main" val="2126201031"/>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203</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2231835476"/>
              </p:ext>
            </p:extLst>
          </p:nvPr>
        </p:nvGraphicFramePr>
        <p:xfrm>
          <a:off x="683568" y="1556792"/>
          <a:ext cx="7981695" cy="466571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564159"/>
            <a:ext cx="5309344" cy="631545"/>
          </a:xfrm>
        </p:spPr>
        <p:txBody>
          <a:bodyPr>
            <a:normAutofit fontScale="90000"/>
          </a:bodyPr>
          <a:lstStyle/>
          <a:p>
            <a:r>
              <a:rPr lang="fr-CA" sz="2200" dirty="0" smtClean="0">
                <a:solidFill>
                  <a:srgbClr val="9BBB59"/>
                </a:solidFill>
              </a:rPr>
              <a:t>Impact de l’orientation sexuelle / identité de genre sur le lieu de résidence</a:t>
            </a:r>
            <a:r>
              <a:rPr lang="fr-CA" sz="2000" dirty="0" smtClean="0">
                <a:solidFill>
                  <a:srgbClr val="9BBB59"/>
                </a:solidFill>
              </a:rPr>
              <a:t/>
            </a:r>
            <a:br>
              <a:rPr lang="fr-CA" sz="2000" dirty="0" smtClean="0">
                <a:solidFill>
                  <a:srgbClr val="9BBB59"/>
                </a:solidFill>
              </a:rPr>
            </a:br>
            <a:endParaRPr lang="fr-CA" dirty="0"/>
          </a:p>
        </p:txBody>
      </p:sp>
      <p:sp>
        <p:nvSpPr>
          <p:cNvPr id="13" name="Rectangle 12"/>
          <p:cNvSpPr/>
          <p:nvPr>
            <p:custDataLst>
              <p:tags r:id="rId5"/>
            </p:custDataLst>
          </p:nvPr>
        </p:nvSpPr>
        <p:spPr>
          <a:xfrm>
            <a:off x="510159" y="1160678"/>
            <a:ext cx="23679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271634"/>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itchFamily="34" charset="0"/>
              </a:rPr>
              <a:t>Q40. </a:t>
            </a:r>
            <a:r>
              <a:rPr lang="fr-CA" sz="900" dirty="0">
                <a:solidFill>
                  <a:srgbClr val="595959"/>
                </a:solidFill>
                <a:latin typeface="Arial" panose="020B0604020202020204" pitchFamily="34" charset="0"/>
                <a:cs typeface="Arial" panose="020B0604020202020204" pitchFamily="34" charset="0"/>
              </a:rPr>
              <a:t>Votre orientation sexuelle/identité de genre a-t-elle eu ou pourrait-elle avoir une influence sur votre choix de lieu de résidence? </a:t>
            </a:r>
          </a:p>
        </p:txBody>
      </p:sp>
      <p:sp>
        <p:nvSpPr>
          <p:cNvPr id="8" name="ZoneTexte 7"/>
          <p:cNvSpPr txBox="1"/>
          <p:nvPr/>
        </p:nvSpPr>
        <p:spPr>
          <a:xfrm>
            <a:off x="6588224" y="3324404"/>
            <a:ext cx="813492" cy="523220"/>
          </a:xfrm>
          <a:prstGeom prst="rect">
            <a:avLst/>
          </a:prstGeom>
          <a:noFill/>
        </p:spPr>
        <p:txBody>
          <a:bodyPr wrap="none" rtlCol="0">
            <a:spAutoFit/>
          </a:bodyPr>
          <a:lstStyle/>
          <a:p>
            <a:pPr algn="ctr"/>
            <a:r>
              <a:rPr lang="fr-CA" sz="1400" b="1" dirty="0" smtClean="0">
                <a:solidFill>
                  <a:srgbClr val="595959"/>
                </a:solidFill>
                <a:latin typeface="Arial Narrow" panose="020B0606020202030204" pitchFamily="34" charset="0"/>
              </a:rPr>
              <a:t>Total Oui</a:t>
            </a:r>
            <a:br>
              <a:rPr lang="fr-CA" sz="1400" b="1" dirty="0" smtClean="0">
                <a:solidFill>
                  <a:srgbClr val="595959"/>
                </a:solidFill>
                <a:latin typeface="Arial Narrow" panose="020B0606020202030204" pitchFamily="34" charset="0"/>
              </a:rPr>
            </a:br>
            <a:r>
              <a:rPr lang="fr-CA" sz="1400" b="1" dirty="0" smtClean="0">
                <a:solidFill>
                  <a:srgbClr val="595959"/>
                </a:solidFill>
                <a:latin typeface="Arial Narrow" panose="020B0606020202030204" pitchFamily="34" charset="0"/>
              </a:rPr>
              <a:t>37%</a:t>
            </a:r>
            <a:endParaRPr lang="fr-CA" sz="1400" b="1" dirty="0">
              <a:solidFill>
                <a:srgbClr val="595959"/>
              </a:solidFill>
              <a:latin typeface="Arial Narrow" panose="020B0606020202030204" pitchFamily="34" charset="0"/>
            </a:endParaRPr>
          </a:p>
        </p:txBody>
      </p:sp>
      <p:sp>
        <p:nvSpPr>
          <p:cNvPr id="9" name="Accolade fermante 8"/>
          <p:cNvSpPr/>
          <p:nvPr/>
        </p:nvSpPr>
        <p:spPr>
          <a:xfrm>
            <a:off x="6228184" y="1722074"/>
            <a:ext cx="258877" cy="3600400"/>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rgbClr val="00AFDC">
                    <a:satMod val="155000"/>
                  </a:srgbClr>
                </a:solidFill>
                <a:prstDash val="solid"/>
              </a:ln>
              <a:solidFill>
                <a:prstClr val="white">
                  <a:lumMod val="50000"/>
                </a:prstClr>
              </a:solidFill>
              <a:effectLst>
                <a:outerShdw blurRad="41275" dist="20320" dir="1800000" algn="tl" rotWithShape="0">
                  <a:srgbClr val="000000">
                    <a:alpha val="40000"/>
                  </a:srgbClr>
                </a:outerShdw>
              </a:effectLst>
            </a:endParaRPr>
          </a:p>
        </p:txBody>
      </p:sp>
    </p:spTree>
    <p:extLst>
      <p:ext uri="{BB962C8B-B14F-4D97-AF65-F5344CB8AC3E}">
        <p14:creationId xmlns:p14="http://schemas.microsoft.com/office/powerpoint/2010/main" val="681003212"/>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204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423246782"/>
              </p:ext>
            </p:extLst>
          </p:nvPr>
        </p:nvGraphicFramePr>
        <p:xfrm>
          <a:off x="539552" y="1203191"/>
          <a:ext cx="7622081" cy="4945847"/>
        </p:xfrm>
        <a:graphic>
          <a:graphicData uri="http://schemas.openxmlformats.org/drawingml/2006/table">
            <a:tbl>
              <a:tblPr firstRow="1" bandRow="1">
                <a:tableStyleId>{2D5ABB26-0587-4C30-8999-92F81FD0307C}</a:tableStyleId>
              </a:tblPr>
              <a:tblGrid>
                <a:gridCol w="2520280"/>
                <a:gridCol w="781801"/>
                <a:gridCol w="1080000"/>
                <a:gridCol w="1080000"/>
                <a:gridCol w="1080000"/>
                <a:gridCol w="1080000"/>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TAILLE</a:t>
                      </a:r>
                      <a:r>
                        <a:rPr lang="fr-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DU MARCHÉ</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53656">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 millions d’habitants et plus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Entre</a:t>
                      </a: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100 000 et 1 millions d’habitants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Entre</a:t>
                      </a: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10 000 et 99 999 habitants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Moins</a:t>
                      </a: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de 10 000 habitants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72917">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958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571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191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j’ai changé de région ou choisi ma région en fonction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20</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13</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10</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j’ai changé de quartier ou choisi mon quartier en fonction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14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8</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j’ai changé de pays en raison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6</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j’aimerais changer de région en raison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j’aimerais changer de quartier en raison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j’hésiterais à changer de quartier en raison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11</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j’hésiterais à changer de région en raison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14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7</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Non mon orientation sexuelle n’as pas d’influence sur mon lieu de résidence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55</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66</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81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75</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Total oui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45</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34</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19</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8" name="Titre 4"/>
          <p:cNvSpPr>
            <a:spLocks noGrp="1"/>
          </p:cNvSpPr>
          <p:nvPr>
            <p:ph type="title"/>
            <p:custDataLst>
              <p:tags r:id="rId5"/>
            </p:custDataLst>
          </p:nvPr>
        </p:nvSpPr>
        <p:spPr>
          <a:xfrm>
            <a:off x="558800" y="311390"/>
            <a:ext cx="5309344" cy="631545"/>
          </a:xfrm>
        </p:spPr>
        <p:txBody>
          <a:bodyPr>
            <a:normAutofit fontScale="90000"/>
          </a:bodyPr>
          <a:lstStyle/>
          <a:p>
            <a:r>
              <a:rPr lang="fr-CA" sz="2200" dirty="0" smtClean="0">
                <a:solidFill>
                  <a:srgbClr val="9BBB59"/>
                </a:solidFill>
              </a:rPr>
              <a:t>Impact de l’orientation sexuelle / identité de genre sur le lieu de résidence</a:t>
            </a:r>
            <a:r>
              <a:rPr lang="fr-CA" sz="2000" dirty="0" smtClean="0">
                <a:solidFill>
                  <a:srgbClr val="9BBB59"/>
                </a:solidFill>
              </a:rPr>
              <a:t/>
            </a:r>
            <a:br>
              <a:rPr lang="fr-CA" sz="2000" dirty="0" smtClean="0">
                <a:solidFill>
                  <a:srgbClr val="9BBB59"/>
                </a:solidFill>
              </a:rPr>
            </a:br>
            <a:endParaRPr lang="fr-CA" dirty="0"/>
          </a:p>
        </p:txBody>
      </p:sp>
      <p:sp>
        <p:nvSpPr>
          <p:cNvPr id="11" name="ZoneTexte 10"/>
          <p:cNvSpPr txBox="1"/>
          <p:nvPr>
            <p:custDataLst>
              <p:tags r:id="rId6"/>
            </p:custDataLst>
          </p:nvPr>
        </p:nvSpPr>
        <p:spPr>
          <a:xfrm>
            <a:off x="500202" y="6271634"/>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Q40. </a:t>
            </a:r>
            <a:r>
              <a:rPr lang="fr-CA" sz="900" dirty="0">
                <a:solidFill>
                  <a:srgbClr val="595959"/>
                </a:solidFill>
                <a:latin typeface="Arial" panose="020B0604020202020204" pitchFamily="34" charset="0"/>
                <a:cs typeface="Arial" panose="020B0604020202020204" pitchFamily="34" charset="0"/>
              </a:rPr>
              <a:t>Votre orientation sexuelle/identité de genre a-t-elle eu ou pourrait-elle avoir une influence sur votre choix de lieu de résidence? </a:t>
            </a:r>
          </a:p>
        </p:txBody>
      </p:sp>
    </p:spTree>
    <p:extLst>
      <p:ext uri="{BB962C8B-B14F-4D97-AF65-F5344CB8AC3E}">
        <p14:creationId xmlns:p14="http://schemas.microsoft.com/office/powerpoint/2010/main" val="2238135319"/>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205</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735332864"/>
              </p:ext>
            </p:extLst>
          </p:nvPr>
        </p:nvGraphicFramePr>
        <p:xfrm>
          <a:off x="539552" y="1203191"/>
          <a:ext cx="7992887" cy="4945847"/>
        </p:xfrm>
        <a:graphic>
          <a:graphicData uri="http://schemas.openxmlformats.org/drawingml/2006/table">
            <a:tbl>
              <a:tblPr firstRow="1" bandRow="1">
                <a:tableStyleId>{2D5ABB26-0587-4C30-8999-92F81FD0307C}</a:tableStyleId>
              </a:tblPr>
              <a:tblGrid>
                <a:gridCol w="2520280"/>
                <a:gridCol w="781801"/>
                <a:gridCol w="781801"/>
                <a:gridCol w="781801"/>
                <a:gridCol w="781801"/>
                <a:gridCol w="781801"/>
                <a:gridCol w="781801"/>
                <a:gridCol w="781801"/>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53656">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72917">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j’ai changé de région ou choisi ma région en fonction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j’ai changé de quartier ou choisi mon quartier en fonction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j’ai changé de pays en raison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j’aimerais changer de région en raison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j’aimerais changer de quartier en raison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j’hésiterais à changer de quartier en raison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j’hésiterais à changer de région en raison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Non mon orientation sexuelle n’as pas d’influence sur mon lieu de résidence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Total oui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8" name="Titre 4"/>
          <p:cNvSpPr>
            <a:spLocks noGrp="1"/>
          </p:cNvSpPr>
          <p:nvPr>
            <p:ph type="title"/>
            <p:custDataLst>
              <p:tags r:id="rId5"/>
            </p:custDataLst>
          </p:nvPr>
        </p:nvSpPr>
        <p:spPr>
          <a:xfrm>
            <a:off x="558800" y="311390"/>
            <a:ext cx="5309344" cy="631545"/>
          </a:xfrm>
        </p:spPr>
        <p:txBody>
          <a:bodyPr>
            <a:normAutofit fontScale="90000"/>
          </a:bodyPr>
          <a:lstStyle/>
          <a:p>
            <a:r>
              <a:rPr lang="fr-CA" sz="2200" dirty="0" smtClean="0">
                <a:solidFill>
                  <a:srgbClr val="9BBB59"/>
                </a:solidFill>
              </a:rPr>
              <a:t>Impact de l’orientation sexuelle / identité de genre sur le lieu de résidence</a:t>
            </a:r>
            <a:r>
              <a:rPr lang="fr-CA" sz="2000" dirty="0" smtClean="0">
                <a:solidFill>
                  <a:srgbClr val="9BBB59"/>
                </a:solidFill>
              </a:rPr>
              <a:t/>
            </a:r>
            <a:br>
              <a:rPr lang="fr-CA" sz="2000" dirty="0" smtClean="0">
                <a:solidFill>
                  <a:srgbClr val="9BBB59"/>
                </a:solidFill>
              </a:rPr>
            </a:br>
            <a:endParaRPr lang="fr-CA" dirty="0"/>
          </a:p>
        </p:txBody>
      </p:sp>
      <p:sp>
        <p:nvSpPr>
          <p:cNvPr id="11" name="ZoneTexte 10"/>
          <p:cNvSpPr txBox="1"/>
          <p:nvPr>
            <p:custDataLst>
              <p:tags r:id="rId6"/>
            </p:custDataLst>
          </p:nvPr>
        </p:nvSpPr>
        <p:spPr>
          <a:xfrm>
            <a:off x="500202" y="6271634"/>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Q40. </a:t>
            </a:r>
            <a:r>
              <a:rPr lang="fr-CA" sz="900" dirty="0">
                <a:solidFill>
                  <a:srgbClr val="595959"/>
                </a:solidFill>
                <a:latin typeface="Arial" panose="020B0604020202020204" pitchFamily="34" charset="0"/>
                <a:cs typeface="Arial" panose="020B0604020202020204" pitchFamily="34" charset="0"/>
              </a:rPr>
              <a:t>Votre orientation sexuelle/identité de genre a-t-elle eu ou pourrait-elle avoir une influence sur votre choix de lieu de résidence? </a:t>
            </a:r>
          </a:p>
        </p:txBody>
      </p:sp>
    </p:spTree>
    <p:extLst>
      <p:ext uri="{BB962C8B-B14F-4D97-AF65-F5344CB8AC3E}">
        <p14:creationId xmlns:p14="http://schemas.microsoft.com/office/powerpoint/2010/main" val="3784448559"/>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206</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147674440"/>
              </p:ext>
            </p:extLst>
          </p:nvPr>
        </p:nvGraphicFramePr>
        <p:xfrm>
          <a:off x="539552" y="1225719"/>
          <a:ext cx="8208910" cy="5004436"/>
        </p:xfrm>
        <a:graphic>
          <a:graphicData uri="http://schemas.openxmlformats.org/drawingml/2006/table">
            <a:tbl>
              <a:tblPr firstRow="1" bandRow="1">
                <a:tableStyleId>{2D5ABB26-0587-4C30-8999-92F81FD0307C}</a:tableStyleId>
              </a:tblPr>
              <a:tblGrid>
                <a:gridCol w="2520280"/>
                <a:gridCol w="632070"/>
                <a:gridCol w="632070"/>
                <a:gridCol w="632070"/>
                <a:gridCol w="632070"/>
                <a:gridCol w="632070"/>
                <a:gridCol w="632070"/>
                <a:gridCol w="632070"/>
                <a:gridCol w="632070"/>
                <a:gridCol w="632070"/>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649018">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074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j’ai changé de région ou choisi ma région en fonction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j’ai changé de quartier ou choisi mon quartier en fonction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j’ai changé de pays en raison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j’aimerais changer de région en raison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j’aimerais changer de quartier en raison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j’hésiterais à changer de quartier en raison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j’hésiterais à changer de région en raison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Non mon orientation sexuelle n’as pas d’influence sur mon lieu de résidence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Total oui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8" name="Titre 4"/>
          <p:cNvSpPr>
            <a:spLocks noGrp="1"/>
          </p:cNvSpPr>
          <p:nvPr>
            <p:ph type="title"/>
            <p:custDataLst>
              <p:tags r:id="rId5"/>
            </p:custDataLst>
          </p:nvPr>
        </p:nvSpPr>
        <p:spPr>
          <a:xfrm>
            <a:off x="558800" y="322023"/>
            <a:ext cx="5309344" cy="631545"/>
          </a:xfrm>
        </p:spPr>
        <p:txBody>
          <a:bodyPr>
            <a:normAutofit fontScale="90000"/>
          </a:bodyPr>
          <a:lstStyle/>
          <a:p>
            <a:r>
              <a:rPr lang="fr-CA" sz="2200" dirty="0" smtClean="0">
                <a:solidFill>
                  <a:srgbClr val="9BBB59"/>
                </a:solidFill>
              </a:rPr>
              <a:t>Impact de l’orientation sexuelle / identité de genre sur le lieu de résidence</a:t>
            </a:r>
            <a:r>
              <a:rPr lang="fr-CA" sz="2000" dirty="0" smtClean="0">
                <a:solidFill>
                  <a:srgbClr val="9BBB59"/>
                </a:solidFill>
              </a:rPr>
              <a:t/>
            </a:r>
            <a:br>
              <a:rPr lang="fr-CA" sz="2000" dirty="0" smtClean="0">
                <a:solidFill>
                  <a:srgbClr val="9BBB59"/>
                </a:solidFill>
              </a:rPr>
            </a:br>
            <a:endParaRPr lang="fr-CA" dirty="0"/>
          </a:p>
        </p:txBody>
      </p:sp>
      <p:sp>
        <p:nvSpPr>
          <p:cNvPr id="9" name="ZoneTexte 8"/>
          <p:cNvSpPr txBox="1"/>
          <p:nvPr>
            <p:custDataLst>
              <p:tags r:id="rId6"/>
            </p:custDataLst>
          </p:nvPr>
        </p:nvSpPr>
        <p:spPr>
          <a:xfrm>
            <a:off x="500202" y="6271634"/>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Q40. </a:t>
            </a:r>
            <a:r>
              <a:rPr lang="fr-CA" sz="900" dirty="0">
                <a:solidFill>
                  <a:srgbClr val="595959"/>
                </a:solidFill>
                <a:latin typeface="Arial" panose="020B0604020202020204" pitchFamily="34" charset="0"/>
                <a:cs typeface="Arial" panose="020B0604020202020204" pitchFamily="34" charset="0"/>
              </a:rPr>
              <a:t>Votre orientation sexuelle/identité de genre a-t-elle eu ou pourrait-elle avoir une influence sur votre choix de lieu de résidence? </a:t>
            </a:r>
          </a:p>
        </p:txBody>
      </p:sp>
    </p:spTree>
    <p:extLst>
      <p:ext uri="{BB962C8B-B14F-4D97-AF65-F5344CB8AC3E}">
        <p14:creationId xmlns:p14="http://schemas.microsoft.com/office/powerpoint/2010/main" val="1498560219"/>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207</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8553086"/>
              </p:ext>
            </p:extLst>
          </p:nvPr>
        </p:nvGraphicFramePr>
        <p:xfrm>
          <a:off x="539552" y="1203191"/>
          <a:ext cx="7778857" cy="4658223"/>
        </p:xfrm>
        <a:graphic>
          <a:graphicData uri="http://schemas.openxmlformats.org/drawingml/2006/table">
            <a:tbl>
              <a:tblPr firstRow="1" bandRow="1">
                <a:tableStyleId>{2D5ABB26-0587-4C30-8999-92F81FD0307C}</a:tableStyleId>
              </a:tblPr>
              <a:tblGrid>
                <a:gridCol w="3049312"/>
                <a:gridCol w="945909"/>
                <a:gridCol w="945909"/>
                <a:gridCol w="945909"/>
                <a:gridCol w="945909"/>
                <a:gridCol w="945909"/>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3058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5903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10025">
                <a:tc>
                  <a:txBody>
                    <a:bodyPr/>
                    <a:lstStyle/>
                    <a:p>
                      <a:pPr algn="l" fontAlgn="ctr"/>
                      <a:r>
                        <a:rPr lang="fr-CA" sz="1100" b="0" i="0" u="none" strike="noStrike" dirty="0">
                          <a:solidFill>
                            <a:srgbClr val="595959"/>
                          </a:solidFill>
                          <a:effectLst/>
                          <a:latin typeface="Arial Narrow" panose="020B0606020202030204" pitchFamily="34" charset="0"/>
                        </a:rPr>
                        <a:t>Oui, j’ai changé de région ou choisi ma région en fonction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0025">
                <a:tc>
                  <a:txBody>
                    <a:bodyPr/>
                    <a:lstStyle/>
                    <a:p>
                      <a:pPr algn="l" fontAlgn="ctr"/>
                      <a:r>
                        <a:rPr lang="fr-CA" sz="1100" b="0" i="0" u="none" strike="noStrike" dirty="0">
                          <a:solidFill>
                            <a:srgbClr val="595959"/>
                          </a:solidFill>
                          <a:effectLst/>
                          <a:latin typeface="Arial Narrow" panose="020B0606020202030204" pitchFamily="34" charset="0"/>
                        </a:rPr>
                        <a:t>Oui, j’ai changé de quartier ou choisi mon quartier en fonction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0025">
                <a:tc>
                  <a:txBody>
                    <a:bodyPr/>
                    <a:lstStyle/>
                    <a:p>
                      <a:pPr algn="l" fontAlgn="ctr"/>
                      <a:r>
                        <a:rPr lang="fr-CA" sz="1100" b="0" i="0" u="none" strike="noStrike" dirty="0">
                          <a:solidFill>
                            <a:srgbClr val="595959"/>
                          </a:solidFill>
                          <a:effectLst/>
                          <a:latin typeface="Arial Narrow" panose="020B0606020202030204" pitchFamily="34" charset="0"/>
                        </a:rPr>
                        <a:t>Oui, j’ai changé de pays en raison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0025">
                <a:tc>
                  <a:txBody>
                    <a:bodyPr/>
                    <a:lstStyle/>
                    <a:p>
                      <a:pPr algn="l" fontAlgn="ctr"/>
                      <a:r>
                        <a:rPr lang="fr-CA" sz="1100" b="0" i="0" u="none" strike="noStrike" dirty="0">
                          <a:solidFill>
                            <a:srgbClr val="595959"/>
                          </a:solidFill>
                          <a:effectLst/>
                          <a:latin typeface="Arial Narrow" panose="020B0606020202030204" pitchFamily="34" charset="0"/>
                        </a:rPr>
                        <a:t>Oui, j’aimerais changer de région en raison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0025">
                <a:tc>
                  <a:txBody>
                    <a:bodyPr/>
                    <a:lstStyle/>
                    <a:p>
                      <a:pPr algn="l" fontAlgn="ctr"/>
                      <a:r>
                        <a:rPr lang="fr-CA" sz="1100" b="0" i="0" u="none" strike="noStrike" dirty="0">
                          <a:solidFill>
                            <a:srgbClr val="595959"/>
                          </a:solidFill>
                          <a:effectLst/>
                          <a:latin typeface="Arial Narrow" panose="020B0606020202030204" pitchFamily="34" charset="0"/>
                        </a:rPr>
                        <a:t>Oui, j’aimerais changer de quartier en raison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0025">
                <a:tc>
                  <a:txBody>
                    <a:bodyPr/>
                    <a:lstStyle/>
                    <a:p>
                      <a:pPr algn="l" fontAlgn="ctr"/>
                      <a:r>
                        <a:rPr lang="fr-CA" sz="1100" b="0" i="0" u="none" strike="noStrike" dirty="0">
                          <a:solidFill>
                            <a:srgbClr val="595959"/>
                          </a:solidFill>
                          <a:effectLst/>
                          <a:latin typeface="Arial Narrow" panose="020B0606020202030204" pitchFamily="34" charset="0"/>
                        </a:rPr>
                        <a:t>Oui, j’hésiterais à changer de quartier en raison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0025">
                <a:tc>
                  <a:txBody>
                    <a:bodyPr/>
                    <a:lstStyle/>
                    <a:p>
                      <a:pPr algn="l" fontAlgn="ctr"/>
                      <a:r>
                        <a:rPr lang="fr-CA" sz="1100" b="0" i="0" u="none" strike="noStrike" dirty="0">
                          <a:solidFill>
                            <a:srgbClr val="595959"/>
                          </a:solidFill>
                          <a:effectLst/>
                          <a:latin typeface="Arial Narrow" panose="020B0606020202030204" pitchFamily="34" charset="0"/>
                        </a:rPr>
                        <a:t>Oui, j’hésiterais à changer de région en raison de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0025">
                <a:tc>
                  <a:txBody>
                    <a:bodyPr/>
                    <a:lstStyle/>
                    <a:p>
                      <a:pPr algn="l" fontAlgn="ctr"/>
                      <a:r>
                        <a:rPr lang="fr-CA" sz="1100" b="0" i="0" u="none" strike="noStrike" dirty="0">
                          <a:solidFill>
                            <a:srgbClr val="595959"/>
                          </a:solidFill>
                          <a:effectLst/>
                          <a:latin typeface="Arial Narrow" panose="020B0606020202030204" pitchFamily="34" charset="0"/>
                        </a:rPr>
                        <a:t>Non mon orientation sexuelle n’as pas d’influence sur mon lieu de résidence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10025">
                <a:tc>
                  <a:txBody>
                    <a:bodyPr/>
                    <a:lstStyle/>
                    <a:p>
                      <a:pPr algn="l" fontAlgn="ctr"/>
                      <a:r>
                        <a:rPr lang="fr-CA" sz="1100" b="0" i="0" u="none" strike="noStrike" dirty="0">
                          <a:solidFill>
                            <a:srgbClr val="595959"/>
                          </a:solidFill>
                          <a:effectLst/>
                          <a:latin typeface="Arial Narrow" panose="020B0606020202030204" pitchFamily="34" charset="0"/>
                        </a:rPr>
                        <a:t>Total oui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8" name="Titre 4"/>
          <p:cNvSpPr>
            <a:spLocks noGrp="1"/>
          </p:cNvSpPr>
          <p:nvPr>
            <p:ph type="title"/>
            <p:custDataLst>
              <p:tags r:id="rId5"/>
            </p:custDataLst>
          </p:nvPr>
        </p:nvSpPr>
        <p:spPr>
          <a:xfrm>
            <a:off x="558800" y="311390"/>
            <a:ext cx="8189664" cy="631545"/>
          </a:xfrm>
        </p:spPr>
        <p:txBody>
          <a:bodyPr>
            <a:normAutofit fontScale="90000"/>
          </a:bodyPr>
          <a:lstStyle/>
          <a:p>
            <a:r>
              <a:rPr lang="fr-CA" sz="2200" dirty="0" smtClean="0">
                <a:solidFill>
                  <a:srgbClr val="9BBB59"/>
                </a:solidFill>
              </a:rPr>
              <a:t>Impact de l’orientation sexuelle / identité de genre </a:t>
            </a:r>
            <a:br>
              <a:rPr lang="fr-CA" sz="2200" dirty="0" smtClean="0">
                <a:solidFill>
                  <a:srgbClr val="9BBB59"/>
                </a:solidFill>
              </a:rPr>
            </a:br>
            <a:r>
              <a:rPr lang="fr-CA" sz="2200" dirty="0" smtClean="0">
                <a:solidFill>
                  <a:srgbClr val="9BBB59"/>
                </a:solidFill>
              </a:rPr>
              <a:t>sur le lieu de résidence</a:t>
            </a:r>
            <a:r>
              <a:rPr lang="fr-CA" sz="2000" dirty="0" smtClean="0">
                <a:solidFill>
                  <a:srgbClr val="9BBB59"/>
                </a:solidFill>
              </a:rPr>
              <a:t/>
            </a:r>
            <a:br>
              <a:rPr lang="fr-CA" sz="2000" dirty="0" smtClean="0">
                <a:solidFill>
                  <a:srgbClr val="9BBB59"/>
                </a:solidFill>
              </a:rPr>
            </a:br>
            <a:endParaRPr lang="fr-CA" dirty="0"/>
          </a:p>
        </p:txBody>
      </p:sp>
      <p:sp>
        <p:nvSpPr>
          <p:cNvPr id="11" name="ZoneTexte 10"/>
          <p:cNvSpPr txBox="1"/>
          <p:nvPr>
            <p:custDataLst>
              <p:tags r:id="rId6"/>
            </p:custDataLst>
          </p:nvPr>
        </p:nvSpPr>
        <p:spPr>
          <a:xfrm>
            <a:off x="500202" y="6271634"/>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Q40. </a:t>
            </a:r>
            <a:r>
              <a:rPr lang="fr-CA" sz="900" dirty="0">
                <a:solidFill>
                  <a:srgbClr val="595959"/>
                </a:solidFill>
                <a:latin typeface="Arial" panose="020B0604020202020204" pitchFamily="34" charset="0"/>
                <a:cs typeface="Arial" panose="020B0604020202020204" pitchFamily="34" charset="0"/>
              </a:rPr>
              <a:t>Votre orientation sexuelle/identité de genre a-t-elle eu ou pourrait-elle avoir une influence sur votre choix de lieu de résidence? </a:t>
            </a:r>
          </a:p>
        </p:txBody>
      </p:sp>
    </p:spTree>
    <p:extLst>
      <p:ext uri="{BB962C8B-B14F-4D97-AF65-F5344CB8AC3E}">
        <p14:creationId xmlns:p14="http://schemas.microsoft.com/office/powerpoint/2010/main" val="1355312604"/>
      </p:ext>
    </p:extLst>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208</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4261099203"/>
              </p:ext>
            </p:extLst>
          </p:nvPr>
        </p:nvGraphicFramePr>
        <p:xfrm>
          <a:off x="107504" y="1556792"/>
          <a:ext cx="7981695" cy="466571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260649"/>
            <a:ext cx="5381352" cy="935056"/>
          </a:xfrm>
        </p:spPr>
        <p:txBody>
          <a:bodyPr>
            <a:normAutofit fontScale="90000"/>
          </a:bodyPr>
          <a:lstStyle/>
          <a:p>
            <a:r>
              <a:rPr lang="fr-CA" sz="2200" dirty="0">
                <a:solidFill>
                  <a:srgbClr val="9BBB59"/>
                </a:solidFill>
              </a:rPr>
              <a:t>S</a:t>
            </a:r>
            <a:r>
              <a:rPr lang="fr-CA" sz="2200" dirty="0" smtClean="0">
                <a:solidFill>
                  <a:srgbClr val="9BBB59"/>
                </a:solidFill>
              </a:rPr>
              <a:t>entiments dépressifs en lien avec l’orientation sexuelle / l’identité de genre</a:t>
            </a:r>
            <a:r>
              <a:rPr lang="fr-CA" sz="2000" dirty="0" smtClean="0">
                <a:solidFill>
                  <a:srgbClr val="9BBB59"/>
                </a:solidFill>
              </a:rPr>
              <a:t/>
            </a:r>
            <a:br>
              <a:rPr lang="fr-CA" sz="2000" dirty="0" smtClean="0">
                <a:solidFill>
                  <a:srgbClr val="9BBB59"/>
                </a:solidFill>
              </a:rPr>
            </a:br>
            <a:endParaRPr lang="fr-CA" dirty="0"/>
          </a:p>
        </p:txBody>
      </p:sp>
      <p:sp>
        <p:nvSpPr>
          <p:cNvPr id="13" name="Rectangle 12"/>
          <p:cNvSpPr/>
          <p:nvPr>
            <p:custDataLst>
              <p:tags r:id="rId5"/>
            </p:custDataLst>
          </p:nvPr>
        </p:nvSpPr>
        <p:spPr>
          <a:xfrm>
            <a:off x="510159" y="1160678"/>
            <a:ext cx="23679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Q84. </a:t>
            </a:r>
            <a:r>
              <a:rPr lang="fr-CA" sz="900" dirty="0">
                <a:solidFill>
                  <a:srgbClr val="595959"/>
                </a:solidFill>
                <a:latin typeface="Arial" panose="020B0604020202020204" pitchFamily="34" charset="0"/>
                <a:cs typeface="Arial" panose="020B0604020202020204" pitchFamily="34" charset="0"/>
              </a:rPr>
              <a:t>Vous arrive-t-il ou vous est-il déjà arrivé de ressentir des sentiments de désarroi, de solitude, d’isolement ou de découragement en lien avec votre orientation sexuelle/identité de genre ? </a:t>
            </a:r>
          </a:p>
        </p:txBody>
      </p:sp>
      <p:sp>
        <p:nvSpPr>
          <p:cNvPr id="8" name="ZoneTexte 7"/>
          <p:cNvSpPr txBox="1"/>
          <p:nvPr/>
        </p:nvSpPr>
        <p:spPr>
          <a:xfrm>
            <a:off x="5738706" y="2375011"/>
            <a:ext cx="1295547" cy="461665"/>
          </a:xfrm>
          <a:prstGeom prst="rect">
            <a:avLst/>
          </a:prstGeom>
          <a:noFill/>
        </p:spPr>
        <p:txBody>
          <a:bodyPr wrap="none" rtlCol="0">
            <a:spAutoFit/>
          </a:bodyPr>
          <a:lstStyle/>
          <a:p>
            <a:pPr algn="ctr"/>
            <a:r>
              <a:rPr lang="fr-CA" sz="1200" b="1" dirty="0" smtClean="0">
                <a:solidFill>
                  <a:srgbClr val="595959"/>
                </a:solidFill>
                <a:latin typeface="Arial Narrow" panose="020B0606020202030204" pitchFamily="34" charset="0"/>
              </a:rPr>
              <a:t>Oui dans le passé </a:t>
            </a:r>
            <a:br>
              <a:rPr lang="fr-CA" sz="1200" b="1" dirty="0" smtClean="0">
                <a:solidFill>
                  <a:srgbClr val="595959"/>
                </a:solidFill>
                <a:latin typeface="Arial Narrow" panose="020B0606020202030204" pitchFamily="34" charset="0"/>
              </a:rPr>
            </a:br>
            <a:r>
              <a:rPr lang="fr-CA" sz="1200" b="1" dirty="0" smtClean="0">
                <a:solidFill>
                  <a:srgbClr val="595959"/>
                </a:solidFill>
                <a:latin typeface="Arial Narrow" panose="020B0606020202030204" pitchFamily="34" charset="0"/>
              </a:rPr>
              <a:t>68%</a:t>
            </a:r>
            <a:endParaRPr lang="fr-CA" sz="1200" b="1" dirty="0">
              <a:solidFill>
                <a:srgbClr val="595959"/>
              </a:solidFill>
              <a:latin typeface="Arial Narrow" panose="020B0606020202030204" pitchFamily="34" charset="0"/>
            </a:endParaRPr>
          </a:p>
        </p:txBody>
      </p:sp>
      <p:sp>
        <p:nvSpPr>
          <p:cNvPr id="9" name="Accolade fermante 8"/>
          <p:cNvSpPr/>
          <p:nvPr/>
        </p:nvSpPr>
        <p:spPr>
          <a:xfrm>
            <a:off x="5508104" y="1772816"/>
            <a:ext cx="129439" cy="1512168"/>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rgbClr val="00AFDC">
                    <a:satMod val="155000"/>
                  </a:srgbClr>
                </a:solidFill>
                <a:prstDash val="solid"/>
              </a:ln>
              <a:solidFill>
                <a:prstClr val="white">
                  <a:lumMod val="50000"/>
                </a:prstClr>
              </a:solidFill>
              <a:effectLst>
                <a:outerShdw blurRad="41275" dist="20320" dir="1800000" algn="tl" rotWithShape="0">
                  <a:srgbClr val="000000">
                    <a:alpha val="40000"/>
                  </a:srgbClr>
                </a:outerShdw>
              </a:effectLst>
            </a:endParaRPr>
          </a:p>
        </p:txBody>
      </p:sp>
      <p:sp>
        <p:nvSpPr>
          <p:cNvPr id="11" name="Accolade fermante 10"/>
          <p:cNvSpPr/>
          <p:nvPr/>
        </p:nvSpPr>
        <p:spPr>
          <a:xfrm>
            <a:off x="4860032" y="3501008"/>
            <a:ext cx="129439" cy="1728192"/>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rgbClr val="00AFDC">
                    <a:satMod val="155000"/>
                  </a:srgbClr>
                </a:solidFill>
                <a:prstDash val="solid"/>
              </a:ln>
              <a:solidFill>
                <a:prstClr val="white">
                  <a:lumMod val="50000"/>
                </a:prstClr>
              </a:solidFill>
              <a:effectLst>
                <a:outerShdw blurRad="41275" dist="20320" dir="1800000" algn="tl" rotWithShape="0">
                  <a:srgbClr val="000000">
                    <a:alpha val="40000"/>
                  </a:srgbClr>
                </a:outerShdw>
              </a:effectLst>
            </a:endParaRPr>
          </a:p>
        </p:txBody>
      </p:sp>
      <p:sp>
        <p:nvSpPr>
          <p:cNvPr id="15" name="ZoneTexte 14"/>
          <p:cNvSpPr txBox="1"/>
          <p:nvPr/>
        </p:nvSpPr>
        <p:spPr>
          <a:xfrm>
            <a:off x="5076056" y="4201343"/>
            <a:ext cx="1202573" cy="461665"/>
          </a:xfrm>
          <a:prstGeom prst="rect">
            <a:avLst/>
          </a:prstGeom>
          <a:noFill/>
        </p:spPr>
        <p:txBody>
          <a:bodyPr wrap="none" rtlCol="0">
            <a:spAutoFit/>
          </a:bodyPr>
          <a:lstStyle/>
          <a:p>
            <a:pPr algn="ctr"/>
            <a:r>
              <a:rPr lang="fr-CA" sz="1200" b="1" dirty="0" smtClean="0">
                <a:solidFill>
                  <a:srgbClr val="595959"/>
                </a:solidFill>
                <a:latin typeface="Arial Narrow" panose="020B0606020202030204" pitchFamily="34" charset="0"/>
              </a:rPr>
              <a:t>Oui actuellement</a:t>
            </a:r>
            <a:br>
              <a:rPr lang="fr-CA" sz="1200" b="1" dirty="0" smtClean="0">
                <a:solidFill>
                  <a:srgbClr val="595959"/>
                </a:solidFill>
                <a:latin typeface="Arial Narrow" panose="020B0606020202030204" pitchFamily="34" charset="0"/>
              </a:rPr>
            </a:br>
            <a:r>
              <a:rPr lang="fr-CA" sz="1200" b="1" dirty="0" smtClean="0">
                <a:solidFill>
                  <a:srgbClr val="595959"/>
                </a:solidFill>
                <a:latin typeface="Arial Narrow" panose="020B0606020202030204" pitchFamily="34" charset="0"/>
              </a:rPr>
              <a:t>28%</a:t>
            </a:r>
            <a:endParaRPr lang="fr-CA" sz="1200" b="1" dirty="0">
              <a:solidFill>
                <a:srgbClr val="595959"/>
              </a:solidFill>
              <a:latin typeface="Arial Narrow" panose="020B0606020202030204" pitchFamily="34" charset="0"/>
            </a:endParaRPr>
          </a:p>
        </p:txBody>
      </p:sp>
      <p:sp>
        <p:nvSpPr>
          <p:cNvPr id="16" name="Accolade fermante 15"/>
          <p:cNvSpPr/>
          <p:nvPr/>
        </p:nvSpPr>
        <p:spPr>
          <a:xfrm>
            <a:off x="7178865" y="1772816"/>
            <a:ext cx="129439" cy="3456384"/>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rgbClr val="00AFDC">
                    <a:satMod val="155000"/>
                  </a:srgbClr>
                </a:solidFill>
                <a:prstDash val="solid"/>
              </a:ln>
              <a:solidFill>
                <a:prstClr val="white">
                  <a:lumMod val="50000"/>
                </a:prstClr>
              </a:solidFill>
              <a:effectLst>
                <a:outerShdw blurRad="41275" dist="20320" dir="1800000" algn="tl" rotWithShape="0">
                  <a:srgbClr val="000000">
                    <a:alpha val="40000"/>
                  </a:srgbClr>
                </a:outerShdw>
              </a:effectLst>
            </a:endParaRPr>
          </a:p>
        </p:txBody>
      </p:sp>
      <p:sp>
        <p:nvSpPr>
          <p:cNvPr id="17" name="ZoneTexte 16"/>
          <p:cNvSpPr txBox="1"/>
          <p:nvPr/>
        </p:nvSpPr>
        <p:spPr>
          <a:xfrm>
            <a:off x="7406603" y="3317850"/>
            <a:ext cx="813492" cy="523220"/>
          </a:xfrm>
          <a:prstGeom prst="rect">
            <a:avLst/>
          </a:prstGeom>
          <a:noFill/>
        </p:spPr>
        <p:txBody>
          <a:bodyPr wrap="none" rtlCol="0">
            <a:spAutoFit/>
          </a:bodyPr>
          <a:lstStyle/>
          <a:p>
            <a:pPr algn="ctr"/>
            <a:r>
              <a:rPr lang="fr-CA" sz="1400" b="1" dirty="0" smtClean="0">
                <a:solidFill>
                  <a:srgbClr val="595959"/>
                </a:solidFill>
                <a:latin typeface="Arial Narrow" panose="020B0606020202030204" pitchFamily="34" charset="0"/>
              </a:rPr>
              <a:t>Total Oui</a:t>
            </a:r>
            <a:br>
              <a:rPr lang="fr-CA" sz="1400" b="1" dirty="0" smtClean="0">
                <a:solidFill>
                  <a:srgbClr val="595959"/>
                </a:solidFill>
                <a:latin typeface="Arial Narrow" panose="020B0606020202030204" pitchFamily="34" charset="0"/>
              </a:rPr>
            </a:br>
            <a:r>
              <a:rPr lang="fr-CA" sz="1400" b="1" dirty="0" smtClean="0">
                <a:solidFill>
                  <a:srgbClr val="595959"/>
                </a:solidFill>
                <a:latin typeface="Arial Narrow" panose="020B0606020202030204" pitchFamily="34" charset="0"/>
              </a:rPr>
              <a:t>81%</a:t>
            </a:r>
            <a:endParaRPr lang="fr-CA" sz="14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2805203942"/>
      </p:ext>
    </p:extLst>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209</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508007397"/>
              </p:ext>
            </p:extLst>
          </p:nvPr>
        </p:nvGraphicFramePr>
        <p:xfrm>
          <a:off x="539552" y="1213531"/>
          <a:ext cx="7992886" cy="4492908"/>
        </p:xfrm>
        <a:graphic>
          <a:graphicData uri="http://schemas.openxmlformats.org/drawingml/2006/table">
            <a:tbl>
              <a:tblPr firstRow="1" bandRow="1">
                <a:tableStyleId>{2D5ABB26-0587-4C30-8999-92F81FD0307C}</a:tableStyleId>
              </a:tblPr>
              <a:tblGrid>
                <a:gridCol w="2592288"/>
                <a:gridCol w="771514"/>
                <a:gridCol w="771514"/>
                <a:gridCol w="771514"/>
                <a:gridCol w="771514"/>
                <a:gridCol w="771514"/>
                <a:gridCol w="771514"/>
                <a:gridCol w="771514"/>
              </a:tblGrid>
              <a:tr h="36332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60254">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54000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6132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fr-CA" sz="1100" b="0" i="0" u="none" strike="noStrike" dirty="0">
                          <a:solidFill>
                            <a:srgbClr val="595959"/>
                          </a:solidFill>
                          <a:effectLst/>
                          <a:latin typeface="Arial Narrow" panose="020B0606020202030204" pitchFamily="34" charset="0"/>
                        </a:rPr>
                        <a:t>Oui, cela m’est un peu arrivé dans le passé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Oui, cela m’est beaucoup arrivé dans le passé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Oui, j’en ressens un peu actuellement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Oui, j’en ressens beaucoup actuellement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Non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Oui, </a:t>
                      </a:r>
                      <a:r>
                        <a:rPr lang="fr-CA" sz="1100" b="0" i="0" u="none" strike="noStrike" dirty="0">
                          <a:solidFill>
                            <a:srgbClr val="595959"/>
                          </a:solidFill>
                          <a:effectLst/>
                          <a:latin typeface="Arial Narrow" panose="020B0606020202030204" pitchFamily="34" charset="0"/>
                        </a:rPr>
                        <a:t>dans le passé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Oui, </a:t>
                      </a:r>
                      <a:r>
                        <a:rPr lang="fr-CA" sz="1100" b="0" i="0" u="none" strike="noStrike" dirty="0">
                          <a:solidFill>
                            <a:srgbClr val="595959"/>
                          </a:solidFill>
                          <a:effectLst/>
                          <a:latin typeface="Arial Narrow" panose="020B0606020202030204" pitchFamily="34" charset="0"/>
                        </a:rPr>
                        <a:t>actuellement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Total oui (actuellement ou dans le passé)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776949"/>
            <a:ext cx="190308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8" name="ZoneTexte 7"/>
          <p:cNvSpPr txBox="1"/>
          <p:nvPr>
            <p:custDataLst>
              <p:tags r:id="rId5"/>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Q84. </a:t>
            </a:r>
            <a:r>
              <a:rPr lang="fr-CA" sz="900" dirty="0">
                <a:solidFill>
                  <a:srgbClr val="595959"/>
                </a:solidFill>
                <a:latin typeface="Arial" panose="020B0604020202020204" pitchFamily="34" charset="0"/>
                <a:cs typeface="Arial" panose="020B0604020202020204" pitchFamily="34" charset="0"/>
              </a:rPr>
              <a:t>Vous arrive-t-il ou vous est-il déjà arrivé de ressentir des sentiments de désarroi, de solitude, d’isolement ou de découragement en lien avec votre orientation sexuelle/identité de genre ? </a:t>
            </a:r>
          </a:p>
        </p:txBody>
      </p:sp>
      <p:sp>
        <p:nvSpPr>
          <p:cNvPr id="13" name="Titre 4"/>
          <p:cNvSpPr>
            <a:spLocks noGrp="1"/>
          </p:cNvSpPr>
          <p:nvPr>
            <p:ph type="title"/>
            <p:custDataLst>
              <p:tags r:id="rId6"/>
            </p:custDataLst>
          </p:nvPr>
        </p:nvSpPr>
        <p:spPr>
          <a:xfrm>
            <a:off x="558800" y="250015"/>
            <a:ext cx="5813400" cy="631545"/>
          </a:xfrm>
        </p:spPr>
        <p:txBody>
          <a:bodyPr>
            <a:noAutofit/>
          </a:bodyPr>
          <a:lstStyle/>
          <a:p>
            <a:r>
              <a:rPr lang="fr-CA" sz="2000" dirty="0" smtClean="0">
                <a:solidFill>
                  <a:srgbClr val="9BBB59"/>
                </a:solidFill>
              </a:rPr>
              <a:t>Manifestation de sentiments dépressifs en lien avec l’orientation sexuelle / identité de genre</a:t>
            </a:r>
            <a:r>
              <a:rPr lang="fr-CA" dirty="0" smtClean="0">
                <a:solidFill>
                  <a:srgbClr val="9BBB59"/>
                </a:solidFill>
              </a:rPr>
              <a:t/>
            </a:r>
            <a:br>
              <a:rPr lang="fr-CA" dirty="0" smtClean="0">
                <a:solidFill>
                  <a:srgbClr val="9BBB59"/>
                </a:solidFill>
              </a:rPr>
            </a:br>
            <a:endParaRPr lang="fr-CA" dirty="0"/>
          </a:p>
        </p:txBody>
      </p:sp>
    </p:spTree>
    <p:extLst>
      <p:ext uri="{BB962C8B-B14F-4D97-AF65-F5344CB8AC3E}">
        <p14:creationId xmlns:p14="http://schemas.microsoft.com/office/powerpoint/2010/main" val="1164047061"/>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Grands constats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21</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a:bodyPr>
          <a:lstStyle/>
          <a:p>
            <a:pPr marL="266700">
              <a:buClr>
                <a:srgbClr val="9BBB59"/>
              </a:buClr>
            </a:pPr>
            <a:r>
              <a:rPr lang="fr-CA" sz="1200" b="0" dirty="0" smtClean="0"/>
              <a:t>Comparé aux personnes LGBT </a:t>
            </a:r>
            <a:r>
              <a:rPr lang="fr-CA" sz="1200" b="0" dirty="0" err="1" smtClean="0"/>
              <a:t>cisgenres</a:t>
            </a:r>
            <a:r>
              <a:rPr lang="fr-CA" sz="1200" b="0" dirty="0" smtClean="0"/>
              <a:t>, les </a:t>
            </a:r>
            <a:r>
              <a:rPr lang="fr-CA" sz="1200" b="0" dirty="0"/>
              <a:t>personnes transgenres et/ou </a:t>
            </a:r>
            <a:r>
              <a:rPr lang="fr-CA" sz="1200" b="0" dirty="0" smtClean="0"/>
              <a:t>non binaires considèrent </a:t>
            </a:r>
            <a:r>
              <a:rPr lang="fr-CA" sz="1200" b="0" dirty="0"/>
              <a:t>en plus grandes proportions </a:t>
            </a:r>
            <a:r>
              <a:rPr lang="fr-CA" sz="1200" b="0" dirty="0" smtClean="0"/>
              <a:t>que </a:t>
            </a:r>
            <a:r>
              <a:rPr lang="fr-CA" sz="1200" b="0" dirty="0"/>
              <a:t>leur identité de genre aura rendu leur vie plus difficile que celle des personnes ne faisant pas partie d’une minorité </a:t>
            </a:r>
            <a:r>
              <a:rPr lang="fr-CA" sz="1200" b="0" dirty="0" smtClean="0"/>
              <a:t>sexuelle : c’est tout particulièrement le cas des personnes transgenres binaires qui sont 46 % à dire que cela aura rendu leur vie </a:t>
            </a:r>
            <a:r>
              <a:rPr lang="fr-CA" sz="1200" b="0" i="1" u="sng" dirty="0" smtClean="0"/>
              <a:t>beaucoup</a:t>
            </a:r>
            <a:r>
              <a:rPr lang="fr-CA" sz="1200" b="0" dirty="0" smtClean="0"/>
              <a:t> plus difficile. </a:t>
            </a:r>
          </a:p>
          <a:p>
            <a:pPr marL="228600" indent="-228600">
              <a:buClr>
                <a:srgbClr val="9BBB59"/>
              </a:buClr>
              <a:buFont typeface="Wingdings" panose="05000000000000000000" pitchFamily="2" charset="2"/>
              <a:buChar char="§"/>
            </a:pPr>
            <a:r>
              <a:rPr lang="fr-CA" sz="1200" b="0" dirty="0" smtClean="0"/>
              <a:t>Les répondants </a:t>
            </a:r>
            <a:r>
              <a:rPr lang="fr-CA" sz="1200" b="0" dirty="0" err="1" smtClean="0"/>
              <a:t>pansexuels</a:t>
            </a:r>
            <a:r>
              <a:rPr lang="fr-CA" sz="1200" b="0" dirty="0" smtClean="0"/>
              <a:t>, s’étant dans près de la moitié des cas définis comme des personnes transgenres et/ou non binaires, suivent les tendances relevées pour le groupe précédent, mais dans une moindre mesure. </a:t>
            </a:r>
          </a:p>
          <a:p>
            <a:pPr marL="228600" indent="-228600">
              <a:buClr>
                <a:srgbClr val="9BBB59"/>
              </a:buClr>
              <a:buFont typeface="Wingdings" panose="05000000000000000000" pitchFamily="2" charset="2"/>
              <a:buChar char="§"/>
            </a:pPr>
            <a:r>
              <a:rPr lang="fr-CA" sz="1200" b="0" dirty="0" smtClean="0"/>
              <a:t>Les personnes asexuelles affichent également une plus grande difficulté à vivre avec le regard de la société sur leur absence de sexualité : c’est dans ce groupe qu’on trouve le plus de craintes de ne pas être compris, de ne pas être accepté tel que l’on est, ou encore d’avoir à subir de la moquerie. Et effectivement, les asexuels font partie des groupes LGBT qui subissent le plus de réactions d’incompréhension de leur entourage au moment du </a:t>
            </a:r>
            <a:r>
              <a:rPr lang="fr-CA" sz="1200" b="0" dirty="0" err="1" smtClean="0"/>
              <a:t>coming</a:t>
            </a:r>
            <a:r>
              <a:rPr lang="fr-CA" sz="1200" b="0" dirty="0" smtClean="0"/>
              <a:t>-out.</a:t>
            </a:r>
          </a:p>
          <a:p>
            <a:pPr marL="266700">
              <a:buClr>
                <a:srgbClr val="9BBB59"/>
              </a:buClr>
            </a:pPr>
            <a:r>
              <a:rPr lang="fr-CA" sz="1200" b="0" dirty="0" smtClean="0"/>
              <a:t>Les personnes asexuelles sont celles qui mentionnent le plus souvent avoir été fortement soulagées dans leur processus d’acceptation en comprenant que leur absence de désir sexuel n’était pas une maladie. Pour les asexuels, faciliter l’accès </a:t>
            </a:r>
            <a:r>
              <a:rPr lang="fr-CA" sz="1200" b="0" dirty="0"/>
              <a:t>à </a:t>
            </a:r>
            <a:r>
              <a:rPr lang="fr-CA" sz="1200" b="0" dirty="0" smtClean="0"/>
              <a:t>davantage d’information leur permettant de comprendre leur spécificité ainsi qu’à des professionnels  formés </a:t>
            </a:r>
            <a:r>
              <a:rPr lang="fr-CA" sz="1200" b="0" dirty="0"/>
              <a:t>adéquatement pour </a:t>
            </a:r>
            <a:r>
              <a:rPr lang="fr-CA" sz="1200" b="0" dirty="0" smtClean="0"/>
              <a:t>les accompagner, </a:t>
            </a:r>
            <a:r>
              <a:rPr lang="fr-CA" sz="1200" b="0" dirty="0"/>
              <a:t>en particulier dans le milieu de la santé et de </a:t>
            </a:r>
            <a:r>
              <a:rPr lang="fr-CA" sz="1200" b="0" dirty="0" smtClean="0"/>
              <a:t>l’éducation, est crucial.</a:t>
            </a:r>
            <a:endParaRPr lang="fr-CA" sz="1200" b="0" dirty="0"/>
          </a:p>
          <a:p>
            <a:pPr marL="266700">
              <a:buClr>
                <a:srgbClr val="9BBB59"/>
              </a:buClr>
            </a:pPr>
            <a:endParaRPr lang="fr-CA" sz="1200" b="0" dirty="0">
              <a:solidFill>
                <a:srgbClr val="FF0000"/>
              </a:solidFill>
            </a:endParaRPr>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5" name="Chevron 14"/>
          <p:cNvSpPr/>
          <p:nvPr/>
        </p:nvSpPr>
        <p:spPr>
          <a:xfrm>
            <a:off x="6403936" y="181481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631535" y="1772816"/>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p.200</a:t>
            </a:r>
            <a:endParaRPr lang="fr-CA" sz="1600" b="1" dirty="0">
              <a:solidFill>
                <a:srgbClr val="9BBB59"/>
              </a:solidFill>
              <a:latin typeface="Arial" panose="020B0604020202020204" pitchFamily="34" charset="0"/>
              <a:cs typeface="Arial" panose="020B0604020202020204" pitchFamily="34" charset="0"/>
            </a:endParaRPr>
          </a:p>
        </p:txBody>
      </p:sp>
      <p:sp>
        <p:nvSpPr>
          <p:cNvPr id="17" name="Chevron 16"/>
          <p:cNvSpPr/>
          <p:nvPr/>
        </p:nvSpPr>
        <p:spPr>
          <a:xfrm>
            <a:off x="6491001" y="4047063"/>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718600" y="3943279"/>
            <a:ext cx="1741832" cy="584775"/>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p.57, 62, 67, 72, 95, 99</a:t>
            </a:r>
            <a:endParaRPr lang="fr-CA" sz="1600" b="1" dirty="0">
              <a:solidFill>
                <a:srgbClr val="9BBB59"/>
              </a:solidFill>
              <a:latin typeface="Arial" panose="020B0604020202020204" pitchFamily="34" charset="0"/>
              <a:cs typeface="Arial" panose="020B0604020202020204" pitchFamily="34" charset="0"/>
            </a:endParaRPr>
          </a:p>
        </p:txBody>
      </p:sp>
      <p:sp>
        <p:nvSpPr>
          <p:cNvPr id="19" name="Chevron 18"/>
          <p:cNvSpPr/>
          <p:nvPr/>
        </p:nvSpPr>
        <p:spPr>
          <a:xfrm>
            <a:off x="6479426" y="541521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ZoneTexte 19"/>
          <p:cNvSpPr txBox="1"/>
          <p:nvPr/>
        </p:nvSpPr>
        <p:spPr>
          <a:xfrm>
            <a:off x="6707025" y="5373216"/>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p.125, 135</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22427192"/>
      </p:ext>
    </p:extLst>
  </p:cSld>
  <p:clrMapOvr>
    <a:masterClrMapping/>
  </p:clrMapOvr>
  <p:transition/>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210</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777823861"/>
              </p:ext>
            </p:extLst>
          </p:nvPr>
        </p:nvGraphicFramePr>
        <p:xfrm>
          <a:off x="539552" y="1103510"/>
          <a:ext cx="7992893" cy="4431692"/>
        </p:xfrm>
        <a:graphic>
          <a:graphicData uri="http://schemas.openxmlformats.org/drawingml/2006/table">
            <a:tbl>
              <a:tblPr firstRow="1" bandRow="1">
                <a:tableStyleId>{2D5ABB26-0587-4C30-8999-92F81FD0307C}</a:tableStyleId>
              </a:tblPr>
              <a:tblGrid>
                <a:gridCol w="2448272"/>
                <a:gridCol w="616069"/>
                <a:gridCol w="616069"/>
                <a:gridCol w="616069"/>
                <a:gridCol w="616069"/>
                <a:gridCol w="616069"/>
                <a:gridCol w="616069"/>
                <a:gridCol w="616069"/>
                <a:gridCol w="616069"/>
                <a:gridCol w="616069"/>
              </a:tblGrid>
              <a:tr h="32658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44047">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540000">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489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fr-CA" sz="1100" b="0" i="0" u="none" strike="noStrike" dirty="0">
                          <a:solidFill>
                            <a:srgbClr val="595959"/>
                          </a:solidFill>
                          <a:effectLst/>
                          <a:latin typeface="Arial Narrow" panose="020B0606020202030204" pitchFamily="34" charset="0"/>
                        </a:rPr>
                        <a:t>Oui, cela m’est un peu arrivé dans le passé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Oui, cela m’est beaucoup arrivé dans le passé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Oui, j’en ressens un peu actuellement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Oui, j’en ressens beaucoup actuellement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Non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Oui, </a:t>
                      </a:r>
                      <a:r>
                        <a:rPr lang="fr-CA" sz="1100" b="0" i="0" u="none" strike="noStrike" dirty="0">
                          <a:solidFill>
                            <a:srgbClr val="595959"/>
                          </a:solidFill>
                          <a:effectLst/>
                          <a:latin typeface="Arial Narrow" panose="020B0606020202030204" pitchFamily="34" charset="0"/>
                        </a:rPr>
                        <a:t>dans le passé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67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Oui, actuellement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Total oui (actuellement ou dans le passé)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3" name="Rectangle 12"/>
          <p:cNvSpPr/>
          <p:nvPr>
            <p:custDataLst>
              <p:tags r:id="rId4"/>
            </p:custDataLst>
          </p:nvPr>
        </p:nvSpPr>
        <p:spPr>
          <a:xfrm>
            <a:off x="510159" y="776949"/>
            <a:ext cx="190308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9" name="Titre 4"/>
          <p:cNvSpPr>
            <a:spLocks noGrp="1"/>
          </p:cNvSpPr>
          <p:nvPr>
            <p:ph type="title"/>
            <p:custDataLst>
              <p:tags r:id="rId5"/>
            </p:custDataLst>
          </p:nvPr>
        </p:nvSpPr>
        <p:spPr>
          <a:xfrm>
            <a:off x="558800" y="248400"/>
            <a:ext cx="5813400" cy="631545"/>
          </a:xfrm>
        </p:spPr>
        <p:txBody>
          <a:bodyPr>
            <a:noAutofit/>
          </a:bodyPr>
          <a:lstStyle/>
          <a:p>
            <a:r>
              <a:rPr lang="fr-CA" sz="2000" dirty="0" smtClean="0">
                <a:solidFill>
                  <a:srgbClr val="9BBB59"/>
                </a:solidFill>
              </a:rPr>
              <a:t>Manifestation de sentiments dépressifs en lien avec l’orientation sexuelle / identité de genre</a:t>
            </a:r>
            <a:r>
              <a:rPr lang="fr-CA" dirty="0" smtClean="0">
                <a:solidFill>
                  <a:srgbClr val="9BBB59"/>
                </a:solidFill>
              </a:rPr>
              <a:t/>
            </a:r>
            <a:br>
              <a:rPr lang="fr-CA" dirty="0" smtClean="0">
                <a:solidFill>
                  <a:srgbClr val="9BBB59"/>
                </a:solidFill>
              </a:rPr>
            </a:br>
            <a:endParaRPr lang="fr-CA" dirty="0"/>
          </a:p>
        </p:txBody>
      </p:sp>
      <p:sp>
        <p:nvSpPr>
          <p:cNvPr id="14" name="ZoneTexte 13"/>
          <p:cNvSpPr txBox="1"/>
          <p:nvPr>
            <p:custDataLst>
              <p:tags r:id="rId6"/>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Q84. </a:t>
            </a:r>
            <a:r>
              <a:rPr lang="fr-CA" sz="900" dirty="0">
                <a:solidFill>
                  <a:srgbClr val="595959"/>
                </a:solidFill>
                <a:latin typeface="Arial" panose="020B0604020202020204" pitchFamily="34" charset="0"/>
                <a:cs typeface="Arial" panose="020B0604020202020204" pitchFamily="34" charset="0"/>
              </a:rPr>
              <a:t>Vous arrive-t-il ou vous est-il déjà arrivé de ressentir des sentiments de désarroi, de solitude, d’isolement ou de découragement en lien avec votre orientation sexuelle/identité de genre ? </a:t>
            </a:r>
          </a:p>
        </p:txBody>
      </p:sp>
    </p:spTree>
    <p:extLst>
      <p:ext uri="{BB962C8B-B14F-4D97-AF65-F5344CB8AC3E}">
        <p14:creationId xmlns:p14="http://schemas.microsoft.com/office/powerpoint/2010/main" val="2326342154"/>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211</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558571498"/>
              </p:ext>
            </p:extLst>
          </p:nvPr>
        </p:nvGraphicFramePr>
        <p:xfrm>
          <a:off x="539552" y="1268762"/>
          <a:ext cx="7920878" cy="4389820"/>
        </p:xfrm>
        <a:graphic>
          <a:graphicData uri="http://schemas.openxmlformats.org/drawingml/2006/table">
            <a:tbl>
              <a:tblPr firstRow="1" bandRow="1">
                <a:tableStyleId>{2D5ABB26-0587-4C30-8999-92F81FD0307C}</a:tableStyleId>
              </a:tblPr>
              <a:tblGrid>
                <a:gridCol w="3507653"/>
                <a:gridCol w="882645"/>
                <a:gridCol w="882645"/>
                <a:gridCol w="882645"/>
                <a:gridCol w="882645"/>
                <a:gridCol w="882645"/>
              </a:tblGrid>
              <a:tr h="31561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endParaRPr lang="fr-CA"/>
                    </a:p>
                  </a:txBody>
                  <a:tcP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39207">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54000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27003">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fr-CA" sz="1100" b="0" i="0" u="none" strike="noStrike" dirty="0">
                          <a:solidFill>
                            <a:srgbClr val="595959"/>
                          </a:solidFill>
                          <a:effectLst/>
                          <a:latin typeface="Arial Narrow" panose="020B0606020202030204" pitchFamily="34" charset="0"/>
                        </a:rPr>
                        <a:t>Oui, cela m’est un peu arrivé dans le passé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Oui, cela m’est beaucoup arrivé dans le passé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Oui, j’en ressens un peu actuellement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Oui, j’en ressens beaucoup actuellement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Non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Oui, </a:t>
                      </a:r>
                      <a:r>
                        <a:rPr lang="fr-CA" sz="1100" b="0" i="0" u="none" strike="noStrike" dirty="0">
                          <a:solidFill>
                            <a:srgbClr val="595959"/>
                          </a:solidFill>
                          <a:effectLst/>
                          <a:latin typeface="Arial Narrow" panose="020B0606020202030204" pitchFamily="34" charset="0"/>
                        </a:rPr>
                        <a:t>dans le passé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Oui, </a:t>
                      </a:r>
                      <a:r>
                        <a:rPr lang="fr-CA" sz="1100" b="0" i="0" u="none" strike="noStrike" dirty="0">
                          <a:solidFill>
                            <a:srgbClr val="595959"/>
                          </a:solidFill>
                          <a:effectLst/>
                          <a:latin typeface="Arial Narrow" panose="020B0606020202030204" pitchFamily="34" charset="0"/>
                        </a:rPr>
                        <a:t>actuellement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Total oui (actuellement ou dans le passé)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3" name="Rectangle 12"/>
          <p:cNvSpPr/>
          <p:nvPr>
            <p:custDataLst>
              <p:tags r:id="rId4"/>
            </p:custDataLst>
          </p:nvPr>
        </p:nvSpPr>
        <p:spPr>
          <a:xfrm>
            <a:off x="510159" y="776949"/>
            <a:ext cx="190308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9" name="Titre 4"/>
          <p:cNvSpPr>
            <a:spLocks noGrp="1"/>
          </p:cNvSpPr>
          <p:nvPr>
            <p:ph type="title"/>
            <p:custDataLst>
              <p:tags r:id="rId5"/>
            </p:custDataLst>
          </p:nvPr>
        </p:nvSpPr>
        <p:spPr>
          <a:xfrm>
            <a:off x="558800" y="248400"/>
            <a:ext cx="6173440" cy="631545"/>
          </a:xfrm>
        </p:spPr>
        <p:txBody>
          <a:bodyPr>
            <a:normAutofit fontScale="90000"/>
          </a:bodyPr>
          <a:lstStyle/>
          <a:p>
            <a:r>
              <a:rPr lang="fr-CA" sz="2200" dirty="0" smtClean="0">
                <a:solidFill>
                  <a:srgbClr val="9BBB59"/>
                </a:solidFill>
              </a:rPr>
              <a:t>Manifestation de sentiments dépressifs en lien avec l’orientation sexuelle / identité de genre</a:t>
            </a:r>
            <a:r>
              <a:rPr lang="fr-CA" sz="2000" dirty="0" smtClean="0">
                <a:solidFill>
                  <a:srgbClr val="9BBB59"/>
                </a:solidFill>
              </a:rPr>
              <a:t/>
            </a:r>
            <a:br>
              <a:rPr lang="fr-CA" sz="2000" dirty="0" smtClean="0">
                <a:solidFill>
                  <a:srgbClr val="9BBB59"/>
                </a:solidFill>
              </a:rPr>
            </a:br>
            <a:endParaRPr lang="fr-CA" dirty="0"/>
          </a:p>
        </p:txBody>
      </p:sp>
      <p:sp>
        <p:nvSpPr>
          <p:cNvPr id="14" name="ZoneTexte 13"/>
          <p:cNvSpPr txBox="1"/>
          <p:nvPr>
            <p:custDataLst>
              <p:tags r:id="rId6"/>
            </p:custDataLst>
          </p:nvPr>
        </p:nvSpPr>
        <p:spPr>
          <a:xfrm>
            <a:off x="500202" y="6144038"/>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Q84. </a:t>
            </a:r>
            <a:r>
              <a:rPr lang="fr-CA" sz="900" dirty="0">
                <a:solidFill>
                  <a:srgbClr val="595959"/>
                </a:solidFill>
                <a:latin typeface="Arial" panose="020B0604020202020204" pitchFamily="34" charset="0"/>
                <a:cs typeface="Arial" panose="020B0604020202020204" pitchFamily="34" charset="0"/>
              </a:rPr>
              <a:t>Vous arrive-t-il ou vous est-il déjà arrivé de ressentir des sentiments de désarroi, de solitude, d’isolement ou de découragement en lien avec votre orientation sexuelle/identité de genre ? </a:t>
            </a:r>
          </a:p>
        </p:txBody>
      </p:sp>
    </p:spTree>
    <p:extLst>
      <p:ext uri="{BB962C8B-B14F-4D97-AF65-F5344CB8AC3E}">
        <p14:creationId xmlns:p14="http://schemas.microsoft.com/office/powerpoint/2010/main" val="3455480771"/>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212</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564159"/>
            <a:ext cx="8189664" cy="631545"/>
          </a:xfrm>
        </p:spPr>
        <p:txBody>
          <a:bodyPr>
            <a:normAutofit/>
          </a:bodyPr>
          <a:lstStyle/>
          <a:p>
            <a:r>
              <a:rPr lang="fr-CA" sz="2200" dirty="0" smtClean="0">
                <a:solidFill>
                  <a:srgbClr val="9BBB59"/>
                </a:solidFill>
              </a:rPr>
              <a:t>Défis à surmonter</a:t>
            </a:r>
            <a:r>
              <a:rPr lang="fr-CA" sz="2000" dirty="0" smtClean="0">
                <a:solidFill>
                  <a:srgbClr val="9BBB59"/>
                </a:solidFill>
              </a:rPr>
              <a:t/>
            </a:r>
            <a:br>
              <a:rPr lang="fr-CA" sz="2000" dirty="0" smtClean="0">
                <a:solidFill>
                  <a:srgbClr val="9BBB59"/>
                </a:solidFill>
              </a:rPr>
            </a:br>
            <a:endParaRPr lang="fr-CA" dirty="0"/>
          </a:p>
        </p:txBody>
      </p:sp>
      <p:sp>
        <p:nvSpPr>
          <p:cNvPr id="13" name="Rectangle 12"/>
          <p:cNvSpPr/>
          <p:nvPr>
            <p:custDataLst>
              <p:tags r:id="rId4"/>
            </p:custDataLst>
          </p:nvPr>
        </p:nvSpPr>
        <p:spPr>
          <a:xfrm>
            <a:off x="510159" y="1160678"/>
            <a:ext cx="23679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5"/>
            </p:custDataLst>
          </p:nvPr>
        </p:nvSpPr>
        <p:spPr>
          <a:xfrm>
            <a:off x="500202" y="6138284"/>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Q88. </a:t>
            </a:r>
            <a:r>
              <a:rPr lang="fr-CA" sz="900" dirty="0">
                <a:solidFill>
                  <a:srgbClr val="595959"/>
                </a:solidFill>
                <a:latin typeface="Arial" panose="020B0604020202020204" pitchFamily="34" charset="0"/>
                <a:cs typeface="Arial" panose="020B0604020202020204" pitchFamily="34" charset="0"/>
              </a:rPr>
              <a:t>Quels sont, selon vous, les défis ou difficultés particulières que vous devez actuellement surmonter ou devrez surmonter à l’avenir en raison de </a:t>
            </a:r>
            <a:r>
              <a:rPr lang="fr-CA" sz="900" dirty="0" smtClean="0">
                <a:solidFill>
                  <a:srgbClr val="595959"/>
                </a:solidFill>
                <a:latin typeface="Arial" panose="020B0604020202020204" pitchFamily="34" charset="0"/>
                <a:cs typeface="Arial" panose="020B0604020202020204" pitchFamily="34" charset="0"/>
              </a:rPr>
              <a:t>votre orientation </a:t>
            </a:r>
            <a:r>
              <a:rPr lang="fr-CA" sz="900" dirty="0">
                <a:solidFill>
                  <a:srgbClr val="595959"/>
                </a:solidFill>
                <a:latin typeface="Arial" panose="020B0604020202020204" pitchFamily="34" charset="0"/>
                <a:cs typeface="Arial" panose="020B0604020202020204" pitchFamily="34" charset="0"/>
              </a:rPr>
              <a:t>sexuelle/identité de genre? </a:t>
            </a:r>
          </a:p>
        </p:txBody>
      </p:sp>
      <p:graphicFrame>
        <p:nvGraphicFramePr>
          <p:cNvPr id="8" name="Graphique 7"/>
          <p:cNvGraphicFramePr/>
          <p:nvPr>
            <p:custDataLst>
              <p:tags r:id="rId6"/>
            </p:custDataLst>
            <p:extLst>
              <p:ext uri="{D42A27DB-BD31-4B8C-83A1-F6EECF244321}">
                <p14:modId xmlns:p14="http://schemas.microsoft.com/office/powerpoint/2010/main" val="2157905949"/>
              </p:ext>
            </p:extLst>
          </p:nvPr>
        </p:nvGraphicFramePr>
        <p:xfrm>
          <a:off x="500202" y="1628800"/>
          <a:ext cx="4793181" cy="4001301"/>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9" name="Graphique 8"/>
          <p:cNvGraphicFramePr/>
          <p:nvPr>
            <p:custDataLst>
              <p:tags r:id="rId7"/>
            </p:custDataLst>
            <p:extLst>
              <p:ext uri="{D42A27DB-BD31-4B8C-83A1-F6EECF244321}">
                <p14:modId xmlns:p14="http://schemas.microsoft.com/office/powerpoint/2010/main" val="3704207373"/>
              </p:ext>
            </p:extLst>
          </p:nvPr>
        </p:nvGraphicFramePr>
        <p:xfrm>
          <a:off x="4572000" y="1628800"/>
          <a:ext cx="4353872" cy="4001301"/>
        </p:xfrm>
        <a:graphic>
          <a:graphicData uri="http://schemas.openxmlformats.org/drawingml/2006/chart">
            <c:chart xmlns:c="http://schemas.openxmlformats.org/drawingml/2006/chart" xmlns:r="http://schemas.openxmlformats.org/officeDocument/2006/relationships" r:id="rId11"/>
          </a:graphicData>
        </a:graphic>
      </p:graphicFrame>
      <p:sp>
        <p:nvSpPr>
          <p:cNvPr id="11" name="ZoneTexte 10"/>
          <p:cNvSpPr txBox="1"/>
          <p:nvPr/>
        </p:nvSpPr>
        <p:spPr>
          <a:xfrm>
            <a:off x="5364088" y="5744228"/>
            <a:ext cx="2343911" cy="307777"/>
          </a:xfrm>
          <a:prstGeom prst="rect">
            <a:avLst/>
          </a:prstGeom>
          <a:solidFill>
            <a:srgbClr val="C3D69B"/>
          </a:solidFill>
        </p:spPr>
        <p:txBody>
          <a:bodyPr wrap="none" rtlCol="0">
            <a:spAutoFit/>
          </a:bodyPr>
          <a:lstStyle/>
          <a:p>
            <a:r>
              <a:rPr lang="fr-CA" sz="1400" b="1" dirty="0" smtClean="0">
                <a:solidFill>
                  <a:srgbClr val="595959"/>
                </a:solidFill>
                <a:latin typeface="Arial Narrow" panose="020B0606020202030204" pitchFamily="34" charset="0"/>
              </a:rPr>
              <a:t>Aucun défi en particulier : 53%</a:t>
            </a:r>
            <a:endParaRPr lang="fr-CA" sz="14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2894215106"/>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213</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207478730"/>
              </p:ext>
            </p:extLst>
          </p:nvPr>
        </p:nvGraphicFramePr>
        <p:xfrm>
          <a:off x="611557" y="1113231"/>
          <a:ext cx="8117235" cy="4585167"/>
        </p:xfrm>
        <a:graphic>
          <a:graphicData uri="http://schemas.openxmlformats.org/drawingml/2006/table">
            <a:tbl>
              <a:tblPr firstRow="1" bandRow="1">
                <a:tableStyleId>{2D5ABB26-0587-4C30-8999-92F81FD0307C}</a:tableStyleId>
              </a:tblPr>
              <a:tblGrid>
                <a:gridCol w="3867808"/>
                <a:gridCol w="607061"/>
                <a:gridCol w="607061"/>
                <a:gridCol w="607061"/>
                <a:gridCol w="607061"/>
                <a:gridCol w="607061"/>
                <a:gridCol w="607061"/>
                <a:gridCol w="607061"/>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277422">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77422">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Narrow" panose="020B0606020202030204"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159997">
                <a:tc>
                  <a:txBody>
                    <a:bodyPr/>
                    <a:lstStyle/>
                    <a:p>
                      <a:pPr algn="l" fontAlgn="ctr"/>
                      <a:r>
                        <a:rPr lang="fr-CA" sz="900" b="0" i="0" u="none" strike="noStrike" dirty="0">
                          <a:solidFill>
                            <a:srgbClr val="595959"/>
                          </a:solidFill>
                          <a:effectLst/>
                          <a:latin typeface="Arial Narrow" panose="020B0606020202030204" pitchFamily="34" charset="0"/>
                        </a:rPr>
                        <a:t>"</a:t>
                      </a:r>
                      <a:r>
                        <a:rPr lang="fr-CA" sz="900" b="0" i="0" u="none" strike="noStrike" dirty="0" err="1">
                          <a:solidFill>
                            <a:srgbClr val="595959"/>
                          </a:solidFill>
                          <a:effectLst/>
                          <a:latin typeface="Arial Narrow" panose="020B0606020202030204" pitchFamily="34" charset="0"/>
                        </a:rPr>
                        <a:t>Coming</a:t>
                      </a:r>
                      <a:r>
                        <a:rPr lang="fr-CA" sz="900" b="0" i="0" u="none" strike="noStrike" dirty="0">
                          <a:solidFill>
                            <a:srgbClr val="595959"/>
                          </a:solidFill>
                          <a:effectLst/>
                          <a:latin typeface="Arial Narrow" panose="020B0606020202030204" pitchFamily="34" charset="0"/>
                        </a:rPr>
                        <a:t> out" constant/Discrimination au quotidien/Faire face aux préjugés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9604">
                <a:tc>
                  <a:txBody>
                    <a:bodyPr/>
                    <a:lstStyle/>
                    <a:p>
                      <a:pPr algn="l" fontAlgn="ctr"/>
                      <a:r>
                        <a:rPr lang="fr-CA" sz="900" b="0" i="0" u="none" strike="noStrike" dirty="0">
                          <a:solidFill>
                            <a:srgbClr val="595959"/>
                          </a:solidFill>
                          <a:effectLst/>
                          <a:latin typeface="Arial Narrow" panose="020B0606020202030204" pitchFamily="34" charset="0"/>
                        </a:rPr>
                        <a:t>Difficulté de former une relation amoureuse significative avec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(bassin restreint, moins d'opportunités de rencontres/milieu volage)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4</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fr-CA" sz="900" b="0" i="0" u="none" strike="noStrike" dirty="0">
                          <a:solidFill>
                            <a:srgbClr val="595959"/>
                          </a:solidFill>
                          <a:effectLst/>
                          <a:latin typeface="Arial Narrow" panose="020B0606020202030204" pitchFamily="34" charset="0"/>
                        </a:rPr>
                        <a:t>Acceptation / Respect / Sentir qu'on me croit/comprend / Ne pas toujours devoir expliquer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8</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fr-CA" sz="900" b="0" i="0" u="none" strike="noStrike" dirty="0">
                          <a:solidFill>
                            <a:srgbClr val="595959"/>
                          </a:solidFill>
                          <a:effectLst/>
                          <a:latin typeface="Arial Narrow" panose="020B0606020202030204" pitchFamily="34" charset="0"/>
                        </a:rPr>
                        <a:t>Préjugés au travail / Rejet par collègues / Influence sur carrière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fr-CA" sz="900" b="0" i="0" u="none" strike="noStrike" dirty="0">
                          <a:solidFill>
                            <a:srgbClr val="595959"/>
                          </a:solidFill>
                          <a:effectLst/>
                          <a:latin typeface="Arial Narrow" panose="020B0606020202030204" pitchFamily="34" charset="0"/>
                        </a:rPr>
                        <a:t>Peur pour ma sécurité/santé (intimidation/en voyage à l'étranger/MTS/risques liés aux chirurgies)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fr-CA" sz="900" b="0" i="0" u="none" strike="noStrike" dirty="0">
                          <a:solidFill>
                            <a:srgbClr val="595959"/>
                          </a:solidFill>
                          <a:effectLst/>
                          <a:latin typeface="Arial Narrow" panose="020B0606020202030204" pitchFamily="34" charset="0"/>
                        </a:rPr>
                        <a:t>Acceptation/Soutien familial(e)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fr-CA" sz="900" b="0" i="0" u="none" strike="noStrike" dirty="0">
                          <a:solidFill>
                            <a:srgbClr val="595959"/>
                          </a:solidFill>
                          <a:effectLst/>
                          <a:latin typeface="Arial Narrow" panose="020B0606020202030204" pitchFamily="34" charset="0"/>
                        </a:rPr>
                        <a:t>Crainte de la vieillesse gai (solitude/préjugés dans résidence pour aînés)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fr-CA" sz="900" b="0" i="0" u="none" strike="noStrike" dirty="0">
                          <a:solidFill>
                            <a:srgbClr val="595959"/>
                          </a:solidFill>
                          <a:effectLst/>
                          <a:latin typeface="Arial Narrow" panose="020B0606020202030204" pitchFamily="34" charset="0"/>
                        </a:rPr>
                        <a:t>Difficulté à sortir du placard (famille / travail / amis)/À s'accepter soi-même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fr-CA" sz="900" b="0" i="0" u="none" strike="noStrike" dirty="0">
                          <a:solidFill>
                            <a:srgbClr val="595959"/>
                          </a:solidFill>
                          <a:effectLst/>
                          <a:latin typeface="Arial Narrow" panose="020B0606020202030204" pitchFamily="34" charset="0"/>
                        </a:rPr>
                        <a:t>Fonder une famille / Avoir des enfants / Difficultés pour enfants famille homoparentale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0</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fr-CA" sz="900" b="0" i="0" u="none" strike="noStrike" dirty="0">
                          <a:solidFill>
                            <a:srgbClr val="595959"/>
                          </a:solidFill>
                          <a:effectLst/>
                          <a:latin typeface="Arial Narrow" panose="020B0606020202030204" pitchFamily="34" charset="0"/>
                        </a:rPr>
                        <a:t>Solitude / Finir mes jours tout seul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fr-CA" sz="900" b="0" i="0" u="none" strike="noStrike" dirty="0">
                          <a:solidFill>
                            <a:srgbClr val="595959"/>
                          </a:solidFill>
                          <a:effectLst/>
                          <a:latin typeface="Arial Narrow" panose="020B0606020202030204" pitchFamily="34" charset="0"/>
                        </a:rPr>
                        <a:t>Interactions/Incompréhension des services publics (professionnels santé, administration, police, etc.)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0</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fr-CA" sz="900" b="0" i="0" u="none" strike="noStrike" dirty="0">
                          <a:solidFill>
                            <a:srgbClr val="595959"/>
                          </a:solidFill>
                          <a:effectLst/>
                          <a:latin typeface="Arial Narrow" panose="020B0606020202030204" pitchFamily="34" charset="0"/>
                        </a:rPr>
                        <a:t>Malaise avec son corps - Accès à médication/traitement/chirurgie (coût &amp; attente)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4</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3</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fr-CA" sz="900" b="0" i="0" u="none" strike="noStrike" dirty="0">
                          <a:solidFill>
                            <a:srgbClr val="595959"/>
                          </a:solidFill>
                          <a:effectLst/>
                          <a:latin typeface="Arial Narrow" panose="020B0606020202030204" pitchFamily="34" charset="0"/>
                        </a:rPr>
                        <a:t>Acceptation au sein d'un couple (asexuels principalement)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fr-CA" sz="900" b="0" i="0" u="none" strike="noStrike" dirty="0">
                          <a:solidFill>
                            <a:srgbClr val="595959"/>
                          </a:solidFill>
                          <a:effectLst/>
                          <a:latin typeface="Arial Narrow" panose="020B0606020202030204" pitchFamily="34" charset="0"/>
                        </a:rPr>
                        <a:t>Bisexuels : avoir une sexualité épanouie sans problèmes (conjoint(e), société, etc.)/Vu comme objet/obsédé sexuel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fr-CA" sz="900" b="0" i="0" u="none" strike="noStrike" dirty="0">
                          <a:solidFill>
                            <a:srgbClr val="595959"/>
                          </a:solidFill>
                          <a:effectLst/>
                          <a:latin typeface="Arial Narrow" panose="020B0606020202030204" pitchFamily="34" charset="0"/>
                        </a:rPr>
                        <a:t>Difficultés reliées à communauté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(stéréotypes, manque d'empathie, Bi/A-occultation)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0</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fr-CA" sz="900" b="0" i="0" u="none" strike="noStrike" dirty="0">
                          <a:solidFill>
                            <a:srgbClr val="595959"/>
                          </a:solidFill>
                          <a:effectLst/>
                          <a:latin typeface="Arial Narrow" panose="020B0606020202030204" pitchFamily="34" charset="0"/>
                        </a:rPr>
                        <a:t>Problèmes de santé mentale/Manque de ressources médicales liées à la santé mentale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fr-CA" sz="900" b="0" i="0" u="none" strike="noStrike" dirty="0">
                          <a:solidFill>
                            <a:srgbClr val="595959"/>
                          </a:solidFill>
                          <a:effectLst/>
                          <a:latin typeface="Arial Narrow" panose="020B0606020202030204" pitchFamily="34" charset="0"/>
                        </a:rPr>
                        <a:t>Vivre ma différence en milieu rural/en région (moins de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/Préjugés)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fr-CA" sz="900" b="0" i="0" u="none" strike="noStrike" dirty="0">
                          <a:solidFill>
                            <a:srgbClr val="595959"/>
                          </a:solidFill>
                          <a:effectLst/>
                          <a:latin typeface="Arial Narrow" panose="020B0606020202030204" pitchFamily="34" charset="0"/>
                        </a:rPr>
                        <a:t>Autre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3</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fr-CA" sz="900" b="0" i="0" u="none" strike="noStrike" dirty="0" err="1">
                          <a:solidFill>
                            <a:srgbClr val="595959"/>
                          </a:solidFill>
                          <a:effectLst/>
                          <a:latin typeface="Arial Narrow" panose="020B0606020202030204" pitchFamily="34" charset="0"/>
                        </a:rPr>
                        <a:t>NSP</a:t>
                      </a:r>
                      <a:r>
                        <a:rPr lang="fr-CA" sz="900" b="0" i="0" u="none" strike="noStrike" dirty="0">
                          <a:solidFill>
                            <a:srgbClr val="595959"/>
                          </a:solidFill>
                          <a:effectLst/>
                          <a:latin typeface="Arial Narrow" panose="020B0606020202030204" pitchFamily="34" charset="0"/>
                        </a:rPr>
                        <a:t> / PR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59997">
                <a:tc>
                  <a:txBody>
                    <a:bodyPr/>
                    <a:lstStyle/>
                    <a:p>
                      <a:pPr algn="l" fontAlgn="ctr"/>
                      <a:r>
                        <a:rPr lang="fr-CA" sz="900" b="0" i="0" u="none" strike="noStrike" dirty="0">
                          <a:solidFill>
                            <a:srgbClr val="595959"/>
                          </a:solidFill>
                          <a:effectLst/>
                          <a:latin typeface="Arial Narrow" panose="020B0606020202030204" pitchFamily="34" charset="0"/>
                        </a:rPr>
                        <a:t>Aucun défi particulier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46</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43</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Titre 4"/>
          <p:cNvSpPr>
            <a:spLocks noGrp="1"/>
          </p:cNvSpPr>
          <p:nvPr>
            <p:ph type="title"/>
            <p:custDataLst>
              <p:tags r:id="rId4"/>
            </p:custDataLst>
          </p:nvPr>
        </p:nvSpPr>
        <p:spPr>
          <a:xfrm>
            <a:off x="558800" y="260648"/>
            <a:ext cx="8189664" cy="631545"/>
          </a:xfrm>
        </p:spPr>
        <p:txBody>
          <a:bodyPr>
            <a:normAutofit/>
          </a:bodyPr>
          <a:lstStyle/>
          <a:p>
            <a:r>
              <a:rPr lang="fr-CA" sz="2200" dirty="0" smtClean="0">
                <a:solidFill>
                  <a:srgbClr val="9BBB59"/>
                </a:solidFill>
              </a:rPr>
              <a:t>Défis à surmonter</a:t>
            </a:r>
            <a:r>
              <a:rPr lang="fr-CA" sz="2000" dirty="0" smtClean="0">
                <a:solidFill>
                  <a:srgbClr val="9BBB59"/>
                </a:solidFill>
              </a:rPr>
              <a:t/>
            </a:r>
            <a:br>
              <a:rPr lang="fr-CA" sz="2000" dirty="0" smtClean="0">
                <a:solidFill>
                  <a:srgbClr val="9BBB59"/>
                </a:solidFill>
              </a:rPr>
            </a:br>
            <a:endParaRPr lang="fr-CA" dirty="0"/>
          </a:p>
        </p:txBody>
      </p:sp>
      <p:sp>
        <p:nvSpPr>
          <p:cNvPr id="10" name="Rectangle 9"/>
          <p:cNvSpPr/>
          <p:nvPr>
            <p:custDataLst>
              <p:tags r:id="rId5"/>
            </p:custDataLst>
          </p:nvPr>
        </p:nvSpPr>
        <p:spPr>
          <a:xfrm>
            <a:off x="510159" y="775337"/>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170183"/>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Q88. </a:t>
            </a:r>
            <a:r>
              <a:rPr lang="fr-CA" sz="900" dirty="0">
                <a:solidFill>
                  <a:srgbClr val="595959"/>
                </a:solidFill>
                <a:latin typeface="Arial" panose="020B0604020202020204" pitchFamily="34" charset="0"/>
                <a:cs typeface="Arial" panose="020B0604020202020204" pitchFamily="34" charset="0"/>
              </a:rPr>
              <a:t>Quels sont, selon vous, les défis ou difficultés particulières que vous devez actuellement surmonter ou devrez surmonter à l’avenir en raison de </a:t>
            </a:r>
            <a:r>
              <a:rPr lang="fr-CA" sz="900" dirty="0" smtClean="0">
                <a:solidFill>
                  <a:srgbClr val="595959"/>
                </a:solidFill>
                <a:latin typeface="Arial" panose="020B0604020202020204" pitchFamily="34" charset="0"/>
                <a:cs typeface="Arial" panose="020B0604020202020204" pitchFamily="34" charset="0"/>
              </a:rPr>
              <a:t>votre orientation </a:t>
            </a:r>
            <a:r>
              <a:rPr lang="fr-CA" sz="900" dirty="0">
                <a:solidFill>
                  <a:srgbClr val="595959"/>
                </a:solidFill>
                <a:latin typeface="Arial" panose="020B0604020202020204" pitchFamily="34" charset="0"/>
                <a:cs typeface="Arial" panose="020B0604020202020204" pitchFamily="34" charset="0"/>
              </a:rPr>
              <a:t>sexuelle/identité de genre? </a:t>
            </a:r>
          </a:p>
        </p:txBody>
      </p:sp>
    </p:spTree>
    <p:extLst>
      <p:ext uri="{BB962C8B-B14F-4D97-AF65-F5344CB8AC3E}">
        <p14:creationId xmlns:p14="http://schemas.microsoft.com/office/powerpoint/2010/main" val="1659714846"/>
      </p:ext>
    </p:extLst>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214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4271514894"/>
              </p:ext>
            </p:extLst>
          </p:nvPr>
        </p:nvGraphicFramePr>
        <p:xfrm>
          <a:off x="500198" y="1112308"/>
          <a:ext cx="8320274" cy="4965506"/>
        </p:xfrm>
        <a:graphic>
          <a:graphicData uri="http://schemas.openxmlformats.org/drawingml/2006/table">
            <a:tbl>
              <a:tblPr firstRow="1" bandRow="1">
                <a:tableStyleId>{2D5ABB26-0587-4C30-8999-92F81FD0307C}</a:tableStyleId>
              </a:tblPr>
              <a:tblGrid>
                <a:gridCol w="3783763"/>
                <a:gridCol w="496056"/>
                <a:gridCol w="496056"/>
                <a:gridCol w="496056"/>
                <a:gridCol w="496056"/>
                <a:gridCol w="496056"/>
                <a:gridCol w="496056"/>
                <a:gridCol w="496056"/>
                <a:gridCol w="496056"/>
                <a:gridCol w="568063"/>
              </a:tblGrid>
              <a:tr h="20186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8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8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60299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Narrow" panose="020B0606020202030204" pitchFamily="34" charset="0"/>
                        </a:rPr>
                        <a:t>Homo.</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Narrow" panose="020B0606020202030204" pitchFamily="34" charset="0"/>
                        </a:rPr>
                        <a:t>Bi.</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Narrow" panose="020B0606020202030204" pitchFamily="34" charset="0"/>
                        </a:rPr>
                        <a:t>Pan.</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err="1" smtClean="0">
                          <a:solidFill>
                            <a:srgbClr val="595959"/>
                          </a:solidFill>
                          <a:effectLst/>
                          <a:latin typeface="Arial Narrow" panose="020B0606020202030204" pitchFamily="34" charset="0"/>
                        </a:rPr>
                        <a:t>Asex</a:t>
                      </a:r>
                      <a:r>
                        <a:rPr lang="fr-CA" sz="800" b="1" i="0" u="none" strike="noStrike" dirty="0" smtClean="0">
                          <a:solidFill>
                            <a:srgbClr val="595959"/>
                          </a:solidFill>
                          <a:effectLst/>
                          <a:latin typeface="Arial Narrow" panose="020B0606020202030204" pitchFamily="34" charset="0"/>
                        </a:rPr>
                        <a:t>.</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err="1">
                          <a:solidFill>
                            <a:srgbClr val="595959"/>
                          </a:solidFill>
                          <a:effectLst/>
                          <a:latin typeface="Arial Narrow" panose="020B0606020202030204" pitchFamily="34" charset="0"/>
                        </a:rPr>
                        <a:t>Cisgenre</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a:solidFill>
                            <a:srgbClr val="595959"/>
                          </a:solidFill>
                          <a:effectLst/>
                          <a:latin typeface="Arial Narrow" panose="020B0606020202030204" pitchFamily="34" charset="0"/>
                        </a:rPr>
                        <a:t>Personne </a:t>
                      </a:r>
                      <a:r>
                        <a:rPr lang="fr-CA" sz="800" b="1" i="0" u="none" strike="noStrike" dirty="0" err="1">
                          <a:solidFill>
                            <a:srgbClr val="595959"/>
                          </a:solidFill>
                          <a:effectLst/>
                          <a:latin typeface="Arial Narrow" panose="020B0606020202030204" pitchFamily="34" charset="0"/>
                        </a:rPr>
                        <a:t>trans</a:t>
                      </a:r>
                      <a:r>
                        <a:rPr lang="fr-CA" sz="8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a:solidFill>
                            <a:srgbClr val="595959"/>
                          </a:solidFill>
                          <a:effectLst/>
                          <a:latin typeface="Arial Narrow" panose="020B0606020202030204" pitchFamily="34" charset="0"/>
                        </a:rPr>
                        <a:t>Personne </a:t>
                      </a:r>
                      <a:r>
                        <a:rPr lang="fr-CA" sz="800" b="1" i="0" u="none" strike="noStrike" dirty="0" err="1">
                          <a:solidFill>
                            <a:srgbClr val="595959"/>
                          </a:solidFill>
                          <a:effectLst/>
                          <a:latin typeface="Arial Narrow" panose="020B0606020202030204" pitchFamily="34" charset="0"/>
                        </a:rPr>
                        <a:t>trans</a:t>
                      </a:r>
                      <a:r>
                        <a:rPr lang="fr-CA" sz="800" b="1" i="0" u="none" strike="noStrike" dirty="0">
                          <a:solidFill>
                            <a:srgbClr val="595959"/>
                          </a:solidFill>
                          <a:effectLst/>
                          <a:latin typeface="Arial Narrow" panose="020B0606020202030204" pitchFamily="34" charset="0"/>
                        </a:rPr>
                        <a:t> </a:t>
                      </a:r>
                      <a:r>
                        <a:rPr lang="fr-CA" sz="800" b="1" i="0" u="none" strike="noStrike" dirty="0" smtClean="0">
                          <a:solidFill>
                            <a:srgbClr val="595959"/>
                          </a:solidFill>
                          <a:effectLst/>
                          <a:latin typeface="Arial Narrow" panose="020B0606020202030204" pitchFamily="34" charset="0"/>
                        </a:rPr>
                        <a:t>non binaire</a:t>
                      </a:r>
                      <a:endParaRPr lang="fr-CA" sz="8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Narrow" panose="020B0606020202030204" pitchFamily="34" charset="0"/>
                        </a:rPr>
                        <a:t>Non-binaire : Genre fluide / </a:t>
                      </a:r>
                      <a:r>
                        <a:rPr lang="fr-CA" sz="800" b="1" i="0" u="none" strike="noStrike" dirty="0" err="1">
                          <a:solidFill>
                            <a:srgbClr val="595959"/>
                          </a:solidFill>
                          <a:effectLst/>
                          <a:latin typeface="Arial Narrow" panose="020B0606020202030204" pitchFamily="34" charset="0"/>
                        </a:rPr>
                        <a:t>Agenre</a:t>
                      </a:r>
                      <a:r>
                        <a:rPr lang="fr-CA" sz="8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186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Narrow" panose="020B0606020202030204"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168584">
                <a:tc>
                  <a:txBody>
                    <a:bodyPr/>
                    <a:lstStyle/>
                    <a:p>
                      <a:pPr algn="l" fontAlgn="ctr"/>
                      <a:r>
                        <a:rPr lang="fr-CA" sz="900" b="0" i="0" u="none" strike="noStrike" dirty="0">
                          <a:solidFill>
                            <a:srgbClr val="595959"/>
                          </a:solidFill>
                          <a:effectLst/>
                          <a:latin typeface="Arial Narrow" panose="020B0606020202030204" pitchFamily="34" charset="0"/>
                        </a:rPr>
                        <a:t>"</a:t>
                      </a:r>
                      <a:r>
                        <a:rPr lang="fr-CA" sz="900" b="0" i="0" u="none" strike="noStrike" dirty="0" err="1">
                          <a:solidFill>
                            <a:srgbClr val="595959"/>
                          </a:solidFill>
                          <a:effectLst/>
                          <a:latin typeface="Arial Narrow" panose="020B0606020202030204" pitchFamily="34" charset="0"/>
                        </a:rPr>
                        <a:t>Coming</a:t>
                      </a:r>
                      <a:r>
                        <a:rPr lang="fr-CA" sz="900" b="0" i="0" u="none" strike="noStrike" dirty="0">
                          <a:solidFill>
                            <a:srgbClr val="595959"/>
                          </a:solidFill>
                          <a:effectLst/>
                          <a:latin typeface="Arial Narrow" panose="020B0606020202030204" pitchFamily="34" charset="0"/>
                        </a:rPr>
                        <a:t> out" constant/Discrimination au quotidien/Faire face aux préjugés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8</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9</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9</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76449">
                <a:tc>
                  <a:txBody>
                    <a:bodyPr/>
                    <a:lstStyle/>
                    <a:p>
                      <a:pPr algn="l" fontAlgn="ctr"/>
                      <a:r>
                        <a:rPr lang="fr-CA" sz="900" b="0" i="0" u="none" strike="noStrike" dirty="0">
                          <a:solidFill>
                            <a:srgbClr val="595959"/>
                          </a:solidFill>
                          <a:effectLst/>
                          <a:latin typeface="Arial Narrow" panose="020B0606020202030204" pitchFamily="34" charset="0"/>
                        </a:rPr>
                        <a:t>Difficulté de former une relation amoureuse significative avec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(bassin restreint, moins d'opportunités de rencontres/milieu volage)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5</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fr-CA" sz="900" b="0" i="0" u="none" strike="noStrike" dirty="0">
                          <a:solidFill>
                            <a:srgbClr val="595959"/>
                          </a:solidFill>
                          <a:effectLst/>
                          <a:latin typeface="Arial Narrow" panose="020B0606020202030204" pitchFamily="34" charset="0"/>
                        </a:rPr>
                        <a:t>Acceptation / Respect / Sentir qu'on me croit/comprend / Ne pas toujours devoir expliquer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5</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fr-CA" sz="900" b="0" i="0" u="none" strike="noStrike" dirty="0">
                          <a:solidFill>
                            <a:srgbClr val="595959"/>
                          </a:solidFill>
                          <a:effectLst/>
                          <a:latin typeface="Arial Narrow" panose="020B0606020202030204" pitchFamily="34" charset="0"/>
                        </a:rPr>
                        <a:t>Préjugés au travail / Rejet par collègues / Influence sur carrière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fr-CA" sz="900" b="0" i="0" u="none" strike="noStrike" dirty="0">
                          <a:solidFill>
                            <a:srgbClr val="595959"/>
                          </a:solidFill>
                          <a:effectLst/>
                          <a:latin typeface="Arial Narrow" panose="020B0606020202030204" pitchFamily="34" charset="0"/>
                        </a:rPr>
                        <a:t>Peur pour ma sécurité/santé (intimidation/en voyage à l'étranger/MTS/risques liés aux chirurgies)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12</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5</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fr-CA" sz="900" b="0" i="0" u="none" strike="noStrike" dirty="0">
                          <a:solidFill>
                            <a:srgbClr val="595959"/>
                          </a:solidFill>
                          <a:effectLst/>
                          <a:latin typeface="Arial Narrow" panose="020B0606020202030204" pitchFamily="34" charset="0"/>
                        </a:rPr>
                        <a:t>Acceptation/Soutien familial(e)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6</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9</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9</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fr-CA" sz="900" b="0" i="0" u="none" strike="noStrike" dirty="0">
                          <a:solidFill>
                            <a:srgbClr val="595959"/>
                          </a:solidFill>
                          <a:effectLst/>
                          <a:latin typeface="Arial Narrow" panose="020B0606020202030204" pitchFamily="34" charset="0"/>
                        </a:rPr>
                        <a:t>Crainte de la vieillesse gai (solitude/préjugés dans résidence pour aînés)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0</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a:t>
                      </a:r>
                      <a:endParaRPr lang="fr-CA" sz="10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fr-CA" sz="900" b="0" i="0" u="none" strike="noStrike" dirty="0">
                          <a:solidFill>
                            <a:srgbClr val="595959"/>
                          </a:solidFill>
                          <a:effectLst/>
                          <a:latin typeface="Arial Narrow" panose="020B0606020202030204" pitchFamily="34" charset="0"/>
                        </a:rPr>
                        <a:t>Difficulté à sortir du placard (famille / travail / amis)/À s'accepter soi-même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17</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9</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8</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fr-CA" sz="900" b="0" i="0" u="none" strike="noStrike" dirty="0">
                          <a:solidFill>
                            <a:srgbClr val="595959"/>
                          </a:solidFill>
                          <a:effectLst/>
                          <a:latin typeface="Arial Narrow" panose="020B0606020202030204" pitchFamily="34" charset="0"/>
                        </a:rPr>
                        <a:t>Fonder une famille / Avoir des enfants / Difficultés pour enfants famille homoparentale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0</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fr-CA" sz="900" b="0" i="0" u="none" strike="noStrike" dirty="0">
                          <a:solidFill>
                            <a:srgbClr val="595959"/>
                          </a:solidFill>
                          <a:effectLst/>
                          <a:latin typeface="Arial Narrow" panose="020B0606020202030204" pitchFamily="34" charset="0"/>
                        </a:rPr>
                        <a:t>Solitude / Finir mes jours tout seul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E31836"/>
                          </a:solidFill>
                          <a:effectLst/>
                          <a:latin typeface="Arial Narrow" panose="020B0606020202030204" pitchFamily="34" charset="0"/>
                        </a:rPr>
                        <a:t>1</a:t>
                      </a:r>
                      <a:endParaRPr lang="fr-CA" sz="10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6</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fr-CA" sz="900" b="0" i="0" u="none" strike="noStrike" dirty="0">
                          <a:solidFill>
                            <a:srgbClr val="595959"/>
                          </a:solidFill>
                          <a:effectLst/>
                          <a:latin typeface="Arial Narrow" panose="020B0606020202030204" pitchFamily="34" charset="0"/>
                        </a:rPr>
                        <a:t>Interactions/Incompréhension des services publics (professionnels santé, administration, police, etc.)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fr-CA" sz="900" b="0" i="0" u="none" strike="noStrike" dirty="0">
                          <a:solidFill>
                            <a:srgbClr val="595959"/>
                          </a:solidFill>
                          <a:effectLst/>
                          <a:latin typeface="Arial Narrow" panose="020B0606020202030204" pitchFamily="34" charset="0"/>
                        </a:rPr>
                        <a:t>Malaise avec son corps - Accès à médication/traitement/chirurgie (coût &amp; attente)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fr-CA" sz="900" b="0" i="0" u="none" strike="noStrike" dirty="0">
                          <a:solidFill>
                            <a:srgbClr val="595959"/>
                          </a:solidFill>
                          <a:effectLst/>
                          <a:latin typeface="Arial Narrow" panose="020B0606020202030204" pitchFamily="34" charset="0"/>
                        </a:rPr>
                        <a:t>Acceptation au sein d'un couple (asexuels principalement)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2</a:t>
                      </a:r>
                      <a:endParaRPr lang="fr-CA" sz="10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8</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3</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fr-CA" sz="900" b="0" i="0" u="none" strike="noStrike" dirty="0">
                          <a:solidFill>
                            <a:srgbClr val="595959"/>
                          </a:solidFill>
                          <a:effectLst/>
                          <a:latin typeface="Arial Narrow" panose="020B0606020202030204" pitchFamily="34" charset="0"/>
                        </a:rPr>
                        <a:t>Bisexuels : avoir une sexualité épanouie sans problèmes (conjoint(e), société, etc.)/Vu comme objet/obsédé sexuel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4</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1</a:t>
                      </a:r>
                      <a:endParaRPr lang="fr-CA" sz="1000" b="0"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fr-CA" sz="900" b="0" i="0" u="none" strike="noStrike" dirty="0">
                          <a:solidFill>
                            <a:srgbClr val="595959"/>
                          </a:solidFill>
                          <a:effectLst/>
                          <a:latin typeface="Arial Narrow" panose="020B0606020202030204" pitchFamily="34" charset="0"/>
                        </a:rPr>
                        <a:t>Difficultés reliées à communauté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(stéréotypes, manque d'empathie, Bi/A-occultation)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20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fr-CA" sz="900" b="0" i="0" u="none" strike="noStrike" dirty="0">
                          <a:solidFill>
                            <a:srgbClr val="595959"/>
                          </a:solidFill>
                          <a:effectLst/>
                          <a:latin typeface="Arial Narrow" panose="020B0606020202030204" pitchFamily="34" charset="0"/>
                        </a:rPr>
                        <a:t>Problèmes de santé mentale/Manque de ressources médicales liées à la santé mentale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6</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10</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fr-CA" sz="900" b="0" i="0" u="none" strike="noStrike" dirty="0">
                          <a:solidFill>
                            <a:srgbClr val="595959"/>
                          </a:solidFill>
                          <a:effectLst/>
                          <a:latin typeface="Arial Narrow" panose="020B0606020202030204" pitchFamily="34" charset="0"/>
                        </a:rPr>
                        <a:t>Vivre ma différence en milieu rural/en région (moins de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/Préjugés)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1</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fr-CA" sz="900" b="0" i="0" u="none" strike="noStrike" dirty="0">
                          <a:solidFill>
                            <a:srgbClr val="595959"/>
                          </a:solidFill>
                          <a:effectLst/>
                          <a:latin typeface="Arial Narrow" panose="020B0606020202030204" pitchFamily="34" charset="0"/>
                        </a:rPr>
                        <a:t>Autre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4</a:t>
                      </a:r>
                      <a:endParaRPr lang="fr-CA" sz="10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9</a:t>
                      </a:r>
                      <a:endParaRPr lang="fr-CA" sz="10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fr-CA" sz="900" b="0" i="0" u="none" strike="noStrike" dirty="0" err="1">
                          <a:solidFill>
                            <a:srgbClr val="595959"/>
                          </a:solidFill>
                          <a:effectLst/>
                          <a:latin typeface="Arial Narrow" panose="020B0606020202030204" pitchFamily="34" charset="0"/>
                        </a:rPr>
                        <a:t>NSP</a:t>
                      </a:r>
                      <a:r>
                        <a:rPr lang="fr-CA" sz="900" b="0" i="0" u="none" strike="noStrike" dirty="0">
                          <a:solidFill>
                            <a:srgbClr val="595959"/>
                          </a:solidFill>
                          <a:effectLst/>
                          <a:latin typeface="Arial Narrow" panose="020B0606020202030204" pitchFamily="34" charset="0"/>
                        </a:rPr>
                        <a:t> / PR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3</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0</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68584">
                <a:tc>
                  <a:txBody>
                    <a:bodyPr/>
                    <a:lstStyle/>
                    <a:p>
                      <a:pPr algn="l" fontAlgn="ctr"/>
                      <a:r>
                        <a:rPr lang="fr-CA" sz="900" b="0" i="0" u="none" strike="noStrike" dirty="0">
                          <a:solidFill>
                            <a:srgbClr val="595959"/>
                          </a:solidFill>
                          <a:effectLst/>
                          <a:latin typeface="Arial Narrow" panose="020B0606020202030204" pitchFamily="34" charset="0"/>
                        </a:rPr>
                        <a:t>Aucun défi particulier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000" b="0" i="0" u="none" strike="noStrike" dirty="0" smtClean="0">
                          <a:solidFill>
                            <a:srgbClr val="595959"/>
                          </a:solidFill>
                          <a:effectLst/>
                          <a:latin typeface="Arial Narrow" panose="020B0606020202030204" pitchFamily="34" charset="0"/>
                        </a:rPr>
                        <a:t>53</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55</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57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38</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47</a:t>
                      </a:r>
                      <a:endParaRPr lang="fr-CA" sz="10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00B0F0"/>
                          </a:solidFill>
                          <a:effectLst/>
                          <a:latin typeface="Arial Narrow" panose="020B0606020202030204" pitchFamily="34" charset="0"/>
                        </a:rPr>
                        <a:t>58</a:t>
                      </a:r>
                      <a:endParaRPr lang="fr-CA" sz="10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14</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29</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000" b="1" i="0" u="none" strike="noStrike" dirty="0" smtClean="0">
                          <a:solidFill>
                            <a:srgbClr val="E31836"/>
                          </a:solidFill>
                          <a:effectLst/>
                          <a:latin typeface="Arial Narrow" panose="020B0606020202030204" pitchFamily="34" charset="0"/>
                        </a:rPr>
                        <a:t>30</a:t>
                      </a:r>
                      <a:endParaRPr lang="fr-CA" sz="10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ZoneTexte 8"/>
          <p:cNvSpPr txBox="1"/>
          <p:nvPr>
            <p:custDataLst>
              <p:tags r:id="rId4"/>
            </p:custDataLst>
          </p:nvPr>
        </p:nvSpPr>
        <p:spPr>
          <a:xfrm>
            <a:off x="500202" y="6151133"/>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Q88. </a:t>
            </a:r>
            <a:r>
              <a:rPr lang="fr-CA" sz="900" dirty="0">
                <a:solidFill>
                  <a:srgbClr val="595959"/>
                </a:solidFill>
                <a:latin typeface="Arial" panose="020B0604020202020204" pitchFamily="34" charset="0"/>
                <a:cs typeface="Arial" panose="020B0604020202020204" pitchFamily="34" charset="0"/>
              </a:rPr>
              <a:t>Quels sont, selon vous, les défis ou difficultés particulières que vous devez actuellement surmonter ou devrez surmonter à l’avenir en raison de </a:t>
            </a:r>
            <a:r>
              <a:rPr lang="fr-CA" sz="900" dirty="0" smtClean="0">
                <a:solidFill>
                  <a:srgbClr val="595959"/>
                </a:solidFill>
                <a:latin typeface="Arial" panose="020B0604020202020204" pitchFamily="34" charset="0"/>
                <a:cs typeface="Arial" panose="020B0604020202020204" pitchFamily="34" charset="0"/>
              </a:rPr>
              <a:t>votre orientation </a:t>
            </a:r>
            <a:r>
              <a:rPr lang="fr-CA" sz="900" dirty="0">
                <a:solidFill>
                  <a:srgbClr val="595959"/>
                </a:solidFill>
                <a:latin typeface="Arial" panose="020B0604020202020204" pitchFamily="34" charset="0"/>
                <a:cs typeface="Arial" panose="020B0604020202020204" pitchFamily="34" charset="0"/>
              </a:rPr>
              <a:t>sexuelle/identité de genre? </a:t>
            </a:r>
          </a:p>
        </p:txBody>
      </p:sp>
      <p:sp>
        <p:nvSpPr>
          <p:cNvPr id="10" name="Rectangle 9"/>
          <p:cNvSpPr/>
          <p:nvPr>
            <p:custDataLst>
              <p:tags r:id="rId5"/>
            </p:custDataLst>
          </p:nvPr>
        </p:nvSpPr>
        <p:spPr>
          <a:xfrm>
            <a:off x="510159" y="775337"/>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4" name="Titre 4"/>
          <p:cNvSpPr>
            <a:spLocks noGrp="1"/>
          </p:cNvSpPr>
          <p:nvPr>
            <p:ph type="title"/>
            <p:custDataLst>
              <p:tags r:id="rId6"/>
            </p:custDataLst>
          </p:nvPr>
        </p:nvSpPr>
        <p:spPr>
          <a:xfrm>
            <a:off x="558800" y="260648"/>
            <a:ext cx="8189664" cy="631545"/>
          </a:xfrm>
        </p:spPr>
        <p:txBody>
          <a:bodyPr>
            <a:normAutofit/>
          </a:bodyPr>
          <a:lstStyle/>
          <a:p>
            <a:r>
              <a:rPr lang="fr-CA" sz="2200" dirty="0" smtClean="0">
                <a:solidFill>
                  <a:srgbClr val="9BBB59"/>
                </a:solidFill>
              </a:rPr>
              <a:t>Défis à surmonter</a:t>
            </a:r>
            <a:r>
              <a:rPr lang="fr-CA" sz="2000" dirty="0" smtClean="0">
                <a:solidFill>
                  <a:srgbClr val="9BBB59"/>
                </a:solidFill>
              </a:rPr>
              <a:t/>
            </a:r>
            <a:br>
              <a:rPr lang="fr-CA" sz="2000" dirty="0" smtClean="0">
                <a:solidFill>
                  <a:srgbClr val="9BBB59"/>
                </a:solidFill>
              </a:rPr>
            </a:br>
            <a:endParaRPr lang="fr-CA" dirty="0"/>
          </a:p>
        </p:txBody>
      </p:sp>
    </p:spTree>
    <p:extLst>
      <p:ext uri="{BB962C8B-B14F-4D97-AF65-F5344CB8AC3E}">
        <p14:creationId xmlns:p14="http://schemas.microsoft.com/office/powerpoint/2010/main" val="2178887932"/>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215</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815532792"/>
              </p:ext>
            </p:extLst>
          </p:nvPr>
        </p:nvGraphicFramePr>
        <p:xfrm>
          <a:off x="611557" y="1141123"/>
          <a:ext cx="7706852" cy="4808157"/>
        </p:xfrm>
        <a:graphic>
          <a:graphicData uri="http://schemas.openxmlformats.org/drawingml/2006/table">
            <a:tbl>
              <a:tblPr firstRow="1" bandRow="1">
                <a:tableStyleId>{2D5ABB26-0587-4C30-8999-92F81FD0307C}</a:tableStyleId>
              </a:tblPr>
              <a:tblGrid>
                <a:gridCol w="4318142"/>
                <a:gridCol w="677742"/>
                <a:gridCol w="677742"/>
                <a:gridCol w="677742"/>
                <a:gridCol w="677742"/>
                <a:gridCol w="677742"/>
              </a:tblGrid>
              <a:tr h="29579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endParaRPr lang="fr-CA"/>
                    </a:p>
                  </a:txBody>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45599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6387">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Narrow" panose="020B0606020202030204"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180406">
                <a:tc>
                  <a:txBody>
                    <a:bodyPr/>
                    <a:lstStyle/>
                    <a:p>
                      <a:pPr algn="l" fontAlgn="ctr"/>
                      <a:r>
                        <a:rPr lang="fr-CA" sz="900" b="0" i="0" u="none" strike="noStrike" dirty="0">
                          <a:solidFill>
                            <a:srgbClr val="595959"/>
                          </a:solidFill>
                          <a:effectLst/>
                          <a:latin typeface="Arial Narrow" panose="020B0606020202030204" pitchFamily="34" charset="0"/>
                        </a:rPr>
                        <a:t>"</a:t>
                      </a:r>
                      <a:r>
                        <a:rPr lang="fr-CA" sz="900" b="0" i="0" u="none" strike="noStrike" dirty="0" err="1">
                          <a:solidFill>
                            <a:srgbClr val="595959"/>
                          </a:solidFill>
                          <a:effectLst/>
                          <a:latin typeface="Arial Narrow" panose="020B0606020202030204" pitchFamily="34" charset="0"/>
                        </a:rPr>
                        <a:t>Coming</a:t>
                      </a:r>
                      <a:r>
                        <a:rPr lang="fr-CA" sz="900" b="0" i="0" u="none" strike="noStrike" dirty="0">
                          <a:solidFill>
                            <a:srgbClr val="595959"/>
                          </a:solidFill>
                          <a:effectLst/>
                          <a:latin typeface="Arial Narrow" panose="020B0606020202030204" pitchFamily="34" charset="0"/>
                        </a:rPr>
                        <a:t> out" constant/Discrimination au quotidien/Faire face aux préjugés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6339">
                <a:tc>
                  <a:txBody>
                    <a:bodyPr/>
                    <a:lstStyle/>
                    <a:p>
                      <a:pPr algn="l" fontAlgn="ctr"/>
                      <a:r>
                        <a:rPr lang="fr-CA" sz="900" b="0" i="0" u="none" strike="noStrike" dirty="0">
                          <a:solidFill>
                            <a:srgbClr val="595959"/>
                          </a:solidFill>
                          <a:effectLst/>
                          <a:latin typeface="Arial Narrow" panose="020B0606020202030204" pitchFamily="34" charset="0"/>
                        </a:rPr>
                        <a:t>Difficulté de former une relation amoureuse significative avec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(bassin restreint, moins d'opportunités de rencontres/milieu volage)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fr-CA" sz="900" b="0" i="0" u="none" strike="noStrike" dirty="0">
                          <a:solidFill>
                            <a:srgbClr val="595959"/>
                          </a:solidFill>
                          <a:effectLst/>
                          <a:latin typeface="Arial Narrow" panose="020B0606020202030204" pitchFamily="34" charset="0"/>
                        </a:rPr>
                        <a:t>Acceptation / Respect / Sentir qu'on me croit/comprend / Ne pas toujours devoir expliquer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fr-CA" sz="900" b="0" i="0" u="none" strike="noStrike" dirty="0">
                          <a:solidFill>
                            <a:srgbClr val="595959"/>
                          </a:solidFill>
                          <a:effectLst/>
                          <a:latin typeface="Arial Narrow" panose="020B0606020202030204" pitchFamily="34" charset="0"/>
                        </a:rPr>
                        <a:t>Préjugés au travail / Rejet par collègues / Influence sur carrière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fr-CA" sz="900" b="0" i="0" u="none" strike="noStrike" dirty="0">
                          <a:solidFill>
                            <a:srgbClr val="595959"/>
                          </a:solidFill>
                          <a:effectLst/>
                          <a:latin typeface="Arial Narrow" panose="020B0606020202030204" pitchFamily="34" charset="0"/>
                        </a:rPr>
                        <a:t>Peur pour ma sécurité/santé (intimidation/en voyage à l'étranger/MTS/risques liés aux chirurgies)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fr-CA" sz="900" b="0" i="0" u="none" strike="noStrike" dirty="0">
                          <a:solidFill>
                            <a:srgbClr val="595959"/>
                          </a:solidFill>
                          <a:effectLst/>
                          <a:latin typeface="Arial Narrow" panose="020B0606020202030204" pitchFamily="34" charset="0"/>
                        </a:rPr>
                        <a:t>Acceptation/Soutien familial(e)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fr-CA" sz="900" b="0" i="0" u="none" strike="noStrike" dirty="0">
                          <a:solidFill>
                            <a:srgbClr val="595959"/>
                          </a:solidFill>
                          <a:effectLst/>
                          <a:latin typeface="Arial Narrow" panose="020B0606020202030204" pitchFamily="34" charset="0"/>
                        </a:rPr>
                        <a:t>Crainte de la vieillesse gai (solitude/préjugés dans résidence pour aînés)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fr-CA" sz="900" b="0" i="0" u="none" strike="noStrike" dirty="0">
                          <a:solidFill>
                            <a:srgbClr val="595959"/>
                          </a:solidFill>
                          <a:effectLst/>
                          <a:latin typeface="Arial Narrow" panose="020B0606020202030204" pitchFamily="34" charset="0"/>
                        </a:rPr>
                        <a:t>Difficulté à sortir du placard (famille / travail / amis)/À s'accepter soi-même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fr-CA" sz="900" b="0" i="0" u="none" strike="noStrike" dirty="0">
                          <a:solidFill>
                            <a:srgbClr val="595959"/>
                          </a:solidFill>
                          <a:effectLst/>
                          <a:latin typeface="Arial Narrow" panose="020B0606020202030204" pitchFamily="34" charset="0"/>
                        </a:rPr>
                        <a:t>Fonder une famille / Avoir des enfants / Difficultés pour enfants famille homoparentale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fr-CA" sz="900" b="0" i="0" u="none" strike="noStrike" dirty="0">
                          <a:solidFill>
                            <a:srgbClr val="595959"/>
                          </a:solidFill>
                          <a:effectLst/>
                          <a:latin typeface="Arial Narrow" panose="020B0606020202030204" pitchFamily="34" charset="0"/>
                        </a:rPr>
                        <a:t>Solitude / Finir mes jours tout seul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fr-CA" sz="900" b="0" i="0" u="none" strike="noStrike" dirty="0">
                          <a:solidFill>
                            <a:srgbClr val="595959"/>
                          </a:solidFill>
                          <a:effectLst/>
                          <a:latin typeface="Arial Narrow" panose="020B0606020202030204" pitchFamily="34" charset="0"/>
                        </a:rPr>
                        <a:t>Interactions/Incompréhension des services publics (professionnels santé, administration, police, etc.)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fr-CA" sz="900" b="0" i="0" u="none" strike="noStrike" dirty="0">
                          <a:solidFill>
                            <a:srgbClr val="595959"/>
                          </a:solidFill>
                          <a:effectLst/>
                          <a:latin typeface="Arial Narrow" panose="020B0606020202030204" pitchFamily="34" charset="0"/>
                        </a:rPr>
                        <a:t>Malaise avec son corps - Accès à médication/traitement/chirurgie (coût &amp; attente)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fr-CA" sz="900" b="0" i="0" u="none" strike="noStrike" dirty="0">
                          <a:solidFill>
                            <a:srgbClr val="595959"/>
                          </a:solidFill>
                          <a:effectLst/>
                          <a:latin typeface="Arial Narrow" panose="020B0606020202030204" pitchFamily="34" charset="0"/>
                        </a:rPr>
                        <a:t>Acceptation au sein d'un couple (asexuels principalement)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6339">
                <a:tc>
                  <a:txBody>
                    <a:bodyPr/>
                    <a:lstStyle/>
                    <a:p>
                      <a:pPr algn="l" fontAlgn="ctr"/>
                      <a:r>
                        <a:rPr lang="fr-CA" sz="900" b="0" i="0" u="none" strike="noStrike" dirty="0">
                          <a:solidFill>
                            <a:srgbClr val="595959"/>
                          </a:solidFill>
                          <a:effectLst/>
                          <a:latin typeface="Arial Narrow" panose="020B0606020202030204" pitchFamily="34" charset="0"/>
                        </a:rPr>
                        <a:t>Bisexuels : avoir une sexualité épanouie sans problèmes (conjoint(e), société, etc.)/Vu comme objet/obsédé sexuel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fr-CA" sz="900" b="0" i="0" u="none" strike="noStrike" dirty="0">
                          <a:solidFill>
                            <a:srgbClr val="595959"/>
                          </a:solidFill>
                          <a:effectLst/>
                          <a:latin typeface="Arial Narrow" panose="020B0606020202030204" pitchFamily="34" charset="0"/>
                        </a:rPr>
                        <a:t>Difficultés reliées à communauté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 (stéréotypes, manque d'empathie, Bi/A-occultation)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fr-CA" sz="900" b="0" i="0" u="none" strike="noStrike" dirty="0">
                          <a:solidFill>
                            <a:srgbClr val="595959"/>
                          </a:solidFill>
                          <a:effectLst/>
                          <a:latin typeface="Arial Narrow" panose="020B0606020202030204" pitchFamily="34" charset="0"/>
                        </a:rPr>
                        <a:t>Problèmes de santé mentale/Manque de ressources médicales liées à la santé mentale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fr-CA" sz="900" b="0" i="0" u="none" strike="noStrike" dirty="0">
                          <a:solidFill>
                            <a:srgbClr val="595959"/>
                          </a:solidFill>
                          <a:effectLst/>
                          <a:latin typeface="Arial Narrow" panose="020B0606020202030204" pitchFamily="34" charset="0"/>
                        </a:rPr>
                        <a:t>Vivre ma différence en milieu rural/en région (moins de </a:t>
                      </a:r>
                      <a:r>
                        <a:rPr lang="fr-CA" sz="900" b="0" i="0" u="none" strike="noStrike" dirty="0" err="1">
                          <a:solidFill>
                            <a:srgbClr val="595959"/>
                          </a:solidFill>
                          <a:effectLst/>
                          <a:latin typeface="Arial Narrow" panose="020B0606020202030204" pitchFamily="34" charset="0"/>
                        </a:rPr>
                        <a:t>LGBTQ</a:t>
                      </a:r>
                      <a:r>
                        <a:rPr lang="fr-CA" sz="900" b="0" i="0" u="none" strike="noStrike" dirty="0">
                          <a:solidFill>
                            <a:srgbClr val="595959"/>
                          </a:solidFill>
                          <a:effectLst/>
                          <a:latin typeface="Arial Narrow" panose="020B0606020202030204" pitchFamily="34" charset="0"/>
                        </a:rPr>
                        <a:t>/Préjugés)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fr-CA" sz="900" b="0" i="0" u="none" strike="noStrike" dirty="0">
                          <a:solidFill>
                            <a:srgbClr val="595959"/>
                          </a:solidFill>
                          <a:effectLst/>
                          <a:latin typeface="Arial Narrow" panose="020B0606020202030204" pitchFamily="34" charset="0"/>
                        </a:rPr>
                        <a:t>Autre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fr-CA" sz="900" b="0" i="0" u="none" strike="noStrike" dirty="0" err="1">
                          <a:solidFill>
                            <a:srgbClr val="595959"/>
                          </a:solidFill>
                          <a:effectLst/>
                          <a:latin typeface="Arial Narrow" panose="020B0606020202030204" pitchFamily="34" charset="0"/>
                        </a:rPr>
                        <a:t>NSP</a:t>
                      </a:r>
                      <a:r>
                        <a:rPr lang="fr-CA" sz="900" b="0" i="0" u="none" strike="noStrike" dirty="0">
                          <a:solidFill>
                            <a:srgbClr val="595959"/>
                          </a:solidFill>
                          <a:effectLst/>
                          <a:latin typeface="Arial Narrow" panose="020B0606020202030204" pitchFamily="34" charset="0"/>
                        </a:rPr>
                        <a:t> / PR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180406">
                <a:tc>
                  <a:txBody>
                    <a:bodyPr/>
                    <a:lstStyle/>
                    <a:p>
                      <a:pPr algn="l" fontAlgn="ctr"/>
                      <a:r>
                        <a:rPr lang="fr-CA" sz="900" b="0" i="0" u="none" strike="noStrike" dirty="0">
                          <a:solidFill>
                            <a:srgbClr val="595959"/>
                          </a:solidFill>
                          <a:effectLst/>
                          <a:latin typeface="Arial Narrow" panose="020B0606020202030204" pitchFamily="34" charset="0"/>
                        </a:rPr>
                        <a:t>Aucun défi particulier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Titre 4"/>
          <p:cNvSpPr>
            <a:spLocks noGrp="1"/>
          </p:cNvSpPr>
          <p:nvPr>
            <p:ph type="title"/>
            <p:custDataLst>
              <p:tags r:id="rId4"/>
            </p:custDataLst>
          </p:nvPr>
        </p:nvSpPr>
        <p:spPr>
          <a:xfrm>
            <a:off x="558800" y="260648"/>
            <a:ext cx="8189664" cy="631545"/>
          </a:xfrm>
        </p:spPr>
        <p:txBody>
          <a:bodyPr>
            <a:normAutofit/>
          </a:bodyPr>
          <a:lstStyle/>
          <a:p>
            <a:r>
              <a:rPr lang="fr-CA" sz="2200" dirty="0" smtClean="0">
                <a:solidFill>
                  <a:srgbClr val="9BBB59"/>
                </a:solidFill>
              </a:rPr>
              <a:t>Défis à surmonter</a:t>
            </a:r>
            <a:r>
              <a:rPr lang="fr-CA" sz="2000" dirty="0" smtClean="0">
                <a:solidFill>
                  <a:srgbClr val="9BBB59"/>
                </a:solidFill>
              </a:rPr>
              <a:t/>
            </a:r>
            <a:br>
              <a:rPr lang="fr-CA" sz="2000" dirty="0" smtClean="0">
                <a:solidFill>
                  <a:srgbClr val="9BBB59"/>
                </a:solidFill>
              </a:rPr>
            </a:br>
            <a:endParaRPr lang="fr-CA" dirty="0"/>
          </a:p>
        </p:txBody>
      </p:sp>
      <p:sp>
        <p:nvSpPr>
          <p:cNvPr id="10" name="Rectangle 9"/>
          <p:cNvSpPr/>
          <p:nvPr>
            <p:custDataLst>
              <p:tags r:id="rId5"/>
            </p:custDataLst>
          </p:nvPr>
        </p:nvSpPr>
        <p:spPr>
          <a:xfrm>
            <a:off x="510159" y="775337"/>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148917"/>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Q88. </a:t>
            </a:r>
            <a:r>
              <a:rPr lang="fr-CA" sz="900" dirty="0">
                <a:solidFill>
                  <a:srgbClr val="595959"/>
                </a:solidFill>
                <a:latin typeface="Arial" panose="020B0604020202020204" pitchFamily="34" charset="0"/>
                <a:cs typeface="Arial" panose="020B0604020202020204" pitchFamily="34" charset="0"/>
              </a:rPr>
              <a:t>Quels sont, selon vous, les défis ou difficultés particulières que vous devez actuellement surmonter ou devrez surmonter à l’avenir en raison de </a:t>
            </a:r>
            <a:r>
              <a:rPr lang="fr-CA" sz="900" dirty="0" smtClean="0">
                <a:solidFill>
                  <a:srgbClr val="595959"/>
                </a:solidFill>
                <a:latin typeface="Arial" panose="020B0604020202020204" pitchFamily="34" charset="0"/>
                <a:cs typeface="Arial" panose="020B0604020202020204" pitchFamily="34" charset="0"/>
              </a:rPr>
              <a:t>votre orientation </a:t>
            </a:r>
            <a:r>
              <a:rPr lang="fr-CA" sz="900" dirty="0">
                <a:solidFill>
                  <a:srgbClr val="595959"/>
                </a:solidFill>
                <a:latin typeface="Arial" panose="020B0604020202020204" pitchFamily="34" charset="0"/>
                <a:cs typeface="Arial" panose="020B0604020202020204" pitchFamily="34" charset="0"/>
              </a:rPr>
              <a:t>sexuelle/identité de genre? </a:t>
            </a:r>
          </a:p>
        </p:txBody>
      </p:sp>
    </p:spTree>
    <p:extLst>
      <p:ext uri="{BB962C8B-B14F-4D97-AF65-F5344CB8AC3E}">
        <p14:creationId xmlns:p14="http://schemas.microsoft.com/office/powerpoint/2010/main" val="1506207126"/>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216</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564159"/>
            <a:ext cx="8189664" cy="631545"/>
          </a:xfrm>
        </p:spPr>
        <p:txBody>
          <a:bodyPr>
            <a:normAutofit/>
          </a:bodyPr>
          <a:lstStyle/>
          <a:p>
            <a:r>
              <a:rPr lang="fr-CA" sz="2200" dirty="0" smtClean="0">
                <a:solidFill>
                  <a:srgbClr val="9BBB59"/>
                </a:solidFill>
              </a:rPr>
              <a:t>Avantages ou possibilités perçues</a:t>
            </a:r>
            <a:r>
              <a:rPr lang="fr-CA" sz="2000" dirty="0" smtClean="0">
                <a:solidFill>
                  <a:srgbClr val="9BBB59"/>
                </a:solidFill>
              </a:rPr>
              <a:t/>
            </a:r>
            <a:br>
              <a:rPr lang="fr-CA" sz="2000" dirty="0" smtClean="0">
                <a:solidFill>
                  <a:srgbClr val="9BBB59"/>
                </a:solidFill>
              </a:rPr>
            </a:br>
            <a:endParaRPr lang="fr-CA" dirty="0"/>
          </a:p>
        </p:txBody>
      </p:sp>
      <p:sp>
        <p:nvSpPr>
          <p:cNvPr id="13" name="Rectangle 12"/>
          <p:cNvSpPr/>
          <p:nvPr>
            <p:custDataLst>
              <p:tags r:id="rId4"/>
            </p:custDataLst>
          </p:nvPr>
        </p:nvSpPr>
        <p:spPr>
          <a:xfrm>
            <a:off x="510159" y="1160678"/>
            <a:ext cx="23679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5"/>
            </p:custDataLst>
          </p:nvPr>
        </p:nvSpPr>
        <p:spPr>
          <a:xfrm>
            <a:off x="500202" y="6138284"/>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Q89. </a:t>
            </a:r>
            <a:r>
              <a:rPr lang="fr-CA" sz="900" dirty="0">
                <a:solidFill>
                  <a:srgbClr val="595959"/>
                </a:solidFill>
                <a:latin typeface="Arial" panose="020B0604020202020204" pitchFamily="34" charset="0"/>
                <a:cs typeface="Arial" panose="020B0604020202020204" pitchFamily="34" charset="0"/>
              </a:rPr>
              <a:t>Votre orientation sexuelle/identité de genre vous apporte-t-elle des possibilités ou des avantages particuliers qui vous sont ou pourraient vous être utiles ou bénéfiques dans votre vie? </a:t>
            </a:r>
          </a:p>
        </p:txBody>
      </p:sp>
      <p:graphicFrame>
        <p:nvGraphicFramePr>
          <p:cNvPr id="8" name="Graphique 7"/>
          <p:cNvGraphicFramePr/>
          <p:nvPr>
            <p:custDataLst>
              <p:tags r:id="rId6"/>
            </p:custDataLst>
            <p:extLst>
              <p:ext uri="{D42A27DB-BD31-4B8C-83A1-F6EECF244321}">
                <p14:modId xmlns:p14="http://schemas.microsoft.com/office/powerpoint/2010/main" val="3877392834"/>
              </p:ext>
            </p:extLst>
          </p:nvPr>
        </p:nvGraphicFramePr>
        <p:xfrm>
          <a:off x="500202" y="1484784"/>
          <a:ext cx="4793181" cy="4176463"/>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9" name="Graphique 8"/>
          <p:cNvGraphicFramePr/>
          <p:nvPr>
            <p:custDataLst>
              <p:tags r:id="rId7"/>
            </p:custDataLst>
            <p:extLst>
              <p:ext uri="{D42A27DB-BD31-4B8C-83A1-F6EECF244321}">
                <p14:modId xmlns:p14="http://schemas.microsoft.com/office/powerpoint/2010/main" val="4074845330"/>
              </p:ext>
            </p:extLst>
          </p:nvPr>
        </p:nvGraphicFramePr>
        <p:xfrm>
          <a:off x="4283968" y="1628800"/>
          <a:ext cx="4608512" cy="4104456"/>
        </p:xfrm>
        <a:graphic>
          <a:graphicData uri="http://schemas.openxmlformats.org/drawingml/2006/chart">
            <c:chart xmlns:c="http://schemas.openxmlformats.org/drawingml/2006/chart" xmlns:r="http://schemas.openxmlformats.org/officeDocument/2006/relationships" r:id="rId11"/>
          </a:graphicData>
        </a:graphic>
      </p:graphicFrame>
      <p:sp>
        <p:nvSpPr>
          <p:cNvPr id="2" name="ZoneTexte 1"/>
          <p:cNvSpPr txBox="1"/>
          <p:nvPr/>
        </p:nvSpPr>
        <p:spPr>
          <a:xfrm>
            <a:off x="4417950" y="5692236"/>
            <a:ext cx="3703258" cy="307777"/>
          </a:xfrm>
          <a:prstGeom prst="rect">
            <a:avLst/>
          </a:prstGeom>
          <a:solidFill>
            <a:srgbClr val="C3D69B"/>
          </a:solidFill>
        </p:spPr>
        <p:txBody>
          <a:bodyPr wrap="none" rtlCol="0">
            <a:spAutoFit/>
          </a:bodyPr>
          <a:lstStyle/>
          <a:p>
            <a:r>
              <a:rPr lang="fr-CA" sz="1400" b="1" dirty="0" smtClean="0">
                <a:solidFill>
                  <a:srgbClr val="595959"/>
                </a:solidFill>
                <a:latin typeface="Arial Narrow" panose="020B0606020202030204" pitchFamily="34" charset="0"/>
              </a:rPr>
              <a:t>Aucun avantage ou possibilités particulières: 73%</a:t>
            </a:r>
            <a:endParaRPr lang="fr-CA" sz="14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2741165109"/>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a:xfrm>
            <a:off x="558801" y="1699260"/>
            <a:ext cx="4661271" cy="2594674"/>
          </a:xfrm>
        </p:spPr>
        <p:txBody>
          <a:bodyPr>
            <a:normAutofit fontScale="92500" lnSpcReduction="10000"/>
          </a:bodyPr>
          <a:lstStyle/>
          <a:p>
            <a:pPr eaLnBrk="1" hangingPunct="1">
              <a:spcBef>
                <a:spcPct val="0"/>
              </a:spcBef>
            </a:pPr>
            <a:r>
              <a:rPr lang="fr-CA" sz="3200" dirty="0" smtClean="0">
                <a:latin typeface="Arial" charset="0"/>
                <a:cs typeface="Arial" charset="0"/>
              </a:rPr>
              <a:t>Réalités de vie des personnes LGBT, lorsque possible comparées à celles des personnes hétérosexuelles </a:t>
            </a:r>
            <a:r>
              <a:rPr lang="fr-CA" sz="3200" dirty="0" err="1" smtClean="0">
                <a:latin typeface="Arial" charset="0"/>
                <a:cs typeface="Arial" charset="0"/>
              </a:rPr>
              <a:t>cisgenres</a:t>
            </a:r>
            <a:endParaRPr lang="fr-CA" sz="3200" dirty="0">
              <a:latin typeface="Arial" charset="0"/>
              <a:cs typeface="Arial" charset="0"/>
            </a:endParaRPr>
          </a:p>
        </p:txBody>
      </p:sp>
      <p:sp>
        <p:nvSpPr>
          <p:cNvPr id="4" name="Espace réservé du texte 3"/>
          <p:cNvSpPr>
            <a:spLocks noGrp="1"/>
          </p:cNvSpPr>
          <p:nvPr>
            <p:ph type="body" sz="quarter" idx="10"/>
            <p:custDataLst>
              <p:tags r:id="rId2"/>
            </p:custDataLst>
          </p:nvPr>
        </p:nvSpPr>
        <p:spPr/>
        <p:txBody>
          <a:bodyPr/>
          <a:lstStyle/>
          <a:p>
            <a:r>
              <a:rPr lang="fr-CA" i="1" dirty="0"/>
              <a:t>RAPPORT PRÉPARÉ POUR LA </a:t>
            </a:r>
            <a:r>
              <a:rPr lang="fr-CA" i="1" dirty="0" smtClean="0"/>
              <a:t>FONDATION JASMIN ROY</a:t>
            </a:r>
            <a:endParaRPr lang="fr-CA" i="1" dirty="0"/>
          </a:p>
          <a:p>
            <a:endParaRPr lang="fr-CA" dirty="0"/>
          </a:p>
        </p:txBody>
      </p:sp>
    </p:spTree>
    <p:extLst>
      <p:ext uri="{BB962C8B-B14F-4D97-AF65-F5344CB8AC3E}">
        <p14:creationId xmlns:p14="http://schemas.microsoft.com/office/powerpoint/2010/main" val="2085596277"/>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a:xfrm>
            <a:off x="558801" y="1699260"/>
            <a:ext cx="4661271" cy="2594674"/>
          </a:xfrm>
        </p:spPr>
        <p:txBody>
          <a:bodyPr/>
          <a:lstStyle/>
          <a:p>
            <a:pPr eaLnBrk="1" hangingPunct="1">
              <a:spcBef>
                <a:spcPct val="0"/>
              </a:spcBef>
            </a:pPr>
            <a:r>
              <a:rPr lang="fr-CA" sz="3200" i="1" dirty="0" smtClean="0">
                <a:latin typeface="Arial" charset="0"/>
                <a:cs typeface="Arial" charset="0"/>
              </a:rPr>
              <a:t>Bonheur, sources de divertissement, vie sociale et implication sociale</a:t>
            </a:r>
            <a:endParaRPr lang="fr-CA" sz="3200" i="1" dirty="0">
              <a:latin typeface="Arial" charset="0"/>
              <a:cs typeface="Arial" charset="0"/>
            </a:endParaRPr>
          </a:p>
        </p:txBody>
      </p:sp>
      <p:sp>
        <p:nvSpPr>
          <p:cNvPr id="4" name="Espace réservé du texte 3"/>
          <p:cNvSpPr>
            <a:spLocks noGrp="1"/>
          </p:cNvSpPr>
          <p:nvPr>
            <p:ph type="body" sz="quarter" idx="10"/>
            <p:custDataLst>
              <p:tags r:id="rId2"/>
            </p:custDataLst>
          </p:nvPr>
        </p:nvSpPr>
        <p:spPr/>
        <p:txBody>
          <a:bodyPr/>
          <a:lstStyle/>
          <a:p>
            <a:r>
              <a:rPr lang="fr-CA" i="1" dirty="0"/>
              <a:t>RAPPORT PRÉPARÉ POUR LA </a:t>
            </a:r>
            <a:r>
              <a:rPr lang="fr-CA" i="1" dirty="0" smtClean="0"/>
              <a:t>FONDATION JASMIN ROY</a:t>
            </a:r>
            <a:endParaRPr lang="fr-CA" i="1" dirty="0"/>
          </a:p>
          <a:p>
            <a:endParaRPr lang="fr-CA" dirty="0"/>
          </a:p>
        </p:txBody>
      </p:sp>
    </p:spTree>
    <p:extLst>
      <p:ext uri="{BB962C8B-B14F-4D97-AF65-F5344CB8AC3E}">
        <p14:creationId xmlns:p14="http://schemas.microsoft.com/office/powerpoint/2010/main" val="3301575249"/>
      </p:ext>
    </p:extLst>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219</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815953286"/>
              </p:ext>
            </p:extLst>
          </p:nvPr>
        </p:nvGraphicFramePr>
        <p:xfrm>
          <a:off x="683568" y="2132856"/>
          <a:ext cx="7776864" cy="4064000"/>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564159"/>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Sentiment de bonheur</a:t>
            </a:r>
            <a:endParaRPr lang="fr-CA" dirty="0">
              <a:solidFill>
                <a:srgbClr val="00AFDC"/>
              </a:solidFill>
            </a:endParaRPr>
          </a:p>
        </p:txBody>
      </p:sp>
      <p:sp>
        <p:nvSpPr>
          <p:cNvPr id="8" name="Rectangle 7"/>
          <p:cNvSpPr/>
          <p:nvPr>
            <p:custDataLst>
              <p:tags r:id="rId4"/>
            </p:custDataLst>
          </p:nvPr>
        </p:nvSpPr>
        <p:spPr>
          <a:xfrm>
            <a:off x="510159" y="1160678"/>
            <a:ext cx="1941557"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Q69. </a:t>
            </a:r>
            <a:r>
              <a:rPr lang="fr-CA" sz="900" dirty="0">
                <a:solidFill>
                  <a:srgbClr val="595959"/>
                </a:solidFill>
                <a:latin typeface="Arial" panose="020B0604020202020204" pitchFamily="34" charset="0"/>
                <a:cs typeface="Arial" panose="020B0604020202020204" pitchFamily="34" charset="0"/>
              </a:rPr>
              <a:t>Sur une échelle de 1 à 5, où 1 signifie très malheureux(se) et 5, très heureux(se), dans quelle mesure vous considérez-vous heureux(se)? </a:t>
            </a:r>
          </a:p>
        </p:txBody>
      </p:sp>
      <p:sp>
        <p:nvSpPr>
          <p:cNvPr id="12" name="Rectangle 11"/>
          <p:cNvSpPr/>
          <p:nvPr/>
        </p:nvSpPr>
        <p:spPr>
          <a:xfrm>
            <a:off x="593137" y="2132968"/>
            <a:ext cx="1692000" cy="570022"/>
          </a:xfrm>
          <a:prstGeom prst="rect">
            <a:avLst/>
          </a:prstGeom>
          <a:solidFill>
            <a:srgbClr val="C3D6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srgbClr val="595959"/>
                </a:solidFill>
                <a:latin typeface="Arial" panose="020B0604020202020204" pitchFamily="34" charset="0"/>
                <a:cs typeface="Arial" panose="020B0604020202020204" pitchFamily="34" charset="0"/>
              </a:rPr>
              <a:t>LGBT</a:t>
            </a:r>
          </a:p>
          <a:p>
            <a:pPr algn="ctr"/>
            <a:r>
              <a:rPr lang="fr-CA" sz="1200" b="1" dirty="0" smtClean="0">
                <a:solidFill>
                  <a:srgbClr val="595959"/>
                </a:solidFill>
                <a:latin typeface="Arial" panose="020B0604020202020204" pitchFamily="34" charset="0"/>
                <a:cs typeface="Arial" panose="020B0604020202020204" pitchFamily="34" charset="0"/>
              </a:rPr>
              <a:t>3,6</a:t>
            </a:r>
            <a:endParaRPr lang="fr-CA" sz="1200" b="1" dirty="0">
              <a:solidFill>
                <a:srgbClr val="595959"/>
              </a:solidFill>
              <a:latin typeface="Arial" panose="020B0604020202020204" pitchFamily="34" charset="0"/>
              <a:cs typeface="Arial" panose="020B0604020202020204" pitchFamily="34" charset="0"/>
            </a:endParaRPr>
          </a:p>
        </p:txBody>
      </p:sp>
      <p:sp>
        <p:nvSpPr>
          <p:cNvPr id="14" name="Rectangle 13"/>
          <p:cNvSpPr/>
          <p:nvPr/>
        </p:nvSpPr>
        <p:spPr>
          <a:xfrm>
            <a:off x="2395738" y="2132968"/>
            <a:ext cx="1692000" cy="57002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prstClr val="white"/>
                </a:solidFill>
                <a:latin typeface="Arial" panose="020B0604020202020204" pitchFamily="34" charset="0"/>
                <a:cs typeface="Arial" panose="020B0604020202020204" pitchFamily="34" charset="0"/>
              </a:rPr>
              <a:t>HÉTÉRO CISGENRE</a:t>
            </a:r>
          </a:p>
          <a:p>
            <a:pPr algn="ctr"/>
            <a:r>
              <a:rPr lang="fr-CA" sz="1200" b="1" dirty="0" smtClean="0">
                <a:solidFill>
                  <a:prstClr val="white"/>
                </a:solidFill>
                <a:latin typeface="Arial" panose="020B0604020202020204" pitchFamily="34" charset="0"/>
                <a:cs typeface="Arial" panose="020B0604020202020204" pitchFamily="34" charset="0"/>
              </a:rPr>
              <a:t>3,7</a:t>
            </a:r>
            <a:endParaRPr lang="fr-CA" sz="1200" b="1" dirty="0">
              <a:solidFill>
                <a:prstClr val="white"/>
              </a:solidFill>
              <a:latin typeface="Arial" panose="020B0604020202020204" pitchFamily="34" charset="0"/>
              <a:cs typeface="Arial" panose="020B0604020202020204" pitchFamily="34" charset="0"/>
            </a:endParaRPr>
          </a:p>
        </p:txBody>
      </p:sp>
      <p:sp>
        <p:nvSpPr>
          <p:cNvPr id="15" name="Rectangle 14"/>
          <p:cNvSpPr/>
          <p:nvPr/>
        </p:nvSpPr>
        <p:spPr>
          <a:xfrm>
            <a:off x="593137" y="1772928"/>
            <a:ext cx="3494602" cy="2850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b="1" u="sng" dirty="0" smtClean="0">
                <a:solidFill>
                  <a:srgbClr val="595959"/>
                </a:solidFill>
                <a:latin typeface="Arial" panose="020B0604020202020204" pitchFamily="34" charset="0"/>
                <a:cs typeface="Arial" panose="020B0604020202020204" pitchFamily="34" charset="0"/>
              </a:rPr>
              <a:t>SCORE MOYEN</a:t>
            </a:r>
            <a:endParaRPr lang="fr-CA" sz="1400" b="1" u="sng" dirty="0">
              <a:solidFill>
                <a:srgbClr val="595959"/>
              </a:solidFill>
              <a:latin typeface="Arial" panose="020B0604020202020204" pitchFamily="34" charset="0"/>
              <a:cs typeface="Arial" panose="020B0604020202020204" pitchFamily="34" charset="0"/>
            </a:endParaRPr>
          </a:p>
        </p:txBody>
      </p:sp>
      <p:sp>
        <p:nvSpPr>
          <p:cNvPr id="16" name="Rectangle 15"/>
          <p:cNvSpPr/>
          <p:nvPr/>
        </p:nvSpPr>
        <p:spPr>
          <a:xfrm>
            <a:off x="558800" y="1772928"/>
            <a:ext cx="3564000" cy="1008000"/>
          </a:xfrm>
          <a:prstGeom prst="rect">
            <a:avLst/>
          </a:prstGeom>
          <a:noFill/>
          <a:ln>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prstClr val="white"/>
              </a:solidFill>
            </a:endParaRPr>
          </a:p>
        </p:txBody>
      </p:sp>
    </p:spTree>
    <p:extLst>
      <p:ext uri="{BB962C8B-B14F-4D97-AF65-F5344CB8AC3E}">
        <p14:creationId xmlns:p14="http://schemas.microsoft.com/office/powerpoint/2010/main" val="792403969"/>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Grands constats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22</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Autofit/>
          </a:bodyPr>
          <a:lstStyle/>
          <a:p>
            <a:pPr marL="266700">
              <a:lnSpc>
                <a:spcPct val="92000"/>
              </a:lnSpc>
              <a:spcBef>
                <a:spcPts val="800"/>
              </a:spcBef>
              <a:buClr>
                <a:srgbClr val="9BBB59"/>
              </a:buClr>
            </a:pPr>
            <a:r>
              <a:rPr lang="fr-CA" sz="1200" b="0" dirty="0" smtClean="0"/>
              <a:t>C’est, par ailleurs, parmi les personnes asexuelles qu’on retrouve le plus faible sentiment d’intégration à la société canadienne (20 % ne s’y sentent pas du tout intégrées contre 2% en moyenne pour l’ensemble de la communauté LGBT). En revanche, contrairement aux personnes transgenres, les asexuels ne se sentent pas non plus véritablement appartenir au mouvement LGBT (34 % disent ne pas du tout y appartenir contre 7 % </a:t>
            </a:r>
            <a:r>
              <a:rPr lang="fr-CA" sz="1200" b="0" dirty="0"/>
              <a:t>pour </a:t>
            </a:r>
            <a:r>
              <a:rPr lang="fr-CA" sz="1200" b="0" dirty="0" smtClean="0"/>
              <a:t>la moyenne de </a:t>
            </a:r>
            <a:r>
              <a:rPr lang="fr-CA" sz="1200" b="0" dirty="0"/>
              <a:t>la communauté LGBT</a:t>
            </a:r>
            <a:r>
              <a:rPr lang="fr-CA" sz="1200" b="0" dirty="0" smtClean="0"/>
              <a:t>).</a:t>
            </a:r>
          </a:p>
          <a:p>
            <a:pPr marL="266700">
              <a:lnSpc>
                <a:spcPct val="92000"/>
              </a:lnSpc>
              <a:spcBef>
                <a:spcPts val="800"/>
              </a:spcBef>
              <a:buClr>
                <a:srgbClr val="9BBB59"/>
              </a:buClr>
            </a:pPr>
            <a:r>
              <a:rPr lang="fr-CA" sz="1200" b="0" dirty="0" smtClean="0"/>
              <a:t>L’incidence de sentiments de nature dépressive en lien avec l’orientation sexuelle est plus fréquente chez les asexuels et leur sentiment de bonheur est plus faible que la moyenne de la population et que celui des groupes LGBT </a:t>
            </a:r>
            <a:r>
              <a:rPr lang="fr-CA" sz="1200" b="0" dirty="0" err="1" smtClean="0"/>
              <a:t>cisgenres</a:t>
            </a:r>
            <a:r>
              <a:rPr lang="fr-CA" sz="1200" b="0" dirty="0" smtClean="0"/>
              <a:t>. </a:t>
            </a:r>
          </a:p>
          <a:p>
            <a:pPr marL="266700">
              <a:lnSpc>
                <a:spcPct val="92000"/>
              </a:lnSpc>
              <a:spcBef>
                <a:spcPts val="800"/>
              </a:spcBef>
              <a:buClr>
                <a:srgbClr val="9BBB59"/>
              </a:buClr>
            </a:pPr>
            <a:r>
              <a:rPr lang="fr-CA" sz="1200" b="0" dirty="0" smtClean="0"/>
              <a:t>Les répondants de ce groupe avaient par ailleurs nettement moins tendance à être dans une relation affective.</a:t>
            </a:r>
            <a:endParaRPr lang="fr-CA" sz="1200" b="0" dirty="0" smtClean="0">
              <a:solidFill>
                <a:srgbClr val="FF0000"/>
              </a:solidFill>
            </a:endParaRPr>
          </a:p>
          <a:p>
            <a:pPr marL="228600" indent="-228600">
              <a:lnSpc>
                <a:spcPct val="92000"/>
              </a:lnSpc>
              <a:buClr>
                <a:srgbClr val="9BBB59"/>
              </a:buClr>
              <a:buFont typeface="Wingdings" panose="05000000000000000000" pitchFamily="2" charset="2"/>
              <a:buChar char="§"/>
            </a:pPr>
            <a:r>
              <a:rPr lang="fr-CA" sz="1200" b="0" dirty="0" smtClean="0"/>
              <a:t>Les bisexuels affichent également quelques particularités : comparé aux autres groupes LGBT, ils ressentent une meilleure acceptation de leur orientation sexuelle de la part de leur famille, mais une moins bonne acceptation ainsi qu’une </a:t>
            </a:r>
            <a:r>
              <a:rPr lang="fr-CA" sz="1200" b="0" dirty="0"/>
              <a:t>plus grande impression de malaise chez </a:t>
            </a:r>
            <a:r>
              <a:rPr lang="fr-CA" sz="1200" b="0" dirty="0" smtClean="0"/>
              <a:t>leurs amis.</a:t>
            </a:r>
          </a:p>
          <a:p>
            <a:pPr marL="266700">
              <a:lnSpc>
                <a:spcPct val="92000"/>
              </a:lnSpc>
              <a:spcBef>
                <a:spcPts val="800"/>
              </a:spcBef>
              <a:buClr>
                <a:srgbClr val="9BBB59"/>
              </a:buClr>
            </a:pPr>
            <a:r>
              <a:rPr lang="fr-CA" sz="1200" b="0" dirty="0" smtClean="0"/>
              <a:t>Ils se sentent un peu moins bien intégrés à la société que les homosexuels, mais plus intégrés que les personnes transgenres et/ou non binaires et que les répondants asexuels.</a:t>
            </a:r>
            <a:r>
              <a:rPr lang="fr-CA" sz="1200" b="0" dirty="0"/>
              <a:t> </a:t>
            </a:r>
            <a:r>
              <a:rPr lang="fr-CA" sz="1200" b="0" dirty="0" smtClean="0"/>
              <a:t>C’est par ailleurs le 2</a:t>
            </a:r>
            <a:r>
              <a:rPr lang="fr-CA" sz="1200" b="0" baseline="30000" dirty="0" smtClean="0"/>
              <a:t>e</a:t>
            </a:r>
            <a:r>
              <a:rPr lang="fr-CA" sz="1200" b="0" dirty="0" smtClean="0"/>
              <a:t> groupe qui se sent le moins appartenir au mouvement LGBT, après les asexuels.</a:t>
            </a:r>
          </a:p>
          <a:p>
            <a:pPr marL="266700">
              <a:lnSpc>
                <a:spcPct val="92000"/>
              </a:lnSpc>
              <a:spcBef>
                <a:spcPts val="800"/>
              </a:spcBef>
              <a:buClr>
                <a:srgbClr val="9BBB59"/>
              </a:buClr>
            </a:pPr>
            <a:r>
              <a:rPr lang="fr-CA" sz="1200" b="0" dirty="0" smtClean="0"/>
              <a:t>Ils sont toutefois proportionnellement moins nombreux que la moyenne de la communauté LGBT à ressentir des sentiments de nature dépressive en lien avec leur orientation sexuelle.</a:t>
            </a:r>
            <a:endParaRPr lang="fr-CA" sz="1200" b="0" dirty="0"/>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5" name="Chevron 14"/>
          <p:cNvSpPr/>
          <p:nvPr/>
        </p:nvSpPr>
        <p:spPr>
          <a:xfrm>
            <a:off x="6403936" y="181481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631535" y="1772816"/>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p.151, 178</a:t>
            </a:r>
            <a:endParaRPr lang="fr-CA" sz="1600" b="1" dirty="0">
              <a:solidFill>
                <a:srgbClr val="9BBB59"/>
              </a:solidFill>
              <a:latin typeface="Arial" panose="020B0604020202020204" pitchFamily="34" charset="0"/>
              <a:cs typeface="Arial" panose="020B0604020202020204" pitchFamily="34" charset="0"/>
            </a:endParaRPr>
          </a:p>
        </p:txBody>
      </p:sp>
      <p:sp>
        <p:nvSpPr>
          <p:cNvPr id="17" name="Chevron 16"/>
          <p:cNvSpPr/>
          <p:nvPr/>
        </p:nvSpPr>
        <p:spPr>
          <a:xfrm>
            <a:off x="6392361" y="2869922"/>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619960" y="2827923"/>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p.210, 220</a:t>
            </a:r>
            <a:endParaRPr lang="fr-CA" sz="1600" b="1" dirty="0">
              <a:solidFill>
                <a:srgbClr val="9BBB59"/>
              </a:solidFill>
              <a:latin typeface="Arial" panose="020B0604020202020204" pitchFamily="34" charset="0"/>
              <a:cs typeface="Arial" panose="020B0604020202020204" pitchFamily="34" charset="0"/>
            </a:endParaRPr>
          </a:p>
        </p:txBody>
      </p:sp>
      <p:sp>
        <p:nvSpPr>
          <p:cNvPr id="19" name="Chevron 18"/>
          <p:cNvSpPr/>
          <p:nvPr/>
        </p:nvSpPr>
        <p:spPr>
          <a:xfrm>
            <a:off x="6403936" y="361501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ZoneTexte 19"/>
          <p:cNvSpPr txBox="1"/>
          <p:nvPr/>
        </p:nvSpPr>
        <p:spPr>
          <a:xfrm>
            <a:off x="6631535" y="3573016"/>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p.237</a:t>
            </a:r>
            <a:endParaRPr lang="fr-CA" sz="1600" b="1" dirty="0">
              <a:solidFill>
                <a:srgbClr val="9BBB59"/>
              </a:solidFill>
              <a:latin typeface="Arial" panose="020B0604020202020204" pitchFamily="34" charset="0"/>
              <a:cs typeface="Arial" panose="020B0604020202020204" pitchFamily="34" charset="0"/>
            </a:endParaRPr>
          </a:p>
        </p:txBody>
      </p:sp>
      <p:sp>
        <p:nvSpPr>
          <p:cNvPr id="21" name="Chevron 20"/>
          <p:cNvSpPr/>
          <p:nvPr/>
        </p:nvSpPr>
        <p:spPr>
          <a:xfrm>
            <a:off x="6403936" y="4263087"/>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2" name="ZoneTexte 21"/>
          <p:cNvSpPr txBox="1"/>
          <p:nvPr/>
        </p:nvSpPr>
        <p:spPr>
          <a:xfrm>
            <a:off x="6631535" y="4221088"/>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p.79, 80, 86</a:t>
            </a:r>
            <a:endParaRPr lang="fr-CA" sz="1600" b="1" dirty="0">
              <a:solidFill>
                <a:srgbClr val="9BBB59"/>
              </a:solidFill>
              <a:latin typeface="Arial" panose="020B0604020202020204" pitchFamily="34" charset="0"/>
              <a:cs typeface="Arial" panose="020B0604020202020204" pitchFamily="34" charset="0"/>
            </a:endParaRPr>
          </a:p>
        </p:txBody>
      </p:sp>
      <p:sp>
        <p:nvSpPr>
          <p:cNvPr id="23" name="Chevron 22"/>
          <p:cNvSpPr/>
          <p:nvPr/>
        </p:nvSpPr>
        <p:spPr>
          <a:xfrm>
            <a:off x="6403936" y="5127183"/>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4" name="ZoneTexte 23"/>
          <p:cNvSpPr txBox="1"/>
          <p:nvPr/>
        </p:nvSpPr>
        <p:spPr>
          <a:xfrm>
            <a:off x="6631535" y="5085184"/>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p.151, 178</a:t>
            </a:r>
            <a:endParaRPr lang="fr-CA" sz="1600" b="1" dirty="0">
              <a:solidFill>
                <a:srgbClr val="9BBB59"/>
              </a:solidFill>
              <a:latin typeface="Arial" panose="020B0604020202020204" pitchFamily="34" charset="0"/>
              <a:cs typeface="Arial" panose="020B0604020202020204" pitchFamily="34" charset="0"/>
            </a:endParaRPr>
          </a:p>
        </p:txBody>
      </p:sp>
      <p:sp>
        <p:nvSpPr>
          <p:cNvPr id="25" name="Chevron 24"/>
          <p:cNvSpPr/>
          <p:nvPr/>
        </p:nvSpPr>
        <p:spPr>
          <a:xfrm>
            <a:off x="6403936" y="5847263"/>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6" name="ZoneTexte 25"/>
          <p:cNvSpPr txBox="1"/>
          <p:nvPr/>
        </p:nvSpPr>
        <p:spPr>
          <a:xfrm>
            <a:off x="6631535" y="5805264"/>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p.210</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73576433"/>
      </p:ext>
    </p:extLst>
  </p:cSld>
  <p:clrMapOvr>
    <a:masterClrMapping/>
  </p:clrMapOvr>
  <p:transition/>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220</a:t>
            </a:fld>
            <a:endParaRPr lang="en-CA">
              <a:solidFill>
                <a:srgbClr val="000000">
                  <a:tint val="75000"/>
                </a:srgbClr>
              </a:solidFill>
            </a:endParaRPr>
          </a:p>
        </p:txBody>
      </p:sp>
      <p:graphicFrame>
        <p:nvGraphicFramePr>
          <p:cNvPr id="2" name="Tableau 1"/>
          <p:cNvGraphicFramePr>
            <a:graphicFrameLocks noGrp="1"/>
          </p:cNvGraphicFramePr>
          <p:nvPr>
            <p:custDataLst>
              <p:tags r:id="rId3"/>
            </p:custDataLst>
            <p:extLst>
              <p:ext uri="{D42A27DB-BD31-4B8C-83A1-F6EECF244321}">
                <p14:modId xmlns:p14="http://schemas.microsoft.com/office/powerpoint/2010/main" val="317917464"/>
              </p:ext>
            </p:extLst>
          </p:nvPr>
        </p:nvGraphicFramePr>
        <p:xfrm>
          <a:off x="558800" y="1700832"/>
          <a:ext cx="8122856" cy="1505200"/>
        </p:xfrm>
        <a:graphic>
          <a:graphicData uri="http://schemas.openxmlformats.org/drawingml/2006/table">
            <a:tbl>
              <a:tblPr firstRow="1" bandRow="1">
                <a:tableStyleId>{5C22544A-7EE6-4342-B048-85BDC9FD1C3A}</a:tableStyleId>
              </a:tblPr>
              <a:tblGrid>
                <a:gridCol w="1368000"/>
                <a:gridCol w="540000"/>
                <a:gridCol w="432000"/>
                <a:gridCol w="540000"/>
                <a:gridCol w="432000"/>
                <a:gridCol w="540000"/>
                <a:gridCol w="432000"/>
                <a:gridCol w="540000"/>
                <a:gridCol w="419714"/>
                <a:gridCol w="540000"/>
                <a:gridCol w="419714"/>
                <a:gridCol w="540000"/>
                <a:gridCol w="419714"/>
                <a:gridCol w="540000"/>
                <a:gridCol w="419714"/>
              </a:tblGrid>
              <a:tr h="324000">
                <a:tc>
                  <a:txBody>
                    <a:bodyPr/>
                    <a:lstStyle/>
                    <a:p>
                      <a:endParaRPr lang="fr-CA" dirty="0"/>
                    </a:p>
                  </a:txBody>
                  <a:tcPr>
                    <a:lnB w="57150" cap="flat" cmpd="sng" algn="ctr">
                      <a:no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rgbClr val="EFF4E4"/>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rgbClr val="EFF4E4"/>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 ANS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lumMod val="95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 ANS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 ANS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lumMod val="95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 ANS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 ANS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lumMod val="95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 ANS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lumMod val="95000"/>
                      </a:schemeClr>
                    </a:solidFill>
                  </a:tcPr>
                </a:tc>
              </a:tr>
              <a:tr h="370840">
                <a:tc>
                  <a:txBody>
                    <a:bodyPr/>
                    <a:lstStyle/>
                    <a:p>
                      <a:endParaRPr lang="fr-CA" dirty="0"/>
                    </a:p>
                  </a:txBody>
                  <a:tcPr>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HÉTÉRO</a:t>
                      </a:r>
                      <a:r>
                        <a:rPr lang="fr-CA" sz="8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CIS.</a:t>
                      </a:r>
                      <a:endParaRPr lang="fr-CA" sz="8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T w="38100" cmpd="sng">
                      <a:noFill/>
                    </a:lnT>
                    <a:lnB w="57150" cap="flat" cmpd="sng" algn="ctr">
                      <a:noFill/>
                      <a:prstDash val="solid"/>
                      <a:round/>
                      <a:headEnd type="none" w="med" len="med"/>
                      <a:tailEnd type="none" w="med" len="med"/>
                    </a:lnB>
                    <a:solidFill>
                      <a:srgbClr val="EFF4E4"/>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p>
                  </a:txBody>
                  <a:tcPr anchor="ctr">
                    <a:lnR w="38100" cap="flat" cmpd="sng" algn="ctr">
                      <a:solidFill>
                        <a:schemeClr val="bg1"/>
                      </a:solidFill>
                      <a:prstDash val="solid"/>
                      <a:round/>
                      <a:headEnd type="none" w="med" len="med"/>
                      <a:tailEnd type="none" w="med" len="med"/>
                    </a:lnR>
                    <a:lnT w="38100" cmpd="sng">
                      <a:noFill/>
                    </a:lnT>
                    <a:lnB w="57150" cap="flat" cmpd="sng" algn="ctr">
                      <a:noFill/>
                      <a:prstDash val="solid"/>
                      <a:round/>
                      <a:headEnd type="none" w="med" len="med"/>
                      <a:tailEnd type="none" w="med" len="med"/>
                    </a:lnB>
                    <a:solidFill>
                      <a:srgbClr val="EFF4E4"/>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HÉTÉRO</a:t>
                      </a:r>
                      <a:r>
                        <a:rPr lang="fr-CA" sz="8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CIS.</a:t>
                      </a:r>
                      <a:endParaRPr lang="fr-CA" sz="8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p>
                  </a:txBody>
                  <a:tcPr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HÉTÉRO</a:t>
                      </a:r>
                      <a:r>
                        <a:rPr lang="fr-CA" sz="8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CIS.</a:t>
                      </a:r>
                      <a:endParaRPr lang="fr-CA" sz="8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p>
                  </a:txBody>
                  <a:tcPr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HÉTÉRO</a:t>
                      </a:r>
                      <a:r>
                        <a:rPr lang="fr-CA" sz="8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CIS.</a:t>
                      </a:r>
                      <a:endParaRPr lang="fr-CA" sz="8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p>
                  </a:txBody>
                  <a:tcPr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HÉTÉRO</a:t>
                      </a:r>
                      <a:r>
                        <a:rPr lang="fr-CA" sz="8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CIS.</a:t>
                      </a:r>
                      <a:endParaRPr lang="fr-CA" sz="8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p>
                  </a:txBody>
                  <a:tcPr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HÉTÉRO</a:t>
                      </a:r>
                      <a:r>
                        <a:rPr lang="fr-CA" sz="8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CIS.</a:t>
                      </a:r>
                      <a:endParaRPr lang="fr-CA" sz="8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p>
                  </a:txBody>
                  <a:tcPr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HÉTÉRO</a:t>
                      </a:r>
                      <a:r>
                        <a:rPr lang="fr-CA" sz="8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CIS.</a:t>
                      </a:r>
                      <a:endParaRPr lang="fr-CA" sz="8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8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p>
                  </a:txBody>
                  <a:tcPr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solidFill>
                      <a:schemeClr val="bg1"/>
                    </a:solidFill>
                  </a:tcPr>
                </a:tc>
              </a:tr>
              <a:tr h="21600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rgbClr val="EFF4E4"/>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800</a:t>
                      </a:r>
                      <a:endParaRPr lang="fr-CA" sz="900" b="0" i="0" u="none" strike="noStrike" dirty="0">
                        <a:solidFill>
                          <a:srgbClr val="595959"/>
                        </a:solidFill>
                        <a:effectLst/>
                        <a:latin typeface="Arial Narrow" panose="020B0606020202030204" pitchFamily="34" charset="0"/>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rgbClr val="EFF4E4"/>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95</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380</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198</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779</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87</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296</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91</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900" b="0" i="0" u="none" strike="noStrike" kern="1200" dirty="0" smtClean="0">
                          <a:solidFill>
                            <a:srgbClr val="595959"/>
                          </a:solidFill>
                          <a:effectLst/>
                          <a:latin typeface="Arial Narrow" panose="020B0606020202030204" pitchFamily="34" charset="0"/>
                          <a:ea typeface="+mn-ea"/>
                          <a:cs typeface="+mn-cs"/>
                        </a:rPr>
                        <a:t>177</a:t>
                      </a:r>
                    </a:p>
                  </a:txBody>
                  <a:tcPr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900" b="0" i="0" u="none" strike="noStrike" kern="1200" dirty="0" smtClean="0">
                          <a:solidFill>
                            <a:srgbClr val="595959"/>
                          </a:solidFill>
                          <a:effectLst/>
                          <a:latin typeface="Arial Narrow" panose="020B0606020202030204" pitchFamily="34" charset="0"/>
                          <a:ea typeface="+mn-ea"/>
                          <a:cs typeface="+mn-cs"/>
                        </a:rPr>
                        <a:t>122</a:t>
                      </a:r>
                      <a:endParaRPr lang="fr-CA" sz="900" b="0" i="0" u="none" strike="noStrike" kern="1200" dirty="0">
                        <a:solidFill>
                          <a:srgbClr val="595959"/>
                        </a:solidFill>
                        <a:effectLst/>
                        <a:latin typeface="Arial Narrow" panose="020B0606020202030204" pitchFamily="34" charset="0"/>
                        <a:ea typeface="+mn-ea"/>
                        <a:cs typeface="+mn-cs"/>
                      </a:endParaRPr>
                    </a:p>
                  </a:txBody>
                  <a:tcPr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900" b="0" i="0" u="none" strike="noStrike" kern="1200" dirty="0" smtClean="0">
                          <a:solidFill>
                            <a:srgbClr val="595959"/>
                          </a:solidFill>
                          <a:effectLst/>
                          <a:latin typeface="Arial Narrow" panose="020B0606020202030204" pitchFamily="34" charset="0"/>
                          <a:ea typeface="+mn-ea"/>
                          <a:cs typeface="+mn-cs"/>
                        </a:rPr>
                        <a:t>139</a:t>
                      </a:r>
                    </a:p>
                  </a:txBody>
                  <a:tcPr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900" b="0" i="0" u="none" strike="noStrike" kern="1200" dirty="0" smtClean="0">
                          <a:solidFill>
                            <a:srgbClr val="595959"/>
                          </a:solidFill>
                          <a:effectLst/>
                          <a:latin typeface="Arial Narrow" panose="020B0606020202030204" pitchFamily="34" charset="0"/>
                          <a:ea typeface="+mn-ea"/>
                          <a:cs typeface="+mn-cs"/>
                        </a:rPr>
                        <a:t>207</a:t>
                      </a:r>
                      <a:endParaRPr lang="fr-CA" sz="900" b="0" i="0" u="none" strike="noStrike" kern="1200" dirty="0">
                        <a:solidFill>
                          <a:srgbClr val="595959"/>
                        </a:solidFill>
                        <a:effectLst/>
                        <a:latin typeface="Arial Narrow" panose="020B0606020202030204" pitchFamily="34" charset="0"/>
                        <a:ea typeface="+mn-ea"/>
                        <a:cs typeface="+mn-cs"/>
                      </a:endParaRPr>
                    </a:p>
                  </a:txBody>
                  <a:tcPr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900" b="0" i="0" u="none" strike="noStrike" kern="1200" dirty="0" smtClean="0">
                          <a:solidFill>
                            <a:srgbClr val="595959"/>
                          </a:solidFill>
                          <a:effectLst/>
                          <a:latin typeface="Arial Narrow" panose="020B0606020202030204" pitchFamily="34" charset="0"/>
                          <a:ea typeface="+mn-ea"/>
                          <a:cs typeface="+mn-cs"/>
                        </a:rPr>
                        <a:t>126</a:t>
                      </a:r>
                    </a:p>
                  </a:txBody>
                  <a:tcPr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r>
              <a:tr h="540000">
                <a:tc>
                  <a:txBody>
                    <a:bodyPr/>
                    <a:lstStyle/>
                    <a:p>
                      <a:pPr marL="0" algn="l" defTabSz="914400" rtl="0" eaLnBrk="1" fontAlgn="ctr" latinLnBrk="0" hangingPunct="1"/>
                      <a:r>
                        <a:rPr lang="fr-CA" sz="1100" b="1" kern="1200" dirty="0" smtClean="0">
                          <a:solidFill>
                            <a:srgbClr val="595959"/>
                          </a:solidFill>
                          <a:latin typeface="Arial Narrow" panose="020B0606020202030204" pitchFamily="34" charset="0"/>
                          <a:ea typeface="+mn-ea"/>
                          <a:cs typeface="+mn-cs"/>
                        </a:rPr>
                        <a:t>Sentiment de bonheur (moyenne)</a:t>
                      </a:r>
                      <a:endParaRPr lang="fr-CA" sz="1100" b="1" kern="1200" dirty="0">
                        <a:solidFill>
                          <a:srgbClr val="595959"/>
                        </a:solidFill>
                        <a:latin typeface="Arial Narrow" panose="020B0606020202030204" pitchFamily="34" charset="0"/>
                        <a:ea typeface="+mn-ea"/>
                        <a:cs typeface="+mn-cs"/>
                      </a:endParaRPr>
                    </a:p>
                  </a:txBody>
                  <a:tcPr marL="9525" marR="9525" marT="9525" marB="0" anchor="ctr">
                    <a:lnL w="12700" cmpd="sng">
                      <a:noFill/>
                    </a:lnL>
                    <a:lnR w="12700" cmpd="sng">
                      <a:noFill/>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100" b="0" kern="1200" dirty="0" smtClean="0">
                          <a:solidFill>
                            <a:srgbClr val="595959"/>
                          </a:solidFill>
                          <a:latin typeface="Arial" charset="0"/>
                          <a:ea typeface="+mn-ea"/>
                          <a:cs typeface="+mn-cs"/>
                        </a:rPr>
                        <a:t>3,6</a:t>
                      </a:r>
                      <a:endParaRPr lang="fr-CA" sz="1100" b="0" kern="1200" dirty="0">
                        <a:solidFill>
                          <a:srgbClr val="595959"/>
                        </a:solidFill>
                        <a:latin typeface="Arial" charset="0"/>
                        <a:ea typeface="+mn-ea"/>
                        <a:cs typeface="+mn-cs"/>
                      </a:endParaRPr>
                    </a:p>
                  </a:txBody>
                  <a:tcPr marL="9525" marR="9525" marT="9525" marB="0" anchor="ctr">
                    <a:lnL w="12700" cmpd="sng">
                      <a:noFill/>
                    </a:lnL>
                    <a:lnR w="38100" cap="flat" cmpd="sng" algn="ctr">
                      <a:noFill/>
                      <a:prstDash val="solid"/>
                      <a:round/>
                      <a:headEnd type="none" w="med" len="med"/>
                      <a:tailEnd type="none" w="med" len="med"/>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100" b="0" kern="1200" dirty="0" smtClean="0">
                          <a:solidFill>
                            <a:srgbClr val="595959"/>
                          </a:solidFill>
                          <a:latin typeface="Arial" charset="0"/>
                          <a:ea typeface="+mn-ea"/>
                          <a:cs typeface="+mn-cs"/>
                        </a:rPr>
                        <a:t>3,7</a:t>
                      </a:r>
                      <a:endParaRPr lang="fr-CA" sz="1100" b="0"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100" b="1" kern="1200" dirty="0" smtClean="0">
                          <a:solidFill>
                            <a:srgbClr val="00B0F0"/>
                          </a:solidFill>
                          <a:latin typeface="Arial" charset="0"/>
                          <a:ea typeface="+mn-ea"/>
                          <a:cs typeface="+mn-cs"/>
                        </a:rPr>
                        <a:t>3,8</a:t>
                      </a:r>
                      <a:endParaRPr lang="fr-CA" sz="1100" b="1" kern="1200" dirty="0">
                        <a:solidFill>
                          <a:srgbClr val="00B0F0"/>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100" b="1" kern="1200" dirty="0" smtClean="0">
                          <a:solidFill>
                            <a:srgbClr val="FF0000"/>
                          </a:solidFill>
                          <a:latin typeface="Arial" charset="0"/>
                          <a:ea typeface="+mn-ea"/>
                          <a:cs typeface="+mn-cs"/>
                        </a:rPr>
                        <a:t>3,0</a:t>
                      </a:r>
                      <a:endParaRPr lang="fr-CA" sz="1100" b="1" kern="1200" dirty="0">
                        <a:solidFill>
                          <a:srgbClr val="FF0000"/>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100" b="1" kern="1200" dirty="0" smtClean="0">
                          <a:solidFill>
                            <a:srgbClr val="00B0F0"/>
                          </a:solidFill>
                          <a:latin typeface="Arial" charset="0"/>
                          <a:ea typeface="+mn-ea"/>
                          <a:cs typeface="+mn-cs"/>
                        </a:rPr>
                        <a:t>3,6</a:t>
                      </a:r>
                      <a:endParaRPr lang="fr-CA" sz="1100" b="1" kern="1200" dirty="0">
                        <a:solidFill>
                          <a:srgbClr val="00B0F0"/>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100" b="1" kern="1200" dirty="0" smtClean="0">
                          <a:solidFill>
                            <a:srgbClr val="FF0000"/>
                          </a:solidFill>
                          <a:latin typeface="Arial" charset="0"/>
                          <a:ea typeface="+mn-ea"/>
                          <a:cs typeface="+mn-cs"/>
                        </a:rPr>
                        <a:t>3,3</a:t>
                      </a:r>
                      <a:endParaRPr lang="fr-CA" sz="1100" b="1" kern="1200" dirty="0">
                        <a:solidFill>
                          <a:srgbClr val="FF0000"/>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100" b="0" kern="1200" dirty="0" smtClean="0">
                          <a:solidFill>
                            <a:srgbClr val="595959"/>
                          </a:solidFill>
                          <a:latin typeface="Arial" charset="0"/>
                          <a:ea typeface="+mn-ea"/>
                          <a:cs typeface="+mn-cs"/>
                        </a:rPr>
                        <a:t>3,6</a:t>
                      </a:r>
                      <a:endParaRPr lang="fr-CA" sz="1100" b="0"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100" b="0" kern="1200" dirty="0" smtClean="0">
                          <a:solidFill>
                            <a:srgbClr val="595959"/>
                          </a:solidFill>
                          <a:latin typeface="Arial" charset="0"/>
                          <a:ea typeface="+mn-ea"/>
                          <a:cs typeface="+mn-cs"/>
                        </a:rPr>
                        <a:t>3,6</a:t>
                      </a:r>
                      <a:endParaRPr lang="fr-CA" sz="1100" b="0"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100" b="0" kern="1200" dirty="0" smtClean="0">
                          <a:solidFill>
                            <a:srgbClr val="595959"/>
                          </a:solidFill>
                          <a:latin typeface="Arial" charset="0"/>
                          <a:ea typeface="+mn-ea"/>
                          <a:cs typeface="+mn-cs"/>
                        </a:rPr>
                        <a:t>3,6</a:t>
                      </a:r>
                      <a:endParaRPr lang="fr-CA" sz="1100" b="0"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100" b="0" kern="1200" dirty="0" smtClean="0">
                          <a:solidFill>
                            <a:srgbClr val="595959"/>
                          </a:solidFill>
                          <a:latin typeface="Arial" charset="0"/>
                          <a:ea typeface="+mn-ea"/>
                          <a:cs typeface="+mn-cs"/>
                        </a:rPr>
                        <a:t>3,6</a:t>
                      </a:r>
                      <a:endParaRPr lang="fr-CA" sz="1100" b="0"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100" b="0" kern="1200" dirty="0" smtClean="0">
                          <a:solidFill>
                            <a:srgbClr val="595959"/>
                          </a:solidFill>
                          <a:latin typeface="Arial" charset="0"/>
                          <a:ea typeface="+mn-ea"/>
                          <a:cs typeface="+mn-cs"/>
                        </a:rPr>
                        <a:t>3,7</a:t>
                      </a:r>
                      <a:endParaRPr lang="fr-CA" sz="1100" b="0"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100" b="0" kern="1200" dirty="0" smtClean="0">
                          <a:solidFill>
                            <a:srgbClr val="595959"/>
                          </a:solidFill>
                          <a:latin typeface="Arial" charset="0"/>
                          <a:ea typeface="+mn-ea"/>
                          <a:cs typeface="+mn-cs"/>
                        </a:rPr>
                        <a:t>3,9</a:t>
                      </a:r>
                      <a:endParaRPr lang="fr-CA" sz="1100" b="0"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100" b="0" kern="1200" dirty="0" smtClean="0">
                          <a:solidFill>
                            <a:srgbClr val="595959"/>
                          </a:solidFill>
                          <a:latin typeface="Arial" charset="0"/>
                          <a:ea typeface="+mn-ea"/>
                          <a:cs typeface="+mn-cs"/>
                        </a:rPr>
                        <a:t>3,8</a:t>
                      </a:r>
                      <a:endParaRPr lang="fr-CA" sz="1100" b="0"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100" b="0" kern="1200" dirty="0" smtClean="0">
                          <a:solidFill>
                            <a:srgbClr val="595959"/>
                          </a:solidFill>
                          <a:latin typeface="Arial" charset="0"/>
                          <a:ea typeface="+mn-ea"/>
                          <a:cs typeface="+mn-cs"/>
                        </a:rPr>
                        <a:t>3,8</a:t>
                      </a:r>
                      <a:endParaRPr lang="fr-CA" sz="1100" b="0"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r>
            </a:tbl>
          </a:graphicData>
        </a:graphic>
      </p:graphicFrame>
      <p:sp>
        <p:nvSpPr>
          <p:cNvPr id="15" name="Titre 4"/>
          <p:cNvSpPr txBox="1">
            <a:spLocks/>
          </p:cNvSpPr>
          <p:nvPr>
            <p:custDataLst>
              <p:tags r:id="rId4"/>
            </p:custDataLst>
          </p:nvPr>
        </p:nvSpPr>
        <p:spPr bwMode="auto">
          <a:xfrm>
            <a:off x="558800" y="564159"/>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Sentiment de bonheur</a:t>
            </a:r>
            <a:endParaRPr lang="fr-CA" dirty="0">
              <a:solidFill>
                <a:srgbClr val="00AFDC"/>
              </a:solidFill>
            </a:endParaRPr>
          </a:p>
        </p:txBody>
      </p:sp>
      <p:sp>
        <p:nvSpPr>
          <p:cNvPr id="16" name="Rectangle 15"/>
          <p:cNvSpPr/>
          <p:nvPr>
            <p:custDataLst>
              <p:tags r:id="rId5"/>
            </p:custDataLst>
          </p:nvPr>
        </p:nvSpPr>
        <p:spPr>
          <a:xfrm>
            <a:off x="510159" y="1160678"/>
            <a:ext cx="1941557"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7" name="ZoneTexte 16"/>
          <p:cNvSpPr txBox="1"/>
          <p:nvPr>
            <p:custDataLst>
              <p:tags r:id="rId6"/>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Q69. </a:t>
            </a:r>
            <a:r>
              <a:rPr lang="fr-CA" sz="900" dirty="0">
                <a:solidFill>
                  <a:srgbClr val="595959"/>
                </a:solidFill>
                <a:latin typeface="Arial" panose="020B0604020202020204" pitchFamily="34" charset="0"/>
                <a:cs typeface="Arial" panose="020B0604020202020204" pitchFamily="34" charset="0"/>
              </a:rPr>
              <a:t>Sur une échelle de 1 à 5, où 1 signifie très malheureux(se) et 5, très heureux(se), dans quelle mesure vous considérez-vous heureux(se)? </a:t>
            </a:r>
          </a:p>
        </p:txBody>
      </p:sp>
      <p:graphicFrame>
        <p:nvGraphicFramePr>
          <p:cNvPr id="28" name="Table 9"/>
          <p:cNvGraphicFramePr>
            <a:graphicFrameLocks noGrp="1"/>
          </p:cNvGraphicFramePr>
          <p:nvPr>
            <p:custDataLst>
              <p:tags r:id="rId7"/>
            </p:custDataLst>
            <p:extLst>
              <p:ext uri="{D42A27DB-BD31-4B8C-83A1-F6EECF244321}">
                <p14:modId xmlns:p14="http://schemas.microsoft.com/office/powerpoint/2010/main" val="627392426"/>
              </p:ext>
            </p:extLst>
          </p:nvPr>
        </p:nvGraphicFramePr>
        <p:xfrm>
          <a:off x="539552" y="3573101"/>
          <a:ext cx="7200648" cy="1656099"/>
        </p:xfrm>
        <a:graphic>
          <a:graphicData uri="http://schemas.openxmlformats.org/drawingml/2006/table">
            <a:tbl>
              <a:tblPr firstRow="1" bandRow="1">
                <a:tableStyleId>{2D5ABB26-0587-4C30-8999-92F81FD0307C}</a:tableStyleId>
              </a:tblPr>
              <a:tblGrid>
                <a:gridCol w="1368000"/>
                <a:gridCol w="648072"/>
                <a:gridCol w="648072"/>
                <a:gridCol w="648072"/>
                <a:gridCol w="648072"/>
                <a:gridCol w="648072"/>
                <a:gridCol w="648072"/>
                <a:gridCol w="648072"/>
                <a:gridCol w="648072"/>
                <a:gridCol w="648072"/>
              </a:tblGrid>
              <a:tr h="35067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p>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40000">
                <a:tc>
                  <a:txBody>
                    <a:bodyPr/>
                    <a:lstStyle/>
                    <a:p>
                      <a:pPr marL="0" algn="l" defTabSz="914400" rtl="0" eaLnBrk="1" fontAlgn="ctr" latinLnBrk="0" hangingPunct="1"/>
                      <a:r>
                        <a:rPr lang="fr-CA" sz="1100" b="1" kern="1200" dirty="0" smtClean="0">
                          <a:solidFill>
                            <a:srgbClr val="595959"/>
                          </a:solidFill>
                          <a:latin typeface="Arial Narrow" panose="020B0606020202030204" pitchFamily="34" charset="0"/>
                          <a:ea typeface="+mn-ea"/>
                          <a:cs typeface="+mn-cs"/>
                        </a:rPr>
                        <a:t>Sentiment de bonheur (moyenne)</a:t>
                      </a:r>
                      <a:endParaRPr lang="fr-CA" sz="1100" b="1" kern="120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3,7</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a:rPr>
                        <a:t>3,2</a:t>
                      </a:r>
                      <a:endParaRPr lang="fr-CA" sz="1100" b="1" i="0" u="none" strike="noStrike" dirty="0">
                        <a:solidFill>
                          <a:srgbClr val="FF000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a:rPr>
                        <a:t>3,3</a:t>
                      </a:r>
                      <a:endParaRPr lang="fr-CA" sz="1100" b="1" i="0" u="none" strike="noStrike" dirty="0">
                        <a:solidFill>
                          <a:srgbClr val="FF000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3,7</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a:rPr>
                        <a:t>3,2</a:t>
                      </a:r>
                      <a:endParaRPr lang="fr-CA" sz="1100" b="1" i="0" u="none" strike="noStrike" dirty="0">
                        <a:solidFill>
                          <a:srgbClr val="FF000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a:rPr>
                        <a:t>2,9</a:t>
                      </a:r>
                      <a:endParaRPr lang="fr-CA" sz="1100" b="1" i="0" u="none" strike="noStrike" dirty="0">
                        <a:solidFill>
                          <a:srgbClr val="FF000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a:rPr>
                        <a:t>3,2</a:t>
                      </a:r>
                      <a:endParaRPr lang="fr-CA" sz="1100" b="1" i="0" u="none" strike="noStrike" dirty="0">
                        <a:solidFill>
                          <a:srgbClr val="FF000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3042179275"/>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221</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4079321952"/>
              </p:ext>
            </p:extLst>
          </p:nvPr>
        </p:nvGraphicFramePr>
        <p:xfrm>
          <a:off x="500202" y="1700808"/>
          <a:ext cx="8392278" cy="4464496"/>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Activités occupant les temps libres (1/2)</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
        <p:nvSpPr>
          <p:cNvPr id="8" name="Rectangle 7"/>
          <p:cNvSpPr/>
          <p:nvPr>
            <p:custDataLst>
              <p:tags r:id="rId4"/>
            </p:custDataLst>
          </p:nvPr>
        </p:nvSpPr>
        <p:spPr>
          <a:xfrm>
            <a:off x="510159" y="1160678"/>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Q54. </a:t>
            </a:r>
            <a:r>
              <a:rPr lang="fr-CA" sz="900" dirty="0">
                <a:solidFill>
                  <a:srgbClr val="595959"/>
                </a:solidFill>
                <a:latin typeface="Arial" panose="020B0604020202020204" pitchFamily="34" charset="0"/>
                <a:cs typeface="Arial" panose="020B0604020202020204" pitchFamily="34" charset="0"/>
              </a:rPr>
              <a:t>Quelles activités occupent principalement vos temps libres? </a:t>
            </a:r>
          </a:p>
        </p:txBody>
      </p:sp>
    </p:spTree>
    <p:extLst>
      <p:ext uri="{BB962C8B-B14F-4D97-AF65-F5344CB8AC3E}">
        <p14:creationId xmlns:p14="http://schemas.microsoft.com/office/powerpoint/2010/main" val="920534824"/>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222</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1471940128"/>
              </p:ext>
            </p:extLst>
          </p:nvPr>
        </p:nvGraphicFramePr>
        <p:xfrm>
          <a:off x="500202" y="1700808"/>
          <a:ext cx="8392278" cy="4464496"/>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Activités occupant les temps libres (2/2)</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
        <p:nvSpPr>
          <p:cNvPr id="8" name="Rectangle 7"/>
          <p:cNvSpPr/>
          <p:nvPr>
            <p:custDataLst>
              <p:tags r:id="rId4"/>
            </p:custDataLst>
          </p:nvPr>
        </p:nvSpPr>
        <p:spPr>
          <a:xfrm>
            <a:off x="510159" y="1160678"/>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Q54. </a:t>
            </a:r>
            <a:r>
              <a:rPr lang="fr-CA" sz="900" dirty="0">
                <a:solidFill>
                  <a:srgbClr val="595959"/>
                </a:solidFill>
                <a:latin typeface="Arial" panose="020B0604020202020204" pitchFamily="34" charset="0"/>
                <a:cs typeface="Arial" panose="020B0604020202020204" pitchFamily="34" charset="0"/>
              </a:rPr>
              <a:t>Quelles activités occupent principalement vos temps libres? </a:t>
            </a:r>
          </a:p>
        </p:txBody>
      </p:sp>
    </p:spTree>
    <p:extLst>
      <p:ext uri="{BB962C8B-B14F-4D97-AF65-F5344CB8AC3E}">
        <p14:creationId xmlns:p14="http://schemas.microsoft.com/office/powerpoint/2010/main" val="3331113921"/>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223</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2998651155"/>
              </p:ext>
            </p:extLst>
          </p:nvPr>
        </p:nvGraphicFramePr>
        <p:xfrm>
          <a:off x="835284" y="1967645"/>
          <a:ext cx="3736716" cy="4040033"/>
        </p:xfrm>
        <a:graphic>
          <a:graphicData uri="http://schemas.openxmlformats.org/drawingml/2006/chart">
            <c:chart xmlns:c="http://schemas.openxmlformats.org/drawingml/2006/chart" xmlns:r="http://schemas.openxmlformats.org/officeDocument/2006/relationships" r:id="rId10"/>
          </a:graphicData>
        </a:graphic>
      </p:graphicFrame>
      <p:sp>
        <p:nvSpPr>
          <p:cNvPr id="12" name="Titre 4"/>
          <p:cNvSpPr>
            <a:spLocks noGrp="1"/>
          </p:cNvSpPr>
          <p:nvPr>
            <p:ph type="title"/>
            <p:custDataLst>
              <p:tags r:id="rId4"/>
            </p:custDataLst>
          </p:nvPr>
        </p:nvSpPr>
        <p:spPr>
          <a:xfrm>
            <a:off x="558800" y="404665"/>
            <a:ext cx="5309344" cy="802358"/>
          </a:xfrm>
        </p:spPr>
        <p:txBody>
          <a:bodyPr>
            <a:normAutofit/>
          </a:bodyPr>
          <a:lstStyle/>
          <a:p>
            <a:r>
              <a:rPr lang="fr-CA" sz="2000" dirty="0" smtClean="0">
                <a:solidFill>
                  <a:srgbClr val="9BBB59"/>
                </a:solidFill>
              </a:rPr>
              <a:t>Fréquence de sortie dans des lieux fréquentés par la communauté LGBT</a:t>
            </a:r>
            <a:endParaRPr lang="fr-CA" dirty="0"/>
          </a:p>
        </p:txBody>
      </p:sp>
      <p:graphicFrame>
        <p:nvGraphicFramePr>
          <p:cNvPr id="14" name="Graphique 13"/>
          <p:cNvGraphicFramePr/>
          <p:nvPr>
            <p:custDataLst>
              <p:tags r:id="rId5"/>
            </p:custDataLst>
            <p:extLst>
              <p:ext uri="{D42A27DB-BD31-4B8C-83A1-F6EECF244321}">
                <p14:modId xmlns:p14="http://schemas.microsoft.com/office/powerpoint/2010/main" val="3210139618"/>
              </p:ext>
            </p:extLst>
          </p:nvPr>
        </p:nvGraphicFramePr>
        <p:xfrm>
          <a:off x="4723716" y="1981255"/>
          <a:ext cx="3736716" cy="4040033"/>
        </p:xfrm>
        <a:graphic>
          <a:graphicData uri="http://schemas.openxmlformats.org/drawingml/2006/chart">
            <c:chart xmlns:c="http://schemas.openxmlformats.org/drawingml/2006/chart" xmlns:r="http://schemas.openxmlformats.org/officeDocument/2006/relationships" r:id="rId11"/>
          </a:graphicData>
        </a:graphic>
      </p:graphicFrame>
      <p:sp>
        <p:nvSpPr>
          <p:cNvPr id="17" name="ZoneTexte 16"/>
          <p:cNvSpPr txBox="1"/>
          <p:nvPr>
            <p:custDataLst>
              <p:tags r:id="rId6"/>
            </p:custDataLst>
          </p:nvPr>
        </p:nvSpPr>
        <p:spPr>
          <a:xfrm>
            <a:off x="500202" y="5966771"/>
            <a:ext cx="8320270" cy="507831"/>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Q59. </a:t>
            </a:r>
            <a:r>
              <a:rPr lang="fr-CA" sz="900" dirty="0">
                <a:solidFill>
                  <a:srgbClr val="595959"/>
                </a:solidFill>
                <a:latin typeface="Arial" panose="020B0604020202020204" pitchFamily="34" charset="0"/>
                <a:cs typeface="Arial" panose="020B0604020202020204" pitchFamily="34" charset="0"/>
              </a:rPr>
              <a:t>À quelle fréquence sortez-vous dans des lieux où des gens de la même orientation sexuelle/identité de genre que vous ont l’habitude de se retrouver? </a:t>
            </a:r>
            <a:r>
              <a:rPr lang="fr-CA" sz="900" dirty="0" smtClean="0">
                <a:solidFill>
                  <a:srgbClr val="595959"/>
                </a:solidFill>
                <a:latin typeface="Arial" panose="020B0604020202020204" pitchFamily="34" charset="0"/>
                <a:cs typeface="Arial" panose="020B0604020202020204" pitchFamily="34" charset="0"/>
              </a:rPr>
              <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(Villages </a:t>
            </a:r>
            <a:r>
              <a:rPr lang="fr-CA" sz="900" dirty="0">
                <a:solidFill>
                  <a:srgbClr val="595959"/>
                </a:solidFill>
                <a:latin typeface="Arial" panose="020B0604020202020204" pitchFamily="34" charset="0"/>
                <a:cs typeface="Arial" panose="020B0604020202020204" pitchFamily="34" charset="0"/>
              </a:rPr>
              <a:t>gais, bars, restaurants ou boîtes de nuit fréquentés plus spécifiquement par des membres de la communauté </a:t>
            </a:r>
            <a:r>
              <a:rPr lang="fr-CA" sz="900" dirty="0" smtClean="0">
                <a:solidFill>
                  <a:srgbClr val="595959"/>
                </a:solidFill>
                <a:latin typeface="Arial" panose="020B0604020202020204" pitchFamily="34" charset="0"/>
                <a:cs typeface="Arial" panose="020B0604020202020204" pitchFamily="34" charset="0"/>
              </a:rPr>
              <a:t>LGBT, </a:t>
            </a:r>
            <a:r>
              <a:rPr lang="fr-CA" sz="900" dirty="0">
                <a:solidFill>
                  <a:srgbClr val="595959"/>
                </a:solidFill>
                <a:latin typeface="Arial" panose="020B0604020202020204" pitchFamily="34" charset="0"/>
                <a:cs typeface="Arial" panose="020B0604020202020204" pitchFamily="34" charset="0"/>
              </a:rPr>
              <a:t>etc.) </a:t>
            </a:r>
            <a:r>
              <a:rPr lang="fr-CA" sz="900" dirty="0" smtClean="0">
                <a:solidFill>
                  <a:srgbClr val="595959"/>
                </a:solidFill>
                <a:latin typeface="Arial" panose="020B0604020202020204" pitchFamily="34" charset="0"/>
                <a:cs typeface="Arial" panose="020B0604020202020204" pitchFamily="34" charset="0"/>
              </a:rPr>
              <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Q60. </a:t>
            </a:r>
            <a:r>
              <a:rPr lang="fr-CA" sz="900" dirty="0">
                <a:solidFill>
                  <a:srgbClr val="595959"/>
                </a:solidFill>
                <a:latin typeface="Arial" panose="020B0604020202020204" pitchFamily="34" charset="0"/>
                <a:cs typeface="Arial" panose="020B0604020202020204" pitchFamily="34" charset="0"/>
              </a:rPr>
              <a:t>Fréquentez-vous ce type </a:t>
            </a:r>
            <a:r>
              <a:rPr lang="fr-CA" sz="900" dirty="0" smtClean="0">
                <a:solidFill>
                  <a:srgbClr val="595959"/>
                </a:solidFill>
                <a:latin typeface="Arial" panose="020B0604020202020204" pitchFamily="34" charset="0"/>
                <a:cs typeface="Arial" panose="020B0604020202020204" pitchFamily="34" charset="0"/>
              </a:rPr>
              <a:t>d’endroit...? </a:t>
            </a:r>
            <a:endParaRPr lang="fr-CA" sz="900" dirty="0">
              <a:solidFill>
                <a:srgbClr val="595959"/>
              </a:solidFill>
              <a:latin typeface="Arial" panose="020B0604020202020204" pitchFamily="34" charset="0"/>
              <a:cs typeface="Arial" panose="020B0604020202020204" pitchFamily="34" charset="0"/>
            </a:endParaRPr>
          </a:p>
        </p:txBody>
      </p:sp>
      <p:sp>
        <p:nvSpPr>
          <p:cNvPr id="18" name="Rectangle 17"/>
          <p:cNvSpPr/>
          <p:nvPr>
            <p:custDataLst>
              <p:tags r:id="rId7"/>
            </p:custDataLst>
          </p:nvPr>
        </p:nvSpPr>
        <p:spPr>
          <a:xfrm>
            <a:off x="520792" y="1139412"/>
            <a:ext cx="23679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sp>
        <p:nvSpPr>
          <p:cNvPr id="7" name="ZoneTexte 6"/>
          <p:cNvSpPr txBox="1"/>
          <p:nvPr/>
        </p:nvSpPr>
        <p:spPr>
          <a:xfrm>
            <a:off x="3516318" y="2763435"/>
            <a:ext cx="479618" cy="307777"/>
          </a:xfrm>
          <a:prstGeom prst="rect">
            <a:avLst/>
          </a:prstGeom>
          <a:noFill/>
        </p:spPr>
        <p:txBody>
          <a:bodyPr wrap="none" rtlCol="0">
            <a:spAutoFit/>
          </a:bodyPr>
          <a:lstStyle/>
          <a:p>
            <a:r>
              <a:rPr lang="fr-CA" sz="1400" b="1" dirty="0" smtClean="0">
                <a:solidFill>
                  <a:srgbClr val="595959"/>
                </a:solidFill>
                <a:latin typeface="Arial Narrow" panose="020B0606020202030204" pitchFamily="34" charset="0"/>
              </a:rPr>
              <a:t>38%</a:t>
            </a:r>
            <a:endParaRPr lang="fr-CA" sz="1400" b="1" dirty="0">
              <a:solidFill>
                <a:srgbClr val="595959"/>
              </a:solidFill>
              <a:latin typeface="Arial Narrow" panose="020B0606020202030204" pitchFamily="34" charset="0"/>
            </a:endParaRPr>
          </a:p>
        </p:txBody>
      </p:sp>
      <p:sp>
        <p:nvSpPr>
          <p:cNvPr id="20" name="Accolade fermante 19"/>
          <p:cNvSpPr/>
          <p:nvPr/>
        </p:nvSpPr>
        <p:spPr>
          <a:xfrm>
            <a:off x="3301016" y="2070668"/>
            <a:ext cx="186869" cy="1636545"/>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rgbClr val="00AFDC">
                    <a:satMod val="155000"/>
                  </a:srgbClr>
                </a:solidFill>
                <a:prstDash val="solid"/>
              </a:ln>
              <a:solidFill>
                <a:prstClr val="white">
                  <a:lumMod val="50000"/>
                </a:prstClr>
              </a:solidFill>
              <a:effectLst>
                <a:outerShdw blurRad="41275" dist="20320" dir="1800000" algn="tl" rotWithShape="0">
                  <a:srgbClr val="000000">
                    <a:alpha val="40000"/>
                  </a:srgbClr>
                </a:outerShdw>
              </a:effectLst>
            </a:endParaRPr>
          </a:p>
        </p:txBody>
      </p:sp>
    </p:spTree>
    <p:extLst>
      <p:ext uri="{BB962C8B-B14F-4D97-AF65-F5344CB8AC3E}">
        <p14:creationId xmlns:p14="http://schemas.microsoft.com/office/powerpoint/2010/main" val="2947617967"/>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224</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404665"/>
            <a:ext cx="5381352" cy="791040"/>
          </a:xfrm>
        </p:spPr>
        <p:txBody>
          <a:bodyPr>
            <a:normAutofit/>
          </a:bodyPr>
          <a:lstStyle/>
          <a:p>
            <a:r>
              <a:rPr lang="fr-CA" sz="2000" dirty="0">
                <a:solidFill>
                  <a:srgbClr val="9BBB59"/>
                </a:solidFill>
              </a:rPr>
              <a:t>Fréquence de sortie dans des lieux fréquentés par la communauté LGBT</a:t>
            </a:r>
            <a:endParaRPr lang="fr-CA" sz="2000" dirty="0"/>
          </a:p>
        </p:txBody>
      </p:sp>
      <p:sp>
        <p:nvSpPr>
          <p:cNvPr id="13" name="Rectangle 12"/>
          <p:cNvSpPr/>
          <p:nvPr>
            <p:custDataLst>
              <p:tags r:id="rId4"/>
            </p:custDataLst>
          </p:nvPr>
        </p:nvSpPr>
        <p:spPr>
          <a:xfrm>
            <a:off x="510159" y="1160678"/>
            <a:ext cx="23679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9" name="Table 9"/>
          <p:cNvGraphicFramePr>
            <a:graphicFrameLocks noGrp="1"/>
          </p:cNvGraphicFramePr>
          <p:nvPr>
            <p:custDataLst>
              <p:tags r:id="rId5"/>
            </p:custDataLst>
            <p:extLst>
              <p:ext uri="{D42A27DB-BD31-4B8C-83A1-F6EECF244321}">
                <p14:modId xmlns:p14="http://schemas.microsoft.com/office/powerpoint/2010/main" val="246666934"/>
              </p:ext>
            </p:extLst>
          </p:nvPr>
        </p:nvGraphicFramePr>
        <p:xfrm>
          <a:off x="539552" y="1556792"/>
          <a:ext cx="8208912" cy="3924099"/>
        </p:xfrm>
        <a:graphic>
          <a:graphicData uri="http://schemas.openxmlformats.org/drawingml/2006/table">
            <a:tbl>
              <a:tblPr firstRow="1" bandRow="1">
                <a:tableStyleId>{2D5ABB26-0587-4C30-8999-92F81FD0307C}</a:tableStyleId>
              </a:tblPr>
              <a:tblGrid>
                <a:gridCol w="2376264"/>
                <a:gridCol w="648072"/>
                <a:gridCol w="648072"/>
                <a:gridCol w="648072"/>
                <a:gridCol w="648072"/>
                <a:gridCol w="648072"/>
                <a:gridCol w="648072"/>
                <a:gridCol w="648072"/>
                <a:gridCol w="648072"/>
                <a:gridCol w="648072"/>
              </a:tblGrid>
              <a:tr h="35067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000">
                <a:tc>
                  <a:txBody>
                    <a:bodyPr/>
                    <a:lstStyle/>
                    <a:p>
                      <a:pPr algn="l"/>
                      <a:r>
                        <a:rPr lang="fr-CA" sz="1100" b="1" kern="1200" dirty="0" smtClean="0">
                          <a:solidFill>
                            <a:srgbClr val="595959"/>
                          </a:solidFill>
                          <a:latin typeface="Arial Narrow" panose="020B0606020202030204" pitchFamily="34" charset="0"/>
                          <a:ea typeface="+mn-ea"/>
                          <a:cs typeface="+mn-cs"/>
                        </a:rPr>
                        <a:t>Fréquence de sortie dans des lieux fréquentés par la communauté LGBT</a:t>
                      </a:r>
                      <a:endParaRPr lang="fr-CA" sz="1100" b="1" kern="120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Régulièrement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10</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13</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7</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11</a:t>
                      </a:r>
                      <a:endParaRPr lang="fr-CA" sz="1100" b="0"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Occasionnellement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35</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23</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7</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marL="0" algn="l" defTabSz="914400" rtl="0" eaLnBrk="1" latinLnBrk="0" hangingPunct="1"/>
                      <a:r>
                        <a:rPr lang="fr-CA" sz="1100" b="1" kern="1200" dirty="0" smtClean="0">
                          <a:solidFill>
                            <a:srgbClr val="595959"/>
                          </a:solidFill>
                          <a:latin typeface="Arial Narrow" panose="020B0606020202030204" pitchFamily="34" charset="0"/>
                          <a:ea typeface="+mn-ea"/>
                          <a:cs typeface="+mn-cs"/>
                        </a:rPr>
                        <a:t>Fréquentent ce type de lieux…</a:t>
                      </a:r>
                      <a:endParaRPr lang="fr-CA" sz="1100" b="1" kern="120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…de </a:t>
                      </a:r>
                      <a:r>
                        <a:rPr lang="fr-CA" sz="1100" b="0" i="0" u="none" strike="noStrike" kern="1200" dirty="0">
                          <a:solidFill>
                            <a:srgbClr val="595959"/>
                          </a:solidFill>
                          <a:effectLst/>
                          <a:latin typeface="Arial Narrow" panose="020B0606020202030204" pitchFamily="34" charset="0"/>
                          <a:ea typeface="+mn-ea"/>
                          <a:cs typeface="+mn-cs"/>
                        </a:rPr>
                        <a:t>plus en plus souvent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4</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13</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13</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…de </a:t>
                      </a:r>
                      <a:r>
                        <a:rPr lang="fr-CA" sz="1100" b="0" i="0" u="none" strike="noStrike" kern="1200" dirty="0">
                          <a:solidFill>
                            <a:srgbClr val="595959"/>
                          </a:solidFill>
                          <a:effectLst/>
                          <a:latin typeface="Arial Narrow" panose="020B0606020202030204" pitchFamily="34" charset="0"/>
                          <a:ea typeface="+mn-ea"/>
                          <a:cs typeface="+mn-cs"/>
                        </a:rPr>
                        <a:t>moins en moins souvent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37</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19</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10</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10</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29</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14</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…ni </a:t>
                      </a:r>
                      <a:r>
                        <a:rPr lang="fr-CA" sz="1100" b="0" i="0" u="none" strike="noStrike" kern="1200" dirty="0">
                          <a:solidFill>
                            <a:srgbClr val="595959"/>
                          </a:solidFill>
                          <a:effectLst/>
                          <a:latin typeface="Arial Narrow" panose="020B0606020202030204" pitchFamily="34" charset="0"/>
                          <a:ea typeface="+mn-ea"/>
                          <a:cs typeface="+mn-cs"/>
                        </a:rPr>
                        <a:t>plus ni moins souvent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a:rPr>
                        <a:t>50</a:t>
                      </a:r>
                      <a:endParaRPr lang="fr-CA" sz="1100" b="0"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43</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49</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…je </a:t>
                      </a:r>
                      <a:r>
                        <a:rPr lang="fr-CA" sz="1100" b="0" i="0" u="none" strike="noStrike" kern="1200" dirty="0">
                          <a:solidFill>
                            <a:srgbClr val="595959"/>
                          </a:solidFill>
                          <a:effectLst/>
                          <a:latin typeface="Arial Narrow" panose="020B0606020202030204" pitchFamily="34" charset="0"/>
                          <a:ea typeface="+mn-ea"/>
                          <a:cs typeface="+mn-cs"/>
                        </a:rPr>
                        <a:t>ne les ai jamais fréquentés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9</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18</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37</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6"/>
            </p:custDataLst>
          </p:nvPr>
        </p:nvSpPr>
        <p:spPr>
          <a:xfrm>
            <a:off x="500202" y="5966771"/>
            <a:ext cx="8320270" cy="507831"/>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Q59. </a:t>
            </a:r>
            <a:r>
              <a:rPr lang="fr-CA" sz="900" dirty="0">
                <a:solidFill>
                  <a:srgbClr val="595959"/>
                </a:solidFill>
                <a:latin typeface="Arial" panose="020B0604020202020204" pitchFamily="34" charset="0"/>
                <a:cs typeface="Arial" panose="020B0604020202020204" pitchFamily="34" charset="0"/>
              </a:rPr>
              <a:t>À quelle fréquence sortez-vous dans des lieux où des gens de la même orientation sexuelle/identité de genre que vous ont l’habitude de se retrouver? </a:t>
            </a:r>
            <a:r>
              <a:rPr lang="fr-CA" sz="900" dirty="0" smtClean="0">
                <a:solidFill>
                  <a:srgbClr val="595959"/>
                </a:solidFill>
                <a:latin typeface="Arial" panose="020B0604020202020204" pitchFamily="34" charset="0"/>
                <a:cs typeface="Arial" panose="020B0604020202020204" pitchFamily="34" charset="0"/>
              </a:rPr>
              <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(Villages </a:t>
            </a:r>
            <a:r>
              <a:rPr lang="fr-CA" sz="900" dirty="0">
                <a:solidFill>
                  <a:srgbClr val="595959"/>
                </a:solidFill>
                <a:latin typeface="Arial" panose="020B0604020202020204" pitchFamily="34" charset="0"/>
                <a:cs typeface="Arial" panose="020B0604020202020204" pitchFamily="34" charset="0"/>
              </a:rPr>
              <a:t>gais, bars, restaurants ou boîtes de nuit fréquentés plus spécifiquement par des membres de la communauté </a:t>
            </a:r>
            <a:r>
              <a:rPr lang="fr-CA" sz="900" dirty="0" smtClean="0">
                <a:solidFill>
                  <a:srgbClr val="595959"/>
                </a:solidFill>
                <a:latin typeface="Arial" panose="020B0604020202020204" pitchFamily="34" charset="0"/>
                <a:cs typeface="Arial" panose="020B0604020202020204" pitchFamily="34" charset="0"/>
              </a:rPr>
              <a:t>LGBT, </a:t>
            </a:r>
            <a:r>
              <a:rPr lang="fr-CA" sz="900" dirty="0">
                <a:solidFill>
                  <a:srgbClr val="595959"/>
                </a:solidFill>
                <a:latin typeface="Arial" panose="020B0604020202020204" pitchFamily="34" charset="0"/>
                <a:cs typeface="Arial" panose="020B0604020202020204" pitchFamily="34" charset="0"/>
              </a:rPr>
              <a:t>etc.) </a:t>
            </a:r>
            <a:r>
              <a:rPr lang="fr-CA" sz="900" dirty="0" smtClean="0">
                <a:solidFill>
                  <a:srgbClr val="595959"/>
                </a:solidFill>
                <a:latin typeface="Arial" panose="020B0604020202020204" pitchFamily="34" charset="0"/>
                <a:cs typeface="Arial" panose="020B0604020202020204" pitchFamily="34" charset="0"/>
              </a:rPr>
              <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Q60. </a:t>
            </a:r>
            <a:r>
              <a:rPr lang="fr-CA" sz="900" dirty="0">
                <a:solidFill>
                  <a:srgbClr val="595959"/>
                </a:solidFill>
                <a:latin typeface="Arial" panose="020B0604020202020204" pitchFamily="34" charset="0"/>
                <a:cs typeface="Arial" panose="020B0604020202020204" pitchFamily="34" charset="0"/>
              </a:rPr>
              <a:t>Fréquentez-vous ce type </a:t>
            </a:r>
            <a:r>
              <a:rPr lang="fr-CA" sz="900" dirty="0" smtClean="0">
                <a:solidFill>
                  <a:srgbClr val="595959"/>
                </a:solidFill>
                <a:latin typeface="Arial" panose="020B0604020202020204" pitchFamily="34" charset="0"/>
                <a:cs typeface="Arial" panose="020B0604020202020204" pitchFamily="34" charset="0"/>
              </a:rPr>
              <a:t>d’endroit...?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90872321"/>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225</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404665"/>
            <a:ext cx="5381352" cy="791040"/>
          </a:xfrm>
        </p:spPr>
        <p:txBody>
          <a:bodyPr>
            <a:normAutofit/>
          </a:bodyPr>
          <a:lstStyle/>
          <a:p>
            <a:r>
              <a:rPr lang="fr-CA" sz="2000" dirty="0">
                <a:solidFill>
                  <a:srgbClr val="9BBB59"/>
                </a:solidFill>
              </a:rPr>
              <a:t>Fréquence de sortie dans des lieux fréquentés par la communauté LGBT</a:t>
            </a:r>
            <a:endParaRPr lang="fr-CA" sz="2000" dirty="0"/>
          </a:p>
        </p:txBody>
      </p:sp>
      <p:sp>
        <p:nvSpPr>
          <p:cNvPr id="13" name="Rectangle 12"/>
          <p:cNvSpPr/>
          <p:nvPr>
            <p:custDataLst>
              <p:tags r:id="rId4"/>
            </p:custDataLst>
          </p:nvPr>
        </p:nvSpPr>
        <p:spPr>
          <a:xfrm>
            <a:off x="510159" y="1160678"/>
            <a:ext cx="23679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9" name="Table 9"/>
          <p:cNvGraphicFramePr>
            <a:graphicFrameLocks noGrp="1"/>
          </p:cNvGraphicFramePr>
          <p:nvPr>
            <p:custDataLst>
              <p:tags r:id="rId5"/>
            </p:custDataLst>
            <p:extLst>
              <p:ext uri="{D42A27DB-BD31-4B8C-83A1-F6EECF244321}">
                <p14:modId xmlns:p14="http://schemas.microsoft.com/office/powerpoint/2010/main" val="1788904994"/>
              </p:ext>
            </p:extLst>
          </p:nvPr>
        </p:nvGraphicFramePr>
        <p:xfrm>
          <a:off x="539552" y="1556792"/>
          <a:ext cx="5472607" cy="3905934"/>
        </p:xfrm>
        <a:graphic>
          <a:graphicData uri="http://schemas.openxmlformats.org/drawingml/2006/table">
            <a:tbl>
              <a:tblPr firstRow="1" bandRow="1">
                <a:tableStyleId>{2D5ABB26-0587-4C30-8999-92F81FD0307C}</a:tableStyleId>
              </a:tblPr>
              <a:tblGrid>
                <a:gridCol w="3009934"/>
                <a:gridCol w="820891"/>
                <a:gridCol w="820891"/>
                <a:gridCol w="820891"/>
              </a:tblGrid>
              <a:tr h="35067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Gais</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Lesbiennes</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400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302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000">
                <a:tc>
                  <a:txBody>
                    <a:bodyPr/>
                    <a:lstStyle/>
                    <a:p>
                      <a:pPr algn="l"/>
                      <a:r>
                        <a:rPr lang="fr-CA" sz="1100" b="1" kern="1200" dirty="0" smtClean="0">
                          <a:solidFill>
                            <a:srgbClr val="595959"/>
                          </a:solidFill>
                          <a:latin typeface="Arial Narrow" panose="020B0606020202030204" pitchFamily="34" charset="0"/>
                          <a:ea typeface="+mn-ea"/>
                          <a:cs typeface="+mn-cs"/>
                        </a:rPr>
                        <a:t>Fréquence de sortie dans des lieux fréquentés par la communauté LGBT</a:t>
                      </a:r>
                      <a:endParaRPr lang="fr-CA" sz="1100" b="1" kern="120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Régulièrement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10</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16</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E31836"/>
                          </a:solidFill>
                          <a:effectLst/>
                          <a:latin typeface="Arial"/>
                          <a:ea typeface="+mn-ea"/>
                          <a:cs typeface="+mn-cs"/>
                        </a:rPr>
                        <a:t>8</a:t>
                      </a:r>
                      <a:endParaRPr lang="fr-CA" sz="1100" b="0" i="0" u="none" strike="noStrike" kern="1200" dirty="0">
                        <a:solidFill>
                          <a:srgbClr val="E31836"/>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Occasionnellement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38</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24</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marL="0" algn="l" defTabSz="914400" rtl="0" eaLnBrk="1" latinLnBrk="0" hangingPunct="1"/>
                      <a:r>
                        <a:rPr lang="fr-CA" sz="1100" b="1" kern="1200" dirty="0" smtClean="0">
                          <a:solidFill>
                            <a:srgbClr val="595959"/>
                          </a:solidFill>
                          <a:latin typeface="Arial Narrow" panose="020B0606020202030204" pitchFamily="34" charset="0"/>
                          <a:ea typeface="+mn-ea"/>
                          <a:cs typeface="+mn-cs"/>
                        </a:rPr>
                        <a:t>Fréquentent ce type de lieux…</a:t>
                      </a:r>
                      <a:endParaRPr lang="fr-CA" sz="1100" b="1" kern="120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…de </a:t>
                      </a:r>
                      <a:r>
                        <a:rPr lang="fr-CA" sz="1100" b="0" i="0" u="none" strike="noStrike" kern="1200" dirty="0">
                          <a:solidFill>
                            <a:srgbClr val="595959"/>
                          </a:solidFill>
                          <a:effectLst/>
                          <a:latin typeface="Arial Narrow" panose="020B0606020202030204" pitchFamily="34" charset="0"/>
                          <a:ea typeface="+mn-ea"/>
                          <a:cs typeface="+mn-cs"/>
                        </a:rPr>
                        <a:t>plus en plus souvent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3</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…de </a:t>
                      </a:r>
                      <a:r>
                        <a:rPr lang="fr-CA" sz="1100" b="0" i="0" u="none" strike="noStrike" kern="1200" dirty="0">
                          <a:solidFill>
                            <a:srgbClr val="595959"/>
                          </a:solidFill>
                          <a:effectLst/>
                          <a:latin typeface="Arial Narrow" panose="020B0606020202030204" pitchFamily="34" charset="0"/>
                          <a:ea typeface="+mn-ea"/>
                          <a:cs typeface="+mn-cs"/>
                        </a:rPr>
                        <a:t>moins en moins souvent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37</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41</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…ni </a:t>
                      </a:r>
                      <a:r>
                        <a:rPr lang="fr-CA" sz="1100" b="0" i="0" u="none" strike="noStrike" kern="1200" dirty="0">
                          <a:solidFill>
                            <a:srgbClr val="595959"/>
                          </a:solidFill>
                          <a:effectLst/>
                          <a:latin typeface="Arial Narrow" panose="020B0606020202030204" pitchFamily="34" charset="0"/>
                          <a:ea typeface="+mn-ea"/>
                          <a:cs typeface="+mn-cs"/>
                        </a:rPr>
                        <a:t>plus ni moins souvent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54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43</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…je </a:t>
                      </a:r>
                      <a:r>
                        <a:rPr lang="fr-CA" sz="1100" b="0" i="0" u="none" strike="noStrike" kern="1200" dirty="0">
                          <a:solidFill>
                            <a:srgbClr val="595959"/>
                          </a:solidFill>
                          <a:effectLst/>
                          <a:latin typeface="Arial Narrow" panose="020B0606020202030204" pitchFamily="34" charset="0"/>
                          <a:ea typeface="+mn-ea"/>
                          <a:cs typeface="+mn-cs"/>
                        </a:rPr>
                        <a:t>ne les ai jamais fréquentés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7</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12</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6"/>
            </p:custDataLst>
          </p:nvPr>
        </p:nvSpPr>
        <p:spPr>
          <a:xfrm>
            <a:off x="500202" y="5966771"/>
            <a:ext cx="8320270" cy="507831"/>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Q59. </a:t>
            </a:r>
            <a:r>
              <a:rPr lang="fr-CA" sz="900" dirty="0">
                <a:solidFill>
                  <a:srgbClr val="595959"/>
                </a:solidFill>
                <a:latin typeface="Arial" panose="020B0604020202020204" pitchFamily="34" charset="0"/>
                <a:cs typeface="Arial" panose="020B0604020202020204" pitchFamily="34" charset="0"/>
              </a:rPr>
              <a:t>À quelle fréquence sortez-vous dans des lieux où des gens de la même orientation sexuelle/identité de genre que vous ont l’habitude de se retrouver? </a:t>
            </a:r>
            <a:r>
              <a:rPr lang="fr-CA" sz="900" dirty="0" smtClean="0">
                <a:solidFill>
                  <a:srgbClr val="595959"/>
                </a:solidFill>
                <a:latin typeface="Arial" panose="020B0604020202020204" pitchFamily="34" charset="0"/>
                <a:cs typeface="Arial" panose="020B0604020202020204" pitchFamily="34" charset="0"/>
              </a:rPr>
              <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(Villages </a:t>
            </a:r>
            <a:r>
              <a:rPr lang="fr-CA" sz="900" dirty="0">
                <a:solidFill>
                  <a:srgbClr val="595959"/>
                </a:solidFill>
                <a:latin typeface="Arial" panose="020B0604020202020204" pitchFamily="34" charset="0"/>
                <a:cs typeface="Arial" panose="020B0604020202020204" pitchFamily="34" charset="0"/>
              </a:rPr>
              <a:t>gais, bars, restaurants ou boîtes de nuit fréquentés plus spécifiquement par des membres de la communauté </a:t>
            </a:r>
            <a:r>
              <a:rPr lang="fr-CA" sz="900" dirty="0" smtClean="0">
                <a:solidFill>
                  <a:srgbClr val="595959"/>
                </a:solidFill>
                <a:latin typeface="Arial" panose="020B0604020202020204" pitchFamily="34" charset="0"/>
                <a:cs typeface="Arial" panose="020B0604020202020204" pitchFamily="34" charset="0"/>
              </a:rPr>
              <a:t>LGBT, </a:t>
            </a:r>
            <a:r>
              <a:rPr lang="fr-CA" sz="900" dirty="0">
                <a:solidFill>
                  <a:srgbClr val="595959"/>
                </a:solidFill>
                <a:latin typeface="Arial" panose="020B0604020202020204" pitchFamily="34" charset="0"/>
                <a:cs typeface="Arial" panose="020B0604020202020204" pitchFamily="34" charset="0"/>
              </a:rPr>
              <a:t>etc.) </a:t>
            </a:r>
            <a:r>
              <a:rPr lang="fr-CA" sz="900" dirty="0" smtClean="0">
                <a:solidFill>
                  <a:srgbClr val="595959"/>
                </a:solidFill>
                <a:latin typeface="Arial" panose="020B0604020202020204" pitchFamily="34" charset="0"/>
                <a:cs typeface="Arial" panose="020B0604020202020204" pitchFamily="34" charset="0"/>
              </a:rPr>
              <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Q60. </a:t>
            </a:r>
            <a:r>
              <a:rPr lang="fr-CA" sz="900" dirty="0">
                <a:solidFill>
                  <a:srgbClr val="595959"/>
                </a:solidFill>
                <a:latin typeface="Arial" panose="020B0604020202020204" pitchFamily="34" charset="0"/>
                <a:cs typeface="Arial" panose="020B0604020202020204" pitchFamily="34" charset="0"/>
              </a:rPr>
              <a:t>Fréquentez-vous ce type </a:t>
            </a:r>
            <a:r>
              <a:rPr lang="fr-CA" sz="900" dirty="0" smtClean="0">
                <a:solidFill>
                  <a:srgbClr val="595959"/>
                </a:solidFill>
                <a:latin typeface="Arial" panose="020B0604020202020204" pitchFamily="34" charset="0"/>
                <a:cs typeface="Arial" panose="020B0604020202020204" pitchFamily="34" charset="0"/>
              </a:rPr>
              <a:t>d’endroit...?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86845834"/>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226</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404665"/>
            <a:ext cx="5381352" cy="791040"/>
          </a:xfrm>
        </p:spPr>
        <p:txBody>
          <a:bodyPr>
            <a:normAutofit/>
          </a:bodyPr>
          <a:lstStyle/>
          <a:p>
            <a:r>
              <a:rPr lang="fr-CA" sz="2000" dirty="0">
                <a:solidFill>
                  <a:srgbClr val="9BBB59"/>
                </a:solidFill>
              </a:rPr>
              <a:t>Fréquence de sortie dans des lieux fréquentés par la communauté LGBT</a:t>
            </a:r>
            <a:endParaRPr lang="fr-CA" sz="2000" dirty="0"/>
          </a:p>
        </p:txBody>
      </p:sp>
      <p:sp>
        <p:nvSpPr>
          <p:cNvPr id="13" name="Rectangle 12"/>
          <p:cNvSpPr/>
          <p:nvPr>
            <p:custDataLst>
              <p:tags r:id="rId4"/>
            </p:custDataLst>
          </p:nvPr>
        </p:nvSpPr>
        <p:spPr>
          <a:xfrm>
            <a:off x="510159" y="1160678"/>
            <a:ext cx="23679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sp>
        <p:nvSpPr>
          <p:cNvPr id="10" name="ZoneTexte 9"/>
          <p:cNvSpPr txBox="1"/>
          <p:nvPr>
            <p:custDataLst>
              <p:tags r:id="rId5"/>
            </p:custDataLst>
          </p:nvPr>
        </p:nvSpPr>
        <p:spPr>
          <a:xfrm>
            <a:off x="500202" y="5966771"/>
            <a:ext cx="8320270" cy="507831"/>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Q59. </a:t>
            </a:r>
            <a:r>
              <a:rPr lang="fr-CA" sz="900" dirty="0">
                <a:solidFill>
                  <a:srgbClr val="595959"/>
                </a:solidFill>
                <a:latin typeface="Arial" panose="020B0604020202020204" pitchFamily="34" charset="0"/>
                <a:cs typeface="Arial" panose="020B0604020202020204" pitchFamily="34" charset="0"/>
              </a:rPr>
              <a:t>À quelle fréquence sortez-vous dans des lieux où des gens de la même orientation sexuelle/identité de genre que vous ont l’habitude de se retrouver? </a:t>
            </a:r>
            <a:r>
              <a:rPr lang="fr-CA" sz="900" dirty="0" smtClean="0">
                <a:solidFill>
                  <a:srgbClr val="595959"/>
                </a:solidFill>
                <a:latin typeface="Arial" panose="020B0604020202020204" pitchFamily="34" charset="0"/>
                <a:cs typeface="Arial" panose="020B0604020202020204" pitchFamily="34" charset="0"/>
              </a:rPr>
              <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(Villages </a:t>
            </a:r>
            <a:r>
              <a:rPr lang="fr-CA" sz="900" dirty="0">
                <a:solidFill>
                  <a:srgbClr val="595959"/>
                </a:solidFill>
                <a:latin typeface="Arial" panose="020B0604020202020204" pitchFamily="34" charset="0"/>
                <a:cs typeface="Arial" panose="020B0604020202020204" pitchFamily="34" charset="0"/>
              </a:rPr>
              <a:t>gais, bars, restaurants ou boîtes de nuit fréquentés plus spécifiquement par des membres de la communauté </a:t>
            </a:r>
            <a:r>
              <a:rPr lang="fr-CA" sz="900" dirty="0" smtClean="0">
                <a:solidFill>
                  <a:srgbClr val="595959"/>
                </a:solidFill>
                <a:latin typeface="Arial" panose="020B0604020202020204" pitchFamily="34" charset="0"/>
                <a:cs typeface="Arial" panose="020B0604020202020204" pitchFamily="34" charset="0"/>
              </a:rPr>
              <a:t>LGBT, </a:t>
            </a:r>
            <a:r>
              <a:rPr lang="fr-CA" sz="900" dirty="0">
                <a:solidFill>
                  <a:srgbClr val="595959"/>
                </a:solidFill>
                <a:latin typeface="Arial" panose="020B0604020202020204" pitchFamily="34" charset="0"/>
                <a:cs typeface="Arial" panose="020B0604020202020204" pitchFamily="34" charset="0"/>
              </a:rPr>
              <a:t>etc.) </a:t>
            </a:r>
            <a:r>
              <a:rPr lang="fr-CA" sz="900" dirty="0" smtClean="0">
                <a:solidFill>
                  <a:srgbClr val="595959"/>
                </a:solidFill>
                <a:latin typeface="Arial" panose="020B0604020202020204" pitchFamily="34" charset="0"/>
                <a:cs typeface="Arial" panose="020B0604020202020204" pitchFamily="34" charset="0"/>
              </a:rPr>
              <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Q60. </a:t>
            </a:r>
            <a:r>
              <a:rPr lang="fr-CA" sz="900" dirty="0">
                <a:solidFill>
                  <a:srgbClr val="595959"/>
                </a:solidFill>
                <a:latin typeface="Arial" panose="020B0604020202020204" pitchFamily="34" charset="0"/>
                <a:cs typeface="Arial" panose="020B0604020202020204" pitchFamily="34" charset="0"/>
              </a:rPr>
              <a:t>Fréquentez-vous ce type </a:t>
            </a:r>
            <a:r>
              <a:rPr lang="fr-CA" sz="900" dirty="0" smtClean="0">
                <a:solidFill>
                  <a:srgbClr val="595959"/>
                </a:solidFill>
                <a:latin typeface="Arial" panose="020B0604020202020204" pitchFamily="34" charset="0"/>
                <a:cs typeface="Arial" panose="020B0604020202020204" pitchFamily="34" charset="0"/>
              </a:rPr>
              <a:t>d’endroit...?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1" name="Table 9"/>
          <p:cNvGraphicFramePr>
            <a:graphicFrameLocks noGrp="1"/>
          </p:cNvGraphicFramePr>
          <p:nvPr>
            <p:custDataLst>
              <p:tags r:id="rId6"/>
            </p:custDataLst>
            <p:extLst>
              <p:ext uri="{D42A27DB-BD31-4B8C-83A1-F6EECF244321}">
                <p14:modId xmlns:p14="http://schemas.microsoft.com/office/powerpoint/2010/main" val="1498106874"/>
              </p:ext>
            </p:extLst>
          </p:nvPr>
        </p:nvGraphicFramePr>
        <p:xfrm>
          <a:off x="539552" y="1563156"/>
          <a:ext cx="7992887" cy="3810060"/>
        </p:xfrm>
        <a:graphic>
          <a:graphicData uri="http://schemas.openxmlformats.org/drawingml/2006/table">
            <a:tbl>
              <a:tblPr firstRow="1" bandRow="1">
                <a:tableStyleId>{2D5ABB26-0587-4C30-8999-92F81FD0307C}</a:tableStyleId>
              </a:tblPr>
              <a:tblGrid>
                <a:gridCol w="2520280"/>
                <a:gridCol w="781801"/>
                <a:gridCol w="781801"/>
                <a:gridCol w="781801"/>
                <a:gridCol w="781801"/>
                <a:gridCol w="781801"/>
                <a:gridCol w="781801"/>
                <a:gridCol w="781801"/>
              </a:tblGrid>
              <a:tr h="27019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1917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8255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014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000">
                <a:tc>
                  <a:txBody>
                    <a:bodyPr/>
                    <a:lstStyle/>
                    <a:p>
                      <a:pPr algn="l"/>
                      <a:r>
                        <a:rPr lang="fr-CA" sz="1100" b="1" kern="1200" dirty="0" smtClean="0">
                          <a:solidFill>
                            <a:srgbClr val="595959"/>
                          </a:solidFill>
                          <a:latin typeface="Arial Narrow" panose="020B0606020202030204" pitchFamily="34" charset="0"/>
                          <a:ea typeface="+mn-ea"/>
                          <a:cs typeface="+mn-cs"/>
                        </a:rPr>
                        <a:t>Fréquence de sortie dans des lieux fréquentés par la communauté LGBT</a:t>
                      </a:r>
                      <a:endParaRPr lang="fr-CA" sz="1100" b="1" kern="120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Régulièrement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10</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2</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8</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Occasionnellement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8</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20</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marL="0" algn="l" defTabSz="914400" rtl="0" eaLnBrk="1" latinLnBrk="0" hangingPunct="1"/>
                      <a:r>
                        <a:rPr lang="fr-CA" sz="1100" b="1" kern="1200" dirty="0" smtClean="0">
                          <a:solidFill>
                            <a:srgbClr val="595959"/>
                          </a:solidFill>
                          <a:latin typeface="Arial Narrow" panose="020B0606020202030204" pitchFamily="34" charset="0"/>
                          <a:ea typeface="+mn-ea"/>
                          <a:cs typeface="+mn-cs"/>
                        </a:rPr>
                        <a:t>Fréquentent ce type de lieux…</a:t>
                      </a:r>
                      <a:endParaRPr lang="fr-CA" sz="1100" b="1" kern="120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…de </a:t>
                      </a:r>
                      <a:r>
                        <a:rPr lang="fr-CA" sz="1100" b="0" i="0" u="none" strike="noStrike" kern="1200" dirty="0">
                          <a:solidFill>
                            <a:srgbClr val="595959"/>
                          </a:solidFill>
                          <a:effectLst/>
                          <a:latin typeface="Arial Narrow" panose="020B0606020202030204" pitchFamily="34" charset="0"/>
                          <a:ea typeface="+mn-ea"/>
                          <a:cs typeface="+mn-cs"/>
                        </a:rPr>
                        <a:t>plus en plus souvent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6</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11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9</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1</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…de </a:t>
                      </a:r>
                      <a:r>
                        <a:rPr lang="fr-CA" sz="1100" b="0" i="0" u="none" strike="noStrike" kern="1200" dirty="0">
                          <a:solidFill>
                            <a:srgbClr val="595959"/>
                          </a:solidFill>
                          <a:effectLst/>
                          <a:latin typeface="Arial Narrow" panose="020B0606020202030204" pitchFamily="34" charset="0"/>
                          <a:ea typeface="+mn-ea"/>
                          <a:cs typeface="+mn-cs"/>
                        </a:rPr>
                        <a:t>moins en moins souvent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5</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9</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39</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36</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…ni </a:t>
                      </a:r>
                      <a:r>
                        <a:rPr lang="fr-CA" sz="1100" b="0" i="0" u="none" strike="noStrike" kern="1200" dirty="0">
                          <a:solidFill>
                            <a:srgbClr val="595959"/>
                          </a:solidFill>
                          <a:effectLst/>
                          <a:latin typeface="Arial Narrow" panose="020B0606020202030204" pitchFamily="34" charset="0"/>
                          <a:ea typeface="+mn-ea"/>
                          <a:cs typeface="+mn-cs"/>
                        </a:rPr>
                        <a:t>plus ni moins souvent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17</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37</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53</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57</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…je </a:t>
                      </a:r>
                      <a:r>
                        <a:rPr lang="fr-CA" sz="1100" b="0" i="0" u="none" strike="noStrike" kern="1200" dirty="0">
                          <a:solidFill>
                            <a:srgbClr val="595959"/>
                          </a:solidFill>
                          <a:effectLst/>
                          <a:latin typeface="Arial Narrow" panose="020B0606020202030204" pitchFamily="34" charset="0"/>
                          <a:ea typeface="+mn-ea"/>
                          <a:cs typeface="+mn-cs"/>
                        </a:rPr>
                        <a:t>ne les ai jamais fréquentés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71</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43</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14</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11</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9</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14</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3840555953"/>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227</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564159"/>
            <a:ext cx="8189664" cy="631545"/>
          </a:xfrm>
        </p:spPr>
        <p:txBody>
          <a:bodyPr>
            <a:normAutofit/>
          </a:bodyPr>
          <a:lstStyle/>
          <a:p>
            <a:r>
              <a:rPr lang="fr-CA" sz="2400" dirty="0">
                <a:solidFill>
                  <a:srgbClr val="9BBB59"/>
                </a:solidFill>
              </a:rPr>
              <a:t>Composition du cercle d’amis</a:t>
            </a:r>
            <a:endParaRPr lang="fr-CA" sz="2400" dirty="0">
              <a:solidFill>
                <a:srgbClr val="00AFDC"/>
              </a:solidFill>
            </a:endParaRPr>
          </a:p>
        </p:txBody>
      </p:sp>
      <p:sp>
        <p:nvSpPr>
          <p:cNvPr id="14" name="ZoneTexte 13"/>
          <p:cNvSpPr txBox="1"/>
          <p:nvPr>
            <p:custDataLst>
              <p:tags r:id="rId4"/>
            </p:custDataLst>
          </p:nvPr>
        </p:nvSpPr>
        <p:spPr>
          <a:xfrm>
            <a:off x="500202" y="62658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Q57a-b. </a:t>
            </a:r>
            <a:r>
              <a:rPr lang="fr-CA" sz="900" dirty="0">
                <a:solidFill>
                  <a:srgbClr val="595959"/>
                </a:solidFill>
                <a:latin typeface="Arial" panose="020B0604020202020204" pitchFamily="34" charset="0"/>
                <a:cs typeface="Arial" panose="020B0604020202020204" pitchFamily="34" charset="0"/>
              </a:rPr>
              <a:t>Votre cercle d’amis est-il actuellement composé en </a:t>
            </a:r>
            <a:r>
              <a:rPr lang="fr-CA" sz="900" dirty="0" smtClean="0">
                <a:solidFill>
                  <a:srgbClr val="595959"/>
                </a:solidFill>
                <a:latin typeface="Arial" panose="020B0604020202020204" pitchFamily="34" charset="0"/>
                <a:cs typeface="Arial" panose="020B0604020202020204" pitchFamily="34" charset="0"/>
              </a:rPr>
              <a:t>majorité...? </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8" name="Graphique 7"/>
          <p:cNvGraphicFramePr/>
          <p:nvPr>
            <p:custDataLst>
              <p:tags r:id="rId5"/>
            </p:custDataLst>
            <p:extLst>
              <p:ext uri="{D42A27DB-BD31-4B8C-83A1-F6EECF244321}">
                <p14:modId xmlns:p14="http://schemas.microsoft.com/office/powerpoint/2010/main" val="3089412276"/>
              </p:ext>
            </p:extLst>
          </p:nvPr>
        </p:nvGraphicFramePr>
        <p:xfrm>
          <a:off x="251520" y="2132856"/>
          <a:ext cx="4287822" cy="3888432"/>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9" name="Graphique 8"/>
          <p:cNvGraphicFramePr/>
          <p:nvPr>
            <p:custDataLst>
              <p:tags r:id="rId6"/>
            </p:custDataLst>
            <p:extLst>
              <p:ext uri="{D42A27DB-BD31-4B8C-83A1-F6EECF244321}">
                <p14:modId xmlns:p14="http://schemas.microsoft.com/office/powerpoint/2010/main" val="2383773074"/>
              </p:ext>
            </p:extLst>
          </p:nvPr>
        </p:nvGraphicFramePr>
        <p:xfrm>
          <a:off x="4139952" y="2132856"/>
          <a:ext cx="4608512" cy="3888432"/>
        </p:xfrm>
        <a:graphic>
          <a:graphicData uri="http://schemas.openxmlformats.org/drawingml/2006/chart">
            <c:chart xmlns:c="http://schemas.openxmlformats.org/drawingml/2006/chart" xmlns:r="http://schemas.openxmlformats.org/officeDocument/2006/relationships" r:id="rId10"/>
          </a:graphicData>
        </a:graphic>
      </p:graphicFrame>
      <p:sp>
        <p:nvSpPr>
          <p:cNvPr id="11" name="ZoneTexte 10"/>
          <p:cNvSpPr txBox="1"/>
          <p:nvPr/>
        </p:nvSpPr>
        <p:spPr>
          <a:xfrm>
            <a:off x="1290116" y="1633042"/>
            <a:ext cx="2954655" cy="369332"/>
          </a:xfrm>
          <a:prstGeom prst="rect">
            <a:avLst/>
          </a:prstGeom>
          <a:solidFill>
            <a:schemeClr val="bg1"/>
          </a:solidFill>
        </p:spPr>
        <p:txBody>
          <a:bodyPr wrap="none" rtlCol="0">
            <a:spAutoFit/>
          </a:bodyPr>
          <a:lstStyle/>
          <a:p>
            <a:pPr algn="ctr"/>
            <a:r>
              <a:rPr lang="fr-CA" sz="900" dirty="0" smtClean="0">
                <a:solidFill>
                  <a:srgbClr val="9BBB59"/>
                </a:solidFill>
                <a:latin typeface="Arial" panose="020B0604020202020204" pitchFamily="34" charset="0"/>
                <a:cs typeface="Arial" panose="020B0604020202020204" pitchFamily="34" charset="0"/>
              </a:rPr>
              <a:t>Base </a:t>
            </a:r>
            <a:r>
              <a:rPr lang="fr-CA" sz="900" dirty="0">
                <a:solidFill>
                  <a:srgbClr val="9BBB59"/>
                </a:solidFill>
                <a:latin typeface="Arial" panose="020B0604020202020204" pitchFamily="34" charset="0"/>
                <a:cs typeface="Arial" panose="020B0604020202020204" pitchFamily="34" charset="0"/>
              </a:rPr>
              <a:t>: </a:t>
            </a:r>
            <a:r>
              <a:rPr lang="fr-CA" sz="900" dirty="0" smtClean="0">
                <a:solidFill>
                  <a:srgbClr val="9BBB59"/>
                </a:solidFill>
                <a:latin typeface="Arial" panose="020B0604020202020204" pitchFamily="34" charset="0"/>
                <a:cs typeface="Arial" panose="020B0604020202020204" pitchFamily="34" charset="0"/>
              </a:rPr>
              <a:t>parmi les personnes transgenres, non-binaires </a:t>
            </a:r>
          </a:p>
          <a:p>
            <a:pPr algn="ctr"/>
            <a:r>
              <a:rPr lang="fr-CA" sz="900" dirty="0">
                <a:solidFill>
                  <a:srgbClr val="9BBB59"/>
                </a:solidFill>
                <a:latin typeface="Arial" panose="020B0604020202020204" pitchFamily="34" charset="0"/>
                <a:cs typeface="Arial" panose="020B0604020202020204" pitchFamily="34" charset="0"/>
              </a:rPr>
              <a:t>o</a:t>
            </a:r>
            <a:r>
              <a:rPr lang="fr-CA" sz="900" dirty="0" smtClean="0">
                <a:solidFill>
                  <a:srgbClr val="9BBB59"/>
                </a:solidFill>
                <a:latin typeface="Arial" panose="020B0604020202020204" pitchFamily="34" charset="0"/>
                <a:cs typeface="Arial" panose="020B0604020202020204" pitchFamily="34" charset="0"/>
              </a:rPr>
              <a:t>u de genre fluide (n=319)</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nvSpPr>
        <p:spPr>
          <a:xfrm>
            <a:off x="5021926" y="1631223"/>
            <a:ext cx="3477234" cy="230832"/>
          </a:xfrm>
          <a:prstGeom prst="rect">
            <a:avLst/>
          </a:prstGeom>
          <a:noFill/>
        </p:spPr>
        <p:txBody>
          <a:bodyPr wrap="none" rtlCol="0">
            <a:spAutoFit/>
          </a:bodyPr>
          <a:lstStyle/>
          <a:p>
            <a:pPr algn="ctr"/>
            <a:r>
              <a:rPr lang="fr-CA" sz="900" dirty="0" smtClean="0">
                <a:solidFill>
                  <a:srgbClr val="9BBB59"/>
                </a:solidFill>
                <a:latin typeface="Arial" panose="020B0604020202020204" pitchFamily="34" charset="0"/>
                <a:cs typeface="Arial" panose="020B0604020202020204" pitchFamily="34" charset="0"/>
              </a:rPr>
              <a:t>Base </a:t>
            </a:r>
            <a:r>
              <a:rPr lang="fr-CA" sz="900" dirty="0">
                <a:solidFill>
                  <a:srgbClr val="9BBB59"/>
                </a:solidFill>
                <a:latin typeface="Arial" panose="020B0604020202020204" pitchFamily="34" charset="0"/>
                <a:cs typeface="Arial" panose="020B0604020202020204" pitchFamily="34" charset="0"/>
              </a:rPr>
              <a:t>: </a:t>
            </a:r>
            <a:r>
              <a:rPr lang="fr-CA" sz="900" dirty="0" smtClean="0">
                <a:solidFill>
                  <a:srgbClr val="9BBB59"/>
                </a:solidFill>
                <a:latin typeface="Arial" panose="020B0604020202020204" pitchFamily="34" charset="0"/>
                <a:cs typeface="Arial" panose="020B0604020202020204" pitchFamily="34" charset="0"/>
              </a:rPr>
              <a:t>parmi les personnes LGBT non hétérosexuelles (n=1874)</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2711260"/>
      </p:ext>
    </p:extLst>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228</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Composition du cercle d’amis</a:t>
            </a:r>
            <a:endParaRPr lang="fr-CA" dirty="0">
              <a:solidFill>
                <a:srgbClr val="00AFDC"/>
              </a:solidFill>
            </a:endParaRPr>
          </a:p>
        </p:txBody>
      </p:sp>
      <p:sp>
        <p:nvSpPr>
          <p:cNvPr id="9" name="ZoneTexte 8"/>
          <p:cNvSpPr txBox="1"/>
          <p:nvPr>
            <p:custDataLst>
              <p:tags r:id="rId4"/>
            </p:custDataLst>
          </p:nvPr>
        </p:nvSpPr>
        <p:spPr>
          <a:xfrm>
            <a:off x="500202" y="6258388"/>
            <a:ext cx="7818207" cy="230832"/>
          </a:xfrm>
          <a:prstGeom prst="rect">
            <a:avLst/>
          </a:prstGeom>
          <a:noFill/>
        </p:spPr>
        <p:txBody>
          <a:bodyPr wrap="square" rtlCol="0">
            <a:spAutoFit/>
          </a:bodyPr>
          <a:lstStyle/>
          <a:p>
            <a:r>
              <a:rPr lang="fr-CA" sz="900" dirty="0">
                <a:solidFill>
                  <a:srgbClr val="595959"/>
                </a:solidFill>
                <a:latin typeface="Arial" panose="020B0604020202020204" pitchFamily="34" charset="0"/>
                <a:cs typeface="Arial" panose="020B0604020202020204" pitchFamily="34" charset="0"/>
              </a:rPr>
              <a:t>Q58. Et votre cercle d’amis est-il composé? </a:t>
            </a:r>
          </a:p>
        </p:txBody>
      </p:sp>
      <p:graphicFrame>
        <p:nvGraphicFramePr>
          <p:cNvPr id="12" name="Graphique 11"/>
          <p:cNvGraphicFramePr/>
          <p:nvPr>
            <p:custDataLst>
              <p:tags r:id="rId5"/>
            </p:custDataLst>
            <p:extLst>
              <p:ext uri="{D42A27DB-BD31-4B8C-83A1-F6EECF244321}">
                <p14:modId xmlns:p14="http://schemas.microsoft.com/office/powerpoint/2010/main" val="2549821147"/>
              </p:ext>
            </p:extLst>
          </p:nvPr>
        </p:nvGraphicFramePr>
        <p:xfrm>
          <a:off x="611560" y="1772816"/>
          <a:ext cx="5256584" cy="4176464"/>
        </p:xfrm>
        <a:graphic>
          <a:graphicData uri="http://schemas.openxmlformats.org/drawingml/2006/chart">
            <c:chart xmlns:c="http://schemas.openxmlformats.org/drawingml/2006/chart" xmlns:r="http://schemas.openxmlformats.org/officeDocument/2006/relationships" r:id="rId8"/>
          </a:graphicData>
        </a:graphic>
      </p:graphicFrame>
      <p:sp>
        <p:nvSpPr>
          <p:cNvPr id="15" name="Rectangle 14"/>
          <p:cNvSpPr/>
          <p:nvPr>
            <p:custDataLst>
              <p:tags r:id="rId6"/>
            </p:custDataLst>
          </p:nvPr>
        </p:nvSpPr>
        <p:spPr>
          <a:xfrm>
            <a:off x="510159" y="1160678"/>
            <a:ext cx="4243469"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LGBT (n=1897 ) / Hétéros </a:t>
            </a:r>
            <a:r>
              <a:rPr lang="fr-CA" sz="900" dirty="0" err="1" smtClean="0">
                <a:solidFill>
                  <a:srgbClr val="9BBB59"/>
                </a:solidFill>
                <a:latin typeface="Arial" panose="020B0604020202020204" pitchFamily="34" charset="0"/>
                <a:cs typeface="Arial" panose="020B0604020202020204" pitchFamily="34" charset="0"/>
              </a:rPr>
              <a:t>cisgenres</a:t>
            </a:r>
            <a:r>
              <a:rPr lang="fr-CA" sz="900" dirty="0">
                <a:solidFill>
                  <a:srgbClr val="9BBB59"/>
                </a:solidFill>
                <a:latin typeface="Arial" panose="020B0604020202020204" pitchFamily="34" charset="0"/>
                <a:cs typeface="Arial" panose="020B0604020202020204" pitchFamily="34" charset="0"/>
              </a:rPr>
              <a:t> </a:t>
            </a:r>
            <a:r>
              <a:rPr lang="fr-CA" sz="900" dirty="0" smtClean="0">
                <a:solidFill>
                  <a:srgbClr val="9BBB59"/>
                </a:solidFill>
                <a:latin typeface="Arial" panose="020B0604020202020204" pitchFamily="34" charset="0"/>
                <a:cs typeface="Arial" panose="020B0604020202020204" pitchFamily="34" charset="0"/>
              </a:rPr>
              <a:t>(n=800)</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37013845"/>
      </p:ext>
    </p:extLst>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229</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4074439163"/>
              </p:ext>
            </p:extLst>
          </p:nvPr>
        </p:nvGraphicFramePr>
        <p:xfrm>
          <a:off x="539552" y="2132856"/>
          <a:ext cx="3970064" cy="3672408"/>
        </p:xfrm>
        <a:graphic>
          <a:graphicData uri="http://schemas.openxmlformats.org/drawingml/2006/chart">
            <c:chart xmlns:c="http://schemas.openxmlformats.org/drawingml/2006/chart" xmlns:r="http://schemas.openxmlformats.org/officeDocument/2006/relationships" r:id="rId9"/>
          </a:graphicData>
        </a:graphic>
      </p:graphicFrame>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Implication sociale</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
        <p:nvSpPr>
          <p:cNvPr id="8" name="Rectangle 7"/>
          <p:cNvSpPr/>
          <p:nvPr>
            <p:custDataLst>
              <p:tags r:id="rId4"/>
            </p:custDataLst>
          </p:nvPr>
        </p:nvSpPr>
        <p:spPr>
          <a:xfrm>
            <a:off x="510159" y="1160678"/>
            <a:ext cx="4243469"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LGBT (n=1897 ) / Hétéros </a:t>
            </a:r>
            <a:r>
              <a:rPr lang="fr-CA" sz="900" dirty="0" err="1" smtClean="0">
                <a:solidFill>
                  <a:srgbClr val="9BBB59"/>
                </a:solidFill>
                <a:latin typeface="Arial" panose="020B0604020202020204" pitchFamily="34" charset="0"/>
                <a:cs typeface="Arial" panose="020B0604020202020204" pitchFamily="34" charset="0"/>
              </a:rPr>
              <a:t>cisgenres</a:t>
            </a:r>
            <a:r>
              <a:rPr lang="fr-CA" sz="900" dirty="0">
                <a:solidFill>
                  <a:srgbClr val="9BBB59"/>
                </a:solidFill>
                <a:latin typeface="Arial" panose="020B0604020202020204" pitchFamily="34" charset="0"/>
                <a:cs typeface="Arial" panose="020B0604020202020204" pitchFamily="34" charset="0"/>
              </a:rPr>
              <a:t> </a:t>
            </a:r>
            <a:r>
              <a:rPr lang="fr-CA" sz="900" dirty="0" smtClean="0">
                <a:solidFill>
                  <a:srgbClr val="9BBB59"/>
                </a:solidFill>
                <a:latin typeface="Arial" panose="020B0604020202020204" pitchFamily="34" charset="0"/>
                <a:cs typeface="Arial" panose="020B0604020202020204" pitchFamily="34" charset="0"/>
              </a:rPr>
              <a:t>(n=800)</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102821"/>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Q61. Vous </a:t>
            </a:r>
            <a:r>
              <a:rPr lang="fr-CA" sz="900" dirty="0">
                <a:solidFill>
                  <a:srgbClr val="595959"/>
                </a:solidFill>
                <a:latin typeface="Arial" panose="020B0604020202020204" pitchFamily="34" charset="0"/>
                <a:cs typeface="Arial" panose="020B0604020202020204" pitchFamily="34" charset="0"/>
              </a:rPr>
              <a:t>investissez-vous dans une ou plusieurs cause(s) à titre de bénévole</a:t>
            </a:r>
            <a:r>
              <a:rPr lang="fr-CA" sz="900" dirty="0" smtClean="0">
                <a:solidFill>
                  <a:srgbClr val="595959"/>
                </a:solidFill>
                <a:latin typeface="Arial" panose="020B0604020202020204" pitchFamily="34" charset="0"/>
                <a:cs typeface="Arial" panose="020B0604020202020204" pitchFamily="34" charset="0"/>
              </a:rPr>
              <a:t>?</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Q63. </a:t>
            </a:r>
            <a:r>
              <a:rPr lang="fr-CA" sz="900" dirty="0">
                <a:solidFill>
                  <a:srgbClr val="595959"/>
                </a:solidFill>
                <a:latin typeface="Arial" panose="020B0604020202020204" pitchFamily="34" charset="0"/>
                <a:cs typeface="Arial" panose="020B0604020202020204" pitchFamily="34" charset="0"/>
              </a:rPr>
              <a:t>Soutenez-vous des causes en faisant des dons monétaires à des organismes de charité? </a:t>
            </a:r>
          </a:p>
        </p:txBody>
      </p:sp>
      <p:graphicFrame>
        <p:nvGraphicFramePr>
          <p:cNvPr id="10" name="Graphique 9"/>
          <p:cNvGraphicFramePr/>
          <p:nvPr>
            <p:extLst>
              <p:ext uri="{D42A27DB-BD31-4B8C-83A1-F6EECF244321}">
                <p14:modId xmlns:p14="http://schemas.microsoft.com/office/powerpoint/2010/main" val="1253989671"/>
              </p:ext>
            </p:extLst>
          </p:nvPr>
        </p:nvGraphicFramePr>
        <p:xfrm>
          <a:off x="4716016" y="2132856"/>
          <a:ext cx="3970064" cy="3672408"/>
        </p:xfrm>
        <a:graphic>
          <a:graphicData uri="http://schemas.openxmlformats.org/drawingml/2006/chart">
            <c:chart xmlns:c="http://schemas.openxmlformats.org/drawingml/2006/chart" xmlns:r="http://schemas.openxmlformats.org/officeDocument/2006/relationships" r:id="rId10"/>
          </a:graphicData>
        </a:graphic>
      </p:graphicFrame>
      <p:sp>
        <p:nvSpPr>
          <p:cNvPr id="11" name="Rectangle 10"/>
          <p:cNvSpPr/>
          <p:nvPr>
            <p:custDataLst>
              <p:tags r:id="rId6"/>
            </p:custDataLst>
          </p:nvPr>
        </p:nvSpPr>
        <p:spPr>
          <a:xfrm>
            <a:off x="1077516" y="1662800"/>
            <a:ext cx="2433414" cy="370614"/>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srgbClr val="595959"/>
                </a:solidFill>
                <a:latin typeface="Arial Narrow" panose="020B0606020202030204" pitchFamily="34" charset="0"/>
              </a:rPr>
              <a:t>Bénévolat</a:t>
            </a:r>
            <a:endParaRPr lang="fr-CA" sz="1200" b="1" dirty="0">
              <a:solidFill>
                <a:srgbClr val="595959"/>
              </a:solidFill>
              <a:latin typeface="Arial Narrow" panose="020B0606020202030204" pitchFamily="34" charset="0"/>
              <a:cs typeface="Arial" panose="020B0604020202020204" pitchFamily="34" charset="0"/>
            </a:endParaRPr>
          </a:p>
        </p:txBody>
      </p:sp>
      <p:sp>
        <p:nvSpPr>
          <p:cNvPr id="12" name="Rectangle 11"/>
          <p:cNvSpPr/>
          <p:nvPr>
            <p:custDataLst>
              <p:tags r:id="rId7"/>
            </p:custDataLst>
          </p:nvPr>
        </p:nvSpPr>
        <p:spPr>
          <a:xfrm>
            <a:off x="5444480" y="1662800"/>
            <a:ext cx="2433414" cy="370614"/>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a:solidFill>
                  <a:srgbClr val="595959"/>
                </a:solidFill>
                <a:latin typeface="Arial Narrow" panose="020B0606020202030204" pitchFamily="34" charset="0"/>
              </a:rPr>
              <a:t>D</a:t>
            </a:r>
            <a:r>
              <a:rPr lang="fr-CA" sz="1200" b="1" dirty="0" smtClean="0">
                <a:solidFill>
                  <a:srgbClr val="595959"/>
                </a:solidFill>
                <a:latin typeface="Arial Narrow" panose="020B0606020202030204" pitchFamily="34" charset="0"/>
              </a:rPr>
              <a:t>ons monétaires</a:t>
            </a:r>
            <a:endParaRPr lang="fr-CA" sz="1200" b="1" dirty="0">
              <a:solidFill>
                <a:srgbClr val="595959"/>
              </a:solidFill>
              <a:latin typeface="Arial Narrow" panose="020B0606020202030204" pitchFamily="34" charset="0"/>
              <a:cs typeface="Arial" panose="020B0604020202020204" pitchFamily="34" charset="0"/>
            </a:endParaRPr>
          </a:p>
        </p:txBody>
      </p:sp>
    </p:spTree>
    <p:extLst>
      <p:ext uri="{BB962C8B-B14F-4D97-AF65-F5344CB8AC3E}">
        <p14:creationId xmlns:p14="http://schemas.microsoft.com/office/powerpoint/2010/main" val="936599573"/>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Grands constats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23</a:t>
            </a:fld>
            <a:endParaRPr lang="en-CA" dirty="0">
              <a:solidFill>
                <a:srgbClr val="000000">
                  <a:tint val="75000"/>
                </a:srgbClr>
              </a:solidFill>
            </a:endParaRPr>
          </a:p>
        </p:txBody>
      </p:sp>
      <p:sp>
        <p:nvSpPr>
          <p:cNvPr id="7" name="Espace réservé du contenu 6"/>
          <p:cNvSpPr>
            <a:spLocks noGrp="1"/>
          </p:cNvSpPr>
          <p:nvPr>
            <p:ph type="body" sz="quarter" idx="13"/>
            <p:custDataLst>
              <p:tags r:id="rId3"/>
            </p:custDataLst>
          </p:nvPr>
        </p:nvSpPr>
        <p:spPr>
          <a:xfrm>
            <a:off x="558799" y="1487462"/>
            <a:ext cx="5311775" cy="5007059"/>
          </a:xfrm>
        </p:spPr>
        <p:txBody>
          <a:bodyPr>
            <a:normAutofit/>
          </a:bodyPr>
          <a:lstStyle/>
          <a:p>
            <a:pPr marL="228600" indent="-228600">
              <a:buClr>
                <a:srgbClr val="9BBB59"/>
              </a:buClr>
              <a:buFont typeface="Wingdings" panose="05000000000000000000" pitchFamily="2" charset="2"/>
              <a:buChar char="§"/>
            </a:pPr>
            <a:r>
              <a:rPr lang="fr-CA" sz="1200" b="0" dirty="0" smtClean="0"/>
              <a:t>Soulignons que tous les groupes LGBT précédents (personnes transgenres et/ou non binaires, </a:t>
            </a:r>
            <a:r>
              <a:rPr lang="fr-CA" sz="1200" b="0" dirty="0" err="1" smtClean="0"/>
              <a:t>pansexuels</a:t>
            </a:r>
            <a:r>
              <a:rPr lang="fr-CA" sz="1200" b="0" dirty="0" smtClean="0"/>
              <a:t>, asexuels et bisexuels) affichent dans leurs valeurs, à un plus ou moins fort degré, de la difficulté à donner un sens à leur vie, et pour certains, notamment les asexuels, un sentiment de déconnexion sociale.</a:t>
            </a:r>
          </a:p>
          <a:p>
            <a:pPr marL="228600" indent="-228600">
              <a:buClr>
                <a:srgbClr val="9BBB59"/>
              </a:buClr>
              <a:buFont typeface="Wingdings" panose="05000000000000000000" pitchFamily="2" charset="2"/>
              <a:buChar char="§"/>
            </a:pPr>
            <a:r>
              <a:rPr lang="fr-CA" sz="1200" b="0" dirty="0" smtClean="0"/>
              <a:t>Les lesbiennes se distinguent par une façon un peu différente d’exprimer leur hésitation quant au dévoilement de leur orientation sexuelle : elles sont plus préoccupées que la moyenne par le fait qu’on pourrait porter sur elle un regard différent après ce </a:t>
            </a:r>
            <a:r>
              <a:rPr lang="fr-CA" sz="1200" b="0" dirty="0" err="1" smtClean="0"/>
              <a:t>coming</a:t>
            </a:r>
            <a:r>
              <a:rPr lang="fr-CA" sz="1200" b="0" dirty="0" smtClean="0"/>
              <a:t>-out et elles sont plus sensibles au fait qu’on pourrait ne pas les comprendre. Elles sont tout particulièrement à la recherche de modèles et de groupes d’appartenance dans ce cadre.</a:t>
            </a:r>
          </a:p>
          <a:p>
            <a:pPr marL="271463">
              <a:buClr>
                <a:srgbClr val="9BBB59"/>
              </a:buClr>
            </a:pPr>
            <a:r>
              <a:rPr lang="fr-CA" sz="1200" b="0" dirty="0" smtClean="0"/>
              <a:t>De façon générale, elles ont un peu plus confiance en la capacité du mouvement LGBT à véhiculer les valeurs de tous ses membres.</a:t>
            </a:r>
          </a:p>
          <a:p>
            <a:pPr marL="271463">
              <a:buClr>
                <a:srgbClr val="9BBB59"/>
              </a:buClr>
            </a:pPr>
            <a:r>
              <a:rPr lang="fr-CA" sz="1200" b="0" dirty="0" smtClean="0"/>
              <a:t>Les lesbiennes sont un des groupes LGBT ayant subi moins d’intimidation (peut-être parce qu’elles ont plus tendance à travailler dans les services publics). </a:t>
            </a:r>
          </a:p>
          <a:p>
            <a:pPr marL="271463">
              <a:buClr>
                <a:srgbClr val="9BBB59"/>
              </a:buClr>
            </a:pPr>
            <a:r>
              <a:rPr lang="fr-CA" sz="1200" b="0" dirty="0" smtClean="0"/>
              <a:t>Bien que leurs valeurs affichent une distance avec la notion de famille traditionnelle comme tous les autres groupes LGBT, elles sont plus enclines que la moyenne de la population LGBT à vouloir se marier et avoir des enfants (mais ce, dans de moindres proportions </a:t>
            </a:r>
            <a:r>
              <a:rPr lang="fr-CA" sz="1200" b="0" dirty="0"/>
              <a:t>tout de même que </a:t>
            </a:r>
            <a:r>
              <a:rPr lang="fr-CA" sz="1200" b="0" dirty="0" smtClean="0"/>
              <a:t>la moyenne des hétérosexuels </a:t>
            </a:r>
            <a:r>
              <a:rPr lang="fr-CA" sz="1200" b="0" dirty="0" err="1" smtClean="0"/>
              <a:t>cisgenres</a:t>
            </a:r>
            <a:r>
              <a:rPr lang="fr-CA" sz="1200" b="0" dirty="0" smtClean="0"/>
              <a:t>). Elles sont par ailleurs proportionnellement moins nombreuses à vivre une relation ouverte.</a:t>
            </a:r>
            <a:endParaRPr lang="fr-CA" sz="1200" b="0" dirty="0"/>
          </a:p>
          <a:p>
            <a:pPr marL="228600" indent="-228600">
              <a:buClr>
                <a:srgbClr val="9BBB59"/>
              </a:buClr>
              <a:buFont typeface="Wingdings" panose="05000000000000000000" pitchFamily="2" charset="2"/>
              <a:buChar char="§"/>
            </a:pPr>
            <a:endParaRPr lang="fr-CA" sz="1200" b="0" dirty="0"/>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1" name="Chevron 10"/>
          <p:cNvSpPr/>
          <p:nvPr/>
        </p:nvSpPr>
        <p:spPr>
          <a:xfrm>
            <a:off x="6368859" y="1670799"/>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2" name="ZoneTexte 11"/>
          <p:cNvSpPr txBox="1"/>
          <p:nvPr/>
        </p:nvSpPr>
        <p:spPr>
          <a:xfrm>
            <a:off x="6596458" y="1628800"/>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p.282, 290</a:t>
            </a:r>
            <a:endParaRPr lang="fr-CA" sz="1600" b="1" dirty="0">
              <a:solidFill>
                <a:srgbClr val="9BBB59"/>
              </a:solidFill>
              <a:latin typeface="Arial" panose="020B0604020202020204" pitchFamily="34" charset="0"/>
              <a:cs typeface="Arial" panose="020B0604020202020204" pitchFamily="34" charset="0"/>
            </a:endParaRPr>
          </a:p>
        </p:txBody>
      </p:sp>
      <p:sp>
        <p:nvSpPr>
          <p:cNvPr id="15" name="Chevron 14"/>
          <p:cNvSpPr/>
          <p:nvPr/>
        </p:nvSpPr>
        <p:spPr>
          <a:xfrm>
            <a:off x="6357284" y="2869922"/>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584883" y="2827923"/>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p.58, 63, 68, 73, 126</a:t>
            </a:r>
            <a:endParaRPr lang="fr-CA" sz="1600" b="1" dirty="0">
              <a:solidFill>
                <a:srgbClr val="9BBB59"/>
              </a:solidFill>
              <a:latin typeface="Arial" panose="020B0604020202020204" pitchFamily="34" charset="0"/>
              <a:cs typeface="Arial" panose="020B0604020202020204" pitchFamily="34" charset="0"/>
            </a:endParaRPr>
          </a:p>
        </p:txBody>
      </p:sp>
      <p:sp>
        <p:nvSpPr>
          <p:cNvPr id="17" name="Chevron 16"/>
          <p:cNvSpPr/>
          <p:nvPr/>
        </p:nvSpPr>
        <p:spPr>
          <a:xfrm>
            <a:off x="6325674" y="433509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553273" y="4293096"/>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p.183</a:t>
            </a:r>
            <a:endParaRPr lang="fr-CA" sz="1600" b="1" dirty="0">
              <a:solidFill>
                <a:srgbClr val="9BBB59"/>
              </a:solidFill>
              <a:latin typeface="Arial" panose="020B0604020202020204" pitchFamily="34" charset="0"/>
              <a:cs typeface="Arial" panose="020B0604020202020204" pitchFamily="34" charset="0"/>
            </a:endParaRPr>
          </a:p>
        </p:txBody>
      </p:sp>
      <p:sp>
        <p:nvSpPr>
          <p:cNvPr id="19" name="Chevron 18"/>
          <p:cNvSpPr/>
          <p:nvPr/>
        </p:nvSpPr>
        <p:spPr>
          <a:xfrm>
            <a:off x="6379023" y="5487223"/>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ZoneTexte 19"/>
          <p:cNvSpPr txBox="1"/>
          <p:nvPr/>
        </p:nvSpPr>
        <p:spPr>
          <a:xfrm>
            <a:off x="6606622" y="5445224"/>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p.282, 246, 249, 241</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12220296"/>
      </p:ext>
    </p:extLst>
  </p:cSld>
  <p:clrMapOvr>
    <a:masterClrMapping/>
  </p:clrMapOvr>
  <p:transition/>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Table 9"/>
          <p:cNvGraphicFramePr>
            <a:graphicFrameLocks noGrp="1"/>
          </p:cNvGraphicFramePr>
          <p:nvPr>
            <p:custDataLst>
              <p:tags r:id="rId1"/>
            </p:custDataLst>
            <p:extLst>
              <p:ext uri="{D42A27DB-BD31-4B8C-83A1-F6EECF244321}">
                <p14:modId xmlns:p14="http://schemas.microsoft.com/office/powerpoint/2010/main" val="3466742106"/>
              </p:ext>
            </p:extLst>
          </p:nvPr>
        </p:nvGraphicFramePr>
        <p:xfrm>
          <a:off x="612328" y="3789040"/>
          <a:ext cx="6912000" cy="1974060"/>
        </p:xfrm>
        <a:graphic>
          <a:graphicData uri="http://schemas.openxmlformats.org/drawingml/2006/table">
            <a:tbl>
              <a:tblPr firstRow="1" bandRow="1">
                <a:tableStyleId>{2D5ABB26-0587-4C30-8999-92F81FD0307C}</a:tableStyleId>
              </a:tblPr>
              <a:tblGrid>
                <a:gridCol w="2376000"/>
                <a:gridCol w="648000"/>
                <a:gridCol w="648000"/>
                <a:gridCol w="648000"/>
                <a:gridCol w="648000"/>
                <a:gridCol w="648000"/>
                <a:gridCol w="648000"/>
                <a:gridCol w="648000"/>
              </a:tblGrid>
              <a:tr h="27019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1917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8255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014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24000">
                <a:tc>
                  <a:txBody>
                    <a:bodyPr/>
                    <a:lstStyle/>
                    <a:p>
                      <a:pPr algn="l"/>
                      <a:r>
                        <a:rPr lang="fr-CA" sz="1100" b="1" kern="1200" dirty="0" smtClean="0">
                          <a:solidFill>
                            <a:srgbClr val="595959"/>
                          </a:solidFill>
                          <a:latin typeface="Arial Narrow" panose="020B0606020202030204" pitchFamily="34" charset="0"/>
                          <a:ea typeface="+mn-ea"/>
                          <a:cs typeface="+mn-cs"/>
                        </a:rPr>
                        <a:t>Bénévolat</a:t>
                      </a:r>
                      <a:endParaRPr lang="fr-CA" sz="1100" b="1" kern="120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52</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Non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48</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3" name="Espace réservé du pied de page 2"/>
          <p:cNvSpPr>
            <a:spLocks noGrp="1"/>
          </p:cNvSpPr>
          <p:nvPr>
            <p:ph type="ftr" sz="quarter" idx="11"/>
            <p:custDataLst>
              <p:tags r:id="rId2"/>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3"/>
            </p:custDataLst>
          </p:nvPr>
        </p:nvSpPr>
        <p:spPr/>
        <p:txBody>
          <a:bodyPr/>
          <a:lstStyle/>
          <a:p>
            <a:fld id="{E7B58D81-04C7-47EB-9B1C-20051A4D7758}" type="slidenum">
              <a:rPr lang="en-CA" smtClean="0">
                <a:solidFill>
                  <a:srgbClr val="000000">
                    <a:tint val="75000"/>
                  </a:srgbClr>
                </a:solidFill>
              </a:rPr>
              <a:pPr/>
              <a:t>230</a:t>
            </a:fld>
            <a:endParaRPr lang="en-CA">
              <a:solidFill>
                <a:srgbClr val="000000">
                  <a:tint val="75000"/>
                </a:srgbClr>
              </a:solidFill>
            </a:endParaRPr>
          </a:p>
        </p:txBody>
      </p:sp>
      <p:sp>
        <p:nvSpPr>
          <p:cNvPr id="13" name="Titre 4"/>
          <p:cNvSpPr txBox="1">
            <a:spLocks/>
          </p:cNvSpPr>
          <p:nvPr>
            <p:custDataLst>
              <p:tags r:id="rId4"/>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Implication sociale - Bénévolat</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
        <p:nvSpPr>
          <p:cNvPr id="8" name="Rectangle 7"/>
          <p:cNvSpPr/>
          <p:nvPr>
            <p:custDataLst>
              <p:tags r:id="rId5"/>
            </p:custDataLst>
          </p:nvPr>
        </p:nvSpPr>
        <p:spPr>
          <a:xfrm>
            <a:off x="510159" y="1160678"/>
            <a:ext cx="2733441"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LGBT (n=1897 )</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6"/>
            </p:custDataLst>
          </p:nvPr>
        </p:nvSpPr>
        <p:spPr>
          <a:xfrm>
            <a:off x="500202" y="6237312"/>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Q61. Vous </a:t>
            </a:r>
            <a:r>
              <a:rPr lang="fr-CA" sz="900" dirty="0">
                <a:solidFill>
                  <a:srgbClr val="595959"/>
                </a:solidFill>
                <a:latin typeface="Arial" panose="020B0604020202020204" pitchFamily="34" charset="0"/>
                <a:cs typeface="Arial" panose="020B0604020202020204" pitchFamily="34" charset="0"/>
              </a:rPr>
              <a:t>investissez-vous dans une ou plusieurs cause(s) à titre de bénévole</a:t>
            </a:r>
            <a:r>
              <a:rPr lang="fr-CA" sz="900" dirty="0" smtClean="0">
                <a:solidFill>
                  <a:srgbClr val="595959"/>
                </a:solidFill>
                <a:latin typeface="Arial" panose="020B0604020202020204" pitchFamily="34" charset="0"/>
                <a:cs typeface="Arial" panose="020B0604020202020204" pitchFamily="34" charset="0"/>
              </a:rPr>
              <a:t>?</a:t>
            </a:r>
            <a:br>
              <a:rPr lang="fr-CA" sz="900" dirty="0" smtClean="0">
                <a:solidFill>
                  <a:srgbClr val="595959"/>
                </a:solidFill>
                <a:latin typeface="Arial" panose="020B0604020202020204" pitchFamily="34" charset="0"/>
                <a:cs typeface="Arial" panose="020B0604020202020204" pitchFamily="34" charset="0"/>
              </a:rPr>
            </a:b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6" name="Table 9"/>
          <p:cNvGraphicFramePr>
            <a:graphicFrameLocks noGrp="1"/>
          </p:cNvGraphicFramePr>
          <p:nvPr>
            <p:custDataLst>
              <p:tags r:id="rId7"/>
            </p:custDataLst>
            <p:extLst>
              <p:ext uri="{D42A27DB-BD31-4B8C-83A1-F6EECF244321}">
                <p14:modId xmlns:p14="http://schemas.microsoft.com/office/powerpoint/2010/main" val="3025705043"/>
              </p:ext>
            </p:extLst>
          </p:nvPr>
        </p:nvGraphicFramePr>
        <p:xfrm>
          <a:off x="611560" y="1556792"/>
          <a:ext cx="8208912" cy="2088099"/>
        </p:xfrm>
        <a:graphic>
          <a:graphicData uri="http://schemas.openxmlformats.org/drawingml/2006/table">
            <a:tbl>
              <a:tblPr firstRow="1" bandRow="1">
                <a:tableStyleId>{2D5ABB26-0587-4C30-8999-92F81FD0307C}</a:tableStyleId>
              </a:tblPr>
              <a:tblGrid>
                <a:gridCol w="2376264"/>
                <a:gridCol w="648072"/>
                <a:gridCol w="648072"/>
                <a:gridCol w="648072"/>
                <a:gridCol w="648072"/>
                <a:gridCol w="648072"/>
                <a:gridCol w="648072"/>
                <a:gridCol w="648072"/>
                <a:gridCol w="648072"/>
                <a:gridCol w="648072"/>
              </a:tblGrid>
              <a:tr h="35067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24000">
                <a:tc>
                  <a:txBody>
                    <a:bodyPr/>
                    <a:lstStyle/>
                    <a:p>
                      <a:pPr algn="l"/>
                      <a:r>
                        <a:rPr lang="fr-CA" sz="1100" b="1" kern="1200" dirty="0" smtClean="0">
                          <a:solidFill>
                            <a:srgbClr val="595959"/>
                          </a:solidFill>
                          <a:latin typeface="Arial Narrow" panose="020B0606020202030204" pitchFamily="34" charset="0"/>
                          <a:ea typeface="+mn-ea"/>
                          <a:cs typeface="+mn-cs"/>
                        </a:rPr>
                        <a:t>Bénévolat</a:t>
                      </a:r>
                      <a:endParaRPr lang="fr-CA" sz="1100" b="1" kern="120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44</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56</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45</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Non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56</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44</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78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55</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3692179487"/>
      </p:ext>
    </p:extLst>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231</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2887055606"/>
              </p:ext>
            </p:extLst>
          </p:nvPr>
        </p:nvGraphicFramePr>
        <p:xfrm>
          <a:off x="500202" y="1700808"/>
          <a:ext cx="8392278" cy="4464496"/>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332656"/>
            <a:ext cx="5309344" cy="8630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Causes soutenues à titre bénévole</a:t>
            </a:r>
            <a:endParaRPr lang="fr-CA" dirty="0">
              <a:solidFill>
                <a:srgbClr val="00AFDC"/>
              </a:solidFill>
            </a:endParaRPr>
          </a:p>
        </p:txBody>
      </p:sp>
      <p:sp>
        <p:nvSpPr>
          <p:cNvPr id="8" name="Rectangle 7"/>
          <p:cNvSpPr/>
          <p:nvPr>
            <p:custDataLst>
              <p:tags r:id="rId4"/>
            </p:custDataLst>
          </p:nvPr>
        </p:nvSpPr>
        <p:spPr>
          <a:xfrm>
            <a:off x="510159" y="1160678"/>
            <a:ext cx="282000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s’investissant à titre de bénévole</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Q62. </a:t>
            </a:r>
            <a:r>
              <a:rPr lang="fr-CA" sz="900" dirty="0">
                <a:solidFill>
                  <a:srgbClr val="595959"/>
                </a:solidFill>
                <a:latin typeface="Arial" panose="020B0604020202020204" pitchFamily="34" charset="0"/>
                <a:cs typeface="Arial" panose="020B0604020202020204" pitchFamily="34" charset="0"/>
              </a:rPr>
              <a:t>À quel type de cause donnez-vous du temps? </a:t>
            </a:r>
          </a:p>
        </p:txBody>
      </p:sp>
    </p:spTree>
    <p:extLst>
      <p:ext uri="{BB962C8B-B14F-4D97-AF65-F5344CB8AC3E}">
        <p14:creationId xmlns:p14="http://schemas.microsoft.com/office/powerpoint/2010/main" val="4207083028"/>
      </p:ext>
    </p:extLst>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232</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2520638139"/>
              </p:ext>
            </p:extLst>
          </p:nvPr>
        </p:nvGraphicFramePr>
        <p:xfrm>
          <a:off x="500202" y="1700808"/>
          <a:ext cx="8392278" cy="4464496"/>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331200"/>
            <a:ext cx="5310000" cy="86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Causes soutenues financièrement</a:t>
            </a:r>
            <a:endParaRPr lang="fr-CA" dirty="0">
              <a:solidFill>
                <a:srgbClr val="00AFDC"/>
              </a:solidFill>
            </a:endParaRPr>
          </a:p>
        </p:txBody>
      </p:sp>
      <p:sp>
        <p:nvSpPr>
          <p:cNvPr id="8" name="Rectangle 7"/>
          <p:cNvSpPr/>
          <p:nvPr>
            <p:custDataLst>
              <p:tags r:id="rId4"/>
            </p:custDataLst>
          </p:nvPr>
        </p:nvSpPr>
        <p:spPr>
          <a:xfrm>
            <a:off x="510159" y="1160678"/>
            <a:ext cx="3063659"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soutenant financièrement des causes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Q64. </a:t>
            </a:r>
            <a:r>
              <a:rPr lang="fr-CA" sz="900" dirty="0">
                <a:solidFill>
                  <a:srgbClr val="595959"/>
                </a:solidFill>
                <a:latin typeface="Arial" panose="020B0604020202020204" pitchFamily="34" charset="0"/>
                <a:cs typeface="Arial" panose="020B0604020202020204" pitchFamily="34" charset="0"/>
              </a:rPr>
              <a:t>Quel type de cause soutenez-vous financièrement? </a:t>
            </a:r>
          </a:p>
        </p:txBody>
      </p:sp>
    </p:spTree>
    <p:extLst>
      <p:ext uri="{BB962C8B-B14F-4D97-AF65-F5344CB8AC3E}">
        <p14:creationId xmlns:p14="http://schemas.microsoft.com/office/powerpoint/2010/main" val="1418742881"/>
      </p:ext>
    </p:extLst>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a:xfrm>
            <a:off x="558801" y="1699260"/>
            <a:ext cx="4661271" cy="2594674"/>
          </a:xfrm>
        </p:spPr>
        <p:txBody>
          <a:bodyPr>
            <a:normAutofit/>
          </a:bodyPr>
          <a:lstStyle/>
          <a:p>
            <a:pPr eaLnBrk="1" hangingPunct="1">
              <a:spcBef>
                <a:spcPct val="0"/>
              </a:spcBef>
            </a:pPr>
            <a:r>
              <a:rPr lang="fr-CA" sz="3200" i="1" dirty="0" smtClean="0">
                <a:latin typeface="Arial" charset="0"/>
                <a:cs typeface="Arial" charset="0"/>
              </a:rPr>
              <a:t>Vie amoureuse et familiale</a:t>
            </a:r>
            <a:endParaRPr lang="fr-CA" sz="3200" i="1" dirty="0">
              <a:latin typeface="Arial" charset="0"/>
              <a:cs typeface="Arial" charset="0"/>
            </a:endParaRPr>
          </a:p>
        </p:txBody>
      </p:sp>
      <p:sp>
        <p:nvSpPr>
          <p:cNvPr id="4" name="Espace réservé du texte 3"/>
          <p:cNvSpPr>
            <a:spLocks noGrp="1"/>
          </p:cNvSpPr>
          <p:nvPr>
            <p:ph type="body" sz="quarter" idx="10"/>
            <p:custDataLst>
              <p:tags r:id="rId2"/>
            </p:custDataLst>
          </p:nvPr>
        </p:nvSpPr>
        <p:spPr/>
        <p:txBody>
          <a:bodyPr/>
          <a:lstStyle/>
          <a:p>
            <a:r>
              <a:rPr lang="fr-CA" i="1" dirty="0"/>
              <a:t>RAPPORT PRÉPARÉ POUR LA </a:t>
            </a:r>
            <a:r>
              <a:rPr lang="fr-CA" i="1" dirty="0" smtClean="0"/>
              <a:t>FONDATION JASMIN ROY</a:t>
            </a:r>
            <a:endParaRPr lang="fr-CA" i="1" dirty="0"/>
          </a:p>
          <a:p>
            <a:endParaRPr lang="fr-CA" dirty="0"/>
          </a:p>
        </p:txBody>
      </p:sp>
    </p:spTree>
    <p:extLst>
      <p:ext uri="{BB962C8B-B14F-4D97-AF65-F5344CB8AC3E}">
        <p14:creationId xmlns:p14="http://schemas.microsoft.com/office/powerpoint/2010/main" val="2857098404"/>
      </p:ext>
    </p:extLst>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234</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1141360327"/>
              </p:ext>
            </p:extLst>
          </p:nvPr>
        </p:nvGraphicFramePr>
        <p:xfrm>
          <a:off x="683568" y="2132856"/>
          <a:ext cx="7776864" cy="4064000"/>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Âge de la première relation sexuelle</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
        <p:nvSpPr>
          <p:cNvPr id="8" name="Rectangle 7"/>
          <p:cNvSpPr/>
          <p:nvPr>
            <p:custDataLst>
              <p:tags r:id="rId4"/>
            </p:custDataLst>
          </p:nvPr>
        </p:nvSpPr>
        <p:spPr>
          <a:xfrm>
            <a:off x="510159" y="1160678"/>
            <a:ext cx="310854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qui ont déjà eu des relations sexuelles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Q42. </a:t>
            </a:r>
            <a:r>
              <a:rPr lang="fr-CA" sz="900" dirty="0">
                <a:solidFill>
                  <a:srgbClr val="595959"/>
                </a:solidFill>
                <a:latin typeface="Arial" panose="020B0604020202020204" pitchFamily="34" charset="0"/>
                <a:cs typeface="Arial" panose="020B0604020202020204" pitchFamily="34" charset="0"/>
              </a:rPr>
              <a:t>À quel âge avez-vous vécu votre première relation sexuelle? </a:t>
            </a:r>
          </a:p>
        </p:txBody>
      </p:sp>
      <p:sp>
        <p:nvSpPr>
          <p:cNvPr id="10" name="Rectangle 9"/>
          <p:cNvSpPr/>
          <p:nvPr/>
        </p:nvSpPr>
        <p:spPr>
          <a:xfrm>
            <a:off x="593137" y="1916832"/>
            <a:ext cx="1692000" cy="570022"/>
          </a:xfrm>
          <a:prstGeom prst="rect">
            <a:avLst/>
          </a:prstGeom>
          <a:solidFill>
            <a:srgbClr val="C3D6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srgbClr val="595959"/>
                </a:solidFill>
                <a:latin typeface="Arial" panose="020B0604020202020204" pitchFamily="34" charset="0"/>
                <a:cs typeface="Arial" panose="020B0604020202020204" pitchFamily="34" charset="0"/>
              </a:rPr>
              <a:t>LGBT</a:t>
            </a:r>
          </a:p>
          <a:p>
            <a:pPr algn="ctr"/>
            <a:r>
              <a:rPr lang="fr-CA" sz="1200" b="1" dirty="0" smtClean="0">
                <a:solidFill>
                  <a:srgbClr val="595959"/>
                </a:solidFill>
                <a:latin typeface="Arial" panose="020B0604020202020204" pitchFamily="34" charset="0"/>
                <a:cs typeface="Arial" panose="020B0604020202020204" pitchFamily="34" charset="0"/>
              </a:rPr>
              <a:t>18,1 ANS</a:t>
            </a:r>
            <a:endParaRPr lang="fr-CA" sz="1200" b="1" dirty="0">
              <a:solidFill>
                <a:srgbClr val="595959"/>
              </a:solidFill>
              <a:latin typeface="Arial" panose="020B0604020202020204" pitchFamily="34" charset="0"/>
              <a:cs typeface="Arial" panose="020B0604020202020204" pitchFamily="34" charset="0"/>
            </a:endParaRPr>
          </a:p>
        </p:txBody>
      </p:sp>
      <p:sp>
        <p:nvSpPr>
          <p:cNvPr id="11" name="Rectangle 10"/>
          <p:cNvSpPr/>
          <p:nvPr/>
        </p:nvSpPr>
        <p:spPr>
          <a:xfrm>
            <a:off x="2395738" y="1916832"/>
            <a:ext cx="1692000" cy="57002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prstClr val="white"/>
                </a:solidFill>
                <a:latin typeface="Arial" panose="020B0604020202020204" pitchFamily="34" charset="0"/>
                <a:cs typeface="Arial" panose="020B0604020202020204" pitchFamily="34" charset="0"/>
              </a:rPr>
              <a:t>HÉTÉRO CISGENRE</a:t>
            </a:r>
          </a:p>
          <a:p>
            <a:pPr algn="ctr"/>
            <a:r>
              <a:rPr lang="fr-CA" sz="1200" b="1" dirty="0" smtClean="0">
                <a:solidFill>
                  <a:prstClr val="white"/>
                </a:solidFill>
                <a:latin typeface="Arial" panose="020B0604020202020204" pitchFamily="34" charset="0"/>
                <a:cs typeface="Arial" panose="020B0604020202020204" pitchFamily="34" charset="0"/>
              </a:rPr>
              <a:t>19,1 ANS</a:t>
            </a:r>
            <a:endParaRPr lang="fr-CA" sz="1200" b="1" dirty="0">
              <a:solidFill>
                <a:prstClr val="white"/>
              </a:solidFill>
              <a:latin typeface="Arial" panose="020B0604020202020204" pitchFamily="34" charset="0"/>
              <a:cs typeface="Arial" panose="020B0604020202020204" pitchFamily="34" charset="0"/>
            </a:endParaRPr>
          </a:p>
        </p:txBody>
      </p:sp>
      <p:sp>
        <p:nvSpPr>
          <p:cNvPr id="12" name="Rectangle 11"/>
          <p:cNvSpPr/>
          <p:nvPr/>
        </p:nvSpPr>
        <p:spPr>
          <a:xfrm>
            <a:off x="593137" y="1556792"/>
            <a:ext cx="3494602" cy="2850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b="1" u="sng" dirty="0" smtClean="0">
                <a:solidFill>
                  <a:srgbClr val="595959"/>
                </a:solidFill>
                <a:latin typeface="Arial" panose="020B0604020202020204" pitchFamily="34" charset="0"/>
                <a:cs typeface="Arial" panose="020B0604020202020204" pitchFamily="34" charset="0"/>
              </a:rPr>
              <a:t>ÂGE MOYEN</a:t>
            </a:r>
            <a:endParaRPr lang="fr-CA" sz="1400" b="1" u="sng" dirty="0">
              <a:solidFill>
                <a:srgbClr val="595959"/>
              </a:solidFill>
              <a:latin typeface="Arial" panose="020B0604020202020204" pitchFamily="34" charset="0"/>
              <a:cs typeface="Arial" panose="020B0604020202020204" pitchFamily="34" charset="0"/>
            </a:endParaRPr>
          </a:p>
        </p:txBody>
      </p:sp>
      <p:sp>
        <p:nvSpPr>
          <p:cNvPr id="14" name="Rectangle 13"/>
          <p:cNvSpPr/>
          <p:nvPr/>
        </p:nvSpPr>
        <p:spPr>
          <a:xfrm>
            <a:off x="558800" y="1556792"/>
            <a:ext cx="3564000" cy="1008000"/>
          </a:xfrm>
          <a:prstGeom prst="rect">
            <a:avLst/>
          </a:prstGeom>
          <a:noFill/>
          <a:ln>
            <a:solidFill>
              <a:srgbClr val="5959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prstClr val="white"/>
              </a:solidFill>
            </a:endParaRPr>
          </a:p>
        </p:txBody>
      </p:sp>
    </p:spTree>
    <p:extLst>
      <p:ext uri="{BB962C8B-B14F-4D97-AF65-F5344CB8AC3E}">
        <p14:creationId xmlns:p14="http://schemas.microsoft.com/office/powerpoint/2010/main" val="3488823520"/>
      </p:ext>
    </p:extLst>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235</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404665"/>
            <a:ext cx="5381352" cy="791040"/>
          </a:xfrm>
        </p:spPr>
        <p:txBody>
          <a:bodyPr>
            <a:normAutofit fontScale="90000"/>
          </a:bodyPr>
          <a:lstStyle/>
          <a:p>
            <a:r>
              <a:rPr lang="fr-CA" sz="2200" dirty="0" smtClean="0">
                <a:solidFill>
                  <a:srgbClr val="9BBB59"/>
                </a:solidFill>
              </a:rPr>
              <a:t>Genre du partenaire à la première relation sexuelle</a:t>
            </a:r>
            <a:r>
              <a:rPr lang="fr-CA" sz="2000" dirty="0" smtClean="0">
                <a:solidFill>
                  <a:srgbClr val="9BBB59"/>
                </a:solidFill>
              </a:rPr>
              <a:t/>
            </a:r>
            <a:br>
              <a:rPr lang="fr-CA" sz="2000" dirty="0" smtClean="0">
                <a:solidFill>
                  <a:srgbClr val="9BBB59"/>
                </a:solidFill>
              </a:rPr>
            </a:br>
            <a:endParaRPr lang="fr-CA" dirty="0"/>
          </a:p>
        </p:txBody>
      </p:sp>
      <p:sp>
        <p:nvSpPr>
          <p:cNvPr id="13" name="Rectangle 12"/>
          <p:cNvSpPr/>
          <p:nvPr>
            <p:custDataLst>
              <p:tags r:id="rId4"/>
            </p:custDataLst>
          </p:nvPr>
        </p:nvSpPr>
        <p:spPr>
          <a:xfrm>
            <a:off x="510159" y="1160678"/>
            <a:ext cx="23679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5"/>
            </p:custDataLst>
          </p:nvPr>
        </p:nvSpPr>
        <p:spPr>
          <a:xfrm>
            <a:off x="500202" y="6239735"/>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Q41. </a:t>
            </a:r>
            <a:r>
              <a:rPr lang="fr-CA" sz="900" dirty="0">
                <a:solidFill>
                  <a:srgbClr val="595959"/>
                </a:solidFill>
                <a:latin typeface="Arial" panose="020B0604020202020204" pitchFamily="34" charset="0"/>
                <a:cs typeface="Arial" panose="020B0604020202020204" pitchFamily="34" charset="0"/>
              </a:rPr>
              <a:t>Votre première relation sexuelle était-elle </a:t>
            </a:r>
            <a:r>
              <a:rPr lang="fr-CA" sz="900" dirty="0" smtClean="0">
                <a:solidFill>
                  <a:srgbClr val="595959"/>
                </a:solidFill>
                <a:latin typeface="Arial" panose="020B0604020202020204" pitchFamily="34" charset="0"/>
                <a:cs typeface="Arial" panose="020B0604020202020204" pitchFamily="34" charset="0"/>
              </a:rPr>
              <a:t>…?</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7" name="Table 9"/>
          <p:cNvGraphicFramePr>
            <a:graphicFrameLocks noGrp="1"/>
          </p:cNvGraphicFramePr>
          <p:nvPr>
            <p:custDataLst>
              <p:tags r:id="rId6"/>
            </p:custDataLst>
            <p:extLst>
              <p:ext uri="{D42A27DB-BD31-4B8C-83A1-F6EECF244321}">
                <p14:modId xmlns:p14="http://schemas.microsoft.com/office/powerpoint/2010/main" val="1877528075"/>
              </p:ext>
            </p:extLst>
          </p:nvPr>
        </p:nvGraphicFramePr>
        <p:xfrm>
          <a:off x="510159" y="1556792"/>
          <a:ext cx="7992886" cy="2781325"/>
        </p:xfrm>
        <a:graphic>
          <a:graphicData uri="http://schemas.openxmlformats.org/drawingml/2006/table">
            <a:tbl>
              <a:tblPr firstRow="1" bandRow="1">
                <a:tableStyleId>{2D5ABB26-0587-4C30-8999-92F81FD0307C}</a:tableStyleId>
              </a:tblPr>
              <a:tblGrid>
                <a:gridCol w="2364094"/>
                <a:gridCol w="703599"/>
                <a:gridCol w="703599"/>
                <a:gridCol w="703599"/>
                <a:gridCol w="703599"/>
                <a:gridCol w="703599"/>
                <a:gridCol w="703599"/>
                <a:gridCol w="703599"/>
                <a:gridCol w="703599"/>
              </a:tblGrid>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Gai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Lesbienne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Homme bisexuel</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Femme bisexuel</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Homme</a:t>
                      </a:r>
                    </a:p>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trans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Femme</a:t>
                      </a:r>
                    </a:p>
                    <a:p>
                      <a:pPr algn="ctr" fontAlgn="b"/>
                      <a:r>
                        <a:rPr lang="fr-CA" sz="1000" b="1" kern="1200" baseline="0" dirty="0" err="1" smtClean="0">
                          <a:solidFill>
                            <a:schemeClr val="tx1">
                              <a:lumMod val="65000"/>
                              <a:lumOff val="35000"/>
                            </a:schemeClr>
                          </a:solidFill>
                          <a:latin typeface="Arial Narrow" panose="020B0606020202030204" pitchFamily="34" charset="0"/>
                          <a:ea typeface="+mn-ea"/>
                          <a:cs typeface="Arial" panose="020B0604020202020204" pitchFamily="34" charset="0"/>
                        </a:rPr>
                        <a:t>trans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Trans non-binaire ou Genre fluide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6132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400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302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109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446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81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a:rPr>
                        <a:t>172</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avec un homme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60</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77</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54</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31</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36</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19</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39</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avec une femme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30</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18</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37</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65</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18</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70</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Une personne </a:t>
                      </a:r>
                      <a:r>
                        <a:rPr lang="fr-CA" sz="1100" b="0" i="0" u="none" strike="noStrike" kern="1200" dirty="0" err="1">
                          <a:solidFill>
                            <a:srgbClr val="595959"/>
                          </a:solidFill>
                          <a:effectLst/>
                          <a:latin typeface="Arial Narrow" panose="020B0606020202030204" pitchFamily="34" charset="0"/>
                          <a:ea typeface="+mn-ea"/>
                          <a:cs typeface="+mn-cs"/>
                        </a:rPr>
                        <a:t>trans</a:t>
                      </a:r>
                      <a:r>
                        <a:rPr lang="fr-CA" sz="1100" b="0" i="0" u="none" strike="noStrike" kern="1200" dirty="0">
                          <a:solidFill>
                            <a:srgbClr val="595959"/>
                          </a:solidFill>
                          <a:effectLst/>
                          <a:latin typeface="Arial Narrow" panose="020B0606020202030204" pitchFamily="34" charset="0"/>
                          <a:ea typeface="+mn-ea"/>
                          <a:cs typeface="+mn-cs"/>
                        </a:rPr>
                        <a:t> / non-binaire / de genre fluide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marL="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Autre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3</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Je n’ai jamais eu de relation sexuelle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2</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12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23</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4250748717"/>
      </p:ext>
    </p:extLst>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236</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3837841116"/>
              </p:ext>
            </p:extLst>
          </p:nvPr>
        </p:nvGraphicFramePr>
        <p:xfrm>
          <a:off x="683568" y="2132856"/>
          <a:ext cx="7776864" cy="4064000"/>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404665"/>
            <a:ext cx="5381352" cy="791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0000" lnSpcReduction="100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Proportion actuellement dans une relation affective</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
        <p:nvSpPr>
          <p:cNvPr id="8" name="Rectangle 7"/>
          <p:cNvSpPr/>
          <p:nvPr>
            <p:custDataLst>
              <p:tags r:id="rId4"/>
            </p:custDataLst>
          </p:nvPr>
        </p:nvSpPr>
        <p:spPr>
          <a:xfrm>
            <a:off x="510159" y="1160678"/>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Q43. </a:t>
            </a:r>
            <a:r>
              <a:rPr lang="fr-CA" sz="900" dirty="0">
                <a:solidFill>
                  <a:srgbClr val="595959"/>
                </a:solidFill>
                <a:latin typeface="Arial" panose="020B0604020202020204" pitchFamily="34" charset="0"/>
                <a:cs typeface="Arial" panose="020B0604020202020204" pitchFamily="34" charset="0"/>
              </a:rPr>
              <a:t>Êtes-vous actuellement dans une relation affective à long terme? </a:t>
            </a:r>
          </a:p>
        </p:txBody>
      </p:sp>
    </p:spTree>
    <p:extLst>
      <p:ext uri="{BB962C8B-B14F-4D97-AF65-F5344CB8AC3E}">
        <p14:creationId xmlns:p14="http://schemas.microsoft.com/office/powerpoint/2010/main" val="1179463176"/>
      </p:ext>
    </p:extLst>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237</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404665"/>
            <a:ext cx="5381352" cy="791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0000" lnSpcReduction="100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Proportion actuellement dans une relation affective</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
        <p:nvSpPr>
          <p:cNvPr id="8" name="Rectangle 7"/>
          <p:cNvSpPr/>
          <p:nvPr>
            <p:custDataLst>
              <p:tags r:id="rId4"/>
            </p:custDataLst>
          </p:nvPr>
        </p:nvSpPr>
        <p:spPr>
          <a:xfrm>
            <a:off x="510159" y="1160678"/>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Q43. </a:t>
            </a:r>
            <a:r>
              <a:rPr lang="fr-CA" sz="900" dirty="0">
                <a:solidFill>
                  <a:srgbClr val="595959"/>
                </a:solidFill>
                <a:latin typeface="Arial" panose="020B0604020202020204" pitchFamily="34" charset="0"/>
                <a:cs typeface="Arial" panose="020B0604020202020204" pitchFamily="34" charset="0"/>
              </a:rPr>
              <a:t>Êtes-vous actuellement dans une relation affective à long terme? </a:t>
            </a:r>
          </a:p>
        </p:txBody>
      </p:sp>
      <p:graphicFrame>
        <p:nvGraphicFramePr>
          <p:cNvPr id="10" name="Table 9"/>
          <p:cNvGraphicFramePr>
            <a:graphicFrameLocks noGrp="1"/>
          </p:cNvGraphicFramePr>
          <p:nvPr>
            <p:custDataLst>
              <p:tags r:id="rId6"/>
            </p:custDataLst>
            <p:extLst>
              <p:ext uri="{D42A27DB-BD31-4B8C-83A1-F6EECF244321}">
                <p14:modId xmlns:p14="http://schemas.microsoft.com/office/powerpoint/2010/main" val="3773690199"/>
              </p:ext>
            </p:extLst>
          </p:nvPr>
        </p:nvGraphicFramePr>
        <p:xfrm>
          <a:off x="612328" y="3789040"/>
          <a:ext cx="6912000" cy="1974060"/>
        </p:xfrm>
        <a:graphic>
          <a:graphicData uri="http://schemas.openxmlformats.org/drawingml/2006/table">
            <a:tbl>
              <a:tblPr firstRow="1" bandRow="1">
                <a:tableStyleId>{2D5ABB26-0587-4C30-8999-92F81FD0307C}</a:tableStyleId>
              </a:tblPr>
              <a:tblGrid>
                <a:gridCol w="2376000"/>
                <a:gridCol w="648000"/>
                <a:gridCol w="648000"/>
                <a:gridCol w="648000"/>
                <a:gridCol w="648000"/>
                <a:gridCol w="648000"/>
                <a:gridCol w="648000"/>
                <a:gridCol w="648000"/>
              </a:tblGrid>
              <a:tr h="27019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1917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8255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014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24000">
                <a:tc>
                  <a:txBody>
                    <a:bodyPr/>
                    <a:lstStyle/>
                    <a:p>
                      <a:pPr algn="l"/>
                      <a:r>
                        <a:rPr lang="fr-CA" sz="1100" b="1" kern="1200" dirty="0" smtClean="0">
                          <a:solidFill>
                            <a:srgbClr val="595959"/>
                          </a:solidFill>
                          <a:latin typeface="Arial Narrow" panose="020B0606020202030204" pitchFamily="34" charset="0"/>
                          <a:ea typeface="+mn-ea"/>
                          <a:cs typeface="+mn-cs"/>
                        </a:rPr>
                        <a:t>Actuellement</a:t>
                      </a:r>
                      <a:r>
                        <a:rPr lang="fr-CA" sz="1100" b="1" kern="1200" baseline="0" dirty="0" smtClean="0">
                          <a:solidFill>
                            <a:srgbClr val="595959"/>
                          </a:solidFill>
                          <a:latin typeface="Arial Narrow" panose="020B0606020202030204" pitchFamily="34" charset="0"/>
                          <a:ea typeface="+mn-ea"/>
                          <a:cs typeface="+mn-cs"/>
                        </a:rPr>
                        <a:t> en </a:t>
                      </a:r>
                      <a:r>
                        <a:rPr lang="fr-CA" sz="1100" b="1" kern="1200" dirty="0" smtClean="0">
                          <a:solidFill>
                            <a:srgbClr val="595959"/>
                          </a:solidFill>
                          <a:latin typeface="Arial Narrow" panose="020B0606020202030204" pitchFamily="34" charset="0"/>
                          <a:ea typeface="+mn-ea"/>
                          <a:cs typeface="+mn-cs"/>
                        </a:rPr>
                        <a:t>relation affective</a:t>
                      </a:r>
                      <a:endParaRPr lang="fr-CA" sz="1100" b="1" kern="120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51</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29</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65</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44</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Non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71</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55</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38</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56</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graphicFrame>
        <p:nvGraphicFramePr>
          <p:cNvPr id="12" name="Table 9"/>
          <p:cNvGraphicFramePr>
            <a:graphicFrameLocks noGrp="1"/>
          </p:cNvGraphicFramePr>
          <p:nvPr>
            <p:custDataLst>
              <p:tags r:id="rId7"/>
            </p:custDataLst>
            <p:extLst>
              <p:ext uri="{D42A27DB-BD31-4B8C-83A1-F6EECF244321}">
                <p14:modId xmlns:p14="http://schemas.microsoft.com/office/powerpoint/2010/main" val="3589838276"/>
              </p:ext>
            </p:extLst>
          </p:nvPr>
        </p:nvGraphicFramePr>
        <p:xfrm>
          <a:off x="611560" y="1556792"/>
          <a:ext cx="8208912" cy="2088099"/>
        </p:xfrm>
        <a:graphic>
          <a:graphicData uri="http://schemas.openxmlformats.org/drawingml/2006/table">
            <a:tbl>
              <a:tblPr firstRow="1" bandRow="1">
                <a:tableStyleId>{2D5ABB26-0587-4C30-8999-92F81FD0307C}</a:tableStyleId>
              </a:tblPr>
              <a:tblGrid>
                <a:gridCol w="2376264"/>
                <a:gridCol w="648072"/>
                <a:gridCol w="648072"/>
                <a:gridCol w="648072"/>
                <a:gridCol w="648072"/>
                <a:gridCol w="648072"/>
                <a:gridCol w="648072"/>
                <a:gridCol w="648072"/>
                <a:gridCol w="648072"/>
                <a:gridCol w="648072"/>
              </a:tblGrid>
              <a:tr h="35067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24000">
                <a:tc>
                  <a:txBody>
                    <a:bodyPr/>
                    <a:lstStyle/>
                    <a:p>
                      <a:pPr algn="l"/>
                      <a:r>
                        <a:rPr lang="fr-CA" sz="1100" b="1" kern="1200" dirty="0" smtClean="0">
                          <a:solidFill>
                            <a:srgbClr val="595959"/>
                          </a:solidFill>
                          <a:latin typeface="Arial Narrow" panose="020B0606020202030204" pitchFamily="34" charset="0"/>
                          <a:ea typeface="+mn-ea"/>
                          <a:cs typeface="+mn-cs"/>
                        </a:rPr>
                        <a:t>Actuellement</a:t>
                      </a:r>
                      <a:r>
                        <a:rPr lang="fr-CA" sz="1100" b="1" kern="1200" baseline="0" dirty="0" smtClean="0">
                          <a:solidFill>
                            <a:srgbClr val="595959"/>
                          </a:solidFill>
                          <a:latin typeface="Arial Narrow" panose="020B0606020202030204" pitchFamily="34" charset="0"/>
                          <a:ea typeface="+mn-ea"/>
                          <a:cs typeface="+mn-cs"/>
                        </a:rPr>
                        <a:t> en </a:t>
                      </a:r>
                      <a:r>
                        <a:rPr lang="fr-CA" sz="1100" b="1" kern="1200" dirty="0" smtClean="0">
                          <a:solidFill>
                            <a:srgbClr val="595959"/>
                          </a:solidFill>
                          <a:latin typeface="Arial Narrow" panose="020B0606020202030204" pitchFamily="34" charset="0"/>
                          <a:ea typeface="+mn-ea"/>
                          <a:cs typeface="+mn-cs"/>
                        </a:rPr>
                        <a:t>relation affective</a:t>
                      </a:r>
                      <a:endParaRPr lang="fr-CA" sz="1100" b="1" kern="120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51</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51</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55</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59</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11</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52</a:t>
                      </a:r>
                      <a:endParaRPr lang="fr-CA" sz="1100" b="0"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39</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Non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45</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41</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89</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48</a:t>
                      </a:r>
                      <a:endParaRPr lang="fr-CA" sz="1100" b="0"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2722990763"/>
      </p:ext>
    </p:extLst>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238</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404665"/>
            <a:ext cx="5381352" cy="791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0000" lnSpcReduction="100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Proportion actuellement dans une relation affective</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
        <p:nvSpPr>
          <p:cNvPr id="8" name="Rectangle 7"/>
          <p:cNvSpPr/>
          <p:nvPr>
            <p:custDataLst>
              <p:tags r:id="rId4"/>
            </p:custDataLst>
          </p:nvPr>
        </p:nvSpPr>
        <p:spPr>
          <a:xfrm>
            <a:off x="510159" y="1160678"/>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Q43. </a:t>
            </a:r>
            <a:r>
              <a:rPr lang="fr-CA" sz="900" dirty="0">
                <a:solidFill>
                  <a:srgbClr val="595959"/>
                </a:solidFill>
                <a:latin typeface="Arial" panose="020B0604020202020204" pitchFamily="34" charset="0"/>
                <a:cs typeface="Arial" panose="020B0604020202020204" pitchFamily="34" charset="0"/>
              </a:rPr>
              <a:t>Êtes-vous actuellement dans une relation affective à long terme? </a:t>
            </a:r>
          </a:p>
        </p:txBody>
      </p:sp>
      <p:graphicFrame>
        <p:nvGraphicFramePr>
          <p:cNvPr id="12" name="Table 9"/>
          <p:cNvGraphicFramePr>
            <a:graphicFrameLocks noGrp="1"/>
          </p:cNvGraphicFramePr>
          <p:nvPr>
            <p:custDataLst>
              <p:tags r:id="rId6"/>
            </p:custDataLst>
            <p:extLst>
              <p:ext uri="{D42A27DB-BD31-4B8C-83A1-F6EECF244321}">
                <p14:modId xmlns:p14="http://schemas.microsoft.com/office/powerpoint/2010/main" val="1035420650"/>
              </p:ext>
            </p:extLst>
          </p:nvPr>
        </p:nvGraphicFramePr>
        <p:xfrm>
          <a:off x="551525" y="1700808"/>
          <a:ext cx="5328593" cy="2069934"/>
        </p:xfrm>
        <a:graphic>
          <a:graphicData uri="http://schemas.openxmlformats.org/drawingml/2006/table">
            <a:tbl>
              <a:tblPr firstRow="1" bandRow="1">
                <a:tableStyleId>{2D5ABB26-0587-4C30-8999-92F81FD0307C}</a:tableStyleId>
              </a:tblPr>
              <a:tblGrid>
                <a:gridCol w="2930726"/>
                <a:gridCol w="799289"/>
                <a:gridCol w="799289"/>
                <a:gridCol w="799289"/>
              </a:tblGrid>
              <a:tr h="35067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Gais</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Lesbiennes</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400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302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24000">
                <a:tc>
                  <a:txBody>
                    <a:bodyPr/>
                    <a:lstStyle/>
                    <a:p>
                      <a:pPr algn="l"/>
                      <a:r>
                        <a:rPr lang="fr-CA" sz="1100" b="1" kern="1200" dirty="0" smtClean="0">
                          <a:solidFill>
                            <a:srgbClr val="595959"/>
                          </a:solidFill>
                          <a:latin typeface="Arial Narrow" panose="020B0606020202030204" pitchFamily="34" charset="0"/>
                          <a:ea typeface="+mn-ea"/>
                          <a:cs typeface="+mn-cs"/>
                        </a:rPr>
                        <a:t>Actuellement</a:t>
                      </a:r>
                      <a:r>
                        <a:rPr lang="fr-CA" sz="1100" b="1" kern="1200" baseline="0" dirty="0" smtClean="0">
                          <a:solidFill>
                            <a:srgbClr val="595959"/>
                          </a:solidFill>
                          <a:latin typeface="Arial Narrow" panose="020B0606020202030204" pitchFamily="34" charset="0"/>
                          <a:ea typeface="+mn-ea"/>
                          <a:cs typeface="+mn-cs"/>
                        </a:rPr>
                        <a:t> en </a:t>
                      </a:r>
                      <a:r>
                        <a:rPr lang="fr-CA" sz="1100" b="1" kern="1200" dirty="0" smtClean="0">
                          <a:solidFill>
                            <a:srgbClr val="595959"/>
                          </a:solidFill>
                          <a:latin typeface="Arial Narrow" panose="020B0606020202030204" pitchFamily="34" charset="0"/>
                          <a:ea typeface="+mn-ea"/>
                          <a:cs typeface="+mn-cs"/>
                        </a:rPr>
                        <a:t>relation affective</a:t>
                      </a:r>
                      <a:endParaRPr lang="fr-CA" sz="1100" b="1" kern="120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51</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a:rPr>
                        <a:t>49</a:t>
                      </a:r>
                      <a:endParaRPr lang="fr-CA" sz="1100" b="0"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Non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a:rPr>
                        <a:t>51</a:t>
                      </a:r>
                      <a:endParaRPr lang="fr-CA" sz="1100" b="0"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38</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1030606048"/>
      </p:ext>
    </p:extLst>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239</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3697145272"/>
              </p:ext>
            </p:extLst>
          </p:nvPr>
        </p:nvGraphicFramePr>
        <p:xfrm>
          <a:off x="683568" y="1409444"/>
          <a:ext cx="7776864" cy="4064000"/>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Proportion vivant une relation ouverte</a:t>
            </a:r>
          </a:p>
          <a:p>
            <a:endParaRPr lang="fr-CA" dirty="0">
              <a:solidFill>
                <a:srgbClr val="00AFDC"/>
              </a:solidFill>
            </a:endParaRPr>
          </a:p>
        </p:txBody>
      </p:sp>
      <p:sp>
        <p:nvSpPr>
          <p:cNvPr id="8" name="Rectangle 7"/>
          <p:cNvSpPr/>
          <p:nvPr>
            <p:custDataLst>
              <p:tags r:id="rId4"/>
            </p:custDataLst>
          </p:nvPr>
        </p:nvSpPr>
        <p:spPr>
          <a:xfrm>
            <a:off x="510159" y="1160678"/>
            <a:ext cx="3986989"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actuellement dans une relation affective à long terme</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2791"/>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Q50. </a:t>
            </a:r>
            <a:r>
              <a:rPr lang="fr-CA" sz="900" dirty="0">
                <a:solidFill>
                  <a:srgbClr val="595959"/>
                </a:solidFill>
                <a:latin typeface="Arial" panose="020B0604020202020204" pitchFamily="34" charset="0"/>
                <a:cs typeface="Arial" panose="020B0604020202020204" pitchFamily="34" charset="0"/>
              </a:rPr>
              <a:t>Qualifieriez-vous votre relation affective actuelle de relation ouverte</a:t>
            </a:r>
            <a:r>
              <a:rPr lang="fr-CA" sz="900" dirty="0" smtClean="0">
                <a:solidFill>
                  <a:srgbClr val="595959"/>
                </a:solidFill>
                <a:latin typeface="Arial" panose="020B0604020202020204" pitchFamily="34" charset="0"/>
                <a:cs typeface="Arial" panose="020B0604020202020204" pitchFamily="34" charset="0"/>
              </a:rPr>
              <a:t>?</a:t>
            </a:r>
            <a:endParaRPr lang="fr-CA" sz="900" dirty="0">
              <a:solidFill>
                <a:srgbClr val="595959"/>
              </a:solidFill>
              <a:latin typeface="Arial" panose="020B0604020202020204" pitchFamily="34" charset="0"/>
              <a:cs typeface="Arial" panose="020B0604020202020204" pitchFamily="34" charset="0"/>
            </a:endParaRPr>
          </a:p>
        </p:txBody>
      </p:sp>
      <p:sp>
        <p:nvSpPr>
          <p:cNvPr id="10" name="Rectangle 9"/>
          <p:cNvSpPr/>
          <p:nvPr/>
        </p:nvSpPr>
        <p:spPr>
          <a:xfrm>
            <a:off x="1034083" y="5013177"/>
            <a:ext cx="3384376" cy="936104"/>
          </a:xfrm>
          <a:prstGeom prst="rect">
            <a:avLst/>
          </a:prstGeom>
          <a:solidFill>
            <a:srgbClr val="EFF6C6"/>
          </a:solidFill>
          <a:ln>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srgbClr val="7F7F7F"/>
                </a:solidFill>
                <a:latin typeface="Arial" panose="020B0604020202020204" pitchFamily="34" charset="0"/>
                <a:cs typeface="Arial" panose="020B0604020202020204" pitchFamily="34" charset="0"/>
              </a:rPr>
              <a:t>% recalculé sur le </a:t>
            </a:r>
            <a:r>
              <a:rPr lang="fr-CA" sz="1200" b="1" u="sng" dirty="0" smtClean="0">
                <a:solidFill>
                  <a:srgbClr val="7F7F7F"/>
                </a:solidFill>
                <a:latin typeface="Arial" panose="020B0604020202020204" pitchFamily="34" charset="0"/>
                <a:cs typeface="Arial" panose="020B0604020202020204" pitchFamily="34" charset="0"/>
              </a:rPr>
              <a:t>TOTAL</a:t>
            </a:r>
            <a:r>
              <a:rPr lang="fr-CA" sz="1200" b="1" dirty="0" smtClean="0">
                <a:solidFill>
                  <a:srgbClr val="7F7F7F"/>
                </a:solidFill>
                <a:latin typeface="Arial" panose="020B0604020202020204" pitchFamily="34" charset="0"/>
                <a:cs typeface="Arial" panose="020B0604020202020204" pitchFamily="34" charset="0"/>
              </a:rPr>
              <a:t> de l’échantillon :</a:t>
            </a:r>
          </a:p>
          <a:p>
            <a:pPr algn="ctr"/>
            <a:endParaRPr lang="fr-CA" sz="1200" b="1" dirty="0" smtClean="0">
              <a:solidFill>
                <a:srgbClr val="7F7F7F"/>
              </a:solidFill>
              <a:latin typeface="Arial" panose="020B0604020202020204" pitchFamily="34" charset="0"/>
              <a:cs typeface="Arial" panose="020B0604020202020204" pitchFamily="34" charset="0"/>
            </a:endParaRPr>
          </a:p>
          <a:p>
            <a:pPr algn="ctr"/>
            <a:r>
              <a:rPr lang="fr-CA" sz="1200" dirty="0" smtClean="0">
                <a:solidFill>
                  <a:srgbClr val="7F7F7F"/>
                </a:solidFill>
                <a:latin typeface="Arial" panose="020B0604020202020204" pitchFamily="34" charset="0"/>
                <a:cs typeface="Arial" panose="020B0604020202020204" pitchFamily="34" charset="0"/>
              </a:rPr>
              <a:t>Population LGBT : 12%</a:t>
            </a:r>
          </a:p>
          <a:p>
            <a:pPr algn="ctr"/>
            <a:r>
              <a:rPr lang="fr-CA" sz="1200" dirty="0">
                <a:solidFill>
                  <a:srgbClr val="7F7F7F"/>
                </a:solidFill>
                <a:latin typeface="Arial" panose="020B0604020202020204" pitchFamily="34" charset="0"/>
                <a:cs typeface="Arial" panose="020B0604020202020204" pitchFamily="34" charset="0"/>
              </a:rPr>
              <a:t>P</a:t>
            </a:r>
            <a:r>
              <a:rPr lang="fr-CA" sz="1200" dirty="0" smtClean="0">
                <a:solidFill>
                  <a:srgbClr val="7F7F7F"/>
                </a:solidFill>
                <a:latin typeface="Arial" panose="020B0604020202020204" pitchFamily="34" charset="0"/>
                <a:cs typeface="Arial" panose="020B0604020202020204" pitchFamily="34" charset="0"/>
              </a:rPr>
              <a:t>opulation hétérosexuelle </a:t>
            </a:r>
            <a:r>
              <a:rPr lang="fr-CA" sz="1200" dirty="0" err="1" smtClean="0">
                <a:solidFill>
                  <a:srgbClr val="7F7F7F"/>
                </a:solidFill>
                <a:latin typeface="Arial" panose="020B0604020202020204" pitchFamily="34" charset="0"/>
                <a:cs typeface="Arial" panose="020B0604020202020204" pitchFamily="34" charset="0"/>
              </a:rPr>
              <a:t>cisgenre</a:t>
            </a:r>
            <a:r>
              <a:rPr lang="fr-CA" sz="1200" dirty="0" smtClean="0">
                <a:solidFill>
                  <a:srgbClr val="7F7F7F"/>
                </a:solidFill>
                <a:latin typeface="Arial" panose="020B0604020202020204" pitchFamily="34" charset="0"/>
                <a:cs typeface="Arial" panose="020B0604020202020204" pitchFamily="34" charset="0"/>
              </a:rPr>
              <a:t> : 3%</a:t>
            </a:r>
            <a:endParaRPr lang="fr-CA" sz="1200" dirty="0">
              <a:solidFill>
                <a:srgbClr val="7F7F7F"/>
              </a:solidFill>
              <a:latin typeface="Arial" panose="020B0604020202020204" pitchFamily="34" charset="0"/>
              <a:cs typeface="Arial" panose="020B0604020202020204" pitchFamily="34" charset="0"/>
            </a:endParaRPr>
          </a:p>
        </p:txBody>
      </p:sp>
      <p:sp>
        <p:nvSpPr>
          <p:cNvPr id="2" name="Flèche vers le bas 1"/>
          <p:cNvSpPr/>
          <p:nvPr/>
        </p:nvSpPr>
        <p:spPr>
          <a:xfrm>
            <a:off x="2555776" y="4640163"/>
            <a:ext cx="432048" cy="288032"/>
          </a:xfrm>
          <a:prstGeom prst="downArrow">
            <a:avLst/>
          </a:prstGeom>
          <a:solidFill>
            <a:srgbClr val="5A5A5A"/>
          </a:solidFill>
          <a:ln>
            <a:solidFill>
              <a:srgbClr val="5A5A5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p>
        </p:txBody>
      </p:sp>
    </p:spTree>
    <p:extLst>
      <p:ext uri="{BB962C8B-B14F-4D97-AF65-F5344CB8AC3E}">
        <p14:creationId xmlns:p14="http://schemas.microsoft.com/office/powerpoint/2010/main" val="760594797"/>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Grands constats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24</a:t>
            </a:fld>
            <a:endParaRPr lang="en-CA" dirty="0">
              <a:solidFill>
                <a:srgbClr val="000000">
                  <a:tint val="75000"/>
                </a:srgbClr>
              </a:solidFill>
            </a:endParaRPr>
          </a:p>
        </p:txBody>
      </p:sp>
      <p:sp>
        <p:nvSpPr>
          <p:cNvPr id="7" name="Espace réservé du contenu 6"/>
          <p:cNvSpPr>
            <a:spLocks noGrp="1"/>
          </p:cNvSpPr>
          <p:nvPr>
            <p:ph type="body" sz="quarter" idx="13"/>
            <p:custDataLst>
              <p:tags r:id="rId3"/>
            </p:custDataLst>
          </p:nvPr>
        </p:nvSpPr>
        <p:spPr>
          <a:xfrm>
            <a:off x="558799" y="1487462"/>
            <a:ext cx="5311775" cy="5007059"/>
          </a:xfrm>
        </p:spPr>
        <p:txBody>
          <a:bodyPr>
            <a:normAutofit/>
          </a:bodyPr>
          <a:lstStyle/>
          <a:p>
            <a:pPr marL="228600" indent="-228600">
              <a:buClr>
                <a:srgbClr val="9BBB59"/>
              </a:buClr>
              <a:buFont typeface="Wingdings" panose="05000000000000000000" pitchFamily="2" charset="2"/>
              <a:buChar char="§"/>
            </a:pPr>
            <a:r>
              <a:rPr lang="fr-CA" sz="1200" b="0" dirty="0" smtClean="0"/>
              <a:t>Les gais ne se distinguent que très peu de la moyenne dans l’ensemble de ces résultats : c’est un des groupes où l’on trouve les plus fortes proportions d’individus ayant vécu de l’intimidation (avec les répondants qui se disent non binaires), mais c’est aussi le groupe dont la famille a le mieux accepté l’orientation sexuelle. Ils se distinguent également par une plus grande fréquentation des lieux de sortie LGBT, qu’ils fréquentent cependant de moins en moins souvent.</a:t>
            </a:r>
            <a:endParaRPr lang="fr-CA" sz="1200" b="0" dirty="0"/>
          </a:p>
          <a:p>
            <a:pPr>
              <a:buClr>
                <a:srgbClr val="9BBB59"/>
              </a:buClr>
            </a:pPr>
            <a:r>
              <a:rPr lang="fr-CA" sz="1200" i="1" dirty="0" smtClean="0"/>
              <a:t>Particularités </a:t>
            </a:r>
            <a:r>
              <a:rPr lang="fr-CA" sz="1200" i="1" dirty="0"/>
              <a:t>selon la </a:t>
            </a:r>
            <a:r>
              <a:rPr lang="fr-CA" sz="1200" i="1" dirty="0" smtClean="0"/>
              <a:t>région</a:t>
            </a:r>
            <a:endParaRPr lang="fr-CA" sz="1200" b="0" dirty="0"/>
          </a:p>
          <a:p>
            <a:pPr marL="228600" indent="-228600">
              <a:buClr>
                <a:srgbClr val="9BBB59"/>
              </a:buClr>
              <a:buFont typeface="Wingdings" panose="05000000000000000000" pitchFamily="2" charset="2"/>
              <a:buChar char="§"/>
            </a:pPr>
            <a:r>
              <a:rPr lang="fr-CA" sz="1200" b="0" dirty="0"/>
              <a:t>Les répondants du Québec ont un peu moins </a:t>
            </a:r>
            <a:r>
              <a:rPr lang="fr-CA" sz="1200" b="0" dirty="0" smtClean="0"/>
              <a:t>l’impression, comparativement aux répondants </a:t>
            </a:r>
            <a:r>
              <a:rPr lang="fr-CA" sz="1200" b="0" dirty="0"/>
              <a:t>des autres </a:t>
            </a:r>
            <a:r>
              <a:rPr lang="fr-CA" sz="1200" b="0" dirty="0" smtClean="0"/>
              <a:t>régions, </a:t>
            </a:r>
            <a:r>
              <a:rPr lang="fr-CA" sz="1200" b="0" dirty="0"/>
              <a:t>que la société canadienne est disposée à faire des efforts pour intégrer les personnes LGBT et sont plus inquiets face à la montée d’idéologies conservatrices dans différents pays </a:t>
            </a:r>
            <a:r>
              <a:rPr lang="fr-CA" sz="1200" b="0" dirty="0" smtClean="0"/>
              <a:t>occidentaux. </a:t>
            </a:r>
          </a:p>
          <a:p>
            <a:pPr marL="266700">
              <a:buClr>
                <a:srgbClr val="9BBB59"/>
              </a:buClr>
            </a:pPr>
            <a:r>
              <a:rPr lang="fr-CA" sz="1200" b="0" dirty="0" smtClean="0"/>
              <a:t>C’est </a:t>
            </a:r>
            <a:r>
              <a:rPr lang="fr-CA" sz="1200" b="0" dirty="0"/>
              <a:t>toutefois au Québec que l’on trouve la plus grande proportion de gens qui vivent très bien </a:t>
            </a:r>
            <a:r>
              <a:rPr lang="fr-CA" sz="1200" b="0" dirty="0" smtClean="0"/>
              <a:t>avec leur orientation sexuelle/identité de genre ainsi que les </a:t>
            </a:r>
            <a:r>
              <a:rPr lang="fr-CA" sz="1200" b="0" dirty="0"/>
              <a:t>plus faibles proportions de répondants ayant vécu de la discrimination, notamment sur le lieu de travail.  </a:t>
            </a:r>
            <a:endParaRPr lang="fr-CA" sz="1200" b="0" dirty="0" smtClean="0"/>
          </a:p>
          <a:p>
            <a:pPr marL="266700">
              <a:buClr>
                <a:srgbClr val="9BBB59"/>
              </a:buClr>
            </a:pPr>
            <a:r>
              <a:rPr lang="fr-CA" sz="1200" b="0" dirty="0" smtClean="0"/>
              <a:t>Le </a:t>
            </a:r>
            <a:r>
              <a:rPr lang="fr-CA" sz="1200" b="0" dirty="0"/>
              <a:t>sentiment d’appartenance au mouvement LGBT </a:t>
            </a:r>
            <a:r>
              <a:rPr lang="fr-CA" sz="1200" b="0" dirty="0" smtClean="0"/>
              <a:t>est légèrement meilleur au Québec que dans les autres régions; on y ressent notamment moins la </a:t>
            </a:r>
            <a:r>
              <a:rPr lang="fr-CA" sz="1200" b="0" dirty="0"/>
              <a:t>présence de </a:t>
            </a:r>
            <a:r>
              <a:rPr lang="fr-CA" sz="1200" b="0" dirty="0" smtClean="0"/>
              <a:t>stéréotypes </a:t>
            </a:r>
            <a:r>
              <a:rPr lang="fr-CA" sz="1200" b="0" dirty="0"/>
              <a:t>au sein de la communauté </a:t>
            </a:r>
            <a:r>
              <a:rPr lang="fr-CA" sz="1200" b="0" dirty="0" smtClean="0"/>
              <a:t>LGBT. </a:t>
            </a:r>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5" name="Chevron 14"/>
          <p:cNvSpPr/>
          <p:nvPr/>
        </p:nvSpPr>
        <p:spPr>
          <a:xfrm>
            <a:off x="6379023" y="1814815"/>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6" name="ZoneTexte 15"/>
          <p:cNvSpPr txBox="1"/>
          <p:nvPr/>
        </p:nvSpPr>
        <p:spPr>
          <a:xfrm>
            <a:off x="6606622" y="1661603"/>
            <a:ext cx="1781802" cy="584775"/>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p.268, 82, 81, 224, 225 </a:t>
            </a:r>
            <a:endParaRPr lang="fr-CA" sz="1600" b="1" dirty="0">
              <a:solidFill>
                <a:srgbClr val="9BBB59"/>
              </a:solidFill>
              <a:latin typeface="Arial" panose="020B0604020202020204" pitchFamily="34" charset="0"/>
              <a:cs typeface="Arial" panose="020B0604020202020204" pitchFamily="34" charset="0"/>
            </a:endParaRPr>
          </a:p>
        </p:txBody>
      </p:sp>
      <p:sp>
        <p:nvSpPr>
          <p:cNvPr id="17" name="Chevron 16"/>
          <p:cNvSpPr/>
          <p:nvPr/>
        </p:nvSpPr>
        <p:spPr>
          <a:xfrm>
            <a:off x="6403936" y="3420477"/>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631535" y="3378478"/>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p.145</a:t>
            </a:r>
            <a:endParaRPr lang="fr-CA" sz="1600" b="1" dirty="0">
              <a:solidFill>
                <a:srgbClr val="9BBB59"/>
              </a:solidFill>
              <a:latin typeface="Arial" panose="020B0604020202020204" pitchFamily="34" charset="0"/>
              <a:cs typeface="Arial" panose="020B0604020202020204" pitchFamily="34" charset="0"/>
            </a:endParaRPr>
          </a:p>
        </p:txBody>
      </p:sp>
      <p:sp>
        <p:nvSpPr>
          <p:cNvPr id="19" name="Chevron 18"/>
          <p:cNvSpPr/>
          <p:nvPr/>
        </p:nvSpPr>
        <p:spPr>
          <a:xfrm>
            <a:off x="6403936" y="4407103"/>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ZoneTexte 19"/>
          <p:cNvSpPr txBox="1"/>
          <p:nvPr/>
        </p:nvSpPr>
        <p:spPr>
          <a:xfrm>
            <a:off x="6631535" y="4365104"/>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p.157, 161</a:t>
            </a:r>
            <a:endParaRPr lang="fr-CA" sz="1600" b="1" dirty="0">
              <a:solidFill>
                <a:srgbClr val="9BBB59"/>
              </a:solidFill>
              <a:latin typeface="Arial" panose="020B0604020202020204" pitchFamily="34" charset="0"/>
              <a:cs typeface="Arial" panose="020B0604020202020204" pitchFamily="34" charset="0"/>
            </a:endParaRPr>
          </a:p>
        </p:txBody>
      </p:sp>
      <p:sp>
        <p:nvSpPr>
          <p:cNvPr id="21" name="Chevron 20"/>
          <p:cNvSpPr/>
          <p:nvPr/>
        </p:nvSpPr>
        <p:spPr>
          <a:xfrm>
            <a:off x="6409397" y="5271199"/>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2" name="ZoneTexte 21"/>
          <p:cNvSpPr txBox="1"/>
          <p:nvPr/>
        </p:nvSpPr>
        <p:spPr>
          <a:xfrm>
            <a:off x="6636996" y="5229200"/>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p.179, 192</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11702332"/>
      </p:ext>
    </p:extLst>
  </p:cSld>
  <p:clrMapOvr>
    <a:masterClrMapping/>
  </p:clrMapOvr>
  <p:transition/>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240</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a:solidFill>
                  <a:srgbClr val="9BBB59"/>
                </a:solidFill>
              </a:rPr>
              <a:t>Proportion vivant une relation </a:t>
            </a:r>
            <a:r>
              <a:rPr lang="fr-CA" sz="2100" dirty="0" smtClean="0">
                <a:solidFill>
                  <a:srgbClr val="9BBB59"/>
                </a:solidFill>
              </a:rPr>
              <a:t>ouverte</a:t>
            </a:r>
          </a:p>
          <a:p>
            <a:endParaRPr lang="fr-CA" sz="2100" dirty="0">
              <a:solidFill>
                <a:srgbClr val="9BBB59"/>
              </a:solidFill>
            </a:endParaRPr>
          </a:p>
        </p:txBody>
      </p:sp>
      <p:sp>
        <p:nvSpPr>
          <p:cNvPr id="8" name="Rectangle 7"/>
          <p:cNvSpPr/>
          <p:nvPr>
            <p:custDataLst>
              <p:tags r:id="rId4"/>
            </p:custDataLst>
          </p:nvPr>
        </p:nvSpPr>
        <p:spPr>
          <a:xfrm>
            <a:off x="510159" y="1160678"/>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2791"/>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Q50. </a:t>
            </a:r>
            <a:r>
              <a:rPr lang="fr-CA" sz="900" dirty="0">
                <a:solidFill>
                  <a:srgbClr val="595959"/>
                </a:solidFill>
                <a:latin typeface="Arial" panose="020B0604020202020204" pitchFamily="34" charset="0"/>
                <a:cs typeface="Arial" panose="020B0604020202020204" pitchFamily="34" charset="0"/>
              </a:rPr>
              <a:t>Qualifieriez-vous votre relation affective actuelle de relation ouverte</a:t>
            </a:r>
            <a:r>
              <a:rPr lang="fr-CA" sz="900" dirty="0" smtClean="0">
                <a:solidFill>
                  <a:srgbClr val="595959"/>
                </a:solidFill>
                <a:latin typeface="Arial" panose="020B0604020202020204" pitchFamily="34" charset="0"/>
                <a:cs typeface="Arial" panose="020B0604020202020204" pitchFamily="34" charset="0"/>
              </a:rPr>
              <a:t>?</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5" name="Table 9"/>
          <p:cNvGraphicFramePr>
            <a:graphicFrameLocks noGrp="1"/>
          </p:cNvGraphicFramePr>
          <p:nvPr>
            <p:custDataLst>
              <p:tags r:id="rId6"/>
            </p:custDataLst>
            <p:extLst>
              <p:ext uri="{D42A27DB-BD31-4B8C-83A1-F6EECF244321}">
                <p14:modId xmlns:p14="http://schemas.microsoft.com/office/powerpoint/2010/main" val="736112859"/>
              </p:ext>
            </p:extLst>
          </p:nvPr>
        </p:nvGraphicFramePr>
        <p:xfrm>
          <a:off x="612328" y="3861048"/>
          <a:ext cx="6912000" cy="2102865"/>
        </p:xfrm>
        <a:graphic>
          <a:graphicData uri="http://schemas.openxmlformats.org/drawingml/2006/table">
            <a:tbl>
              <a:tblPr firstRow="1" bandRow="1">
                <a:tableStyleId>{2D5ABB26-0587-4C30-8999-92F81FD0307C}</a:tableStyleId>
              </a:tblPr>
              <a:tblGrid>
                <a:gridCol w="2376000"/>
                <a:gridCol w="648000"/>
                <a:gridCol w="648000"/>
                <a:gridCol w="648000"/>
                <a:gridCol w="648000"/>
                <a:gridCol w="648000"/>
                <a:gridCol w="648000"/>
                <a:gridCol w="648000"/>
              </a:tblGrid>
              <a:tr h="27019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1917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8255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014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52000">
                <a:tc>
                  <a:txBody>
                    <a:bodyPr/>
                    <a:lstStyle/>
                    <a:p>
                      <a:pPr algn="l"/>
                      <a:r>
                        <a:rPr lang="fr-CA" sz="1100" b="1" kern="1200" dirty="0" smtClean="0">
                          <a:solidFill>
                            <a:srgbClr val="595959"/>
                          </a:solidFill>
                          <a:latin typeface="Arial Narrow" panose="020B0606020202030204" pitchFamily="34" charset="0"/>
                          <a:ea typeface="+mn-ea"/>
                          <a:cs typeface="+mn-cs"/>
                        </a:rPr>
                        <a:t>Relation affective actuelle</a:t>
                      </a:r>
                      <a:r>
                        <a:rPr lang="fr-CA" sz="1100" b="1" kern="1200" baseline="0" dirty="0" smtClean="0">
                          <a:solidFill>
                            <a:srgbClr val="595959"/>
                          </a:solidFill>
                          <a:latin typeface="Arial Narrow" panose="020B0606020202030204" pitchFamily="34" charset="0"/>
                          <a:ea typeface="+mn-ea"/>
                          <a:cs typeface="+mn-cs"/>
                        </a:rPr>
                        <a:t> </a:t>
                      </a:r>
                      <a:r>
                        <a:rPr lang="fr-CA" sz="1100" b="1" u="sng" kern="1200" baseline="0" dirty="0" smtClean="0">
                          <a:solidFill>
                            <a:srgbClr val="595959"/>
                          </a:solidFill>
                          <a:latin typeface="Arial Narrow" panose="020B0606020202030204" pitchFamily="34" charset="0"/>
                          <a:ea typeface="+mn-ea"/>
                          <a:cs typeface="+mn-cs"/>
                        </a:rPr>
                        <a:t>ouverte</a:t>
                      </a:r>
                      <a:endParaRPr lang="fr-CA" sz="1100" b="1" u="sng" kern="120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252000">
                <a:tc>
                  <a:txBody>
                    <a:bodyPr/>
                    <a:lstStyle/>
                    <a:p>
                      <a:pPr marL="361950" indent="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Oui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4</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8</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20</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7</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20</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361950" indent="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Non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25</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47</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Pas dans une relation affective à long terme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71</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55</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38</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56</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graphicFrame>
        <p:nvGraphicFramePr>
          <p:cNvPr id="16" name="Table 9"/>
          <p:cNvGraphicFramePr>
            <a:graphicFrameLocks noGrp="1"/>
          </p:cNvGraphicFramePr>
          <p:nvPr>
            <p:custDataLst>
              <p:tags r:id="rId7"/>
            </p:custDataLst>
            <p:extLst>
              <p:ext uri="{D42A27DB-BD31-4B8C-83A1-F6EECF244321}">
                <p14:modId xmlns:p14="http://schemas.microsoft.com/office/powerpoint/2010/main" val="559543763"/>
              </p:ext>
            </p:extLst>
          </p:nvPr>
        </p:nvGraphicFramePr>
        <p:xfrm>
          <a:off x="611560" y="1556792"/>
          <a:ext cx="8208912" cy="2216904"/>
        </p:xfrm>
        <a:graphic>
          <a:graphicData uri="http://schemas.openxmlformats.org/drawingml/2006/table">
            <a:tbl>
              <a:tblPr firstRow="1" bandRow="1">
                <a:tableStyleId>{2D5ABB26-0587-4C30-8999-92F81FD0307C}</a:tableStyleId>
              </a:tblPr>
              <a:tblGrid>
                <a:gridCol w="2376264"/>
                <a:gridCol w="648072"/>
                <a:gridCol w="648072"/>
                <a:gridCol w="648072"/>
                <a:gridCol w="648072"/>
                <a:gridCol w="648072"/>
                <a:gridCol w="648072"/>
                <a:gridCol w="648072"/>
                <a:gridCol w="648072"/>
                <a:gridCol w="648072"/>
              </a:tblGrid>
              <a:tr h="35067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52000">
                <a:tc>
                  <a:txBody>
                    <a:bodyPr/>
                    <a:lstStyle/>
                    <a:p>
                      <a:pPr algn="l"/>
                      <a:r>
                        <a:rPr lang="fr-CA" sz="1100" b="1" kern="1200" dirty="0" smtClean="0">
                          <a:solidFill>
                            <a:srgbClr val="595959"/>
                          </a:solidFill>
                          <a:latin typeface="Arial Narrow" panose="020B0606020202030204" pitchFamily="34" charset="0"/>
                          <a:ea typeface="+mn-ea"/>
                          <a:cs typeface="+mn-cs"/>
                        </a:rPr>
                        <a:t>Relation affective actuelle</a:t>
                      </a:r>
                      <a:r>
                        <a:rPr lang="fr-CA" sz="1100" b="1" kern="1200" baseline="0" dirty="0" smtClean="0">
                          <a:solidFill>
                            <a:srgbClr val="595959"/>
                          </a:solidFill>
                          <a:latin typeface="Arial Narrow" panose="020B0606020202030204" pitchFamily="34" charset="0"/>
                          <a:ea typeface="+mn-ea"/>
                          <a:cs typeface="+mn-cs"/>
                        </a:rPr>
                        <a:t> </a:t>
                      </a:r>
                      <a:r>
                        <a:rPr lang="fr-CA" sz="1100" b="1" u="sng" kern="1200" baseline="0" dirty="0" smtClean="0">
                          <a:solidFill>
                            <a:srgbClr val="595959"/>
                          </a:solidFill>
                          <a:latin typeface="Arial Narrow" panose="020B0606020202030204" pitchFamily="34" charset="0"/>
                          <a:ea typeface="+mn-ea"/>
                          <a:cs typeface="+mn-cs"/>
                        </a:rPr>
                        <a:t>ouverte</a:t>
                      </a:r>
                      <a:endParaRPr lang="fr-CA" sz="1100" b="1" u="sng" kern="120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252000">
                <a:tc>
                  <a:txBody>
                    <a:bodyPr/>
                    <a:lstStyle/>
                    <a:p>
                      <a:pPr marL="361950" indent="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Oui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a:rPr>
                        <a:t>11</a:t>
                      </a:r>
                      <a:endParaRPr lang="fr-CA" sz="1100" b="0"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19</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12</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34</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361950" indent="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Non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41</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11</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41</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24</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21</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Pas dans une relation affective à long terme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45</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41</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89</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48</a:t>
                      </a:r>
                      <a:endParaRPr lang="fr-CA" sz="1100" b="0"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4189901182"/>
      </p:ext>
    </p:extLst>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241</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a:solidFill>
                  <a:srgbClr val="9BBB59"/>
                </a:solidFill>
              </a:rPr>
              <a:t>Proportion vivant une relation </a:t>
            </a:r>
            <a:r>
              <a:rPr lang="fr-CA" sz="2100" dirty="0" smtClean="0">
                <a:solidFill>
                  <a:srgbClr val="9BBB59"/>
                </a:solidFill>
              </a:rPr>
              <a:t>ouverte</a:t>
            </a:r>
          </a:p>
          <a:p>
            <a:endParaRPr lang="fr-CA" sz="2100" dirty="0">
              <a:solidFill>
                <a:srgbClr val="9BBB59"/>
              </a:solidFill>
            </a:endParaRPr>
          </a:p>
        </p:txBody>
      </p:sp>
      <p:sp>
        <p:nvSpPr>
          <p:cNvPr id="8" name="Rectangle 7"/>
          <p:cNvSpPr/>
          <p:nvPr>
            <p:custDataLst>
              <p:tags r:id="rId4"/>
            </p:custDataLst>
          </p:nvPr>
        </p:nvSpPr>
        <p:spPr>
          <a:xfrm>
            <a:off x="510159" y="1160678"/>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2791"/>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Q50. </a:t>
            </a:r>
            <a:r>
              <a:rPr lang="fr-CA" sz="900" dirty="0">
                <a:solidFill>
                  <a:srgbClr val="595959"/>
                </a:solidFill>
                <a:latin typeface="Arial" panose="020B0604020202020204" pitchFamily="34" charset="0"/>
                <a:cs typeface="Arial" panose="020B0604020202020204" pitchFamily="34" charset="0"/>
              </a:rPr>
              <a:t>Qualifieriez-vous votre relation affective actuelle de relation ouverte</a:t>
            </a:r>
            <a:r>
              <a:rPr lang="fr-CA" sz="900" dirty="0" smtClean="0">
                <a:solidFill>
                  <a:srgbClr val="595959"/>
                </a:solidFill>
                <a:latin typeface="Arial" panose="020B0604020202020204" pitchFamily="34" charset="0"/>
                <a:cs typeface="Arial" panose="020B0604020202020204" pitchFamily="34" charset="0"/>
              </a:rPr>
              <a:t>?</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0" name="Table 9"/>
          <p:cNvGraphicFramePr>
            <a:graphicFrameLocks noGrp="1"/>
          </p:cNvGraphicFramePr>
          <p:nvPr>
            <p:custDataLst>
              <p:tags r:id="rId6"/>
            </p:custDataLst>
            <p:extLst>
              <p:ext uri="{D42A27DB-BD31-4B8C-83A1-F6EECF244321}">
                <p14:modId xmlns:p14="http://schemas.microsoft.com/office/powerpoint/2010/main" val="2888421351"/>
              </p:ext>
            </p:extLst>
          </p:nvPr>
        </p:nvGraphicFramePr>
        <p:xfrm>
          <a:off x="551525" y="1700808"/>
          <a:ext cx="5328593" cy="2393934"/>
        </p:xfrm>
        <a:graphic>
          <a:graphicData uri="http://schemas.openxmlformats.org/drawingml/2006/table">
            <a:tbl>
              <a:tblPr firstRow="1" bandRow="1">
                <a:tableStyleId>{2D5ABB26-0587-4C30-8999-92F81FD0307C}</a:tableStyleId>
              </a:tblPr>
              <a:tblGrid>
                <a:gridCol w="2930726"/>
                <a:gridCol w="799289"/>
                <a:gridCol w="799289"/>
                <a:gridCol w="799289"/>
              </a:tblGrid>
              <a:tr h="35067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Gais</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Lesbiennes</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400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302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24000">
                <a:tc>
                  <a:txBody>
                    <a:bodyPr/>
                    <a:lstStyle/>
                    <a:p>
                      <a:pPr algn="l"/>
                      <a:r>
                        <a:rPr lang="fr-CA" sz="1100" b="1" kern="1200" dirty="0" smtClean="0">
                          <a:solidFill>
                            <a:srgbClr val="595959"/>
                          </a:solidFill>
                          <a:latin typeface="Arial Narrow" panose="020B0606020202030204" pitchFamily="34" charset="0"/>
                          <a:ea typeface="+mn-ea"/>
                          <a:cs typeface="+mn-cs"/>
                        </a:rPr>
                        <a:t>Relation affective actuelle</a:t>
                      </a:r>
                      <a:r>
                        <a:rPr lang="fr-CA" sz="1100" b="1" kern="1200" baseline="0" dirty="0" smtClean="0">
                          <a:solidFill>
                            <a:srgbClr val="595959"/>
                          </a:solidFill>
                          <a:latin typeface="Arial Narrow" panose="020B0606020202030204" pitchFamily="34" charset="0"/>
                          <a:ea typeface="+mn-ea"/>
                          <a:cs typeface="+mn-cs"/>
                        </a:rPr>
                        <a:t> </a:t>
                      </a:r>
                      <a:r>
                        <a:rPr lang="fr-CA" sz="1100" b="1" u="sng" kern="1200" baseline="0" dirty="0" smtClean="0">
                          <a:solidFill>
                            <a:srgbClr val="595959"/>
                          </a:solidFill>
                          <a:latin typeface="Arial Narrow" panose="020B0606020202030204" pitchFamily="34" charset="0"/>
                          <a:ea typeface="+mn-ea"/>
                          <a:cs typeface="+mn-cs"/>
                        </a:rPr>
                        <a:t>ouverte</a:t>
                      </a:r>
                      <a:endParaRPr lang="fr-CA" sz="1100" b="1" u="sng" kern="1200" dirty="0">
                        <a:solidFill>
                          <a:srgbClr val="595959"/>
                        </a:solidFill>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24000">
                <a:tc>
                  <a:txBody>
                    <a:bodyPr/>
                    <a:lstStyle/>
                    <a:p>
                      <a:pPr marL="361950" indent="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Oui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13</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Non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36</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60</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361950" indent="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Pas dans une relation affective à long terme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a:rPr>
                        <a:t>51</a:t>
                      </a:r>
                      <a:endParaRPr lang="fr-CA" sz="1100" b="0"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38</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647875375"/>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242</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3375903943"/>
              </p:ext>
            </p:extLst>
          </p:nvPr>
        </p:nvGraphicFramePr>
        <p:xfrm>
          <a:off x="683568" y="2132856"/>
          <a:ext cx="7776864" cy="4064000"/>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Type de relation recherchée</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
        <p:nvSpPr>
          <p:cNvPr id="8" name="Rectangle 7"/>
          <p:cNvSpPr/>
          <p:nvPr>
            <p:custDataLst>
              <p:tags r:id="rId4"/>
            </p:custDataLst>
          </p:nvPr>
        </p:nvSpPr>
        <p:spPr>
          <a:xfrm>
            <a:off x="510159" y="1160678"/>
            <a:ext cx="3313728"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qui ne sont pas dans une relation affective</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Q45. </a:t>
            </a:r>
            <a:r>
              <a:rPr lang="fr-CA" sz="900" dirty="0">
                <a:solidFill>
                  <a:srgbClr val="595959"/>
                </a:solidFill>
                <a:latin typeface="Arial" panose="020B0604020202020204" pitchFamily="34" charset="0"/>
                <a:cs typeface="Arial" panose="020B0604020202020204" pitchFamily="34" charset="0"/>
              </a:rPr>
              <a:t>À l’heure actuelle, êtes-vous plutôt à la recherche </a:t>
            </a:r>
            <a:r>
              <a:rPr lang="fr-CA" sz="900" dirty="0" smtClean="0">
                <a:solidFill>
                  <a:srgbClr val="595959"/>
                </a:solidFill>
                <a:latin typeface="Arial" panose="020B0604020202020204" pitchFamily="34" charset="0"/>
                <a:cs typeface="Arial" panose="020B0604020202020204" pitchFamily="34" charset="0"/>
              </a:rPr>
              <a:t>...?</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15503775"/>
      </p:ext>
    </p:extLst>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243</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Type de relation recherchée</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
        <p:nvSpPr>
          <p:cNvPr id="8" name="Rectangle 7"/>
          <p:cNvSpPr/>
          <p:nvPr>
            <p:custDataLst>
              <p:tags r:id="rId4"/>
            </p:custDataLst>
          </p:nvPr>
        </p:nvSpPr>
        <p:spPr>
          <a:xfrm>
            <a:off x="510159" y="1160678"/>
            <a:ext cx="4041491"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LGBT qui ne sont pas dans une relation affective (n=880)</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093296"/>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*La question n’a pas été posée aux personnes asexuelles</a:t>
            </a:r>
          </a:p>
          <a:p>
            <a:r>
              <a:rPr lang="fr-CA" sz="900" dirty="0" smtClean="0">
                <a:solidFill>
                  <a:srgbClr val="595959"/>
                </a:solidFill>
                <a:latin typeface="Arial" panose="020B0604020202020204" pitchFamily="34" charset="0"/>
                <a:cs typeface="Arial" panose="020B0604020202020204" pitchFamily="34" charset="0"/>
              </a:rPr>
              <a:t>Q45. </a:t>
            </a:r>
            <a:r>
              <a:rPr lang="fr-CA" sz="900" dirty="0">
                <a:solidFill>
                  <a:srgbClr val="595959"/>
                </a:solidFill>
                <a:latin typeface="Arial" panose="020B0604020202020204" pitchFamily="34" charset="0"/>
                <a:cs typeface="Arial" panose="020B0604020202020204" pitchFamily="34" charset="0"/>
              </a:rPr>
              <a:t>À l’heure actuelle, êtes-vous plutôt à la recherche </a:t>
            </a:r>
            <a:r>
              <a:rPr lang="fr-CA" sz="900" dirty="0" smtClean="0">
                <a:solidFill>
                  <a:srgbClr val="595959"/>
                </a:solidFill>
                <a:latin typeface="Arial" panose="020B0604020202020204" pitchFamily="34" charset="0"/>
                <a:cs typeface="Arial" panose="020B0604020202020204" pitchFamily="34" charset="0"/>
              </a:rPr>
              <a:t>...?</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0" name="Table 9"/>
          <p:cNvGraphicFramePr>
            <a:graphicFrameLocks noGrp="1"/>
          </p:cNvGraphicFramePr>
          <p:nvPr>
            <p:custDataLst>
              <p:tags r:id="rId6"/>
            </p:custDataLst>
            <p:extLst>
              <p:ext uri="{D42A27DB-BD31-4B8C-83A1-F6EECF244321}">
                <p14:modId xmlns:p14="http://schemas.microsoft.com/office/powerpoint/2010/main" val="1648532849"/>
              </p:ext>
            </p:extLst>
          </p:nvPr>
        </p:nvGraphicFramePr>
        <p:xfrm>
          <a:off x="612328" y="3826763"/>
          <a:ext cx="6912000" cy="2050509"/>
        </p:xfrm>
        <a:graphic>
          <a:graphicData uri="http://schemas.openxmlformats.org/drawingml/2006/table">
            <a:tbl>
              <a:tblPr firstRow="1" bandRow="1">
                <a:tableStyleId>{2D5ABB26-0587-4C30-8999-92F81FD0307C}</a:tableStyleId>
              </a:tblPr>
              <a:tblGrid>
                <a:gridCol w="2376000"/>
                <a:gridCol w="648000"/>
                <a:gridCol w="648000"/>
                <a:gridCol w="648000"/>
                <a:gridCol w="648000"/>
                <a:gridCol w="648000"/>
                <a:gridCol w="648000"/>
                <a:gridCol w="648000"/>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100" b="1" i="1" dirty="0" err="1" smtClean="0">
                          <a:solidFill>
                            <a:srgbClr val="B5CC22"/>
                          </a:solidFill>
                          <a:latin typeface="Arial" pitchFamily="34" charset="0"/>
                          <a:cs typeface="Arial" pitchFamily="34" charset="0"/>
                        </a:rPr>
                        <a:t>Recherche</a:t>
                      </a:r>
                      <a:r>
                        <a:rPr lang="en-CA" sz="1100" b="1" i="1" baseline="0" dirty="0" smtClean="0">
                          <a:solidFill>
                            <a:srgbClr val="B5CC22"/>
                          </a:solidFill>
                          <a:latin typeface="Arial" pitchFamily="34" charset="0"/>
                          <a:cs typeface="Arial" pitchFamily="34" charset="0"/>
                        </a:rPr>
                        <a:t> </a:t>
                      </a:r>
                      <a:r>
                        <a:rPr lang="en-CA" sz="1100" b="1" i="1" baseline="0" dirty="0" err="1" smtClean="0">
                          <a:solidFill>
                            <a:srgbClr val="B5CC22"/>
                          </a:solidFill>
                          <a:latin typeface="Arial" pitchFamily="34" charset="0"/>
                          <a:cs typeface="Arial" pitchFamily="34" charset="0"/>
                        </a:rPr>
                        <a:t>actuellement</a:t>
                      </a:r>
                      <a:r>
                        <a:rPr lang="en-CA" sz="1100" b="1" i="1" baseline="0" dirty="0" smtClean="0">
                          <a:solidFill>
                            <a:srgbClr val="B5CC22"/>
                          </a:solidFill>
                          <a:latin typeface="Arial" pitchFamily="34" charset="0"/>
                          <a:cs typeface="Arial" pitchFamily="34" charset="0"/>
                        </a:rPr>
                        <a:t>…</a:t>
                      </a:r>
                      <a:endParaRPr lang="en-CA" sz="11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8255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014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880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247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356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99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69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49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60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52000">
                <a:tc>
                  <a:txBody>
                    <a:bodyPr/>
                    <a:lstStyle/>
                    <a:p>
                      <a:pPr marL="361950" indent="-36195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…d’une </a:t>
                      </a:r>
                      <a:r>
                        <a:rPr lang="fr-CA" sz="1100" b="0" i="0" u="none" strike="noStrike" kern="1200" dirty="0">
                          <a:solidFill>
                            <a:srgbClr val="595959"/>
                          </a:solidFill>
                          <a:effectLst/>
                          <a:latin typeface="Arial Narrow" panose="020B0606020202030204" pitchFamily="34" charset="0"/>
                          <a:ea typeface="+mn-ea"/>
                          <a:cs typeface="+mn-cs"/>
                        </a:rPr>
                        <a:t>relation affective à long terme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30</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…d’une </a:t>
                      </a:r>
                      <a:r>
                        <a:rPr lang="fr-CA" sz="1100" b="0" i="0" u="none" strike="noStrike" kern="1200" dirty="0">
                          <a:solidFill>
                            <a:srgbClr val="595959"/>
                          </a:solidFill>
                          <a:effectLst/>
                          <a:latin typeface="Arial Narrow" panose="020B0606020202030204" pitchFamily="34" charset="0"/>
                          <a:ea typeface="+mn-ea"/>
                          <a:cs typeface="+mn-cs"/>
                        </a:rPr>
                        <a:t>vie amoureuse agréable/épanouie sans penser au long terme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44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361950" indent="-36195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…d’aventures/d’expériences </a:t>
                      </a:r>
                      <a:r>
                        <a:rPr lang="fr-CA" sz="1100" b="0" i="0" u="none" strike="noStrike" kern="1200" dirty="0">
                          <a:solidFill>
                            <a:srgbClr val="595959"/>
                          </a:solidFill>
                          <a:effectLst/>
                          <a:latin typeface="Arial Narrow" panose="020B0606020202030204" pitchFamily="34" charset="0"/>
                          <a:ea typeface="+mn-ea"/>
                          <a:cs typeface="+mn-cs"/>
                        </a:rPr>
                        <a:t>sexuelles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10</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24</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361950" indent="-36195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Aucun de ces choix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16</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17</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9</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graphicFrame>
        <p:nvGraphicFramePr>
          <p:cNvPr id="12" name="Table 9"/>
          <p:cNvGraphicFramePr>
            <a:graphicFrameLocks noGrp="1"/>
          </p:cNvGraphicFramePr>
          <p:nvPr>
            <p:custDataLst>
              <p:tags r:id="rId7"/>
            </p:custDataLst>
            <p:extLst>
              <p:ext uri="{D42A27DB-BD31-4B8C-83A1-F6EECF244321}">
                <p14:modId xmlns:p14="http://schemas.microsoft.com/office/powerpoint/2010/main" val="3662391931"/>
              </p:ext>
            </p:extLst>
          </p:nvPr>
        </p:nvGraphicFramePr>
        <p:xfrm>
          <a:off x="611560" y="1556792"/>
          <a:ext cx="8208912" cy="2132127"/>
        </p:xfrm>
        <a:graphic>
          <a:graphicData uri="http://schemas.openxmlformats.org/drawingml/2006/table">
            <a:tbl>
              <a:tblPr firstRow="1" bandRow="1">
                <a:tableStyleId>{2D5ABB26-0587-4C30-8999-92F81FD0307C}</a:tableStyleId>
              </a:tblPr>
              <a:tblGrid>
                <a:gridCol w="2376264"/>
                <a:gridCol w="648072"/>
                <a:gridCol w="648072"/>
                <a:gridCol w="648072"/>
                <a:gridCol w="648072"/>
                <a:gridCol w="648072"/>
                <a:gridCol w="648072"/>
                <a:gridCol w="648072"/>
                <a:gridCol w="648072"/>
                <a:gridCol w="648072"/>
              </a:tblGrid>
              <a:tr h="216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100" b="1" i="1" dirty="0" err="1" smtClean="0">
                          <a:solidFill>
                            <a:srgbClr val="B5CC22"/>
                          </a:solidFill>
                          <a:latin typeface="Arial" pitchFamily="34" charset="0"/>
                          <a:cs typeface="Arial" pitchFamily="34" charset="0"/>
                        </a:rPr>
                        <a:t>Recherche</a:t>
                      </a:r>
                      <a:r>
                        <a:rPr lang="en-CA" sz="1100" b="1" i="1" baseline="0" dirty="0" smtClean="0">
                          <a:solidFill>
                            <a:srgbClr val="B5CC22"/>
                          </a:solidFill>
                          <a:latin typeface="Arial" pitchFamily="34" charset="0"/>
                          <a:cs typeface="Arial" pitchFamily="34" charset="0"/>
                        </a:rPr>
                        <a:t> </a:t>
                      </a:r>
                      <a:r>
                        <a:rPr lang="en-CA" sz="1100" b="1" i="1" baseline="0" dirty="0" err="1" smtClean="0">
                          <a:solidFill>
                            <a:srgbClr val="B5CC22"/>
                          </a:solidFill>
                          <a:latin typeface="Arial" pitchFamily="34" charset="0"/>
                          <a:cs typeface="Arial" pitchFamily="34" charset="0"/>
                        </a:rPr>
                        <a:t>actuellement</a:t>
                      </a:r>
                      <a:r>
                        <a:rPr lang="en-CA" sz="1100" b="1" i="1" baseline="0" dirty="0" smtClean="0">
                          <a:solidFill>
                            <a:srgbClr val="B5CC22"/>
                          </a:solidFill>
                          <a:latin typeface="Arial" pitchFamily="34" charset="0"/>
                          <a:cs typeface="Arial" pitchFamily="34" charset="0"/>
                        </a:rPr>
                        <a:t>…</a:t>
                      </a:r>
                      <a:endParaRPr lang="en-CA" sz="11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Asex.*</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880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374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302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156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701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52000">
                <a:tc>
                  <a:txBody>
                    <a:bodyPr/>
                    <a:lstStyle/>
                    <a:p>
                      <a:pPr marL="361950" indent="-36195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…d’une </a:t>
                      </a:r>
                      <a:r>
                        <a:rPr lang="fr-CA" sz="1100" b="0" i="0" u="none" strike="noStrike" kern="1200" dirty="0">
                          <a:solidFill>
                            <a:srgbClr val="595959"/>
                          </a:solidFill>
                          <a:effectLst/>
                          <a:latin typeface="Arial Narrow" panose="020B0606020202030204" pitchFamily="34" charset="0"/>
                          <a:ea typeface="+mn-ea"/>
                          <a:cs typeface="+mn-cs"/>
                        </a:rPr>
                        <a:t>relation affective à long terme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42</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23</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34</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…d’une </a:t>
                      </a:r>
                      <a:r>
                        <a:rPr lang="fr-CA" sz="1100" b="0" i="0" u="none" strike="noStrike" kern="1200" dirty="0">
                          <a:solidFill>
                            <a:srgbClr val="595959"/>
                          </a:solidFill>
                          <a:effectLst/>
                          <a:latin typeface="Arial Narrow" panose="020B0606020202030204" pitchFamily="34" charset="0"/>
                          <a:ea typeface="+mn-ea"/>
                          <a:cs typeface="+mn-cs"/>
                        </a:rPr>
                        <a:t>vie amoureuse agréable/épanouie sans penser au long terme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23</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45</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26</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74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361950" indent="-36195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…d’aventures/d’expériences </a:t>
                      </a:r>
                      <a:r>
                        <a:rPr lang="fr-CA" sz="1100" b="0" i="0" u="none" strike="noStrike" kern="1200" dirty="0">
                          <a:solidFill>
                            <a:srgbClr val="595959"/>
                          </a:solidFill>
                          <a:effectLst/>
                          <a:latin typeface="Arial Narrow" panose="020B0606020202030204" pitchFamily="34" charset="0"/>
                          <a:ea typeface="+mn-ea"/>
                          <a:cs typeface="+mn-cs"/>
                        </a:rPr>
                        <a:t>sexuelles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11</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14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361950" indent="-36195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Aucun de ces choix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24</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26</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1795654660"/>
      </p:ext>
    </p:extLst>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244</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2656817108"/>
              </p:ext>
            </p:extLst>
          </p:nvPr>
        </p:nvGraphicFramePr>
        <p:xfrm>
          <a:off x="539552" y="2276872"/>
          <a:ext cx="3970064" cy="3168352"/>
        </p:xfrm>
        <a:graphic>
          <a:graphicData uri="http://schemas.openxmlformats.org/drawingml/2006/chart">
            <c:chart xmlns:c="http://schemas.openxmlformats.org/drawingml/2006/chart" xmlns:r="http://schemas.openxmlformats.org/officeDocument/2006/relationships" r:id="rId8"/>
          </a:graphicData>
        </a:graphic>
      </p:graphicFrame>
      <p:sp>
        <p:nvSpPr>
          <p:cNvPr id="13" name="Titre 4"/>
          <p:cNvSpPr txBox="1">
            <a:spLocks/>
          </p:cNvSpPr>
          <p:nvPr>
            <p:custDataLst>
              <p:tags r:id="rId3"/>
            </p:custDataLst>
          </p:nvPr>
        </p:nvSpPr>
        <p:spPr bwMode="auto">
          <a:xfrm>
            <a:off x="558800" y="564159"/>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Proportion de gens actuellement mariés </a:t>
            </a:r>
            <a:br>
              <a:rPr lang="fr-CA" sz="2100" dirty="0" smtClean="0">
                <a:solidFill>
                  <a:srgbClr val="9BBB59"/>
                </a:solidFill>
              </a:rPr>
            </a:br>
            <a:r>
              <a:rPr lang="fr-CA" sz="2100" dirty="0" smtClean="0">
                <a:solidFill>
                  <a:srgbClr val="9BBB59"/>
                </a:solidFill>
              </a:rPr>
              <a:t>ou désirant se marier </a:t>
            </a:r>
            <a:endParaRPr lang="fr-CA" dirty="0">
              <a:solidFill>
                <a:srgbClr val="00AFDC"/>
              </a:solidFill>
            </a:endParaRPr>
          </a:p>
        </p:txBody>
      </p:sp>
      <p:sp>
        <p:nvSpPr>
          <p:cNvPr id="9" name="ZoneTexte 8"/>
          <p:cNvSpPr txBox="1"/>
          <p:nvPr>
            <p:custDataLst>
              <p:tags r:id="rId4"/>
            </p:custDataLst>
          </p:nvPr>
        </p:nvSpPr>
        <p:spPr>
          <a:xfrm>
            <a:off x="500202" y="6102821"/>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Q44. </a:t>
            </a:r>
            <a:r>
              <a:rPr lang="fr-CA" sz="900" dirty="0">
                <a:solidFill>
                  <a:srgbClr val="595959"/>
                </a:solidFill>
                <a:latin typeface="Arial" panose="020B0604020202020204" pitchFamily="34" charset="0"/>
                <a:cs typeface="Arial" panose="020B0604020202020204" pitchFamily="34" charset="0"/>
              </a:rPr>
              <a:t>Êtes-vous marié? </a:t>
            </a:r>
            <a:r>
              <a:rPr lang="fr-CA" sz="900" dirty="0" smtClean="0">
                <a:solidFill>
                  <a:srgbClr val="595959"/>
                </a:solidFill>
                <a:latin typeface="Arial" panose="020B0604020202020204" pitchFamily="34" charset="0"/>
                <a:cs typeface="Arial" panose="020B0604020202020204" pitchFamily="34" charset="0"/>
              </a:rPr>
              <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Q47. </a:t>
            </a:r>
            <a:r>
              <a:rPr lang="fr-CA" sz="900" dirty="0">
                <a:solidFill>
                  <a:srgbClr val="595959"/>
                </a:solidFill>
                <a:latin typeface="Arial" panose="020B0604020202020204" pitchFamily="34" charset="0"/>
                <a:cs typeface="Arial" panose="020B0604020202020204" pitchFamily="34" charset="0"/>
              </a:rPr>
              <a:t>Souhaiteriez-vous vous marier un jour? </a:t>
            </a:r>
          </a:p>
        </p:txBody>
      </p:sp>
      <p:graphicFrame>
        <p:nvGraphicFramePr>
          <p:cNvPr id="10" name="Graphique 9"/>
          <p:cNvGraphicFramePr/>
          <p:nvPr>
            <p:extLst>
              <p:ext uri="{D42A27DB-BD31-4B8C-83A1-F6EECF244321}">
                <p14:modId xmlns:p14="http://schemas.microsoft.com/office/powerpoint/2010/main" val="2454089241"/>
              </p:ext>
            </p:extLst>
          </p:nvPr>
        </p:nvGraphicFramePr>
        <p:xfrm>
          <a:off x="4716016" y="2276872"/>
          <a:ext cx="3970064" cy="3168352"/>
        </p:xfrm>
        <a:graphic>
          <a:graphicData uri="http://schemas.openxmlformats.org/drawingml/2006/chart">
            <c:chart xmlns:c="http://schemas.openxmlformats.org/drawingml/2006/chart" xmlns:r="http://schemas.openxmlformats.org/officeDocument/2006/relationships" r:id="rId9"/>
          </a:graphicData>
        </a:graphic>
      </p:graphicFrame>
      <p:sp>
        <p:nvSpPr>
          <p:cNvPr id="11" name="Rectangle 10"/>
          <p:cNvSpPr/>
          <p:nvPr>
            <p:custDataLst>
              <p:tags r:id="rId5"/>
            </p:custDataLst>
          </p:nvPr>
        </p:nvSpPr>
        <p:spPr>
          <a:xfrm>
            <a:off x="1077516" y="1556792"/>
            <a:ext cx="2433414" cy="648072"/>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srgbClr val="595959"/>
                </a:solidFill>
                <a:latin typeface="Arial Narrow" panose="020B0606020202030204" pitchFamily="34" charset="0"/>
              </a:rPr>
              <a:t>Statut matrimonial</a:t>
            </a:r>
            <a:br>
              <a:rPr lang="fr-CA" sz="1200" b="1" dirty="0" smtClean="0">
                <a:solidFill>
                  <a:srgbClr val="595959"/>
                </a:solidFill>
                <a:latin typeface="Arial Narrow" panose="020B0606020202030204" pitchFamily="34" charset="0"/>
              </a:rPr>
            </a:br>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actuellement dans une relation </a:t>
            </a:r>
            <a:r>
              <a:rPr lang="fr-CA" sz="900" dirty="0" smtClean="0">
                <a:solidFill>
                  <a:srgbClr val="9BBB59"/>
                </a:solidFill>
                <a:latin typeface="Arial" panose="020B0604020202020204" pitchFamily="34" charset="0"/>
                <a:cs typeface="Arial" panose="020B0604020202020204" pitchFamily="34" charset="0"/>
              </a:rPr>
              <a:t>affective</a:t>
            </a:r>
            <a:endParaRPr lang="fr-CA" sz="900" dirty="0">
              <a:solidFill>
                <a:srgbClr val="000000"/>
              </a:solidFill>
              <a:latin typeface="Arial" panose="020B0604020202020204" pitchFamily="34" charset="0"/>
              <a:cs typeface="Arial" panose="020B0604020202020204" pitchFamily="34" charset="0"/>
            </a:endParaRPr>
          </a:p>
        </p:txBody>
      </p:sp>
      <p:sp>
        <p:nvSpPr>
          <p:cNvPr id="12" name="Rectangle 11"/>
          <p:cNvSpPr/>
          <p:nvPr>
            <p:custDataLst>
              <p:tags r:id="rId6"/>
            </p:custDataLst>
          </p:nvPr>
        </p:nvSpPr>
        <p:spPr>
          <a:xfrm>
            <a:off x="5049207" y="1556792"/>
            <a:ext cx="3170345" cy="648072"/>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srgbClr val="595959"/>
                </a:solidFill>
                <a:latin typeface="Arial Narrow" panose="020B0606020202030204" pitchFamily="34" charset="0"/>
              </a:rPr>
              <a:t>Désir de mariage</a:t>
            </a:r>
            <a:br>
              <a:rPr lang="fr-CA" sz="1200" b="1" dirty="0" smtClean="0">
                <a:solidFill>
                  <a:srgbClr val="595959"/>
                </a:solidFill>
                <a:latin typeface="Arial Narrow" panose="020B0606020202030204" pitchFamily="34" charset="0"/>
              </a:rPr>
            </a:br>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qui ne sont pas mariés et qui aimeraient vivre une relation affective à long terme un jour</a:t>
            </a:r>
            <a:endParaRPr lang="fr-CA" sz="900" dirty="0">
              <a:solidFill>
                <a:srgbClr val="000000"/>
              </a:solidFill>
              <a:latin typeface="Arial" panose="020B0604020202020204" pitchFamily="34" charset="0"/>
              <a:cs typeface="Arial" panose="020B0604020202020204" pitchFamily="34" charset="0"/>
            </a:endParaRPr>
          </a:p>
        </p:txBody>
      </p:sp>
      <p:sp>
        <p:nvSpPr>
          <p:cNvPr id="14" name="Rectangle 13"/>
          <p:cNvSpPr/>
          <p:nvPr/>
        </p:nvSpPr>
        <p:spPr>
          <a:xfrm>
            <a:off x="1619672" y="5166717"/>
            <a:ext cx="6264696" cy="936104"/>
          </a:xfrm>
          <a:prstGeom prst="rect">
            <a:avLst/>
          </a:prstGeom>
          <a:solidFill>
            <a:srgbClr val="EFF6C6"/>
          </a:solidFill>
          <a:ln>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srgbClr val="7F7F7F"/>
                </a:solidFill>
                <a:latin typeface="Arial" panose="020B0604020202020204" pitchFamily="34" charset="0"/>
                <a:cs typeface="Arial" panose="020B0604020202020204" pitchFamily="34" charset="0"/>
              </a:rPr>
              <a:t>% </a:t>
            </a:r>
            <a:r>
              <a:rPr lang="fr-CA" sz="1200" b="1" u="sng" dirty="0" smtClean="0">
                <a:solidFill>
                  <a:srgbClr val="7F7F7F"/>
                </a:solidFill>
                <a:latin typeface="Arial" panose="020B0604020202020204" pitchFamily="34" charset="0"/>
                <a:cs typeface="Arial" panose="020B0604020202020204" pitchFamily="34" charset="0"/>
              </a:rPr>
              <a:t>sont mariés ou veulent se marier </a:t>
            </a:r>
            <a:r>
              <a:rPr lang="fr-CA" sz="1200" b="1" dirty="0" smtClean="0">
                <a:solidFill>
                  <a:srgbClr val="7F7F7F"/>
                </a:solidFill>
                <a:latin typeface="Arial" panose="020B0604020202020204" pitchFamily="34" charset="0"/>
                <a:cs typeface="Arial" panose="020B0604020202020204" pitchFamily="34" charset="0"/>
              </a:rPr>
              <a:t>recalculé sur le </a:t>
            </a:r>
            <a:r>
              <a:rPr lang="fr-CA" sz="1200" b="1" u="sng" dirty="0" smtClean="0">
                <a:solidFill>
                  <a:srgbClr val="7F7F7F"/>
                </a:solidFill>
                <a:latin typeface="Arial" panose="020B0604020202020204" pitchFamily="34" charset="0"/>
                <a:cs typeface="Arial" panose="020B0604020202020204" pitchFamily="34" charset="0"/>
              </a:rPr>
              <a:t>TOTAL</a:t>
            </a:r>
            <a:r>
              <a:rPr lang="fr-CA" sz="1200" b="1" dirty="0" smtClean="0">
                <a:solidFill>
                  <a:srgbClr val="7F7F7F"/>
                </a:solidFill>
                <a:latin typeface="Arial" panose="020B0604020202020204" pitchFamily="34" charset="0"/>
                <a:cs typeface="Arial" panose="020B0604020202020204" pitchFamily="34" charset="0"/>
              </a:rPr>
              <a:t> de l’échantillon :</a:t>
            </a:r>
          </a:p>
          <a:p>
            <a:pPr algn="ctr"/>
            <a:endParaRPr lang="fr-CA" sz="1200" b="1" dirty="0" smtClean="0">
              <a:solidFill>
                <a:srgbClr val="7F7F7F"/>
              </a:solidFill>
              <a:latin typeface="Arial" panose="020B0604020202020204" pitchFamily="34" charset="0"/>
              <a:cs typeface="Arial" panose="020B0604020202020204" pitchFamily="34" charset="0"/>
            </a:endParaRPr>
          </a:p>
          <a:p>
            <a:pPr algn="ctr"/>
            <a:r>
              <a:rPr lang="fr-CA" sz="1200" dirty="0" smtClean="0">
                <a:solidFill>
                  <a:srgbClr val="7F7F7F"/>
                </a:solidFill>
                <a:latin typeface="Arial" panose="020B0604020202020204" pitchFamily="34" charset="0"/>
                <a:cs typeface="Arial" panose="020B0604020202020204" pitchFamily="34" charset="0"/>
              </a:rPr>
              <a:t>Population LGBT </a:t>
            </a:r>
            <a:r>
              <a:rPr lang="fr-CA" sz="800" dirty="0" smtClean="0">
                <a:solidFill>
                  <a:srgbClr val="7F7F7F"/>
                </a:solidFill>
                <a:latin typeface="Arial" panose="020B0604020202020204" pitchFamily="34" charset="0"/>
                <a:cs typeface="Arial" panose="020B0604020202020204" pitchFamily="34" charset="0"/>
              </a:rPr>
              <a:t>(n=1897) </a:t>
            </a:r>
            <a:r>
              <a:rPr lang="fr-CA" sz="1200" dirty="0" smtClean="0">
                <a:solidFill>
                  <a:srgbClr val="7F7F7F"/>
                </a:solidFill>
                <a:latin typeface="Arial" panose="020B0604020202020204" pitchFamily="34" charset="0"/>
                <a:cs typeface="Arial" panose="020B0604020202020204" pitchFamily="34" charset="0"/>
              </a:rPr>
              <a:t>: </a:t>
            </a:r>
            <a:r>
              <a:rPr lang="fr-CA" sz="1200" b="1" dirty="0" smtClean="0">
                <a:solidFill>
                  <a:srgbClr val="7F7F7F"/>
                </a:solidFill>
                <a:latin typeface="Arial" panose="020B0604020202020204" pitchFamily="34" charset="0"/>
                <a:cs typeface="Arial" panose="020B0604020202020204" pitchFamily="34" charset="0"/>
              </a:rPr>
              <a:t>42%</a:t>
            </a:r>
          </a:p>
          <a:p>
            <a:pPr algn="ctr"/>
            <a:r>
              <a:rPr lang="fr-CA" sz="1200" dirty="0">
                <a:solidFill>
                  <a:srgbClr val="7F7F7F"/>
                </a:solidFill>
                <a:latin typeface="Arial" panose="020B0604020202020204" pitchFamily="34" charset="0"/>
                <a:cs typeface="Arial" panose="020B0604020202020204" pitchFamily="34" charset="0"/>
              </a:rPr>
              <a:t>P</a:t>
            </a:r>
            <a:r>
              <a:rPr lang="fr-CA" sz="1200" dirty="0" smtClean="0">
                <a:solidFill>
                  <a:srgbClr val="7F7F7F"/>
                </a:solidFill>
                <a:latin typeface="Arial" panose="020B0604020202020204" pitchFamily="34" charset="0"/>
                <a:cs typeface="Arial" panose="020B0604020202020204" pitchFamily="34" charset="0"/>
              </a:rPr>
              <a:t>opulation hétéros </a:t>
            </a:r>
            <a:r>
              <a:rPr lang="fr-CA" sz="1200" dirty="0" err="1" smtClean="0">
                <a:solidFill>
                  <a:srgbClr val="7F7F7F"/>
                </a:solidFill>
                <a:latin typeface="Arial" panose="020B0604020202020204" pitchFamily="34" charset="0"/>
                <a:cs typeface="Arial" panose="020B0604020202020204" pitchFamily="34" charset="0"/>
              </a:rPr>
              <a:t>cisgenre</a:t>
            </a:r>
            <a:r>
              <a:rPr lang="fr-CA" sz="1200" dirty="0" smtClean="0">
                <a:solidFill>
                  <a:srgbClr val="7F7F7F"/>
                </a:solidFill>
                <a:latin typeface="Arial" panose="020B0604020202020204" pitchFamily="34" charset="0"/>
                <a:cs typeface="Arial" panose="020B0604020202020204" pitchFamily="34" charset="0"/>
              </a:rPr>
              <a:t> </a:t>
            </a:r>
            <a:r>
              <a:rPr lang="fr-CA" sz="800" dirty="0">
                <a:solidFill>
                  <a:srgbClr val="7F7F7F"/>
                </a:solidFill>
                <a:latin typeface="Arial" panose="020B0604020202020204" pitchFamily="34" charset="0"/>
                <a:cs typeface="Arial" panose="020B0604020202020204" pitchFamily="34" charset="0"/>
              </a:rPr>
              <a:t>(n=800) </a:t>
            </a:r>
            <a:r>
              <a:rPr lang="fr-CA" sz="1200" dirty="0" smtClean="0">
                <a:solidFill>
                  <a:srgbClr val="7F7F7F"/>
                </a:solidFill>
                <a:latin typeface="Arial" panose="020B0604020202020204" pitchFamily="34" charset="0"/>
                <a:cs typeface="Arial" panose="020B0604020202020204" pitchFamily="34" charset="0"/>
              </a:rPr>
              <a:t>: </a:t>
            </a:r>
            <a:r>
              <a:rPr lang="fr-CA" sz="1200" b="1" dirty="0" smtClean="0">
                <a:solidFill>
                  <a:srgbClr val="7F7F7F"/>
                </a:solidFill>
                <a:latin typeface="Arial" panose="020B0604020202020204" pitchFamily="34" charset="0"/>
                <a:cs typeface="Arial" panose="020B0604020202020204" pitchFamily="34" charset="0"/>
              </a:rPr>
              <a:t>67%</a:t>
            </a:r>
            <a:endParaRPr lang="fr-CA" sz="1200" b="1" dirty="0">
              <a:solidFill>
                <a:srgbClr val="7F7F7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95692557"/>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Table 9"/>
          <p:cNvGraphicFramePr>
            <a:graphicFrameLocks noGrp="1"/>
          </p:cNvGraphicFramePr>
          <p:nvPr>
            <p:custDataLst>
              <p:tags r:id="rId1"/>
            </p:custDataLst>
            <p:extLst>
              <p:ext uri="{D42A27DB-BD31-4B8C-83A1-F6EECF244321}">
                <p14:modId xmlns:p14="http://schemas.microsoft.com/office/powerpoint/2010/main" val="4216741376"/>
              </p:ext>
            </p:extLst>
          </p:nvPr>
        </p:nvGraphicFramePr>
        <p:xfrm>
          <a:off x="612328" y="3501008"/>
          <a:ext cx="6480000" cy="1394384"/>
        </p:xfrm>
        <a:graphic>
          <a:graphicData uri="http://schemas.openxmlformats.org/drawingml/2006/table">
            <a:tbl>
              <a:tblPr firstRow="1" bandRow="1">
                <a:tableStyleId>{2D5ABB26-0587-4C30-8999-92F81FD0307C}</a:tableStyleId>
              </a:tblPr>
              <a:tblGrid>
                <a:gridCol w="2376000"/>
                <a:gridCol w="648000"/>
                <a:gridCol w="576000"/>
                <a:gridCol w="576000"/>
                <a:gridCol w="576000"/>
                <a:gridCol w="576000"/>
                <a:gridCol w="576000"/>
                <a:gridCol w="576000"/>
              </a:tblGrid>
              <a:tr h="216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3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25200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829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24000">
                <a:tc>
                  <a:txBody>
                    <a:bodyPr/>
                    <a:lstStyle/>
                    <a:p>
                      <a:pPr marL="361950" indent="-36195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Sont</a:t>
                      </a:r>
                      <a:r>
                        <a:rPr lang="fr-CA" sz="1100" b="0" i="0" u="none" strike="noStrike" kern="1200" baseline="0" dirty="0" smtClean="0">
                          <a:solidFill>
                            <a:srgbClr val="595959"/>
                          </a:solidFill>
                          <a:effectLst/>
                          <a:latin typeface="Arial Narrow" panose="020B0606020202030204" pitchFamily="34" charset="0"/>
                          <a:ea typeface="+mn-ea"/>
                          <a:cs typeface="+mn-cs"/>
                        </a:rPr>
                        <a:t> mariés ou veulent se marier </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46</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54</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55</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48</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39</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26</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Ne sont pas marié et ne veulent</a:t>
                      </a:r>
                      <a:r>
                        <a:rPr lang="fr-CA" sz="1100" b="0" i="0" u="none" strike="noStrike" kern="1200" baseline="0" dirty="0" smtClean="0">
                          <a:solidFill>
                            <a:srgbClr val="595959"/>
                          </a:solidFill>
                          <a:effectLst/>
                          <a:latin typeface="Arial Narrow" panose="020B0606020202030204" pitchFamily="34" charset="0"/>
                          <a:ea typeface="+mn-ea"/>
                          <a:cs typeface="+mn-cs"/>
                        </a:rPr>
                        <a:t> pas se marier</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54</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46</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45</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52</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61</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74</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3" name="Espace réservé du pied de page 2"/>
          <p:cNvSpPr>
            <a:spLocks noGrp="1"/>
          </p:cNvSpPr>
          <p:nvPr>
            <p:ph type="ftr" sz="quarter" idx="11"/>
            <p:custDataLst>
              <p:tags r:id="rId2"/>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3"/>
            </p:custDataLst>
          </p:nvPr>
        </p:nvSpPr>
        <p:spPr/>
        <p:txBody>
          <a:bodyPr/>
          <a:lstStyle/>
          <a:p>
            <a:fld id="{E7B58D81-04C7-47EB-9B1C-20051A4D7758}" type="slidenum">
              <a:rPr lang="en-CA" smtClean="0">
                <a:solidFill>
                  <a:srgbClr val="000000">
                    <a:tint val="75000"/>
                  </a:srgbClr>
                </a:solidFill>
              </a:rPr>
              <a:pPr/>
              <a:t>245</a:t>
            </a:fld>
            <a:endParaRPr lang="en-CA">
              <a:solidFill>
                <a:srgbClr val="000000">
                  <a:tint val="75000"/>
                </a:srgbClr>
              </a:solidFill>
            </a:endParaRPr>
          </a:p>
        </p:txBody>
      </p:sp>
      <p:sp>
        <p:nvSpPr>
          <p:cNvPr id="13" name="Titre 4"/>
          <p:cNvSpPr txBox="1">
            <a:spLocks/>
          </p:cNvSpPr>
          <p:nvPr>
            <p:custDataLst>
              <p:tags r:id="rId4"/>
            </p:custDataLst>
          </p:nvPr>
        </p:nvSpPr>
        <p:spPr bwMode="auto">
          <a:xfrm>
            <a:off x="558800" y="564159"/>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Proportion de gens actuellement mariés </a:t>
            </a:r>
            <a:br>
              <a:rPr lang="fr-CA" sz="2100" dirty="0" smtClean="0">
                <a:solidFill>
                  <a:srgbClr val="9BBB59"/>
                </a:solidFill>
              </a:rPr>
            </a:br>
            <a:r>
              <a:rPr lang="fr-CA" sz="2100" dirty="0" smtClean="0">
                <a:solidFill>
                  <a:srgbClr val="9BBB59"/>
                </a:solidFill>
              </a:rPr>
              <a:t>ou désirant se marier </a:t>
            </a:r>
            <a:endParaRPr lang="fr-CA" dirty="0">
              <a:solidFill>
                <a:srgbClr val="00AFDC"/>
              </a:solidFill>
            </a:endParaRPr>
          </a:p>
        </p:txBody>
      </p:sp>
      <p:sp>
        <p:nvSpPr>
          <p:cNvPr id="9" name="ZoneTexte 8"/>
          <p:cNvSpPr txBox="1"/>
          <p:nvPr>
            <p:custDataLst>
              <p:tags r:id="rId5"/>
            </p:custDataLst>
          </p:nvPr>
        </p:nvSpPr>
        <p:spPr>
          <a:xfrm>
            <a:off x="500202" y="6102821"/>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Q44. </a:t>
            </a:r>
            <a:r>
              <a:rPr lang="fr-CA" sz="900" dirty="0">
                <a:solidFill>
                  <a:srgbClr val="595959"/>
                </a:solidFill>
                <a:latin typeface="Arial" panose="020B0604020202020204" pitchFamily="34" charset="0"/>
                <a:cs typeface="Arial" panose="020B0604020202020204" pitchFamily="34" charset="0"/>
              </a:rPr>
              <a:t>Êtes-vous marié? </a:t>
            </a:r>
            <a:r>
              <a:rPr lang="fr-CA" sz="900" dirty="0" smtClean="0">
                <a:solidFill>
                  <a:srgbClr val="595959"/>
                </a:solidFill>
                <a:latin typeface="Arial" panose="020B0604020202020204" pitchFamily="34" charset="0"/>
                <a:cs typeface="Arial" panose="020B0604020202020204" pitchFamily="34" charset="0"/>
              </a:rPr>
              <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Q47. </a:t>
            </a:r>
            <a:r>
              <a:rPr lang="fr-CA" sz="900" dirty="0">
                <a:solidFill>
                  <a:srgbClr val="595959"/>
                </a:solidFill>
                <a:latin typeface="Arial" panose="020B0604020202020204" pitchFamily="34" charset="0"/>
                <a:cs typeface="Arial" panose="020B0604020202020204" pitchFamily="34" charset="0"/>
              </a:rPr>
              <a:t>Souhaiteriez-vous vous marier un jour? </a:t>
            </a:r>
          </a:p>
        </p:txBody>
      </p:sp>
      <p:graphicFrame>
        <p:nvGraphicFramePr>
          <p:cNvPr id="17" name="Table 9"/>
          <p:cNvGraphicFramePr>
            <a:graphicFrameLocks noGrp="1"/>
          </p:cNvGraphicFramePr>
          <p:nvPr>
            <p:custDataLst>
              <p:tags r:id="rId6"/>
            </p:custDataLst>
            <p:extLst>
              <p:ext uri="{D42A27DB-BD31-4B8C-83A1-F6EECF244321}">
                <p14:modId xmlns:p14="http://schemas.microsoft.com/office/powerpoint/2010/main" val="3846362092"/>
              </p:ext>
            </p:extLst>
          </p:nvPr>
        </p:nvGraphicFramePr>
        <p:xfrm>
          <a:off x="611560" y="1556792"/>
          <a:ext cx="8208912" cy="1664127"/>
        </p:xfrm>
        <a:graphic>
          <a:graphicData uri="http://schemas.openxmlformats.org/drawingml/2006/table">
            <a:tbl>
              <a:tblPr firstRow="1" bandRow="1">
                <a:tableStyleId>{2D5ABB26-0587-4C30-8999-92F81FD0307C}</a:tableStyleId>
              </a:tblPr>
              <a:tblGrid>
                <a:gridCol w="2376264"/>
                <a:gridCol w="648072"/>
                <a:gridCol w="648072"/>
                <a:gridCol w="648072"/>
                <a:gridCol w="648072"/>
                <a:gridCol w="648072"/>
                <a:gridCol w="648072"/>
                <a:gridCol w="648072"/>
                <a:gridCol w="648072"/>
                <a:gridCol w="648072"/>
              </a:tblGrid>
              <a:tr h="216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1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24000">
                <a:tc>
                  <a:txBody>
                    <a:bodyPr/>
                    <a:lstStyle/>
                    <a:p>
                      <a:pPr marL="361950" indent="-36195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Sont</a:t>
                      </a:r>
                      <a:r>
                        <a:rPr lang="fr-CA" sz="1100" b="0" i="0" u="none" strike="noStrike" kern="1200" baseline="0" dirty="0" smtClean="0">
                          <a:solidFill>
                            <a:srgbClr val="595959"/>
                          </a:solidFill>
                          <a:effectLst/>
                          <a:latin typeface="Arial Narrow" panose="020B0606020202030204" pitchFamily="34" charset="0"/>
                          <a:ea typeface="+mn-ea"/>
                          <a:cs typeface="+mn-cs"/>
                        </a:rPr>
                        <a:t> mariés ou veulent se marier </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38</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49</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28</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41</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Ne sont pas marié et ne veulent</a:t>
                      </a:r>
                      <a:r>
                        <a:rPr lang="fr-CA" sz="1100" b="0" i="0" u="none" strike="noStrike" kern="1200" baseline="0" dirty="0" smtClean="0">
                          <a:solidFill>
                            <a:srgbClr val="595959"/>
                          </a:solidFill>
                          <a:effectLst/>
                          <a:latin typeface="Arial Narrow" panose="020B0606020202030204" pitchFamily="34" charset="0"/>
                          <a:ea typeface="+mn-ea"/>
                          <a:cs typeface="+mn-cs"/>
                        </a:rPr>
                        <a:t> pas se marier</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62</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51</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48</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72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59</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9" name="Rectangle 18"/>
          <p:cNvSpPr/>
          <p:nvPr>
            <p:custDataLst>
              <p:tags r:id="rId7"/>
            </p:custDataLst>
          </p:nvPr>
        </p:nvSpPr>
        <p:spPr>
          <a:xfrm>
            <a:off x="510159" y="1160678"/>
            <a:ext cx="1941557"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7529180"/>
      </p:ext>
    </p:extLst>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246</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564159"/>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Proportion de gens actuellement mariés </a:t>
            </a:r>
            <a:br>
              <a:rPr lang="fr-CA" sz="2100" dirty="0" smtClean="0">
                <a:solidFill>
                  <a:srgbClr val="9BBB59"/>
                </a:solidFill>
              </a:rPr>
            </a:br>
            <a:r>
              <a:rPr lang="fr-CA" sz="2100" dirty="0" smtClean="0">
                <a:solidFill>
                  <a:srgbClr val="9BBB59"/>
                </a:solidFill>
              </a:rPr>
              <a:t>ou désirant se marier </a:t>
            </a:r>
            <a:endParaRPr lang="fr-CA" dirty="0">
              <a:solidFill>
                <a:srgbClr val="00AFDC"/>
              </a:solidFill>
            </a:endParaRPr>
          </a:p>
        </p:txBody>
      </p:sp>
      <p:sp>
        <p:nvSpPr>
          <p:cNvPr id="9" name="ZoneTexte 8"/>
          <p:cNvSpPr txBox="1"/>
          <p:nvPr>
            <p:custDataLst>
              <p:tags r:id="rId4"/>
            </p:custDataLst>
          </p:nvPr>
        </p:nvSpPr>
        <p:spPr>
          <a:xfrm>
            <a:off x="500202" y="6102821"/>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Q44. </a:t>
            </a:r>
            <a:r>
              <a:rPr lang="fr-CA" sz="900" dirty="0">
                <a:solidFill>
                  <a:srgbClr val="595959"/>
                </a:solidFill>
                <a:latin typeface="Arial" panose="020B0604020202020204" pitchFamily="34" charset="0"/>
                <a:cs typeface="Arial" panose="020B0604020202020204" pitchFamily="34" charset="0"/>
              </a:rPr>
              <a:t>Êtes-vous marié? </a:t>
            </a:r>
            <a:r>
              <a:rPr lang="fr-CA" sz="900" dirty="0" smtClean="0">
                <a:solidFill>
                  <a:srgbClr val="595959"/>
                </a:solidFill>
                <a:latin typeface="Arial" panose="020B0604020202020204" pitchFamily="34" charset="0"/>
                <a:cs typeface="Arial" panose="020B0604020202020204" pitchFamily="34" charset="0"/>
              </a:rPr>
              <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Q47. </a:t>
            </a:r>
            <a:r>
              <a:rPr lang="fr-CA" sz="900" dirty="0">
                <a:solidFill>
                  <a:srgbClr val="595959"/>
                </a:solidFill>
                <a:latin typeface="Arial" panose="020B0604020202020204" pitchFamily="34" charset="0"/>
                <a:cs typeface="Arial" panose="020B0604020202020204" pitchFamily="34" charset="0"/>
              </a:rPr>
              <a:t>Souhaiteriez-vous vous marier un jour? </a:t>
            </a:r>
          </a:p>
        </p:txBody>
      </p:sp>
      <p:graphicFrame>
        <p:nvGraphicFramePr>
          <p:cNvPr id="17" name="Table 9"/>
          <p:cNvGraphicFramePr>
            <a:graphicFrameLocks noGrp="1"/>
          </p:cNvGraphicFramePr>
          <p:nvPr>
            <p:custDataLst>
              <p:tags r:id="rId5"/>
            </p:custDataLst>
            <p:extLst>
              <p:ext uri="{D42A27DB-BD31-4B8C-83A1-F6EECF244321}">
                <p14:modId xmlns:p14="http://schemas.microsoft.com/office/powerpoint/2010/main" val="1082910489"/>
              </p:ext>
            </p:extLst>
          </p:nvPr>
        </p:nvGraphicFramePr>
        <p:xfrm>
          <a:off x="589034" y="1772816"/>
          <a:ext cx="5400600" cy="2016224"/>
        </p:xfrm>
        <a:graphic>
          <a:graphicData uri="http://schemas.openxmlformats.org/drawingml/2006/table">
            <a:tbl>
              <a:tblPr firstRow="1" bandRow="1">
                <a:tableStyleId>{2D5ABB26-0587-4C30-8999-92F81FD0307C}</a:tableStyleId>
              </a:tblPr>
              <a:tblGrid>
                <a:gridCol w="2970330"/>
                <a:gridCol w="810090"/>
                <a:gridCol w="810090"/>
                <a:gridCol w="810090"/>
              </a:tblGrid>
              <a:tr h="30709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1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41298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Gais</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Lesbiennes</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53888">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400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302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38200">
                <a:tc>
                  <a:txBody>
                    <a:bodyPr/>
                    <a:lstStyle/>
                    <a:p>
                      <a:pPr marL="361950" indent="-36195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Sont</a:t>
                      </a:r>
                      <a:r>
                        <a:rPr lang="fr-CA" sz="1100" b="0" i="0" u="none" strike="noStrike" kern="1200" baseline="0" dirty="0" smtClean="0">
                          <a:solidFill>
                            <a:srgbClr val="595959"/>
                          </a:solidFill>
                          <a:effectLst/>
                          <a:latin typeface="Arial Narrow" panose="020B0606020202030204" pitchFamily="34" charset="0"/>
                          <a:ea typeface="+mn-ea"/>
                          <a:cs typeface="+mn-cs"/>
                        </a:rPr>
                        <a:t> mariés ou veulent se marier </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31</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56">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Ne sont pas marié et ne veulent</a:t>
                      </a:r>
                      <a:r>
                        <a:rPr lang="fr-CA" sz="1100" b="0" i="0" u="none" strike="noStrike" kern="1200" baseline="0" dirty="0" smtClean="0">
                          <a:solidFill>
                            <a:srgbClr val="595959"/>
                          </a:solidFill>
                          <a:effectLst/>
                          <a:latin typeface="Arial Narrow" panose="020B0606020202030204" pitchFamily="34" charset="0"/>
                          <a:ea typeface="+mn-ea"/>
                          <a:cs typeface="+mn-cs"/>
                        </a:rPr>
                        <a:t> pas se marier</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69</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49</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9" name="Rectangle 18"/>
          <p:cNvSpPr/>
          <p:nvPr>
            <p:custDataLst>
              <p:tags r:id="rId6"/>
            </p:custDataLst>
          </p:nvPr>
        </p:nvSpPr>
        <p:spPr>
          <a:xfrm>
            <a:off x="510159" y="1160678"/>
            <a:ext cx="1941557"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15358461"/>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247</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Proportion ayant ou désirant des enfants</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
        <p:nvSpPr>
          <p:cNvPr id="9" name="ZoneTexte 8"/>
          <p:cNvSpPr txBox="1"/>
          <p:nvPr>
            <p:custDataLst>
              <p:tags r:id="rId4"/>
            </p:custDataLst>
          </p:nvPr>
        </p:nvSpPr>
        <p:spPr>
          <a:xfrm>
            <a:off x="500202" y="6102821"/>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Q48. Avez-vous des enfants?</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Q49. </a:t>
            </a:r>
            <a:r>
              <a:rPr lang="fr-CA" sz="900" dirty="0">
                <a:solidFill>
                  <a:srgbClr val="595959"/>
                </a:solidFill>
                <a:latin typeface="Arial" panose="020B0604020202020204" pitchFamily="34" charset="0"/>
                <a:cs typeface="Arial" panose="020B0604020202020204" pitchFamily="34" charset="0"/>
              </a:rPr>
              <a:t>Aimeriez-vous avoir des enfants un jour? </a:t>
            </a:r>
          </a:p>
        </p:txBody>
      </p:sp>
      <p:sp>
        <p:nvSpPr>
          <p:cNvPr id="11" name="Rectangle 10"/>
          <p:cNvSpPr/>
          <p:nvPr>
            <p:custDataLst>
              <p:tags r:id="rId5"/>
            </p:custDataLst>
          </p:nvPr>
        </p:nvSpPr>
        <p:spPr>
          <a:xfrm>
            <a:off x="971600" y="1556792"/>
            <a:ext cx="2808312" cy="576064"/>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srgbClr val="595959"/>
                </a:solidFill>
                <a:latin typeface="Arial Narrow" panose="020B0606020202030204" pitchFamily="34" charset="0"/>
              </a:rPr>
              <a:t>Enfant</a:t>
            </a:r>
            <a:br>
              <a:rPr lang="fr-CA" sz="1200" b="1" dirty="0" smtClean="0">
                <a:solidFill>
                  <a:srgbClr val="595959"/>
                </a:solidFill>
                <a:latin typeface="Arial Narrow" panose="020B0606020202030204" pitchFamily="34" charset="0"/>
              </a:rPr>
            </a:br>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2" name="Rectangle 11"/>
          <p:cNvSpPr/>
          <p:nvPr>
            <p:custDataLst>
              <p:tags r:id="rId6"/>
            </p:custDataLst>
          </p:nvPr>
        </p:nvSpPr>
        <p:spPr>
          <a:xfrm>
            <a:off x="5148064" y="1509167"/>
            <a:ext cx="2952328" cy="648072"/>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srgbClr val="595959"/>
                </a:solidFill>
                <a:latin typeface="Arial Narrow" panose="020B0606020202030204" pitchFamily="34" charset="0"/>
              </a:rPr>
              <a:t>Désir d’avoir des enfants</a:t>
            </a:r>
            <a:br>
              <a:rPr lang="fr-CA" sz="1200" b="1" dirty="0" smtClean="0">
                <a:solidFill>
                  <a:srgbClr val="595959"/>
                </a:solidFill>
                <a:latin typeface="Arial Narrow" panose="020B0606020202030204" pitchFamily="34" charset="0"/>
              </a:rPr>
            </a:br>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qui n’ont pas d’enfants</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5" name="Graphique 4"/>
          <p:cNvGraphicFramePr/>
          <p:nvPr>
            <p:extLst>
              <p:ext uri="{D42A27DB-BD31-4B8C-83A1-F6EECF244321}">
                <p14:modId xmlns:p14="http://schemas.microsoft.com/office/powerpoint/2010/main" val="3759901425"/>
              </p:ext>
            </p:extLst>
          </p:nvPr>
        </p:nvGraphicFramePr>
        <p:xfrm>
          <a:off x="507817" y="2060848"/>
          <a:ext cx="3970064" cy="3497149"/>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10" name="Graphique 9"/>
          <p:cNvGraphicFramePr/>
          <p:nvPr>
            <p:extLst>
              <p:ext uri="{D42A27DB-BD31-4B8C-83A1-F6EECF244321}">
                <p14:modId xmlns:p14="http://schemas.microsoft.com/office/powerpoint/2010/main" val="4058687222"/>
              </p:ext>
            </p:extLst>
          </p:nvPr>
        </p:nvGraphicFramePr>
        <p:xfrm>
          <a:off x="4684281" y="2060848"/>
          <a:ext cx="3970064" cy="3497149"/>
        </p:xfrm>
        <a:graphic>
          <a:graphicData uri="http://schemas.openxmlformats.org/drawingml/2006/chart">
            <c:chart xmlns:c="http://schemas.openxmlformats.org/drawingml/2006/chart" xmlns:r="http://schemas.openxmlformats.org/officeDocument/2006/relationships" r:id="rId9"/>
          </a:graphicData>
        </a:graphic>
      </p:graphicFrame>
      <p:sp>
        <p:nvSpPr>
          <p:cNvPr id="14" name="Rectangle 13"/>
          <p:cNvSpPr/>
          <p:nvPr/>
        </p:nvSpPr>
        <p:spPr>
          <a:xfrm>
            <a:off x="1619672" y="5166717"/>
            <a:ext cx="6264696" cy="936104"/>
          </a:xfrm>
          <a:prstGeom prst="rect">
            <a:avLst/>
          </a:prstGeom>
          <a:solidFill>
            <a:srgbClr val="EFF6C6"/>
          </a:solidFill>
          <a:ln>
            <a:solidFill>
              <a:srgbClr val="7F7F7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srgbClr val="7F7F7F"/>
                </a:solidFill>
                <a:latin typeface="Arial" panose="020B0604020202020204" pitchFamily="34" charset="0"/>
                <a:cs typeface="Arial" panose="020B0604020202020204" pitchFamily="34" charset="0"/>
              </a:rPr>
              <a:t>% </a:t>
            </a:r>
            <a:r>
              <a:rPr lang="fr-CA" sz="1200" b="1" u="sng" dirty="0" smtClean="0">
                <a:solidFill>
                  <a:srgbClr val="7F7F7F"/>
                </a:solidFill>
                <a:latin typeface="Arial" panose="020B0604020202020204" pitchFamily="34" charset="0"/>
                <a:cs typeface="Arial" panose="020B0604020202020204" pitchFamily="34" charset="0"/>
              </a:rPr>
              <a:t>ont des enfants ou veulent des enfants </a:t>
            </a:r>
            <a:r>
              <a:rPr lang="fr-CA" sz="1200" b="1" dirty="0" smtClean="0">
                <a:solidFill>
                  <a:srgbClr val="7F7F7F"/>
                </a:solidFill>
                <a:latin typeface="Arial" panose="020B0604020202020204" pitchFamily="34" charset="0"/>
                <a:cs typeface="Arial" panose="020B0604020202020204" pitchFamily="34" charset="0"/>
              </a:rPr>
              <a:t>recalculé sur le </a:t>
            </a:r>
            <a:r>
              <a:rPr lang="fr-CA" sz="1200" b="1" u="sng" dirty="0" smtClean="0">
                <a:solidFill>
                  <a:srgbClr val="7F7F7F"/>
                </a:solidFill>
                <a:latin typeface="Arial" panose="020B0604020202020204" pitchFamily="34" charset="0"/>
                <a:cs typeface="Arial" panose="020B0604020202020204" pitchFamily="34" charset="0"/>
              </a:rPr>
              <a:t>TOTAL</a:t>
            </a:r>
            <a:r>
              <a:rPr lang="fr-CA" sz="1200" b="1" dirty="0" smtClean="0">
                <a:solidFill>
                  <a:srgbClr val="7F7F7F"/>
                </a:solidFill>
                <a:latin typeface="Arial" panose="020B0604020202020204" pitchFamily="34" charset="0"/>
                <a:cs typeface="Arial" panose="020B0604020202020204" pitchFamily="34" charset="0"/>
              </a:rPr>
              <a:t> de l’échantillon :</a:t>
            </a:r>
          </a:p>
          <a:p>
            <a:pPr algn="ctr"/>
            <a:endParaRPr lang="fr-CA" sz="1200" b="1" dirty="0" smtClean="0">
              <a:solidFill>
                <a:srgbClr val="7F7F7F"/>
              </a:solidFill>
              <a:latin typeface="Arial" panose="020B0604020202020204" pitchFamily="34" charset="0"/>
              <a:cs typeface="Arial" panose="020B0604020202020204" pitchFamily="34" charset="0"/>
            </a:endParaRPr>
          </a:p>
          <a:p>
            <a:pPr algn="ctr"/>
            <a:r>
              <a:rPr lang="fr-CA" sz="1200" dirty="0" smtClean="0">
                <a:solidFill>
                  <a:srgbClr val="7F7F7F"/>
                </a:solidFill>
                <a:latin typeface="Arial" panose="020B0604020202020204" pitchFamily="34" charset="0"/>
                <a:cs typeface="Arial" panose="020B0604020202020204" pitchFamily="34" charset="0"/>
              </a:rPr>
              <a:t>Population LGBT </a:t>
            </a:r>
            <a:r>
              <a:rPr lang="fr-CA" sz="800" dirty="0" smtClean="0">
                <a:solidFill>
                  <a:srgbClr val="7F7F7F"/>
                </a:solidFill>
                <a:latin typeface="Arial" panose="020B0604020202020204" pitchFamily="34" charset="0"/>
                <a:cs typeface="Arial" panose="020B0604020202020204" pitchFamily="34" charset="0"/>
              </a:rPr>
              <a:t>(n=1897)</a:t>
            </a:r>
            <a:r>
              <a:rPr lang="fr-CA" sz="1200" dirty="0" smtClean="0">
                <a:solidFill>
                  <a:srgbClr val="7F7F7F"/>
                </a:solidFill>
                <a:latin typeface="Arial" panose="020B0604020202020204" pitchFamily="34" charset="0"/>
                <a:cs typeface="Arial" panose="020B0604020202020204" pitchFamily="34" charset="0"/>
              </a:rPr>
              <a:t> : </a:t>
            </a:r>
            <a:r>
              <a:rPr lang="fr-CA" sz="1200" b="1" dirty="0" smtClean="0">
                <a:solidFill>
                  <a:srgbClr val="7F7F7F"/>
                </a:solidFill>
                <a:latin typeface="Arial" panose="020B0604020202020204" pitchFamily="34" charset="0"/>
                <a:cs typeface="Arial" panose="020B0604020202020204" pitchFamily="34" charset="0"/>
              </a:rPr>
              <a:t>36%</a:t>
            </a:r>
          </a:p>
          <a:p>
            <a:pPr algn="ctr"/>
            <a:r>
              <a:rPr lang="fr-CA" sz="1200" dirty="0">
                <a:solidFill>
                  <a:srgbClr val="7F7F7F"/>
                </a:solidFill>
                <a:latin typeface="Arial" panose="020B0604020202020204" pitchFamily="34" charset="0"/>
                <a:cs typeface="Arial" panose="020B0604020202020204" pitchFamily="34" charset="0"/>
              </a:rPr>
              <a:t>P</a:t>
            </a:r>
            <a:r>
              <a:rPr lang="fr-CA" sz="1200" dirty="0" smtClean="0">
                <a:solidFill>
                  <a:srgbClr val="7F7F7F"/>
                </a:solidFill>
                <a:latin typeface="Arial" panose="020B0604020202020204" pitchFamily="34" charset="0"/>
                <a:cs typeface="Arial" panose="020B0604020202020204" pitchFamily="34" charset="0"/>
              </a:rPr>
              <a:t>opulation hétéros </a:t>
            </a:r>
            <a:r>
              <a:rPr lang="fr-CA" sz="1200" dirty="0" err="1" smtClean="0">
                <a:solidFill>
                  <a:srgbClr val="7F7F7F"/>
                </a:solidFill>
                <a:latin typeface="Arial" panose="020B0604020202020204" pitchFamily="34" charset="0"/>
                <a:cs typeface="Arial" panose="020B0604020202020204" pitchFamily="34" charset="0"/>
              </a:rPr>
              <a:t>cisgenre</a:t>
            </a:r>
            <a:r>
              <a:rPr lang="fr-CA" sz="1200" dirty="0" smtClean="0">
                <a:solidFill>
                  <a:srgbClr val="7F7F7F"/>
                </a:solidFill>
                <a:latin typeface="Arial" panose="020B0604020202020204" pitchFamily="34" charset="0"/>
                <a:cs typeface="Arial" panose="020B0604020202020204" pitchFamily="34" charset="0"/>
              </a:rPr>
              <a:t> </a:t>
            </a:r>
            <a:r>
              <a:rPr lang="fr-CA" sz="800" dirty="0">
                <a:solidFill>
                  <a:srgbClr val="7F7F7F"/>
                </a:solidFill>
                <a:latin typeface="Arial" panose="020B0604020202020204" pitchFamily="34" charset="0"/>
                <a:cs typeface="Arial" panose="020B0604020202020204" pitchFamily="34" charset="0"/>
              </a:rPr>
              <a:t>(n=800) </a:t>
            </a:r>
            <a:r>
              <a:rPr lang="fr-CA" sz="1200" dirty="0" smtClean="0">
                <a:solidFill>
                  <a:srgbClr val="7F7F7F"/>
                </a:solidFill>
                <a:latin typeface="Arial" panose="020B0604020202020204" pitchFamily="34" charset="0"/>
                <a:cs typeface="Arial" panose="020B0604020202020204" pitchFamily="34" charset="0"/>
              </a:rPr>
              <a:t>: </a:t>
            </a:r>
            <a:r>
              <a:rPr lang="fr-CA" sz="1200" b="1" dirty="0" smtClean="0">
                <a:solidFill>
                  <a:srgbClr val="7F7F7F"/>
                </a:solidFill>
                <a:latin typeface="Arial" panose="020B0604020202020204" pitchFamily="34" charset="0"/>
                <a:cs typeface="Arial" panose="020B0604020202020204" pitchFamily="34" charset="0"/>
              </a:rPr>
              <a:t>72%</a:t>
            </a:r>
            <a:endParaRPr lang="fr-CA" sz="1200" b="1" dirty="0">
              <a:solidFill>
                <a:srgbClr val="7F7F7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97971646"/>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248</a:t>
            </a:fld>
            <a:endParaRPr lang="en-CA">
              <a:solidFill>
                <a:srgbClr val="000000">
                  <a:tint val="75000"/>
                </a:srgbClr>
              </a:solidFill>
            </a:endParaRPr>
          </a:p>
        </p:txBody>
      </p:sp>
      <p:graphicFrame>
        <p:nvGraphicFramePr>
          <p:cNvPr id="17" name="Table 9"/>
          <p:cNvGraphicFramePr>
            <a:graphicFrameLocks noGrp="1"/>
          </p:cNvGraphicFramePr>
          <p:nvPr>
            <p:custDataLst>
              <p:tags r:id="rId3"/>
            </p:custDataLst>
            <p:extLst>
              <p:ext uri="{D42A27DB-BD31-4B8C-83A1-F6EECF244321}">
                <p14:modId xmlns:p14="http://schemas.microsoft.com/office/powerpoint/2010/main" val="4030274394"/>
              </p:ext>
            </p:extLst>
          </p:nvPr>
        </p:nvGraphicFramePr>
        <p:xfrm>
          <a:off x="611560" y="1556792"/>
          <a:ext cx="8208912" cy="1628127"/>
        </p:xfrm>
        <a:graphic>
          <a:graphicData uri="http://schemas.openxmlformats.org/drawingml/2006/table">
            <a:tbl>
              <a:tblPr firstRow="1" bandRow="1">
                <a:tableStyleId>{2D5ABB26-0587-4C30-8999-92F81FD0307C}</a:tableStyleId>
              </a:tblPr>
              <a:tblGrid>
                <a:gridCol w="2376264"/>
                <a:gridCol w="648072"/>
                <a:gridCol w="648072"/>
                <a:gridCol w="648072"/>
                <a:gridCol w="648072"/>
                <a:gridCol w="648072"/>
                <a:gridCol w="648072"/>
                <a:gridCol w="648072"/>
                <a:gridCol w="648072"/>
                <a:gridCol w="648072"/>
              </a:tblGrid>
              <a:tr h="216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1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520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Ont des enfants</a:t>
                      </a:r>
                      <a:r>
                        <a:rPr lang="fr-CA" sz="1100" b="0" i="0" u="none" strike="noStrike" kern="1200" baseline="0" dirty="0" smtClean="0">
                          <a:solidFill>
                            <a:srgbClr val="595959"/>
                          </a:solidFill>
                          <a:effectLst/>
                          <a:latin typeface="Arial Narrow" panose="020B0606020202030204" pitchFamily="34" charset="0"/>
                          <a:ea typeface="+mn-ea"/>
                          <a:cs typeface="+mn-cs"/>
                        </a:rPr>
                        <a:t> ou veulent des enfants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23</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54</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55</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36</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N’ont pas d’enfant</a:t>
                      </a:r>
                      <a:r>
                        <a:rPr lang="fr-CA" sz="1100" b="0" i="0" u="none" strike="noStrike" kern="1200" baseline="0" dirty="0" smtClean="0">
                          <a:solidFill>
                            <a:srgbClr val="595959"/>
                          </a:solidFill>
                          <a:effectLst/>
                          <a:latin typeface="Arial Narrow" panose="020B0606020202030204" pitchFamily="34" charset="0"/>
                          <a:ea typeface="+mn-ea"/>
                          <a:cs typeface="+mn-cs"/>
                        </a:rPr>
                        <a:t> et n’en veulent pas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64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77</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46</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64</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Titre 4"/>
          <p:cNvSpPr txBox="1">
            <a:spLocks/>
          </p:cNvSpPr>
          <p:nvPr>
            <p:custDataLst>
              <p:tags r:id="rId4"/>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Proportion ayant ou désirant des enfants</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
        <p:nvSpPr>
          <p:cNvPr id="11" name="ZoneTexte 10"/>
          <p:cNvSpPr txBox="1"/>
          <p:nvPr>
            <p:custDataLst>
              <p:tags r:id="rId5"/>
            </p:custDataLst>
          </p:nvPr>
        </p:nvSpPr>
        <p:spPr>
          <a:xfrm>
            <a:off x="500202" y="6102821"/>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Q48. Avez-vous des enfants?</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Q49. </a:t>
            </a:r>
            <a:r>
              <a:rPr lang="fr-CA" sz="900" dirty="0">
                <a:solidFill>
                  <a:srgbClr val="595959"/>
                </a:solidFill>
                <a:latin typeface="Arial" panose="020B0604020202020204" pitchFamily="34" charset="0"/>
                <a:cs typeface="Arial" panose="020B0604020202020204" pitchFamily="34" charset="0"/>
              </a:rPr>
              <a:t>Aimeriez-vous avoir des enfants un jour? </a:t>
            </a:r>
          </a:p>
        </p:txBody>
      </p:sp>
      <p:sp>
        <p:nvSpPr>
          <p:cNvPr id="12" name="Rectangle 11"/>
          <p:cNvSpPr/>
          <p:nvPr>
            <p:custDataLst>
              <p:tags r:id="rId6"/>
            </p:custDataLst>
          </p:nvPr>
        </p:nvSpPr>
        <p:spPr>
          <a:xfrm>
            <a:off x="510159" y="1160678"/>
            <a:ext cx="1941557"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13" name="Table 9"/>
          <p:cNvGraphicFramePr>
            <a:graphicFrameLocks noGrp="1"/>
          </p:cNvGraphicFramePr>
          <p:nvPr>
            <p:custDataLst>
              <p:tags r:id="rId7"/>
            </p:custDataLst>
            <p:extLst>
              <p:ext uri="{D42A27DB-BD31-4B8C-83A1-F6EECF244321}">
                <p14:modId xmlns:p14="http://schemas.microsoft.com/office/powerpoint/2010/main" val="1628659441"/>
              </p:ext>
            </p:extLst>
          </p:nvPr>
        </p:nvGraphicFramePr>
        <p:xfrm>
          <a:off x="612328" y="3501008"/>
          <a:ext cx="6480000" cy="1394384"/>
        </p:xfrm>
        <a:graphic>
          <a:graphicData uri="http://schemas.openxmlformats.org/drawingml/2006/table">
            <a:tbl>
              <a:tblPr firstRow="1" bandRow="1">
                <a:tableStyleId>{2D5ABB26-0587-4C30-8999-92F81FD0307C}</a:tableStyleId>
              </a:tblPr>
              <a:tblGrid>
                <a:gridCol w="2376000"/>
                <a:gridCol w="648000"/>
                <a:gridCol w="576000"/>
                <a:gridCol w="576000"/>
                <a:gridCol w="576000"/>
                <a:gridCol w="576000"/>
                <a:gridCol w="576000"/>
                <a:gridCol w="576000"/>
              </a:tblGrid>
              <a:tr h="216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3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25200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829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240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Ont des enfants</a:t>
                      </a:r>
                      <a:r>
                        <a:rPr lang="fr-CA" sz="1100" b="0" i="0" u="none" strike="noStrike" kern="1200" baseline="0" dirty="0" smtClean="0">
                          <a:solidFill>
                            <a:srgbClr val="595959"/>
                          </a:solidFill>
                          <a:effectLst/>
                          <a:latin typeface="Arial Narrow" panose="020B0606020202030204" pitchFamily="34" charset="0"/>
                          <a:ea typeface="+mn-ea"/>
                          <a:cs typeface="+mn-cs"/>
                        </a:rPr>
                        <a:t> ou veulent des enfants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a:rPr>
                        <a:t>29</a:t>
                      </a:r>
                      <a:endParaRPr lang="fr-CA" sz="1100" b="0"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43</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N’ont pas d’enfant</a:t>
                      </a:r>
                      <a:r>
                        <a:rPr lang="fr-CA" sz="1100" b="0" i="0" u="none" strike="noStrike" kern="1200" baseline="0" dirty="0" smtClean="0">
                          <a:solidFill>
                            <a:srgbClr val="595959"/>
                          </a:solidFill>
                          <a:effectLst/>
                          <a:latin typeface="Arial Narrow" panose="020B0606020202030204" pitchFamily="34" charset="0"/>
                          <a:ea typeface="+mn-ea"/>
                          <a:cs typeface="+mn-cs"/>
                        </a:rPr>
                        <a:t> et n’en veulent pas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64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a:rPr>
                        <a:t>71</a:t>
                      </a:r>
                      <a:endParaRPr lang="fr-CA" sz="1100" b="0"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57</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1094173437"/>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249</a:t>
            </a:fld>
            <a:endParaRPr lang="en-CA">
              <a:solidFill>
                <a:srgbClr val="000000">
                  <a:tint val="75000"/>
                </a:srgbClr>
              </a:solidFill>
            </a:endParaRPr>
          </a:p>
        </p:txBody>
      </p:sp>
      <p:sp>
        <p:nvSpPr>
          <p:cNvPr id="10"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Proportion ayant ou désirant des enfants</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
        <p:nvSpPr>
          <p:cNvPr id="11" name="ZoneTexte 10"/>
          <p:cNvSpPr txBox="1"/>
          <p:nvPr>
            <p:custDataLst>
              <p:tags r:id="rId4"/>
            </p:custDataLst>
          </p:nvPr>
        </p:nvSpPr>
        <p:spPr>
          <a:xfrm>
            <a:off x="500202" y="6102821"/>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Q48. Avez-vous des enfants?</a:t>
            </a:r>
            <a:br>
              <a:rPr lang="fr-CA" sz="900" dirty="0" smtClean="0">
                <a:solidFill>
                  <a:srgbClr val="595959"/>
                </a:solidFill>
                <a:latin typeface="Arial" panose="020B0604020202020204" pitchFamily="34" charset="0"/>
                <a:cs typeface="Arial" panose="020B0604020202020204" pitchFamily="34" charset="0"/>
              </a:rPr>
            </a:br>
            <a:r>
              <a:rPr lang="fr-CA" sz="900" dirty="0" smtClean="0">
                <a:solidFill>
                  <a:srgbClr val="595959"/>
                </a:solidFill>
                <a:latin typeface="Arial" panose="020B0604020202020204" pitchFamily="34" charset="0"/>
                <a:cs typeface="Arial" panose="020B0604020202020204" pitchFamily="34" charset="0"/>
              </a:rPr>
              <a:t>Q49. </a:t>
            </a:r>
            <a:r>
              <a:rPr lang="fr-CA" sz="900" dirty="0">
                <a:solidFill>
                  <a:srgbClr val="595959"/>
                </a:solidFill>
                <a:latin typeface="Arial" panose="020B0604020202020204" pitchFamily="34" charset="0"/>
                <a:cs typeface="Arial" panose="020B0604020202020204" pitchFamily="34" charset="0"/>
              </a:rPr>
              <a:t>Aimeriez-vous avoir des enfants un jour? </a:t>
            </a:r>
          </a:p>
        </p:txBody>
      </p:sp>
      <p:sp>
        <p:nvSpPr>
          <p:cNvPr id="12" name="Rectangle 11"/>
          <p:cNvSpPr/>
          <p:nvPr>
            <p:custDataLst>
              <p:tags r:id="rId5"/>
            </p:custDataLst>
          </p:nvPr>
        </p:nvSpPr>
        <p:spPr>
          <a:xfrm>
            <a:off x="510159" y="1160678"/>
            <a:ext cx="1941557"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14" name="Table 9"/>
          <p:cNvGraphicFramePr>
            <a:graphicFrameLocks noGrp="1"/>
          </p:cNvGraphicFramePr>
          <p:nvPr>
            <p:custDataLst>
              <p:tags r:id="rId6"/>
            </p:custDataLst>
            <p:extLst>
              <p:ext uri="{D42A27DB-BD31-4B8C-83A1-F6EECF244321}">
                <p14:modId xmlns:p14="http://schemas.microsoft.com/office/powerpoint/2010/main" val="27735868"/>
              </p:ext>
            </p:extLst>
          </p:nvPr>
        </p:nvGraphicFramePr>
        <p:xfrm>
          <a:off x="589034" y="1772816"/>
          <a:ext cx="5400600" cy="2016224"/>
        </p:xfrm>
        <a:graphic>
          <a:graphicData uri="http://schemas.openxmlformats.org/drawingml/2006/table">
            <a:tbl>
              <a:tblPr firstRow="1" bandRow="1">
                <a:tableStyleId>{2D5ABB26-0587-4C30-8999-92F81FD0307C}</a:tableStyleId>
              </a:tblPr>
              <a:tblGrid>
                <a:gridCol w="2970330"/>
                <a:gridCol w="810090"/>
                <a:gridCol w="810090"/>
                <a:gridCol w="810090"/>
              </a:tblGrid>
              <a:tr h="30709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1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41298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Gais</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Lesbiennes</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53888">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400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302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382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Ont des enfants</a:t>
                      </a:r>
                      <a:r>
                        <a:rPr lang="fr-CA" sz="1100" b="0" i="0" u="none" strike="noStrike" kern="1200" baseline="0" dirty="0" smtClean="0">
                          <a:solidFill>
                            <a:srgbClr val="595959"/>
                          </a:solidFill>
                          <a:effectLst/>
                          <a:latin typeface="Arial Narrow" panose="020B0606020202030204" pitchFamily="34" charset="0"/>
                          <a:ea typeface="+mn-ea"/>
                          <a:cs typeface="+mn-cs"/>
                        </a:rPr>
                        <a:t> ou veulent des enfants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16</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a:ea typeface="+mn-ea"/>
                          <a:cs typeface="+mn-cs"/>
                        </a:rPr>
                        <a:t>38</a:t>
                      </a:r>
                      <a:endParaRPr lang="fr-CA" sz="1100" b="1" i="0" u="none" strike="noStrike" kern="1200" dirty="0">
                        <a:solidFill>
                          <a:srgbClr val="00B0F0"/>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56">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N’ont pas d’enfant</a:t>
                      </a:r>
                      <a:r>
                        <a:rPr lang="fr-CA" sz="1100" b="0" i="0" u="none" strike="noStrike" kern="1200" baseline="0" dirty="0" smtClean="0">
                          <a:solidFill>
                            <a:srgbClr val="595959"/>
                          </a:solidFill>
                          <a:effectLst/>
                          <a:latin typeface="Arial Narrow" panose="020B0606020202030204" pitchFamily="34" charset="0"/>
                          <a:ea typeface="+mn-ea"/>
                          <a:cs typeface="+mn-cs"/>
                        </a:rPr>
                        <a:t> et n’en veulent pas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64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84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62</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4026716693"/>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Grands constats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25</a:t>
            </a:fld>
            <a:endParaRPr lang="en-CA" dirty="0">
              <a:solidFill>
                <a:srgbClr val="000000">
                  <a:tint val="75000"/>
                </a:srgbClr>
              </a:solidFill>
            </a:endParaRPr>
          </a:p>
        </p:txBody>
      </p:sp>
      <p:sp>
        <p:nvSpPr>
          <p:cNvPr id="7" name="Espace réservé du contenu 6"/>
          <p:cNvSpPr>
            <a:spLocks noGrp="1"/>
          </p:cNvSpPr>
          <p:nvPr>
            <p:ph type="body" sz="quarter" idx="13"/>
            <p:custDataLst>
              <p:tags r:id="rId3"/>
            </p:custDataLst>
          </p:nvPr>
        </p:nvSpPr>
        <p:spPr>
          <a:xfrm>
            <a:off x="558799" y="1518284"/>
            <a:ext cx="5311775" cy="5079067"/>
          </a:xfrm>
        </p:spPr>
        <p:txBody>
          <a:bodyPr>
            <a:noAutofit/>
          </a:bodyPr>
          <a:lstStyle/>
          <a:p>
            <a:pPr marL="271463">
              <a:lnSpc>
                <a:spcPct val="95000"/>
              </a:lnSpc>
              <a:buClr>
                <a:srgbClr val="9BBB59"/>
              </a:buClr>
            </a:pPr>
            <a:r>
              <a:rPr lang="fr-CA" sz="1200" b="0" dirty="0"/>
              <a:t>Les </a:t>
            </a:r>
            <a:r>
              <a:rPr lang="fr-CA" sz="1200" b="0" dirty="0" smtClean="0"/>
              <a:t>Québécois </a:t>
            </a:r>
            <a:r>
              <a:rPr lang="fr-CA" sz="1200" b="0" dirty="0"/>
              <a:t>LGBT sont néanmoins ceux qui aimeraient le plus </a:t>
            </a:r>
            <a:r>
              <a:rPr lang="fr-CA" sz="1200" b="0" dirty="0" smtClean="0"/>
              <a:t>que </a:t>
            </a:r>
            <a:r>
              <a:rPr lang="fr-CA" sz="1200" b="0" dirty="0"/>
              <a:t>pour bien représenter leurs valeurs et leur besoins, la communauté LGBT s’éloigne des images basées sur la sexualité et le </a:t>
            </a:r>
            <a:r>
              <a:rPr lang="fr-CA" sz="1200" b="0" dirty="0" smtClean="0"/>
              <a:t>party, </a:t>
            </a:r>
            <a:r>
              <a:rPr lang="fr-CA" sz="1200" b="0" dirty="0"/>
              <a:t>et mise plus sur la normalité que sur la différence pour se mettre en valeur</a:t>
            </a:r>
            <a:r>
              <a:rPr lang="fr-CA" sz="1200" b="0" dirty="0" smtClean="0"/>
              <a:t>.</a:t>
            </a:r>
            <a:endParaRPr lang="fr-CA" sz="1200" b="0" dirty="0"/>
          </a:p>
          <a:p>
            <a:pPr marL="271463" indent="-271463">
              <a:lnSpc>
                <a:spcPct val="95000"/>
              </a:lnSpc>
              <a:spcBef>
                <a:spcPts val="1000"/>
              </a:spcBef>
              <a:buClr>
                <a:srgbClr val="9BBB59"/>
              </a:buClr>
              <a:buFont typeface="Wingdings" panose="05000000000000000000" pitchFamily="2" charset="2"/>
              <a:buChar char="§"/>
            </a:pPr>
            <a:r>
              <a:rPr lang="fr-CA" sz="1200" b="0" dirty="0" smtClean="0"/>
              <a:t>La </a:t>
            </a:r>
            <a:r>
              <a:rPr lang="fr-CA" sz="1200" b="0" dirty="0"/>
              <a:t>région Atlantique fait figure de parent pauvre au niveau des ressources d’aide, tout particulièrement en ce qui concerne les organismes et la présence de modèles. </a:t>
            </a:r>
            <a:r>
              <a:rPr lang="fr-CA" sz="1200" b="0" dirty="0" smtClean="0"/>
              <a:t>C’est d’ailleurs dans cette </a:t>
            </a:r>
            <a:r>
              <a:rPr lang="fr-CA" sz="1200" b="0" dirty="0"/>
              <a:t>région que l’on trouve la plus grande proportion de gens qui considèrent que leur vie aura été beaucoup plus </a:t>
            </a:r>
            <a:r>
              <a:rPr lang="fr-CA" sz="1200" b="0" dirty="0" smtClean="0"/>
              <a:t>difficile, mais </a:t>
            </a:r>
            <a:r>
              <a:rPr lang="fr-CA" sz="1200" b="0" dirty="0"/>
              <a:t>curieusement, c’est aussi là qu’on trouve la plus forte proportion de répondants se </a:t>
            </a:r>
            <a:r>
              <a:rPr lang="fr-CA" sz="1200" b="0" dirty="0" smtClean="0"/>
              <a:t>sentant </a:t>
            </a:r>
            <a:r>
              <a:rPr lang="fr-CA" sz="1200" b="0" dirty="0"/>
              <a:t>bien intégrés à la société.</a:t>
            </a:r>
          </a:p>
          <a:p>
            <a:pPr marL="271463" indent="-271463">
              <a:lnSpc>
                <a:spcPct val="95000"/>
              </a:lnSpc>
              <a:spcBef>
                <a:spcPts val="1000"/>
              </a:spcBef>
              <a:buClr>
                <a:srgbClr val="9BBB59"/>
              </a:buClr>
            </a:pPr>
            <a:r>
              <a:rPr lang="fr-CA" sz="1200" b="0" dirty="0" smtClean="0"/>
              <a:t>	En ce qui concerne les améliorations suggérées aux mouvements LGBT pour mieux représenter leurs membres, les répondants de l’Atlantique sont proportionnellement plus </a:t>
            </a:r>
            <a:r>
              <a:rPr lang="fr-CA" sz="1200" b="0" dirty="0"/>
              <a:t>nombreux à réclamer davantage d’accessibilité </a:t>
            </a:r>
            <a:r>
              <a:rPr lang="fr-CA" sz="1200" b="0" dirty="0" smtClean="0"/>
              <a:t>des groupes LGBT et </a:t>
            </a:r>
            <a:r>
              <a:rPr lang="fr-CA" sz="1200" b="0" dirty="0"/>
              <a:t>à militer pour l’adoption d’une attitude positive dans la défense de leurs </a:t>
            </a:r>
            <a:r>
              <a:rPr lang="fr-CA" sz="1200" b="0" dirty="0" smtClean="0"/>
              <a:t>droits.</a:t>
            </a:r>
            <a:endParaRPr lang="fr-CA" sz="1200" b="0" dirty="0"/>
          </a:p>
          <a:p>
            <a:pPr marL="271463" indent="-271463">
              <a:lnSpc>
                <a:spcPct val="95000"/>
              </a:lnSpc>
              <a:spcBef>
                <a:spcPts val="1000"/>
              </a:spcBef>
              <a:buClr>
                <a:srgbClr val="9BBB59"/>
              </a:buClr>
              <a:buFont typeface="Wingdings" panose="05000000000000000000" pitchFamily="2" charset="2"/>
              <a:buChar char="§"/>
            </a:pPr>
            <a:r>
              <a:rPr lang="fr-CA" sz="1200" b="0" dirty="0"/>
              <a:t>Les répondants </a:t>
            </a:r>
            <a:r>
              <a:rPr lang="fr-CA" sz="1200" b="0" dirty="0" smtClean="0"/>
              <a:t>LGBT ontariens affichent la plus forte présence de </a:t>
            </a:r>
            <a:r>
              <a:rPr lang="fr-CA" sz="1200" b="0" dirty="0"/>
              <a:t>sentiments </a:t>
            </a:r>
            <a:r>
              <a:rPr lang="fr-CA" sz="1200" b="0" dirty="0" smtClean="0"/>
              <a:t>de </a:t>
            </a:r>
            <a:r>
              <a:rPr lang="fr-CA" sz="1200" b="0" dirty="0"/>
              <a:t>nature dépressive en lien avec leur orientation sexuelle</a:t>
            </a:r>
            <a:r>
              <a:rPr lang="fr-CA" sz="1200" b="0" dirty="0" smtClean="0"/>
              <a:t>/ identité </a:t>
            </a:r>
            <a:r>
              <a:rPr lang="fr-CA" sz="1200" b="0" dirty="0"/>
              <a:t>de genre. C’est aussi la province où </a:t>
            </a:r>
            <a:r>
              <a:rPr lang="fr-CA" sz="1200" b="0" dirty="0" smtClean="0"/>
              <a:t>les </a:t>
            </a:r>
            <a:r>
              <a:rPr lang="fr-CA" sz="1200" b="0" dirty="0"/>
              <a:t>répondants </a:t>
            </a:r>
            <a:r>
              <a:rPr lang="fr-CA" sz="1200" b="0" dirty="0" smtClean="0"/>
              <a:t>LGBT sont proportionnellement plus nombreux à avoir déménagé en </a:t>
            </a:r>
            <a:r>
              <a:rPr lang="fr-CA" sz="1200" b="0" dirty="0"/>
              <a:t>raison de leur orientation sexuelle/identité de genre.</a:t>
            </a:r>
          </a:p>
          <a:p>
            <a:pPr marL="271463" indent="-271463">
              <a:lnSpc>
                <a:spcPct val="95000"/>
              </a:lnSpc>
              <a:spcBef>
                <a:spcPts val="1000"/>
              </a:spcBef>
              <a:buClr>
                <a:srgbClr val="9BBB59"/>
              </a:buClr>
              <a:buFont typeface="Wingdings" panose="05000000000000000000" pitchFamily="2" charset="2"/>
              <a:buChar char="§"/>
            </a:pPr>
            <a:r>
              <a:rPr lang="fr-CA" sz="1200" b="0" dirty="0"/>
              <a:t>L’Ontario est, avec l’Ouest, la région où l’on trouve les plus fortes proportions de répondants qui </a:t>
            </a:r>
            <a:r>
              <a:rPr lang="fr-CA" sz="1200" b="0" dirty="0" smtClean="0"/>
              <a:t>estiment </a:t>
            </a:r>
            <a:r>
              <a:rPr lang="fr-CA" sz="1200" b="0" dirty="0"/>
              <a:t>que certains groupes LGBT entretiennent des stéréotypes à l’égard d’autres groupes LGBT. Les répondants </a:t>
            </a:r>
            <a:r>
              <a:rPr lang="fr-CA" sz="1200" b="0" dirty="0" smtClean="0"/>
              <a:t>ontariens </a:t>
            </a:r>
            <a:r>
              <a:rPr lang="fr-CA" sz="1200" b="0" dirty="0"/>
              <a:t>ont donc tendance à militer davantage pour une communauté LGBT plus unie, diversifiée et inclusive</a:t>
            </a:r>
            <a:r>
              <a:rPr lang="fr-CA" sz="1200" b="0" dirty="0" smtClean="0"/>
              <a:t>.</a:t>
            </a:r>
            <a:endParaRPr lang="fr-CA" sz="1200" b="0" dirty="0"/>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17" name="Chevron 16"/>
          <p:cNvSpPr/>
          <p:nvPr/>
        </p:nvSpPr>
        <p:spPr>
          <a:xfrm>
            <a:off x="6367448" y="4652042"/>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18" name="ZoneTexte 17"/>
          <p:cNvSpPr txBox="1"/>
          <p:nvPr/>
        </p:nvSpPr>
        <p:spPr>
          <a:xfrm>
            <a:off x="6597936" y="4602614"/>
            <a:ext cx="1781802"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p.211, 207 </a:t>
            </a:r>
            <a:endParaRPr lang="fr-CA" sz="1600" b="1" dirty="0">
              <a:solidFill>
                <a:srgbClr val="9BBB59"/>
              </a:solidFill>
              <a:latin typeface="Arial" panose="020B0604020202020204" pitchFamily="34" charset="0"/>
              <a:cs typeface="Arial" panose="020B0604020202020204" pitchFamily="34" charset="0"/>
            </a:endParaRPr>
          </a:p>
        </p:txBody>
      </p:sp>
      <p:sp>
        <p:nvSpPr>
          <p:cNvPr id="19" name="Chevron 18"/>
          <p:cNvSpPr/>
          <p:nvPr/>
        </p:nvSpPr>
        <p:spPr>
          <a:xfrm>
            <a:off x="6367448" y="5566660"/>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0" name="ZoneTexte 19"/>
          <p:cNvSpPr txBox="1"/>
          <p:nvPr/>
        </p:nvSpPr>
        <p:spPr>
          <a:xfrm>
            <a:off x="6597936" y="5517232"/>
            <a:ext cx="1781802"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p.192, 188 </a:t>
            </a:r>
            <a:endParaRPr lang="fr-CA" sz="1600" b="1" dirty="0">
              <a:solidFill>
                <a:srgbClr val="9BBB59"/>
              </a:solidFill>
              <a:latin typeface="Arial" panose="020B0604020202020204" pitchFamily="34" charset="0"/>
              <a:cs typeface="Arial" panose="020B0604020202020204" pitchFamily="34" charset="0"/>
            </a:endParaRPr>
          </a:p>
        </p:txBody>
      </p:sp>
      <p:sp>
        <p:nvSpPr>
          <p:cNvPr id="21" name="Chevron 20"/>
          <p:cNvSpPr/>
          <p:nvPr/>
        </p:nvSpPr>
        <p:spPr>
          <a:xfrm>
            <a:off x="6277773" y="1755396"/>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2" name="ZoneTexte 21"/>
          <p:cNvSpPr txBox="1"/>
          <p:nvPr/>
        </p:nvSpPr>
        <p:spPr>
          <a:xfrm>
            <a:off x="6575794" y="1700808"/>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p.188</a:t>
            </a:r>
            <a:endParaRPr lang="fr-CA" sz="1600" b="1" dirty="0">
              <a:solidFill>
                <a:srgbClr val="9BBB59"/>
              </a:solidFill>
              <a:latin typeface="Arial" panose="020B0604020202020204" pitchFamily="34" charset="0"/>
              <a:cs typeface="Arial" panose="020B0604020202020204" pitchFamily="34" charset="0"/>
            </a:endParaRPr>
          </a:p>
        </p:txBody>
      </p:sp>
      <p:sp>
        <p:nvSpPr>
          <p:cNvPr id="23" name="Chevron 22"/>
          <p:cNvSpPr/>
          <p:nvPr/>
        </p:nvSpPr>
        <p:spPr>
          <a:xfrm>
            <a:off x="6299915" y="2619492"/>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4" name="ZoneTexte 23"/>
          <p:cNvSpPr txBox="1"/>
          <p:nvPr/>
        </p:nvSpPr>
        <p:spPr>
          <a:xfrm>
            <a:off x="6597936" y="2564904"/>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p.131, 137, 201, 152</a:t>
            </a:r>
            <a:endParaRPr lang="fr-CA" sz="1600" b="1" dirty="0">
              <a:solidFill>
                <a:srgbClr val="9BBB59"/>
              </a:solidFill>
              <a:latin typeface="Arial" panose="020B0604020202020204" pitchFamily="34" charset="0"/>
              <a:cs typeface="Arial" panose="020B0604020202020204" pitchFamily="34" charset="0"/>
            </a:endParaRPr>
          </a:p>
        </p:txBody>
      </p:sp>
      <p:sp>
        <p:nvSpPr>
          <p:cNvPr id="25" name="Chevron 24"/>
          <p:cNvSpPr/>
          <p:nvPr/>
        </p:nvSpPr>
        <p:spPr>
          <a:xfrm>
            <a:off x="6299915" y="3555596"/>
            <a:ext cx="216024" cy="288181"/>
          </a:xfrm>
          <a:prstGeom prst="chevron">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rgbClr val="000000"/>
              </a:solidFill>
            </a:endParaRPr>
          </a:p>
        </p:txBody>
      </p:sp>
      <p:sp>
        <p:nvSpPr>
          <p:cNvPr id="26" name="ZoneTexte 25"/>
          <p:cNvSpPr txBox="1"/>
          <p:nvPr/>
        </p:nvSpPr>
        <p:spPr>
          <a:xfrm>
            <a:off x="6597936" y="3501008"/>
            <a:ext cx="2199300" cy="338554"/>
          </a:xfrm>
          <a:prstGeom prst="rect">
            <a:avLst/>
          </a:prstGeom>
          <a:noFill/>
        </p:spPr>
        <p:txBody>
          <a:bodyPr wrap="square" rtlCol="0">
            <a:spAutoFit/>
          </a:bodyPr>
          <a:lstStyle/>
          <a:p>
            <a:r>
              <a:rPr lang="fr-CA" sz="1600" b="1" dirty="0" smtClean="0">
                <a:solidFill>
                  <a:srgbClr val="9BBB59"/>
                </a:solidFill>
                <a:latin typeface="Arial" panose="020B0604020202020204" pitchFamily="34" charset="0"/>
                <a:cs typeface="Arial" panose="020B0604020202020204" pitchFamily="34" charset="0"/>
              </a:rPr>
              <a:t>p.188</a:t>
            </a:r>
            <a:endParaRPr lang="fr-CA" sz="1600" b="1" dirty="0">
              <a:solidFill>
                <a:srgbClr val="9BBB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70278677"/>
      </p:ext>
    </p:extLst>
  </p:cSld>
  <p:clrMapOvr>
    <a:masterClrMapping/>
  </p:clrMapOvr>
  <p:transition/>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250</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1948347420"/>
              </p:ext>
            </p:extLst>
          </p:nvPr>
        </p:nvGraphicFramePr>
        <p:xfrm>
          <a:off x="683568" y="2132856"/>
          <a:ext cx="7776864" cy="4064000"/>
        </p:xfrm>
        <a:graphic>
          <a:graphicData uri="http://schemas.openxmlformats.org/drawingml/2006/chart">
            <c:chart xmlns:c="http://schemas.openxmlformats.org/drawingml/2006/chart" xmlns:r="http://schemas.openxmlformats.org/officeDocument/2006/relationships" r:id="rId9"/>
          </a:graphicData>
        </a:graphic>
      </p:graphicFrame>
      <p:sp>
        <p:nvSpPr>
          <p:cNvPr id="13" name="Titre 4"/>
          <p:cNvSpPr txBox="1">
            <a:spLocks/>
          </p:cNvSpPr>
          <p:nvPr>
            <p:custDataLst>
              <p:tags r:id="rId3"/>
            </p:custDataLst>
          </p:nvPr>
        </p:nvSpPr>
        <p:spPr bwMode="auto">
          <a:xfrm>
            <a:off x="558800" y="514055"/>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Niveau de difficulté rencontré dans la relation affective actuelle</a:t>
            </a:r>
            <a:endParaRPr lang="fr-CA" dirty="0">
              <a:solidFill>
                <a:srgbClr val="00AFDC"/>
              </a:solidFill>
            </a:endParaRPr>
          </a:p>
        </p:txBody>
      </p:sp>
      <p:sp>
        <p:nvSpPr>
          <p:cNvPr id="8" name="Rectangle 7"/>
          <p:cNvSpPr/>
          <p:nvPr>
            <p:custDataLst>
              <p:tags r:id="rId4"/>
            </p:custDataLst>
          </p:nvPr>
        </p:nvSpPr>
        <p:spPr>
          <a:xfrm>
            <a:off x="510159" y="1160678"/>
            <a:ext cx="435888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qui sont actuellement dans une relation affective à long terme</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Q51. </a:t>
            </a:r>
            <a:r>
              <a:rPr lang="fr-CA" sz="900" dirty="0">
                <a:solidFill>
                  <a:srgbClr val="595959"/>
                </a:solidFill>
                <a:latin typeface="Arial" panose="020B0604020202020204" pitchFamily="34" charset="0"/>
                <a:cs typeface="Arial" panose="020B0604020202020204" pitchFamily="34" charset="0"/>
              </a:rPr>
              <a:t>Vivez-vous actuellement une relation affective facile ou difficile? </a:t>
            </a:r>
          </a:p>
        </p:txBody>
      </p:sp>
      <p:sp>
        <p:nvSpPr>
          <p:cNvPr id="11" name="Rectangle 10"/>
          <p:cNvSpPr/>
          <p:nvPr>
            <p:custDataLst>
              <p:tags r:id="rId6"/>
            </p:custDataLst>
          </p:nvPr>
        </p:nvSpPr>
        <p:spPr>
          <a:xfrm>
            <a:off x="1078871" y="1567483"/>
            <a:ext cx="3240360" cy="370615"/>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srgbClr val="595959"/>
                </a:solidFill>
                <a:latin typeface="Arial Narrow" panose="020B0606020202030204" pitchFamily="34" charset="0"/>
              </a:rPr>
              <a:t>Total (très et plutôt) facile LGBT : 84%</a:t>
            </a:r>
            <a:br>
              <a:rPr lang="fr-CA" sz="1200" b="1" dirty="0" smtClean="0">
                <a:solidFill>
                  <a:srgbClr val="595959"/>
                </a:solidFill>
                <a:latin typeface="Arial Narrow" panose="020B0606020202030204" pitchFamily="34" charset="0"/>
              </a:rPr>
            </a:br>
            <a:r>
              <a:rPr lang="fr-CA" sz="1200" b="1" dirty="0" smtClean="0">
                <a:solidFill>
                  <a:srgbClr val="595959"/>
                </a:solidFill>
                <a:latin typeface="Arial Narrow" panose="020B0606020202030204" pitchFamily="34" charset="0"/>
              </a:rPr>
              <a:t>Total </a:t>
            </a:r>
            <a:r>
              <a:rPr lang="fr-CA" sz="1200" b="1" dirty="0">
                <a:solidFill>
                  <a:srgbClr val="595959"/>
                </a:solidFill>
                <a:latin typeface="Arial Narrow" panose="020B0606020202030204" pitchFamily="34" charset="0"/>
              </a:rPr>
              <a:t>(très et plutôt) </a:t>
            </a:r>
            <a:r>
              <a:rPr lang="fr-CA" sz="1200" b="1" dirty="0" smtClean="0">
                <a:solidFill>
                  <a:srgbClr val="595959"/>
                </a:solidFill>
                <a:latin typeface="Arial Narrow" panose="020B0606020202030204" pitchFamily="34" charset="0"/>
              </a:rPr>
              <a:t>facile Hétéros </a:t>
            </a:r>
            <a:r>
              <a:rPr lang="fr-CA" sz="1200" b="1" dirty="0" err="1" smtClean="0">
                <a:solidFill>
                  <a:srgbClr val="595959"/>
                </a:solidFill>
                <a:latin typeface="Arial Narrow" panose="020B0606020202030204" pitchFamily="34" charset="0"/>
              </a:rPr>
              <a:t>cisgenres</a:t>
            </a:r>
            <a:r>
              <a:rPr lang="fr-CA" sz="1200" b="1" dirty="0" smtClean="0">
                <a:solidFill>
                  <a:srgbClr val="595959"/>
                </a:solidFill>
                <a:latin typeface="Arial Narrow" panose="020B0606020202030204" pitchFamily="34" charset="0"/>
              </a:rPr>
              <a:t>: 83% </a:t>
            </a:r>
            <a:endParaRPr lang="fr-CA" sz="1200" b="1" dirty="0">
              <a:solidFill>
                <a:srgbClr val="595959"/>
              </a:solidFill>
              <a:latin typeface="Arial Narrow" panose="020B0606020202030204" pitchFamily="34" charset="0"/>
              <a:cs typeface="Arial" panose="020B0604020202020204" pitchFamily="34" charset="0"/>
            </a:endParaRPr>
          </a:p>
        </p:txBody>
      </p:sp>
      <p:sp>
        <p:nvSpPr>
          <p:cNvPr id="12" name="Accolade fermante 11"/>
          <p:cNvSpPr/>
          <p:nvPr/>
        </p:nvSpPr>
        <p:spPr>
          <a:xfrm rot="-5400000">
            <a:off x="2627608" y="462288"/>
            <a:ext cx="144000" cy="3312000"/>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rgbClr val="00AFDC">
                    <a:satMod val="155000"/>
                  </a:srgbClr>
                </a:solidFill>
                <a:prstDash val="solid"/>
              </a:ln>
              <a:solidFill>
                <a:prstClr val="white">
                  <a:lumMod val="50000"/>
                </a:prstClr>
              </a:solidFill>
              <a:effectLst>
                <a:outerShdw blurRad="41275" dist="20320" dir="1800000" algn="tl" rotWithShape="0">
                  <a:srgbClr val="000000">
                    <a:alpha val="40000"/>
                  </a:srgbClr>
                </a:outerShdw>
              </a:effectLst>
            </a:endParaRPr>
          </a:p>
        </p:txBody>
      </p:sp>
      <p:sp>
        <p:nvSpPr>
          <p:cNvPr id="14" name="Rectangle 13"/>
          <p:cNvSpPr/>
          <p:nvPr>
            <p:custDataLst>
              <p:tags r:id="rId7"/>
            </p:custDataLst>
          </p:nvPr>
        </p:nvSpPr>
        <p:spPr>
          <a:xfrm>
            <a:off x="4925138" y="3094226"/>
            <a:ext cx="3276737" cy="370615"/>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srgbClr val="595959"/>
                </a:solidFill>
                <a:latin typeface="Arial Narrow" panose="020B0606020202030204" pitchFamily="34" charset="0"/>
              </a:rPr>
              <a:t>Total (très et plutôt) difficile LGBT : 16%</a:t>
            </a:r>
            <a:br>
              <a:rPr lang="fr-CA" sz="1200" b="1" dirty="0" smtClean="0">
                <a:solidFill>
                  <a:srgbClr val="595959"/>
                </a:solidFill>
                <a:latin typeface="Arial Narrow" panose="020B0606020202030204" pitchFamily="34" charset="0"/>
              </a:rPr>
            </a:br>
            <a:r>
              <a:rPr lang="fr-CA" sz="1200" b="1" dirty="0" smtClean="0">
                <a:solidFill>
                  <a:srgbClr val="595959"/>
                </a:solidFill>
                <a:latin typeface="Arial Narrow" panose="020B0606020202030204" pitchFamily="34" charset="0"/>
              </a:rPr>
              <a:t>Total </a:t>
            </a:r>
            <a:r>
              <a:rPr lang="fr-CA" sz="1200" b="1" dirty="0">
                <a:solidFill>
                  <a:srgbClr val="595959"/>
                </a:solidFill>
                <a:latin typeface="Arial Narrow" panose="020B0606020202030204" pitchFamily="34" charset="0"/>
              </a:rPr>
              <a:t>(très et plutôt) </a:t>
            </a:r>
            <a:r>
              <a:rPr lang="fr-CA" sz="1200" b="1" dirty="0" smtClean="0">
                <a:solidFill>
                  <a:srgbClr val="595959"/>
                </a:solidFill>
                <a:latin typeface="Arial Narrow" panose="020B0606020202030204" pitchFamily="34" charset="0"/>
              </a:rPr>
              <a:t>difficile Hétéros </a:t>
            </a:r>
            <a:r>
              <a:rPr lang="fr-CA" sz="1200" b="1" dirty="0" err="1" smtClean="0">
                <a:solidFill>
                  <a:srgbClr val="595959"/>
                </a:solidFill>
                <a:latin typeface="Arial Narrow" panose="020B0606020202030204" pitchFamily="34" charset="0"/>
              </a:rPr>
              <a:t>cisgenres</a:t>
            </a:r>
            <a:r>
              <a:rPr lang="fr-CA" sz="1200" b="1" dirty="0" smtClean="0">
                <a:solidFill>
                  <a:srgbClr val="595959"/>
                </a:solidFill>
                <a:latin typeface="Arial Narrow" panose="020B0606020202030204" pitchFamily="34" charset="0"/>
              </a:rPr>
              <a:t>: 17% </a:t>
            </a:r>
            <a:endParaRPr lang="fr-CA" sz="1200" b="1" dirty="0">
              <a:solidFill>
                <a:srgbClr val="595959"/>
              </a:solidFill>
              <a:latin typeface="Arial Narrow" panose="020B0606020202030204" pitchFamily="34" charset="0"/>
              <a:cs typeface="Arial" panose="020B0604020202020204" pitchFamily="34" charset="0"/>
            </a:endParaRPr>
          </a:p>
        </p:txBody>
      </p:sp>
      <p:sp>
        <p:nvSpPr>
          <p:cNvPr id="15" name="Accolade fermante 14"/>
          <p:cNvSpPr/>
          <p:nvPr/>
        </p:nvSpPr>
        <p:spPr>
          <a:xfrm rot="-5400000">
            <a:off x="6473876" y="1989031"/>
            <a:ext cx="144000" cy="3312000"/>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rgbClr val="00AFDC">
                    <a:satMod val="155000"/>
                  </a:srgbClr>
                </a:solidFill>
                <a:prstDash val="solid"/>
              </a:ln>
              <a:solidFill>
                <a:prstClr val="white">
                  <a:lumMod val="50000"/>
                </a:prstClr>
              </a:solidFill>
              <a:effectLst>
                <a:outerShdw blurRad="41275" dist="20320" dir="1800000" algn="tl" rotWithShape="0">
                  <a:srgbClr val="000000">
                    <a:alpha val="40000"/>
                  </a:srgbClr>
                </a:outerShdw>
              </a:effectLst>
            </a:endParaRPr>
          </a:p>
        </p:txBody>
      </p:sp>
    </p:spTree>
    <p:extLst>
      <p:ext uri="{BB962C8B-B14F-4D97-AF65-F5344CB8AC3E}">
        <p14:creationId xmlns:p14="http://schemas.microsoft.com/office/powerpoint/2010/main" val="973380438"/>
      </p:ext>
    </p:extLst>
  </p:cSld>
  <p:clrMapOvr>
    <a:masterClrMapping/>
  </p:clrMapOvr>
  <p:timing>
    <p:tnLst>
      <p:par>
        <p:cTn id="1" dur="indefinite" restart="never" nodeType="tmRoot"/>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251</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514055"/>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Niveau de difficulté rencontré dans la relation affective actuelle</a:t>
            </a:r>
            <a:endParaRPr lang="fr-CA" dirty="0">
              <a:solidFill>
                <a:srgbClr val="00AFDC"/>
              </a:solidFill>
            </a:endParaRPr>
          </a:p>
        </p:txBody>
      </p:sp>
      <p:sp>
        <p:nvSpPr>
          <p:cNvPr id="8" name="Rectangle 7"/>
          <p:cNvSpPr/>
          <p:nvPr>
            <p:custDataLst>
              <p:tags r:id="rId4"/>
            </p:custDataLst>
          </p:nvPr>
        </p:nvSpPr>
        <p:spPr>
          <a:xfrm>
            <a:off x="510159" y="1160678"/>
            <a:ext cx="5016117"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LGBT qui sont actuellement dans une relation affective à long terme, n=927</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Q51. </a:t>
            </a:r>
            <a:r>
              <a:rPr lang="fr-CA" sz="900" dirty="0">
                <a:solidFill>
                  <a:srgbClr val="595959"/>
                </a:solidFill>
                <a:latin typeface="Arial" panose="020B0604020202020204" pitchFamily="34" charset="0"/>
                <a:cs typeface="Arial" panose="020B0604020202020204" pitchFamily="34" charset="0"/>
              </a:rPr>
              <a:t>Vivez-vous actuellement une relation affective facile ou difficile? </a:t>
            </a:r>
          </a:p>
        </p:txBody>
      </p:sp>
      <p:graphicFrame>
        <p:nvGraphicFramePr>
          <p:cNvPr id="16" name="Table 9"/>
          <p:cNvGraphicFramePr>
            <a:graphicFrameLocks noGrp="1"/>
          </p:cNvGraphicFramePr>
          <p:nvPr>
            <p:custDataLst>
              <p:tags r:id="rId6"/>
            </p:custDataLst>
            <p:extLst>
              <p:ext uri="{D42A27DB-BD31-4B8C-83A1-F6EECF244321}">
                <p14:modId xmlns:p14="http://schemas.microsoft.com/office/powerpoint/2010/main" val="4010277222"/>
              </p:ext>
            </p:extLst>
          </p:nvPr>
        </p:nvGraphicFramePr>
        <p:xfrm>
          <a:off x="612328" y="3573016"/>
          <a:ext cx="6912000" cy="1798509"/>
        </p:xfrm>
        <a:graphic>
          <a:graphicData uri="http://schemas.openxmlformats.org/drawingml/2006/table">
            <a:tbl>
              <a:tblPr firstRow="1" bandRow="1">
                <a:tableStyleId>{2D5ABB26-0587-4C30-8999-92F81FD0307C}</a:tableStyleId>
              </a:tblPr>
              <a:tblGrid>
                <a:gridCol w="2376000"/>
                <a:gridCol w="648000"/>
                <a:gridCol w="648000"/>
                <a:gridCol w="648000"/>
                <a:gridCol w="648000"/>
                <a:gridCol w="648000"/>
                <a:gridCol w="648000"/>
                <a:gridCol w="648000"/>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1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8255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014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927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370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190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106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89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62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52000">
                <a:tc>
                  <a:txBody>
                    <a:bodyPr/>
                    <a:lstStyle/>
                    <a:p>
                      <a:pPr marL="361950" indent="-36195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Très facile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32</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30</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31</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Plutôt facile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46</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55</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361950" indent="-36195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Difficile (plutôt</a:t>
                      </a:r>
                      <a:r>
                        <a:rPr lang="fr-CA" sz="1100" b="0" i="0" u="none" strike="noStrike" kern="1200" baseline="0" dirty="0" smtClean="0">
                          <a:solidFill>
                            <a:srgbClr val="595959"/>
                          </a:solidFill>
                          <a:effectLst/>
                          <a:latin typeface="Arial Narrow" panose="020B0606020202030204" pitchFamily="34" charset="0"/>
                          <a:ea typeface="+mn-ea"/>
                          <a:cs typeface="+mn-cs"/>
                        </a:rPr>
                        <a:t> + très)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21</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25</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graphicFrame>
        <p:nvGraphicFramePr>
          <p:cNvPr id="18" name="Table 9"/>
          <p:cNvGraphicFramePr>
            <a:graphicFrameLocks noGrp="1"/>
          </p:cNvGraphicFramePr>
          <p:nvPr>
            <p:custDataLst>
              <p:tags r:id="rId7"/>
            </p:custDataLst>
            <p:extLst>
              <p:ext uri="{D42A27DB-BD31-4B8C-83A1-F6EECF244321}">
                <p14:modId xmlns:p14="http://schemas.microsoft.com/office/powerpoint/2010/main" val="786409976"/>
              </p:ext>
            </p:extLst>
          </p:nvPr>
        </p:nvGraphicFramePr>
        <p:xfrm>
          <a:off x="611560" y="1556792"/>
          <a:ext cx="8208912" cy="1880127"/>
        </p:xfrm>
        <a:graphic>
          <a:graphicData uri="http://schemas.openxmlformats.org/drawingml/2006/table">
            <a:tbl>
              <a:tblPr firstRow="1" bandRow="1">
                <a:tableStyleId>{2D5ABB26-0587-4C30-8999-92F81FD0307C}</a:tableStyleId>
              </a:tblPr>
              <a:tblGrid>
                <a:gridCol w="2376264"/>
                <a:gridCol w="648072"/>
                <a:gridCol w="648072"/>
                <a:gridCol w="648072"/>
                <a:gridCol w="648072"/>
                <a:gridCol w="648072"/>
                <a:gridCol w="648072"/>
                <a:gridCol w="648072"/>
                <a:gridCol w="648072"/>
                <a:gridCol w="648072"/>
              </a:tblGrid>
              <a:tr h="216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1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Asex.*</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927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392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321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158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765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61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24*</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52000">
                <a:tc>
                  <a:txBody>
                    <a:bodyPr/>
                    <a:lstStyle/>
                    <a:p>
                      <a:pPr marL="361950" indent="-36195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Très facile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46</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23</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40</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23</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27</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Plutôt facile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40</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60</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76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44</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59</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60</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79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361950" indent="-36195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Difficile (plutôt</a:t>
                      </a:r>
                      <a:r>
                        <a:rPr lang="fr-CA" sz="1100" b="0" i="0" u="none" strike="noStrike" kern="1200" baseline="0" dirty="0" smtClean="0">
                          <a:solidFill>
                            <a:srgbClr val="595959"/>
                          </a:solidFill>
                          <a:effectLst/>
                          <a:latin typeface="Arial Narrow" panose="020B0606020202030204" pitchFamily="34" charset="0"/>
                          <a:ea typeface="+mn-ea"/>
                          <a:cs typeface="+mn-cs"/>
                        </a:rPr>
                        <a:t> + très)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14</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15</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9" name="ZoneTexte 18"/>
          <p:cNvSpPr txBox="1"/>
          <p:nvPr/>
        </p:nvSpPr>
        <p:spPr>
          <a:xfrm>
            <a:off x="6588224" y="6093296"/>
            <a:ext cx="2016224" cy="400110"/>
          </a:xfrm>
          <a:prstGeom prst="rect">
            <a:avLst/>
          </a:prstGeom>
          <a:noFill/>
        </p:spPr>
        <p:txBody>
          <a:bodyPr wrap="square" rtlCol="0">
            <a:spAutoFit/>
          </a:bodyPr>
          <a:lstStyle/>
          <a:p>
            <a:r>
              <a:rPr lang="fr-CA" sz="1000" b="1" dirty="0" smtClean="0">
                <a:solidFill>
                  <a:srgbClr val="595959"/>
                </a:solidFill>
                <a:latin typeface="Arial Narrow" panose="020B0606020202030204" pitchFamily="34" charset="0"/>
              </a:rPr>
              <a:t>*Attention: petite taille d’échantillon, lire les résultats avec prudence</a:t>
            </a:r>
            <a:endParaRPr lang="fr-CA" sz="10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2596319529"/>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252</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733802818"/>
              </p:ext>
            </p:extLst>
          </p:nvPr>
        </p:nvGraphicFramePr>
        <p:xfrm>
          <a:off x="683568" y="2132856"/>
          <a:ext cx="7776864" cy="4064000"/>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404665"/>
            <a:ext cx="5381352" cy="791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Proportion ayant vécu de la violence de la part d’un(e) partenaire amoureux(se)</a:t>
            </a:r>
            <a:endParaRPr lang="fr-CA" dirty="0">
              <a:solidFill>
                <a:srgbClr val="00AFDC"/>
              </a:solidFill>
            </a:endParaRPr>
          </a:p>
        </p:txBody>
      </p:sp>
      <p:sp>
        <p:nvSpPr>
          <p:cNvPr id="8" name="Rectangle 7"/>
          <p:cNvSpPr/>
          <p:nvPr>
            <p:custDataLst>
              <p:tags r:id="rId4"/>
            </p:custDataLst>
          </p:nvPr>
        </p:nvSpPr>
        <p:spPr>
          <a:xfrm>
            <a:off x="510159" y="1160678"/>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Q52. </a:t>
            </a:r>
            <a:r>
              <a:rPr lang="fr-CA" sz="900" dirty="0">
                <a:solidFill>
                  <a:srgbClr val="595959"/>
                </a:solidFill>
                <a:latin typeface="Arial" panose="020B0604020202020204" pitchFamily="34" charset="0"/>
                <a:cs typeface="Arial" panose="020B0604020202020204" pitchFamily="34" charset="0"/>
              </a:rPr>
              <a:t>Avez-vous déjà été victime de violence de la part d’un(e) partenaire amoureux(se), qu’il s’agisse de violence physique ou psychologique? </a:t>
            </a:r>
          </a:p>
        </p:txBody>
      </p:sp>
    </p:spTree>
    <p:extLst>
      <p:ext uri="{BB962C8B-B14F-4D97-AF65-F5344CB8AC3E}">
        <p14:creationId xmlns:p14="http://schemas.microsoft.com/office/powerpoint/2010/main" val="4171628697"/>
      </p:ext>
    </p:extLst>
  </p:cSld>
  <p:clrMapOvr>
    <a:masterClrMapping/>
  </p:clrMapOvr>
  <p:timing>
    <p:tnLst>
      <p:par>
        <p:cT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253</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6768438"/>
              </p:ext>
            </p:extLst>
          </p:nvPr>
        </p:nvGraphicFramePr>
        <p:xfrm>
          <a:off x="558802" y="1203189"/>
          <a:ext cx="8117657" cy="2513844"/>
        </p:xfrm>
        <a:graphic>
          <a:graphicData uri="http://schemas.openxmlformats.org/drawingml/2006/table">
            <a:tbl>
              <a:tblPr firstRow="1" bandRow="1">
                <a:tableStyleId>{2D5ABB26-0587-4C30-8999-92F81FD0307C}</a:tableStyleId>
              </a:tblPr>
              <a:tblGrid>
                <a:gridCol w="2559622"/>
                <a:gridCol w="794005"/>
                <a:gridCol w="794005"/>
                <a:gridCol w="794005"/>
                <a:gridCol w="794005"/>
                <a:gridCol w="794005"/>
                <a:gridCol w="794005"/>
                <a:gridCol w="794005"/>
              </a:tblGrid>
              <a:tr h="30050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32544">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2545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559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6462">
                <a:tc>
                  <a:txBody>
                    <a:bodyPr/>
                    <a:lstStyle/>
                    <a:p>
                      <a:pPr algn="l" fontAlgn="ctr"/>
                      <a:r>
                        <a:rPr lang="fr-CA" sz="1100" b="0" i="0" u="none" strike="noStrike" dirty="0">
                          <a:solidFill>
                            <a:srgbClr val="595959"/>
                          </a:solidFill>
                          <a:effectLst/>
                          <a:latin typeface="Arial Narrow" panose="020B0606020202030204" pitchFamily="34" charset="0"/>
                        </a:rPr>
                        <a:t>Oui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6462">
                <a:tc>
                  <a:txBody>
                    <a:bodyPr/>
                    <a:lstStyle/>
                    <a:p>
                      <a:pPr algn="l" fontAlgn="ctr"/>
                      <a:r>
                        <a:rPr lang="fr-CA" sz="1100" b="0" i="0" u="none" strike="noStrike" dirty="0">
                          <a:solidFill>
                            <a:srgbClr val="595959"/>
                          </a:solidFill>
                          <a:effectLst/>
                          <a:latin typeface="Arial Narrow" panose="020B0606020202030204" pitchFamily="34" charset="0"/>
                        </a:rPr>
                        <a:t>Non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6462">
                <a:tc>
                  <a:txBody>
                    <a:bodyPr/>
                    <a:lstStyle/>
                    <a:p>
                      <a:pPr algn="l" fontAlgn="ctr"/>
                      <a:r>
                        <a:rPr lang="fr-CA" sz="1100" b="0" i="0" u="none" strike="noStrike" dirty="0">
                          <a:solidFill>
                            <a:srgbClr val="595959"/>
                          </a:solidFill>
                          <a:effectLst/>
                          <a:latin typeface="Arial Narrow" panose="020B0606020202030204" pitchFamily="34" charset="0"/>
                        </a:rPr>
                        <a:t>Je n’ai jamais eu </a:t>
                      </a:r>
                      <a:r>
                        <a:rPr lang="fr-CA" sz="1100" b="0" i="0" u="none" strike="noStrike" dirty="0" smtClean="0">
                          <a:solidFill>
                            <a:srgbClr val="595959"/>
                          </a:solidFill>
                          <a:effectLst/>
                          <a:latin typeface="Arial Narrow" panose="020B0606020202030204" pitchFamily="34" charset="0"/>
                        </a:rPr>
                        <a:t>de partenaire </a:t>
                      </a:r>
                      <a:r>
                        <a:rPr lang="fr-CA" sz="1100" b="0" i="0" u="none" strike="noStrike" dirty="0">
                          <a:solidFill>
                            <a:srgbClr val="595959"/>
                          </a:solidFill>
                          <a:effectLst/>
                          <a:latin typeface="Arial Narrow" panose="020B0606020202030204" pitchFamily="34" charset="0"/>
                        </a:rPr>
                        <a:t>amoureux(se)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0" name="Titre 4"/>
          <p:cNvSpPr txBox="1">
            <a:spLocks/>
          </p:cNvSpPr>
          <p:nvPr>
            <p:custDataLst>
              <p:tags r:id="rId5"/>
            </p:custDataLst>
          </p:nvPr>
        </p:nvSpPr>
        <p:spPr bwMode="auto">
          <a:xfrm>
            <a:off x="558800" y="188640"/>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a:solidFill>
                  <a:srgbClr val="9BBB59"/>
                </a:solidFill>
              </a:rPr>
              <a:t>Proportion ayant vécu de la violence de la part d’un(e) partenaire amoureux(se)</a:t>
            </a:r>
            <a:endParaRPr lang="fr-CA" sz="2400" dirty="0">
              <a:solidFill>
                <a:srgbClr val="00AFDC"/>
              </a:solidFill>
            </a:endParaRPr>
          </a:p>
        </p:txBody>
      </p:sp>
      <p:graphicFrame>
        <p:nvGraphicFramePr>
          <p:cNvPr id="5" name="Tableau 4"/>
          <p:cNvGraphicFramePr>
            <a:graphicFrameLocks noGrp="1"/>
          </p:cNvGraphicFramePr>
          <p:nvPr>
            <p:extLst>
              <p:ext uri="{D42A27DB-BD31-4B8C-83A1-F6EECF244321}">
                <p14:modId xmlns:p14="http://schemas.microsoft.com/office/powerpoint/2010/main" val="3040383681"/>
              </p:ext>
            </p:extLst>
          </p:nvPr>
        </p:nvGraphicFramePr>
        <p:xfrm>
          <a:off x="558797" y="3967377"/>
          <a:ext cx="8118931" cy="2259737"/>
        </p:xfrm>
        <a:graphic>
          <a:graphicData uri="http://schemas.openxmlformats.org/drawingml/2006/table">
            <a:tbl>
              <a:tblPr firstRow="1" bandRow="1">
                <a:tableStyleId>{2D5ABB26-0587-4C30-8999-92F81FD0307C}</a:tableStyleId>
              </a:tblPr>
              <a:tblGrid>
                <a:gridCol w="2492654"/>
                <a:gridCol w="872477"/>
                <a:gridCol w="594225"/>
                <a:gridCol w="594225"/>
                <a:gridCol w="594225"/>
                <a:gridCol w="594225"/>
                <a:gridCol w="594225"/>
                <a:gridCol w="594225"/>
                <a:gridCol w="594225"/>
                <a:gridCol w="594225"/>
              </a:tblGrid>
              <a:tr h="258545">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0593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a:t>
                      </a:r>
                      <a:br>
                        <a:rPr lang="fr-CA" sz="900" b="1" i="0" u="none" strike="noStrike" dirty="0" smtClean="0">
                          <a:solidFill>
                            <a:srgbClr val="595959"/>
                          </a:solidFill>
                          <a:effectLst/>
                          <a:latin typeface="Arial Narrow" panose="020B0606020202030204" pitchFamily="34" charset="0"/>
                        </a:rPr>
                      </a:br>
                      <a:r>
                        <a:rPr lang="fr-CA" sz="900" b="1" i="0" u="none" strike="noStrike" dirty="0" smtClean="0">
                          <a:solidFill>
                            <a:srgbClr val="595959"/>
                          </a:solidFill>
                          <a:effectLst/>
                          <a:latin typeface="Arial Narrow" panose="020B0606020202030204" pitchFamily="34" charset="0"/>
                        </a:rPr>
                        <a:t>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7391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66201">
                <a:tc>
                  <a:txBody>
                    <a:bodyPr/>
                    <a:lstStyle/>
                    <a:p>
                      <a:pPr algn="l" fontAlgn="ctr"/>
                      <a:r>
                        <a:rPr lang="fr-CA" sz="1100" b="0" i="0" u="none" strike="noStrike" dirty="0">
                          <a:solidFill>
                            <a:srgbClr val="595959"/>
                          </a:solidFill>
                          <a:effectLst/>
                          <a:latin typeface="Arial Narrow" panose="020B0606020202030204" pitchFamily="34" charset="0"/>
                        </a:rPr>
                        <a:t>Oui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6201">
                <a:tc>
                  <a:txBody>
                    <a:bodyPr/>
                    <a:lstStyle/>
                    <a:p>
                      <a:pPr algn="l" fontAlgn="ctr"/>
                      <a:r>
                        <a:rPr lang="fr-CA" sz="1100" b="0" i="0" u="none" strike="noStrike" dirty="0">
                          <a:solidFill>
                            <a:srgbClr val="595959"/>
                          </a:solidFill>
                          <a:effectLst/>
                          <a:latin typeface="Arial Narrow" panose="020B0606020202030204" pitchFamily="34" charset="0"/>
                        </a:rPr>
                        <a:t>Non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6201">
                <a:tc>
                  <a:txBody>
                    <a:bodyPr/>
                    <a:lstStyle/>
                    <a:p>
                      <a:pPr algn="l" fontAlgn="ctr"/>
                      <a:r>
                        <a:rPr lang="fr-CA" sz="1100" b="0" i="0" u="none" strike="noStrike" dirty="0">
                          <a:solidFill>
                            <a:srgbClr val="595959"/>
                          </a:solidFill>
                          <a:effectLst/>
                          <a:latin typeface="Arial Narrow" panose="020B0606020202030204" pitchFamily="34" charset="0"/>
                        </a:rPr>
                        <a:t>Je n’ai jamais eu </a:t>
                      </a:r>
                      <a:r>
                        <a:rPr lang="fr-CA" sz="1100" b="0" i="0" u="none" strike="noStrike" dirty="0" smtClean="0">
                          <a:solidFill>
                            <a:srgbClr val="595959"/>
                          </a:solidFill>
                          <a:effectLst/>
                          <a:latin typeface="Arial Narrow" panose="020B0606020202030204" pitchFamily="34" charset="0"/>
                        </a:rPr>
                        <a:t>de partenaire </a:t>
                      </a:r>
                      <a:r>
                        <a:rPr lang="fr-CA" sz="1100" b="0" i="0" u="none" strike="noStrike" dirty="0">
                          <a:solidFill>
                            <a:srgbClr val="595959"/>
                          </a:solidFill>
                          <a:effectLst/>
                          <a:latin typeface="Arial Narrow" panose="020B0606020202030204" pitchFamily="34" charset="0"/>
                        </a:rPr>
                        <a:t>amoureux(se)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4" name="ZoneTexte 13"/>
          <p:cNvSpPr txBox="1"/>
          <p:nvPr>
            <p:custDataLst>
              <p:tags r:id="rId6"/>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Q52. </a:t>
            </a:r>
            <a:r>
              <a:rPr lang="fr-CA" sz="900" dirty="0">
                <a:solidFill>
                  <a:srgbClr val="595959"/>
                </a:solidFill>
                <a:latin typeface="Arial" panose="020B0604020202020204" pitchFamily="34" charset="0"/>
                <a:cs typeface="Arial" panose="020B0604020202020204" pitchFamily="34" charset="0"/>
              </a:rPr>
              <a:t>Avez-vous déjà été victime de violence de la part d’un(e) partenaire amoureux(se), qu’il s’agisse de violence physique ou psychologique? </a:t>
            </a:r>
          </a:p>
        </p:txBody>
      </p:sp>
    </p:spTree>
    <p:extLst>
      <p:ext uri="{BB962C8B-B14F-4D97-AF65-F5344CB8AC3E}">
        <p14:creationId xmlns:p14="http://schemas.microsoft.com/office/powerpoint/2010/main" val="1008541621"/>
      </p:ext>
    </p:extLst>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254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848715582"/>
              </p:ext>
            </p:extLst>
          </p:nvPr>
        </p:nvGraphicFramePr>
        <p:xfrm>
          <a:off x="558802" y="1203187"/>
          <a:ext cx="7613596" cy="2729868"/>
        </p:xfrm>
        <a:graphic>
          <a:graphicData uri="http://schemas.openxmlformats.org/drawingml/2006/table">
            <a:tbl>
              <a:tblPr firstRow="1" bandRow="1">
                <a:tableStyleId>{2D5ABB26-0587-4C30-8999-92F81FD0307C}</a:tableStyleId>
              </a:tblPr>
              <a:tblGrid>
                <a:gridCol w="2984531"/>
                <a:gridCol w="925813"/>
                <a:gridCol w="925813"/>
                <a:gridCol w="925813"/>
                <a:gridCol w="925813"/>
                <a:gridCol w="925813"/>
              </a:tblGrid>
              <a:tr h="326324">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43934">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6202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7794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06547">
                <a:tc>
                  <a:txBody>
                    <a:bodyPr/>
                    <a:lstStyle/>
                    <a:p>
                      <a:pPr algn="l" fontAlgn="ctr"/>
                      <a:r>
                        <a:rPr lang="fr-CA" sz="1100" b="0" i="0" u="none" strike="noStrike" dirty="0">
                          <a:solidFill>
                            <a:srgbClr val="595959"/>
                          </a:solidFill>
                          <a:effectLst/>
                          <a:latin typeface="Arial Narrow" panose="020B0606020202030204" pitchFamily="34" charset="0"/>
                        </a:rPr>
                        <a:t>Oui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6547">
                <a:tc>
                  <a:txBody>
                    <a:bodyPr/>
                    <a:lstStyle/>
                    <a:p>
                      <a:pPr algn="l" fontAlgn="ctr"/>
                      <a:r>
                        <a:rPr lang="fr-CA" sz="1100" b="0" i="0" u="none" strike="noStrike" dirty="0">
                          <a:solidFill>
                            <a:srgbClr val="595959"/>
                          </a:solidFill>
                          <a:effectLst/>
                          <a:latin typeface="Arial Narrow" panose="020B0606020202030204" pitchFamily="34" charset="0"/>
                        </a:rPr>
                        <a:t>Non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6547">
                <a:tc>
                  <a:txBody>
                    <a:bodyPr/>
                    <a:lstStyle/>
                    <a:p>
                      <a:pPr algn="l" fontAlgn="ctr"/>
                      <a:r>
                        <a:rPr lang="fr-CA" sz="1100" b="0" i="0" u="none" strike="noStrike" dirty="0">
                          <a:solidFill>
                            <a:srgbClr val="595959"/>
                          </a:solidFill>
                          <a:effectLst/>
                          <a:latin typeface="Arial Narrow" panose="020B0606020202030204" pitchFamily="34" charset="0"/>
                        </a:rPr>
                        <a:t>Je n’ai jamais eu </a:t>
                      </a:r>
                      <a:r>
                        <a:rPr lang="fr-CA" sz="1100" b="0" i="0" u="none" strike="noStrike" dirty="0" smtClean="0">
                          <a:solidFill>
                            <a:srgbClr val="595959"/>
                          </a:solidFill>
                          <a:effectLst/>
                          <a:latin typeface="Arial Narrow" panose="020B0606020202030204" pitchFamily="34" charset="0"/>
                        </a:rPr>
                        <a:t>de partenaire </a:t>
                      </a:r>
                      <a:r>
                        <a:rPr lang="fr-CA" sz="1100" b="0" i="0" u="none" strike="noStrike" dirty="0">
                          <a:solidFill>
                            <a:srgbClr val="595959"/>
                          </a:solidFill>
                          <a:effectLst/>
                          <a:latin typeface="Arial Narrow" panose="020B0606020202030204" pitchFamily="34" charset="0"/>
                        </a:rPr>
                        <a:t>amoureux(se)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Q52. </a:t>
            </a:r>
            <a:r>
              <a:rPr lang="fr-CA" sz="900" dirty="0">
                <a:solidFill>
                  <a:srgbClr val="595959"/>
                </a:solidFill>
                <a:latin typeface="Arial" panose="020B0604020202020204" pitchFamily="34" charset="0"/>
                <a:cs typeface="Arial" panose="020B0604020202020204" pitchFamily="34" charset="0"/>
              </a:rPr>
              <a:t>Avez-vous déjà été victime de violence de la part d’un(e) partenaire amoureux(se), qu’il s’agisse de violence physique ou psychologique? </a:t>
            </a:r>
          </a:p>
        </p:txBody>
      </p:sp>
      <p:sp>
        <p:nvSpPr>
          <p:cNvPr id="8" name="Titre 4"/>
          <p:cNvSpPr txBox="1">
            <a:spLocks/>
          </p:cNvSpPr>
          <p:nvPr>
            <p:custDataLst>
              <p:tags r:id="rId6"/>
            </p:custDataLst>
          </p:nvPr>
        </p:nvSpPr>
        <p:spPr bwMode="auto">
          <a:xfrm>
            <a:off x="558800" y="188640"/>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a:solidFill>
                  <a:srgbClr val="9BBB59"/>
                </a:solidFill>
              </a:rPr>
              <a:t>Proportion ayant vécu de la violence de la part d’un(e) partenaire amoureux(se)</a:t>
            </a:r>
            <a:endParaRPr lang="fr-CA" sz="2400" dirty="0">
              <a:solidFill>
                <a:srgbClr val="00AFDC"/>
              </a:solidFill>
            </a:endParaRPr>
          </a:p>
        </p:txBody>
      </p:sp>
    </p:spTree>
    <p:extLst>
      <p:ext uri="{BB962C8B-B14F-4D97-AF65-F5344CB8AC3E}">
        <p14:creationId xmlns:p14="http://schemas.microsoft.com/office/powerpoint/2010/main" val="3751637527"/>
      </p:ext>
    </p:extLst>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25000" r="-25000"/>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p:txBody>
          <a:bodyPr/>
          <a:lstStyle/>
          <a:p>
            <a:pPr eaLnBrk="1" hangingPunct="1">
              <a:spcBef>
                <a:spcPct val="0"/>
              </a:spcBef>
            </a:pPr>
            <a:r>
              <a:rPr lang="fr-CA" sz="3200" i="1" dirty="0" smtClean="0">
                <a:latin typeface="Arial" charset="0"/>
                <a:cs typeface="Arial" charset="0"/>
              </a:rPr>
              <a:t>Vie professionnelle et consommation</a:t>
            </a:r>
            <a:endParaRPr lang="fr-CA" sz="3200" i="1" dirty="0">
              <a:latin typeface="Arial" charset="0"/>
              <a:cs typeface="Arial" charset="0"/>
            </a:endParaRPr>
          </a:p>
        </p:txBody>
      </p:sp>
      <p:sp>
        <p:nvSpPr>
          <p:cNvPr id="4" name="Espace réservé du texte 3"/>
          <p:cNvSpPr>
            <a:spLocks noGrp="1"/>
          </p:cNvSpPr>
          <p:nvPr>
            <p:ph type="body" sz="quarter" idx="10"/>
            <p:custDataLst>
              <p:tags r:id="rId2"/>
            </p:custDataLst>
          </p:nvPr>
        </p:nvSpPr>
        <p:spPr/>
        <p:txBody>
          <a:bodyPr/>
          <a:lstStyle/>
          <a:p>
            <a:r>
              <a:rPr lang="fr-CA" i="1" dirty="0"/>
              <a:t>RAPPORT PRÉPARÉ POUR LA </a:t>
            </a:r>
            <a:r>
              <a:rPr lang="fr-CA" i="1" dirty="0" smtClean="0"/>
              <a:t>FONDATION JASMIN ROY</a:t>
            </a:r>
            <a:endParaRPr lang="fr-CA" i="1" dirty="0"/>
          </a:p>
          <a:p>
            <a:endParaRPr lang="fr-CA" dirty="0"/>
          </a:p>
        </p:txBody>
      </p:sp>
    </p:spTree>
    <p:extLst>
      <p:ext uri="{BB962C8B-B14F-4D97-AF65-F5344CB8AC3E}">
        <p14:creationId xmlns:p14="http://schemas.microsoft.com/office/powerpoint/2010/main" val="3117522518"/>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256</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440942991"/>
              </p:ext>
            </p:extLst>
          </p:nvPr>
        </p:nvGraphicFramePr>
        <p:xfrm>
          <a:off x="683568" y="2132856"/>
          <a:ext cx="7776864" cy="4064000"/>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Type de travailleur</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
        <p:nvSpPr>
          <p:cNvPr id="8" name="Rectangle 7"/>
          <p:cNvSpPr/>
          <p:nvPr>
            <p:custDataLst>
              <p:tags r:id="rId4"/>
            </p:custDataLst>
          </p:nvPr>
        </p:nvSpPr>
        <p:spPr>
          <a:xfrm>
            <a:off x="510159" y="1160678"/>
            <a:ext cx="209544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qui ont un emploi</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Q65. </a:t>
            </a:r>
            <a:r>
              <a:rPr lang="fr-CA" sz="900" dirty="0">
                <a:solidFill>
                  <a:srgbClr val="595959"/>
                </a:solidFill>
                <a:latin typeface="Arial" panose="020B0604020202020204" pitchFamily="34" charset="0"/>
                <a:cs typeface="Arial" panose="020B0604020202020204" pitchFamily="34" charset="0"/>
              </a:rPr>
              <a:t>Êtes-vous un travailleur salarié ou un travailleur autonome? </a:t>
            </a:r>
          </a:p>
        </p:txBody>
      </p:sp>
    </p:spTree>
    <p:extLst>
      <p:ext uri="{BB962C8B-B14F-4D97-AF65-F5344CB8AC3E}">
        <p14:creationId xmlns:p14="http://schemas.microsoft.com/office/powerpoint/2010/main" val="2337145411"/>
      </p:ext>
    </p:extLst>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257</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1044829953"/>
              </p:ext>
            </p:extLst>
          </p:nvPr>
        </p:nvGraphicFramePr>
        <p:xfrm>
          <a:off x="683568" y="2132856"/>
          <a:ext cx="7776864" cy="4064000"/>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Secteur de l’emploi</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
        <p:nvSpPr>
          <p:cNvPr id="8" name="Rectangle 7"/>
          <p:cNvSpPr/>
          <p:nvPr>
            <p:custDataLst>
              <p:tags r:id="rId4"/>
            </p:custDataLst>
          </p:nvPr>
        </p:nvSpPr>
        <p:spPr>
          <a:xfrm>
            <a:off x="510159" y="1160678"/>
            <a:ext cx="1229824"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est un salarié</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a:solidFill>
                  <a:srgbClr val="595959"/>
                </a:solidFill>
                <a:latin typeface="Arial" panose="020B0604020202020204" pitchFamily="34" charset="0"/>
                <a:cs typeface="Arial" panose="020B0604020202020204" pitchFamily="34" charset="0"/>
              </a:rPr>
              <a:t>Q66. Êtes-vous à l'emploi du secteur public ou du secteur privé? </a:t>
            </a:r>
          </a:p>
        </p:txBody>
      </p:sp>
    </p:spTree>
    <p:extLst>
      <p:ext uri="{BB962C8B-B14F-4D97-AF65-F5344CB8AC3E}">
        <p14:creationId xmlns:p14="http://schemas.microsoft.com/office/powerpoint/2010/main" val="4061722683"/>
      </p:ext>
    </p:extLst>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258</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Secteur de l’emploi</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
        <p:nvSpPr>
          <p:cNvPr id="8" name="Rectangle 7"/>
          <p:cNvSpPr/>
          <p:nvPr>
            <p:custDataLst>
              <p:tags r:id="rId4"/>
            </p:custDataLst>
          </p:nvPr>
        </p:nvSpPr>
        <p:spPr>
          <a:xfrm>
            <a:off x="510159" y="1160678"/>
            <a:ext cx="1229824"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est un salarié</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a:solidFill>
                  <a:srgbClr val="595959"/>
                </a:solidFill>
                <a:latin typeface="Arial" panose="020B0604020202020204" pitchFamily="34" charset="0"/>
                <a:cs typeface="Arial" panose="020B0604020202020204" pitchFamily="34" charset="0"/>
              </a:rPr>
              <a:t>Q66. Êtes-vous à l'emploi du secteur public ou du secteur privé? </a:t>
            </a:r>
          </a:p>
        </p:txBody>
      </p:sp>
      <p:graphicFrame>
        <p:nvGraphicFramePr>
          <p:cNvPr id="11" name="Table 9"/>
          <p:cNvGraphicFramePr>
            <a:graphicFrameLocks noGrp="1"/>
          </p:cNvGraphicFramePr>
          <p:nvPr>
            <p:custDataLst>
              <p:tags r:id="rId6"/>
            </p:custDataLst>
            <p:extLst>
              <p:ext uri="{D42A27DB-BD31-4B8C-83A1-F6EECF244321}">
                <p14:modId xmlns:p14="http://schemas.microsoft.com/office/powerpoint/2010/main" val="3244147731"/>
              </p:ext>
            </p:extLst>
          </p:nvPr>
        </p:nvGraphicFramePr>
        <p:xfrm>
          <a:off x="589034" y="1772816"/>
          <a:ext cx="5400600" cy="2016224"/>
        </p:xfrm>
        <a:graphic>
          <a:graphicData uri="http://schemas.openxmlformats.org/drawingml/2006/table">
            <a:tbl>
              <a:tblPr firstRow="1" bandRow="1">
                <a:tableStyleId>{2D5ABB26-0587-4C30-8999-92F81FD0307C}</a:tableStyleId>
              </a:tblPr>
              <a:tblGrid>
                <a:gridCol w="2970330"/>
                <a:gridCol w="810090"/>
                <a:gridCol w="810090"/>
                <a:gridCol w="810090"/>
              </a:tblGrid>
              <a:tr h="30709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1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41298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Gais</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Lesbiennes</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53888">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1050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286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186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38200">
                <a:tc>
                  <a:txBody>
                    <a:bodyPr/>
                    <a:lstStyle/>
                    <a:p>
                      <a:pPr marL="361950" indent="-36195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Secteur public</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51</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40</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63</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56">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Secteur privé</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60</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37</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3702182339"/>
      </p:ext>
    </p:extLst>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259</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3480760595"/>
              </p:ext>
            </p:extLst>
          </p:nvPr>
        </p:nvGraphicFramePr>
        <p:xfrm>
          <a:off x="500202" y="1700808"/>
          <a:ext cx="8392278" cy="4464496"/>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Domaine de travail</a:t>
            </a:r>
            <a:endParaRPr lang="fr-CA" dirty="0">
              <a:solidFill>
                <a:srgbClr val="00AFDC"/>
              </a:solidFill>
            </a:endParaRPr>
          </a:p>
        </p:txBody>
      </p:sp>
      <p:sp>
        <p:nvSpPr>
          <p:cNvPr id="8" name="Rectangle 7"/>
          <p:cNvSpPr/>
          <p:nvPr>
            <p:custDataLst>
              <p:tags r:id="rId4"/>
            </p:custDataLst>
          </p:nvPr>
        </p:nvSpPr>
        <p:spPr>
          <a:xfrm>
            <a:off x="510159" y="1160678"/>
            <a:ext cx="209544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qui ont un emploi</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Q67. </a:t>
            </a:r>
            <a:r>
              <a:rPr lang="fr-CA" sz="900" dirty="0">
                <a:solidFill>
                  <a:srgbClr val="595959"/>
                </a:solidFill>
                <a:latin typeface="Arial" panose="020B0604020202020204" pitchFamily="34" charset="0"/>
                <a:cs typeface="Arial" panose="020B0604020202020204" pitchFamily="34" charset="0"/>
              </a:rPr>
              <a:t>Dans quel domaine travaillez-vous? </a:t>
            </a:r>
          </a:p>
        </p:txBody>
      </p:sp>
    </p:spTree>
    <p:extLst>
      <p:ext uri="{BB962C8B-B14F-4D97-AF65-F5344CB8AC3E}">
        <p14:creationId xmlns:p14="http://schemas.microsoft.com/office/powerpoint/2010/main" val="4021231047"/>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Grands constats</a:t>
            </a:r>
            <a:endParaRPr lang="fr-CA" dirty="0">
              <a:solidFill>
                <a:srgbClr val="9BBB59"/>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26</a:t>
            </a:fld>
            <a:endParaRPr lang="en-CA" dirty="0">
              <a:solidFill>
                <a:srgbClr val="000000">
                  <a:tint val="75000"/>
                </a:srgbClr>
              </a:solidFill>
            </a:endParaRPr>
          </a:p>
        </p:txBody>
      </p:sp>
      <p:sp>
        <p:nvSpPr>
          <p:cNvPr id="7" name="Espace réservé du contenu 6"/>
          <p:cNvSpPr>
            <a:spLocks noGrp="1"/>
          </p:cNvSpPr>
          <p:nvPr>
            <p:ph type="body" sz="quarter" idx="13"/>
            <p:custDataLst>
              <p:tags r:id="rId3"/>
            </p:custDataLst>
          </p:nvPr>
        </p:nvSpPr>
        <p:spPr>
          <a:xfrm>
            <a:off x="558799" y="1518284"/>
            <a:ext cx="5311775" cy="5079067"/>
          </a:xfrm>
        </p:spPr>
        <p:txBody>
          <a:bodyPr>
            <a:normAutofit/>
          </a:bodyPr>
          <a:lstStyle/>
          <a:p>
            <a:pPr marL="228600" indent="-228600">
              <a:spcBef>
                <a:spcPts val="1000"/>
              </a:spcBef>
              <a:buClr>
                <a:srgbClr val="9BBB59"/>
              </a:buClr>
              <a:buFont typeface="Wingdings" panose="05000000000000000000" pitchFamily="2" charset="2"/>
              <a:buChar char="§"/>
            </a:pPr>
            <a:r>
              <a:rPr lang="fr-CA" sz="1200" b="0" dirty="0"/>
              <a:t>Mis à part le commentaire précédent sur les stéréotypes au sein de la communauté LGBT, la région Ouest ne se distingue pas de façon majeure des autres régions sur la plupart des sujets abordés.</a:t>
            </a:r>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Tree>
    <p:extLst>
      <p:ext uri="{BB962C8B-B14F-4D97-AF65-F5344CB8AC3E}">
        <p14:creationId xmlns:p14="http://schemas.microsoft.com/office/powerpoint/2010/main" val="2833064801"/>
      </p:ext>
    </p:extLst>
  </p:cSld>
  <p:clrMapOvr>
    <a:masterClrMapping/>
  </p:clrMapOvr>
  <p:transition/>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260</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1610785086"/>
              </p:ext>
            </p:extLst>
          </p:nvPr>
        </p:nvGraphicFramePr>
        <p:xfrm>
          <a:off x="500202" y="1700808"/>
          <a:ext cx="8392278" cy="4464496"/>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332657"/>
            <a:ext cx="5309344" cy="863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Domaine de travail souhaité à la fin des études</a:t>
            </a:r>
            <a:endParaRPr lang="fr-CA" dirty="0">
              <a:solidFill>
                <a:srgbClr val="00AFDC"/>
              </a:solidFill>
            </a:endParaRPr>
          </a:p>
        </p:txBody>
      </p:sp>
      <p:sp>
        <p:nvSpPr>
          <p:cNvPr id="8" name="Rectangle 7"/>
          <p:cNvSpPr/>
          <p:nvPr>
            <p:custDataLst>
              <p:tags r:id="rId4"/>
            </p:custDataLst>
          </p:nvPr>
        </p:nvSpPr>
        <p:spPr>
          <a:xfrm>
            <a:off x="510159" y="1160678"/>
            <a:ext cx="1781257"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aux études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Q68. </a:t>
            </a:r>
            <a:r>
              <a:rPr lang="fr-CA" sz="900" dirty="0">
                <a:solidFill>
                  <a:srgbClr val="595959"/>
                </a:solidFill>
                <a:latin typeface="Arial" panose="020B0604020202020204" pitchFamily="34" charset="0"/>
                <a:cs typeface="Arial" panose="020B0604020202020204" pitchFamily="34" charset="0"/>
              </a:rPr>
              <a:t>Dans quel domaine aimeriez-vous travailler à la fin de vos études? </a:t>
            </a:r>
          </a:p>
        </p:txBody>
      </p:sp>
    </p:spTree>
    <p:extLst>
      <p:ext uri="{BB962C8B-B14F-4D97-AF65-F5344CB8AC3E}">
        <p14:creationId xmlns:p14="http://schemas.microsoft.com/office/powerpoint/2010/main" val="3483743726"/>
      </p:ext>
    </p:extLst>
  </p:cSld>
  <p:clrMapOvr>
    <a:masterClrMapping/>
  </p:clrMapOvr>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261</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382789437"/>
              </p:ext>
            </p:extLst>
          </p:nvPr>
        </p:nvGraphicFramePr>
        <p:xfrm>
          <a:off x="500202" y="2420887"/>
          <a:ext cx="7960230" cy="3856897"/>
        </p:xfrm>
        <a:graphic>
          <a:graphicData uri="http://schemas.openxmlformats.org/drawingml/2006/chart">
            <c:chart xmlns:c="http://schemas.openxmlformats.org/drawingml/2006/chart" xmlns:r="http://schemas.openxmlformats.org/officeDocument/2006/relationships" r:id="rId8"/>
          </a:graphicData>
        </a:graphic>
      </p:graphicFrame>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Postes de dépenses les plus importants</a:t>
            </a:r>
            <a:endParaRPr lang="fr-CA" dirty="0">
              <a:solidFill>
                <a:srgbClr val="00AFDC"/>
              </a:solidFill>
            </a:endParaRPr>
          </a:p>
        </p:txBody>
      </p:sp>
      <p:sp>
        <p:nvSpPr>
          <p:cNvPr id="8" name="Rectangle 7"/>
          <p:cNvSpPr/>
          <p:nvPr>
            <p:custDataLst>
              <p:tags r:id="rId4"/>
            </p:custDataLst>
          </p:nvPr>
        </p:nvSpPr>
        <p:spPr>
          <a:xfrm>
            <a:off x="510159" y="1160678"/>
            <a:ext cx="201529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err="1" smtClean="0">
                <a:solidFill>
                  <a:srgbClr val="9BBB59"/>
                </a:solidFill>
                <a:latin typeface="Arial" panose="020B0604020202020204" pitchFamily="34" charset="0"/>
                <a:cs typeface="Arial" panose="020B0604020202020204" pitchFamily="34" charset="0"/>
              </a:rPr>
              <a:t>LGBT</a:t>
            </a:r>
            <a:r>
              <a:rPr lang="fr-CA" sz="900" dirty="0" smtClean="0">
                <a:solidFill>
                  <a:srgbClr val="9BBB59"/>
                </a:solidFill>
                <a:latin typeface="Arial" panose="020B0604020202020204" pitchFamily="34" charset="0"/>
                <a:cs typeface="Arial" panose="020B0604020202020204" pitchFamily="34" charset="0"/>
              </a:rPr>
              <a:t> (n=1897)</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Q55. </a:t>
            </a:r>
            <a:r>
              <a:rPr lang="fr-CA" sz="900" dirty="0">
                <a:solidFill>
                  <a:srgbClr val="595959"/>
                </a:solidFill>
                <a:latin typeface="Arial" panose="020B0604020202020204" pitchFamily="34" charset="0"/>
                <a:cs typeface="Arial" panose="020B0604020202020204" pitchFamily="34" charset="0"/>
              </a:rPr>
              <a:t>Quels sont les postes de dépenses qui occupent les plus grosses parties de votre budget (excluant les dépenses reliées au logement)? </a:t>
            </a:r>
          </a:p>
        </p:txBody>
      </p:sp>
      <p:graphicFrame>
        <p:nvGraphicFramePr>
          <p:cNvPr id="10" name="Table 9"/>
          <p:cNvGraphicFramePr>
            <a:graphicFrameLocks noGrp="1"/>
          </p:cNvGraphicFramePr>
          <p:nvPr>
            <p:custDataLst>
              <p:tags r:id="rId6"/>
            </p:custDataLst>
            <p:extLst>
              <p:ext uri="{D42A27DB-BD31-4B8C-83A1-F6EECF244321}">
                <p14:modId xmlns:p14="http://schemas.microsoft.com/office/powerpoint/2010/main" val="1489561743"/>
              </p:ext>
            </p:extLst>
          </p:nvPr>
        </p:nvGraphicFramePr>
        <p:xfrm>
          <a:off x="6084168" y="1124744"/>
          <a:ext cx="2880320" cy="2611738"/>
        </p:xfrm>
        <a:graphic>
          <a:graphicData uri="http://schemas.openxmlformats.org/drawingml/2006/table">
            <a:tbl>
              <a:tblPr firstRow="1" bandRow="1">
                <a:tableStyleId>{2D5ABB26-0587-4C30-8999-92F81FD0307C}</a:tableStyleId>
              </a:tblPr>
              <a:tblGrid>
                <a:gridCol w="2108806"/>
                <a:gridCol w="385757"/>
                <a:gridCol w="385757"/>
              </a:tblGrid>
              <a:tr h="590017">
                <a:tc gridSpan="3">
                  <a:txBody>
                    <a:bodyPr/>
                    <a:lstStyle/>
                    <a:p>
                      <a:pPr marL="0" marR="0" lvl="0" indent="0" algn="ctr" defTabSz="914400" rtl="0" eaLnBrk="0" fontAlgn="base" latinLnBrk="0" hangingPunct="0">
                        <a:lnSpc>
                          <a:spcPct val="95000"/>
                        </a:lnSpc>
                        <a:spcBef>
                          <a:spcPct val="0"/>
                        </a:spcBef>
                        <a:spcAft>
                          <a:spcPct val="0"/>
                        </a:spcAft>
                        <a:buClrTx/>
                        <a:buSzPct val="85000"/>
                        <a:buFontTx/>
                        <a:buNone/>
                        <a:tabLst/>
                        <a:defRPr/>
                      </a:pPr>
                      <a:r>
                        <a:rPr lang="fr-CA" sz="1200" b="0" noProof="0" dirty="0" smtClean="0">
                          <a:solidFill>
                            <a:srgbClr val="5A5A5A"/>
                          </a:solidFill>
                          <a:latin typeface="Arial Narrow" panose="020B0606020202030204" pitchFamily="34" charset="0"/>
                          <a:cs typeface="Arial" pitchFamily="34" charset="0"/>
                        </a:rPr>
                        <a:t>Seuls quelques écarts mineurs avec</a:t>
                      </a:r>
                      <a:r>
                        <a:rPr lang="fr-CA" sz="1200" b="0" baseline="0" noProof="0" dirty="0" smtClean="0">
                          <a:solidFill>
                            <a:srgbClr val="5A5A5A"/>
                          </a:solidFill>
                          <a:latin typeface="Arial Narrow" panose="020B0606020202030204" pitchFamily="34" charset="0"/>
                          <a:cs typeface="Arial" pitchFamily="34" charset="0"/>
                        </a:rPr>
                        <a:t> les hétéros </a:t>
                      </a:r>
                      <a:r>
                        <a:rPr lang="fr-CA" sz="1200" b="0" baseline="0" noProof="0" dirty="0" err="1" smtClean="0">
                          <a:solidFill>
                            <a:srgbClr val="5A5A5A"/>
                          </a:solidFill>
                          <a:latin typeface="Arial Narrow" panose="020B0606020202030204" pitchFamily="34" charset="0"/>
                          <a:cs typeface="Arial" pitchFamily="34" charset="0"/>
                        </a:rPr>
                        <a:t>cisgenres</a:t>
                      </a:r>
                      <a:r>
                        <a:rPr lang="fr-CA" sz="1200" b="0" baseline="0" noProof="0" dirty="0" smtClean="0">
                          <a:solidFill>
                            <a:srgbClr val="5A5A5A"/>
                          </a:solidFill>
                          <a:latin typeface="Arial Narrow" panose="020B0606020202030204" pitchFamily="34" charset="0"/>
                          <a:cs typeface="Arial" pitchFamily="34" charset="0"/>
                        </a:rPr>
                        <a:t> sur les catégories de dépenses suivantes </a:t>
                      </a:r>
                      <a:endParaRPr lang="fr-CA" sz="1200" b="0" noProof="0" dirty="0" smtClean="0">
                        <a:solidFill>
                          <a:srgbClr val="5A5A5A"/>
                        </a:solidFill>
                        <a:latin typeface="Arial Narrow" panose="020B0606020202030204" pitchFamily="34" charset="0"/>
                        <a:cs typeface="Arial" pitchFamily="34" charset="0"/>
                      </a:endParaRP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gn="ctr" fontAlgn="ct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hMerge="1">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100" b="0" dirty="0" smtClean="0">
                        <a:solidFill>
                          <a:srgbClr val="5A5A5A"/>
                        </a:solidFill>
                        <a:latin typeface="Arial Narrow" panose="020B0606020202030204" pitchFamily="34" charset="0"/>
                        <a:cs typeface="Arial" pitchFamily="34" charset="0"/>
                      </a:endParaRP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202071">
                <a:tc>
                  <a:txBody>
                    <a:bodyPr/>
                    <a:lstStyle/>
                    <a:p>
                      <a:pPr algn="l" fontAlgn="b"/>
                      <a:endParaRPr lang="fr-CA" sz="10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LGBT</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H C</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67438">
                <a:tc>
                  <a:txBody>
                    <a:bodyPr/>
                    <a:lstStyle/>
                    <a:p>
                      <a:pPr algn="l" fontAlgn="b"/>
                      <a:r>
                        <a:rPr lang="fr-CA" sz="1000" b="0" i="0" u="none" strike="noStrike" dirty="0" smtClean="0">
                          <a:solidFill>
                            <a:srgbClr val="5A5A5A"/>
                          </a:solidFill>
                          <a:effectLst/>
                          <a:latin typeface="Arial Narrow"/>
                        </a:rPr>
                        <a:t>Les voyages (vacances ou fins de semaine)</a:t>
                      </a:r>
                      <a:endParaRPr lang="fr-CA" sz="10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FF0000"/>
                          </a:solidFill>
                          <a:effectLst/>
                          <a:latin typeface="Arial Narrow" panose="020B0606020202030204" pitchFamily="34" charset="0"/>
                        </a:rPr>
                        <a:t>38%</a:t>
                      </a:r>
                      <a:endParaRPr lang="fr-CA" sz="1000" b="0" i="0" u="none" strike="noStrike" dirty="0">
                        <a:solidFill>
                          <a:srgbClr val="FF000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67438">
                <a:tc>
                  <a:txBody>
                    <a:bodyPr/>
                    <a:lstStyle/>
                    <a:p>
                      <a:pPr algn="l" fontAlgn="b"/>
                      <a:r>
                        <a:rPr lang="fr-CA" sz="1000" b="0" i="0" u="none" strike="noStrike" dirty="0" smtClean="0">
                          <a:solidFill>
                            <a:srgbClr val="5A5A5A"/>
                          </a:solidFill>
                          <a:effectLst/>
                          <a:latin typeface="Arial Narrow"/>
                        </a:rPr>
                        <a:t>L’achat de vêtements, chaussures et accessoires reliés à l’habillement</a:t>
                      </a:r>
                      <a:endParaRPr lang="fr-CA" sz="10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FF0000"/>
                          </a:solidFill>
                          <a:effectLst/>
                          <a:latin typeface="Arial Narrow" panose="020B0606020202030204" pitchFamily="34" charset="0"/>
                        </a:rPr>
                        <a:t>35%</a:t>
                      </a:r>
                      <a:endParaRPr lang="fr-CA" sz="1000" b="0" i="0" u="none" strike="noStrike" dirty="0">
                        <a:solidFill>
                          <a:srgbClr val="FF000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42%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02188">
                <a:tc>
                  <a:txBody>
                    <a:bodyPr/>
                    <a:lstStyle/>
                    <a:p>
                      <a:pPr algn="l" fontAlgn="b"/>
                      <a:r>
                        <a:rPr lang="fr-CA" sz="1000" b="0" i="0" u="none" strike="noStrike" dirty="0" smtClean="0">
                          <a:solidFill>
                            <a:srgbClr val="5A5A5A"/>
                          </a:solidFill>
                          <a:effectLst/>
                          <a:latin typeface="Arial Narrow"/>
                        </a:rPr>
                        <a:t>L’achat d’alcool (bière, vin, spiritueux)</a:t>
                      </a:r>
                      <a:endParaRPr lang="fr-CA" sz="10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27%</a:t>
                      </a:r>
                      <a:endParaRPr lang="fr-CA" sz="1000" b="0"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22%</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468261">
                <a:tc>
                  <a:txBody>
                    <a:bodyPr/>
                    <a:lstStyle/>
                    <a:p>
                      <a:pPr algn="l" fontAlgn="b"/>
                      <a:r>
                        <a:rPr lang="fr-CA" sz="1000" b="0" i="0" u="none" strike="noStrike" dirty="0" smtClean="0">
                          <a:solidFill>
                            <a:srgbClr val="5A5A5A"/>
                          </a:solidFill>
                          <a:effectLst/>
                          <a:latin typeface="Arial Narrow"/>
                        </a:rPr>
                        <a:t>Recevoir des amis ou de la famille à dîner/souper à la maison</a:t>
                      </a:r>
                      <a:endParaRPr lang="fr-CA" sz="10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24%</a:t>
                      </a:r>
                      <a:endParaRPr lang="fr-CA" sz="1000" b="0"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18%</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r h="302188">
                <a:tc>
                  <a:txBody>
                    <a:bodyPr/>
                    <a:lstStyle/>
                    <a:p>
                      <a:pPr algn="l" fontAlgn="b"/>
                      <a:r>
                        <a:rPr lang="fr-CA" sz="1000" b="0" i="0" u="none" strike="noStrike" dirty="0" smtClean="0">
                          <a:solidFill>
                            <a:srgbClr val="5A5A5A"/>
                          </a:solidFill>
                          <a:effectLst/>
                          <a:latin typeface="Arial Narrow"/>
                        </a:rPr>
                        <a:t>Les sorties culturelles (musées, théâtre, spectacles)</a:t>
                      </a:r>
                      <a:endParaRPr lang="fr-CA" sz="10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00B0F0"/>
                          </a:solidFill>
                          <a:effectLst/>
                          <a:latin typeface="Arial Narrow" panose="020B0606020202030204" pitchFamily="34" charset="0"/>
                        </a:rPr>
                        <a:t>20%</a:t>
                      </a:r>
                      <a:endParaRPr lang="fr-CA" sz="1000" b="0"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000" b="0" i="0" u="none" strike="noStrike" dirty="0" smtClean="0">
                          <a:solidFill>
                            <a:srgbClr val="595959"/>
                          </a:solidFill>
                          <a:effectLst/>
                          <a:latin typeface="Arial Narrow" panose="020B0606020202030204" pitchFamily="34" charset="0"/>
                        </a:rPr>
                        <a:t>14%</a:t>
                      </a:r>
                      <a:endParaRPr lang="fr-CA" sz="10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r>
            </a:tbl>
          </a:graphicData>
        </a:graphic>
      </p:graphicFrame>
    </p:spTree>
    <p:extLst>
      <p:ext uri="{BB962C8B-B14F-4D97-AF65-F5344CB8AC3E}">
        <p14:creationId xmlns:p14="http://schemas.microsoft.com/office/powerpoint/2010/main" val="3035225173"/>
      </p:ext>
    </p:extLst>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262</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2710366826"/>
              </p:ext>
            </p:extLst>
          </p:nvPr>
        </p:nvGraphicFramePr>
        <p:xfrm>
          <a:off x="683568" y="2132856"/>
          <a:ext cx="7776864" cy="4064000"/>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Style vestimentaire</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
        <p:nvSpPr>
          <p:cNvPr id="8" name="Rectangle 7"/>
          <p:cNvSpPr/>
          <p:nvPr>
            <p:custDataLst>
              <p:tags r:id="rId4"/>
            </p:custDataLst>
          </p:nvPr>
        </p:nvSpPr>
        <p:spPr>
          <a:xfrm>
            <a:off x="510159" y="1160678"/>
            <a:ext cx="1941557"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Q56. </a:t>
            </a:r>
            <a:r>
              <a:rPr lang="fr-CA" sz="900" dirty="0">
                <a:solidFill>
                  <a:srgbClr val="595959"/>
                </a:solidFill>
                <a:latin typeface="Arial" panose="020B0604020202020204" pitchFamily="34" charset="0"/>
                <a:cs typeface="Arial" panose="020B0604020202020204" pitchFamily="34" charset="0"/>
              </a:rPr>
              <a:t>Lequel des énoncés suivants traduit le mieux votre attitude par rapport à la mode? </a:t>
            </a:r>
          </a:p>
        </p:txBody>
      </p:sp>
    </p:spTree>
    <p:extLst>
      <p:ext uri="{BB962C8B-B14F-4D97-AF65-F5344CB8AC3E}">
        <p14:creationId xmlns:p14="http://schemas.microsoft.com/office/powerpoint/2010/main" val="1157767361"/>
      </p:ext>
    </p:extLst>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263</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564159"/>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lnSpcReduction="100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a:solidFill>
                  <a:srgbClr val="9BBB59"/>
                </a:solidFill>
              </a:rPr>
              <a:t>Style vestimentaire</a:t>
            </a:r>
            <a:r>
              <a:rPr lang="fr-CA" sz="2000" dirty="0">
                <a:solidFill>
                  <a:srgbClr val="9BBB59"/>
                </a:solidFill>
              </a:rPr>
              <a:t/>
            </a:r>
            <a:br>
              <a:rPr lang="fr-CA" sz="2000" dirty="0">
                <a:solidFill>
                  <a:srgbClr val="9BBB59"/>
                </a:solidFill>
              </a:rPr>
            </a:br>
            <a:endParaRPr lang="fr-CA" sz="2400" dirty="0">
              <a:solidFill>
                <a:srgbClr val="00AFDC"/>
              </a:solidFill>
            </a:endParaRPr>
          </a:p>
        </p:txBody>
      </p:sp>
      <p:graphicFrame>
        <p:nvGraphicFramePr>
          <p:cNvPr id="10" name="Table 9"/>
          <p:cNvGraphicFramePr>
            <a:graphicFrameLocks noGrp="1"/>
          </p:cNvGraphicFramePr>
          <p:nvPr>
            <p:custDataLst>
              <p:tags r:id="rId4"/>
            </p:custDataLst>
            <p:extLst>
              <p:ext uri="{D42A27DB-BD31-4B8C-83A1-F6EECF244321}">
                <p14:modId xmlns:p14="http://schemas.microsoft.com/office/powerpoint/2010/main" val="4032589636"/>
              </p:ext>
            </p:extLst>
          </p:nvPr>
        </p:nvGraphicFramePr>
        <p:xfrm>
          <a:off x="612328" y="4005064"/>
          <a:ext cx="6804000" cy="2212799"/>
        </p:xfrm>
        <a:graphic>
          <a:graphicData uri="http://schemas.openxmlformats.org/drawingml/2006/table">
            <a:tbl>
              <a:tblPr firstRow="1" bandRow="1">
                <a:tableStyleId>{2D5ABB26-0587-4C30-8999-92F81FD0307C}</a:tableStyleId>
              </a:tblPr>
              <a:tblGrid>
                <a:gridCol w="2700000"/>
                <a:gridCol w="648000"/>
                <a:gridCol w="576000"/>
                <a:gridCol w="576000"/>
                <a:gridCol w="576000"/>
                <a:gridCol w="576000"/>
                <a:gridCol w="576000"/>
                <a:gridCol w="576000"/>
              </a:tblGrid>
              <a:tr h="216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3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25200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829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97085">
                <a:tc>
                  <a:txBody>
                    <a:bodyPr/>
                    <a:lstStyle/>
                    <a:p>
                      <a:pPr marL="0" indent="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Mon style vestimentaire s’inspire beaucoup des tendances de la mode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6</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10</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a:rPr>
                        <a:t>10</a:t>
                      </a:r>
                      <a:endParaRPr lang="fr-CA" sz="1100" b="0"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7085">
                <a:tc>
                  <a:txBody>
                    <a:bodyPr/>
                    <a:lstStyle/>
                    <a:p>
                      <a:pPr marL="0" indent="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Mon style vestimentaire s’inspire un peu des tendances de la mode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30</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26</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25</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10</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9</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16000">
                <a:tc>
                  <a:txBody>
                    <a:bodyPr/>
                    <a:lstStyle/>
                    <a:p>
                      <a:pPr marL="0" indent="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J’ai un style vestimentaire plutôt classique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7</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14</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21</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37</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7085">
                <a:tc>
                  <a:txBody>
                    <a:bodyPr/>
                    <a:lstStyle/>
                    <a:p>
                      <a:pPr marL="0" indent="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J’ai un style vestimentaire plutôt personnel en marge des tendances de la mode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54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160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Autre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graphicFrame>
        <p:nvGraphicFramePr>
          <p:cNvPr id="12" name="Table 9"/>
          <p:cNvGraphicFramePr>
            <a:graphicFrameLocks noGrp="1"/>
          </p:cNvGraphicFramePr>
          <p:nvPr>
            <p:custDataLst>
              <p:tags r:id="rId5"/>
            </p:custDataLst>
            <p:extLst>
              <p:ext uri="{D42A27DB-BD31-4B8C-83A1-F6EECF244321}">
                <p14:modId xmlns:p14="http://schemas.microsoft.com/office/powerpoint/2010/main" val="1630961214"/>
              </p:ext>
            </p:extLst>
          </p:nvPr>
        </p:nvGraphicFramePr>
        <p:xfrm>
          <a:off x="611560" y="1484784"/>
          <a:ext cx="8244360" cy="2447844"/>
        </p:xfrm>
        <a:graphic>
          <a:graphicData uri="http://schemas.openxmlformats.org/drawingml/2006/table">
            <a:tbl>
              <a:tblPr firstRow="1" bandRow="1">
                <a:tableStyleId>{2D5ABB26-0587-4C30-8999-92F81FD0307C}</a:tableStyleId>
              </a:tblPr>
              <a:tblGrid>
                <a:gridCol w="2700000"/>
                <a:gridCol w="648072"/>
                <a:gridCol w="576000"/>
                <a:gridCol w="576000"/>
                <a:gridCol w="576000"/>
                <a:gridCol w="576000"/>
                <a:gridCol w="648072"/>
                <a:gridCol w="648072"/>
                <a:gridCol w="648072"/>
                <a:gridCol w="648072"/>
              </a:tblGrid>
              <a:tr h="216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4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8000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a:solidFill>
                            <a:srgbClr val="595959"/>
                          </a:solidFill>
                          <a:effectLst/>
                          <a:latin typeface="Arial Narrow" panose="020B0606020202030204" pitchFamily="34" charset="0"/>
                          <a:ea typeface="+mn-ea"/>
                          <a:cs typeface="+mn-cs"/>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a:solidFill>
                            <a:srgbClr val="595959"/>
                          </a:solidFill>
                          <a:effectLst/>
                          <a:latin typeface="Arial Narrow" panose="020B0606020202030204" pitchFamily="34" charset="0"/>
                          <a:ea typeface="+mn-ea"/>
                          <a:cs typeface="+mn-cs"/>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a:solidFill>
                            <a:srgbClr val="595959"/>
                          </a:solidFill>
                          <a:effectLst/>
                          <a:latin typeface="Arial Narrow" panose="020B0606020202030204" pitchFamily="34" charset="0"/>
                          <a:ea typeface="+mn-ea"/>
                          <a:cs typeface="+mn-cs"/>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a:solidFill>
                            <a:srgbClr val="595959"/>
                          </a:solidFill>
                          <a:effectLst/>
                          <a:latin typeface="Arial Narrow" panose="020B0606020202030204" pitchFamily="34" charset="0"/>
                          <a:ea typeface="+mn-ea"/>
                          <a:cs typeface="+mn-cs"/>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a:solidFill>
                            <a:srgbClr val="595959"/>
                          </a:solidFill>
                          <a:effectLst/>
                          <a:latin typeface="Arial Narrow" panose="020B0606020202030204" pitchFamily="34" charset="0"/>
                          <a:ea typeface="+mn-ea"/>
                          <a:cs typeface="+mn-cs"/>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52000">
                <a:tc>
                  <a:txBody>
                    <a:bodyPr/>
                    <a:lstStyle/>
                    <a:p>
                      <a:pPr marL="0" indent="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Mon style vestimentaire s’inspire beaucoup des tendances de la mode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a:rPr>
                        <a:t>7</a:t>
                      </a:r>
                      <a:endParaRPr lang="fr-CA" sz="1100" b="0"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1</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0" indent="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Mon style vestimentaire s’inspire un peu des tendances de la mode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16</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24</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17</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16000">
                <a:tc>
                  <a:txBody>
                    <a:bodyPr/>
                    <a:lstStyle/>
                    <a:p>
                      <a:pPr marL="0" indent="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J’ai un style vestimentaire plutôt classique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35</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23</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8</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10</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29</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17</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0" indent="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J’ai un style vestimentaire plutôt personnel en marge des tendances de la mode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39</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60</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44</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73</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74</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160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Autre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10</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3</a:t>
                      </a:r>
                      <a:endParaRPr lang="fr-CA" sz="1100" b="0"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6" name="Rectangle 15"/>
          <p:cNvSpPr/>
          <p:nvPr>
            <p:custDataLst>
              <p:tags r:id="rId6"/>
            </p:custDataLst>
          </p:nvPr>
        </p:nvSpPr>
        <p:spPr>
          <a:xfrm>
            <a:off x="510159" y="1160678"/>
            <a:ext cx="2393604"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sp>
        <p:nvSpPr>
          <p:cNvPr id="17" name="ZoneTexte 16"/>
          <p:cNvSpPr txBox="1"/>
          <p:nvPr>
            <p:custDataLst>
              <p:tags r:id="rId7"/>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Q56. </a:t>
            </a:r>
            <a:r>
              <a:rPr lang="fr-CA" sz="900" dirty="0">
                <a:solidFill>
                  <a:srgbClr val="595959"/>
                </a:solidFill>
                <a:latin typeface="Arial" panose="020B0604020202020204" pitchFamily="34" charset="0"/>
                <a:cs typeface="Arial" panose="020B0604020202020204" pitchFamily="34" charset="0"/>
              </a:rPr>
              <a:t>Lequel des énoncés suivants traduit le mieux votre attitude par rapport à la mode? </a:t>
            </a:r>
          </a:p>
        </p:txBody>
      </p:sp>
    </p:spTree>
    <p:extLst>
      <p:ext uri="{BB962C8B-B14F-4D97-AF65-F5344CB8AC3E}">
        <p14:creationId xmlns:p14="http://schemas.microsoft.com/office/powerpoint/2010/main" val="4228260989"/>
      </p:ext>
    </p:extLst>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a:xfrm>
            <a:off x="558801" y="1699260"/>
            <a:ext cx="4661271" cy="2594674"/>
          </a:xfrm>
        </p:spPr>
        <p:txBody>
          <a:bodyPr/>
          <a:lstStyle/>
          <a:p>
            <a:pPr eaLnBrk="1" hangingPunct="1">
              <a:spcBef>
                <a:spcPct val="0"/>
              </a:spcBef>
            </a:pPr>
            <a:r>
              <a:rPr lang="fr-CA" sz="3200" i="1" dirty="0" smtClean="0">
                <a:latin typeface="Arial" charset="0"/>
                <a:cs typeface="Arial" charset="0"/>
              </a:rPr>
              <a:t>Intimidation et comportements à risque</a:t>
            </a:r>
            <a:endParaRPr lang="fr-CA" sz="3200" i="1" dirty="0">
              <a:latin typeface="Arial" charset="0"/>
              <a:cs typeface="Arial" charset="0"/>
            </a:endParaRPr>
          </a:p>
        </p:txBody>
      </p:sp>
      <p:sp>
        <p:nvSpPr>
          <p:cNvPr id="4" name="Espace réservé du texte 3"/>
          <p:cNvSpPr>
            <a:spLocks noGrp="1"/>
          </p:cNvSpPr>
          <p:nvPr>
            <p:ph type="body" sz="quarter" idx="10"/>
            <p:custDataLst>
              <p:tags r:id="rId2"/>
            </p:custDataLst>
          </p:nvPr>
        </p:nvSpPr>
        <p:spPr/>
        <p:txBody>
          <a:bodyPr/>
          <a:lstStyle/>
          <a:p>
            <a:r>
              <a:rPr lang="fr-CA" i="1" dirty="0"/>
              <a:t>RAPPORT PRÉPARÉ POUR LA </a:t>
            </a:r>
            <a:r>
              <a:rPr lang="fr-CA" i="1" dirty="0" smtClean="0"/>
              <a:t>FONDATION JASMIN ROY</a:t>
            </a:r>
            <a:endParaRPr lang="fr-CA" i="1" dirty="0"/>
          </a:p>
          <a:p>
            <a:endParaRPr lang="fr-CA" dirty="0"/>
          </a:p>
        </p:txBody>
      </p:sp>
    </p:spTree>
    <p:extLst>
      <p:ext uri="{BB962C8B-B14F-4D97-AF65-F5344CB8AC3E}">
        <p14:creationId xmlns:p14="http://schemas.microsoft.com/office/powerpoint/2010/main" val="2126785849"/>
      </p:ext>
    </p:extLst>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265</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2457771652"/>
              </p:ext>
            </p:extLst>
          </p:nvPr>
        </p:nvGraphicFramePr>
        <p:xfrm>
          <a:off x="512598" y="2132856"/>
          <a:ext cx="7776864" cy="4064000"/>
        </p:xfrm>
        <a:graphic>
          <a:graphicData uri="http://schemas.openxmlformats.org/drawingml/2006/chart">
            <c:chart xmlns:c="http://schemas.openxmlformats.org/drawingml/2006/chart" xmlns:r="http://schemas.openxmlformats.org/officeDocument/2006/relationships" r:id="rId8"/>
          </a:graphicData>
        </a:graphic>
      </p:graphicFrame>
      <p:sp>
        <p:nvSpPr>
          <p:cNvPr id="13" name="Titre 4"/>
          <p:cNvSpPr txBox="1">
            <a:spLocks/>
          </p:cNvSpPr>
          <p:nvPr>
            <p:custDataLst>
              <p:tags r:id="rId3"/>
            </p:custDataLst>
          </p:nvPr>
        </p:nvSpPr>
        <p:spPr bwMode="auto">
          <a:xfrm>
            <a:off x="558800" y="564159"/>
            <a:ext cx="818966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Proportion ayant vécu de l’intimidation</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
        <p:nvSpPr>
          <p:cNvPr id="8" name="Rectangle 7"/>
          <p:cNvSpPr/>
          <p:nvPr>
            <p:custDataLst>
              <p:tags r:id="rId4"/>
            </p:custDataLst>
          </p:nvPr>
        </p:nvSpPr>
        <p:spPr>
          <a:xfrm>
            <a:off x="510159" y="1160678"/>
            <a:ext cx="1941557"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Q35. </a:t>
            </a:r>
            <a:r>
              <a:rPr lang="fr-CA" sz="900" dirty="0">
                <a:solidFill>
                  <a:srgbClr val="595959"/>
                </a:solidFill>
                <a:latin typeface="Arial" panose="020B0604020202020204" pitchFamily="34" charset="0"/>
                <a:cs typeface="Arial" panose="020B0604020202020204" pitchFamily="34" charset="0"/>
              </a:rPr>
              <a:t>Avez-vous déjà été victime d’intimidation, de menaces ou de commentaires blessants ou désobligeants? </a:t>
            </a:r>
          </a:p>
        </p:txBody>
      </p:sp>
      <p:sp>
        <p:nvSpPr>
          <p:cNvPr id="10" name="Accolade fermante 9"/>
          <p:cNvSpPr/>
          <p:nvPr/>
        </p:nvSpPr>
        <p:spPr>
          <a:xfrm rot="16200000">
            <a:off x="3722480" y="-474014"/>
            <a:ext cx="258881" cy="5328594"/>
          </a:xfrm>
          <a:prstGeom prst="rightBrace">
            <a:avLst>
              <a:gd name="adj1" fmla="val 3681"/>
              <a:gd name="adj2" fmla="val 51471"/>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rgbClr val="00AFDC">
                    <a:satMod val="155000"/>
                  </a:srgbClr>
                </a:solidFill>
                <a:prstDash val="solid"/>
              </a:ln>
              <a:solidFill>
                <a:prstClr val="white">
                  <a:lumMod val="50000"/>
                </a:prstClr>
              </a:solidFill>
              <a:effectLst>
                <a:outerShdw blurRad="41275" dist="20320" dir="1800000" algn="tl" rotWithShape="0">
                  <a:srgbClr val="000000">
                    <a:alpha val="40000"/>
                  </a:srgbClr>
                </a:outerShdw>
              </a:effectLst>
            </a:endParaRPr>
          </a:p>
        </p:txBody>
      </p:sp>
      <p:sp>
        <p:nvSpPr>
          <p:cNvPr id="11" name="Rectangle 10"/>
          <p:cNvSpPr/>
          <p:nvPr>
            <p:custDataLst>
              <p:tags r:id="rId6"/>
            </p:custDataLst>
          </p:nvPr>
        </p:nvSpPr>
        <p:spPr>
          <a:xfrm>
            <a:off x="2483768" y="1546218"/>
            <a:ext cx="2821314" cy="370614"/>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srgbClr val="595959"/>
                </a:solidFill>
                <a:latin typeface="Arial Narrow" panose="020B0606020202030204" pitchFamily="34" charset="0"/>
              </a:rPr>
              <a:t>Total intimidation LGBT : 75%</a:t>
            </a:r>
            <a:br>
              <a:rPr lang="fr-CA" sz="1200" b="1" dirty="0" smtClean="0">
                <a:solidFill>
                  <a:srgbClr val="595959"/>
                </a:solidFill>
                <a:latin typeface="Arial Narrow" panose="020B0606020202030204" pitchFamily="34" charset="0"/>
              </a:rPr>
            </a:br>
            <a:r>
              <a:rPr lang="fr-CA" sz="1200" b="1" dirty="0" smtClean="0">
                <a:solidFill>
                  <a:srgbClr val="595959"/>
                </a:solidFill>
                <a:latin typeface="Arial Narrow" panose="020B0606020202030204" pitchFamily="34" charset="0"/>
              </a:rPr>
              <a:t>Total intimidation Hétéros </a:t>
            </a:r>
            <a:r>
              <a:rPr lang="fr-CA" sz="1200" b="1" dirty="0" err="1" smtClean="0">
                <a:solidFill>
                  <a:srgbClr val="595959"/>
                </a:solidFill>
                <a:latin typeface="Arial Narrow" panose="020B0606020202030204" pitchFamily="34" charset="0"/>
              </a:rPr>
              <a:t>cisgenres</a:t>
            </a:r>
            <a:r>
              <a:rPr lang="fr-CA" sz="1200" b="1" dirty="0" smtClean="0">
                <a:solidFill>
                  <a:srgbClr val="595959"/>
                </a:solidFill>
                <a:latin typeface="Arial Narrow" panose="020B0606020202030204" pitchFamily="34" charset="0"/>
              </a:rPr>
              <a:t> : 55% </a:t>
            </a:r>
            <a:endParaRPr lang="fr-CA" sz="1200" b="1" dirty="0">
              <a:solidFill>
                <a:srgbClr val="595959"/>
              </a:solidFill>
              <a:latin typeface="Arial Narrow" panose="020B0606020202030204" pitchFamily="34" charset="0"/>
              <a:cs typeface="Arial" panose="020B0604020202020204" pitchFamily="34" charset="0"/>
            </a:endParaRPr>
          </a:p>
        </p:txBody>
      </p:sp>
    </p:spTree>
    <p:extLst>
      <p:ext uri="{BB962C8B-B14F-4D97-AF65-F5344CB8AC3E}">
        <p14:creationId xmlns:p14="http://schemas.microsoft.com/office/powerpoint/2010/main" val="2662979877"/>
      </p:ext>
    </p:extLst>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266</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353442691"/>
              </p:ext>
            </p:extLst>
          </p:nvPr>
        </p:nvGraphicFramePr>
        <p:xfrm>
          <a:off x="539552" y="1203190"/>
          <a:ext cx="7992887" cy="3916926"/>
        </p:xfrm>
        <a:graphic>
          <a:graphicData uri="http://schemas.openxmlformats.org/drawingml/2006/table">
            <a:tbl>
              <a:tblPr firstRow="1" bandRow="1">
                <a:tableStyleId>{2D5ABB26-0587-4C30-8999-92F81FD0307C}</a:tableStyleId>
              </a:tblPr>
              <a:tblGrid>
                <a:gridCol w="2520280"/>
                <a:gridCol w="781801"/>
                <a:gridCol w="781801"/>
                <a:gridCol w="781801"/>
                <a:gridCol w="781801"/>
                <a:gridCol w="781801"/>
                <a:gridCol w="781801"/>
                <a:gridCol w="781801"/>
              </a:tblGrid>
              <a:tr h="34233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50997">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540000">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9159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en lien avec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en lien avec mon apparence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en lien avec ma façon de me comporter ou de m’exprimer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en lien avec autre chose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Non, jamais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Total oui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0" name="Titre 4"/>
          <p:cNvSpPr txBox="1">
            <a:spLocks/>
          </p:cNvSpPr>
          <p:nvPr>
            <p:custDataLst>
              <p:tags r:id="rId5"/>
            </p:custDataLst>
          </p:nvPr>
        </p:nvSpPr>
        <p:spPr bwMode="auto">
          <a:xfrm>
            <a:off x="558800" y="332656"/>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a:solidFill>
                  <a:srgbClr val="9BBB59"/>
                </a:solidFill>
              </a:rPr>
              <a:t>Proportion ayant vécu de l’intimidation</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
        <p:nvSpPr>
          <p:cNvPr id="14" name="ZoneTexte 13"/>
          <p:cNvSpPr txBox="1"/>
          <p:nvPr>
            <p:custDataLst>
              <p:tags r:id="rId6"/>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Q35. </a:t>
            </a:r>
            <a:r>
              <a:rPr lang="fr-CA" sz="900" dirty="0">
                <a:solidFill>
                  <a:srgbClr val="595959"/>
                </a:solidFill>
                <a:latin typeface="Arial" panose="020B0604020202020204" pitchFamily="34" charset="0"/>
                <a:cs typeface="Arial" panose="020B0604020202020204" pitchFamily="34" charset="0"/>
              </a:rPr>
              <a:t>Avez-vous déjà été victime d’intimidation, de menaces ou de commentaires blessants ou désobligeants? </a:t>
            </a:r>
          </a:p>
        </p:txBody>
      </p:sp>
    </p:spTree>
    <p:extLst>
      <p:ext uri="{BB962C8B-B14F-4D97-AF65-F5344CB8AC3E}">
        <p14:creationId xmlns:p14="http://schemas.microsoft.com/office/powerpoint/2010/main" val="2520747864"/>
      </p:ext>
    </p:extLst>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267</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633706602"/>
              </p:ext>
            </p:extLst>
          </p:nvPr>
        </p:nvGraphicFramePr>
        <p:xfrm>
          <a:off x="539552" y="1225719"/>
          <a:ext cx="8208910" cy="3721369"/>
        </p:xfrm>
        <a:graphic>
          <a:graphicData uri="http://schemas.openxmlformats.org/drawingml/2006/table">
            <a:tbl>
              <a:tblPr firstRow="1" bandRow="1">
                <a:tableStyleId>{2D5ABB26-0587-4C30-8999-92F81FD0307C}</a:tableStyleId>
              </a:tblPr>
              <a:tblGrid>
                <a:gridCol w="2520280"/>
                <a:gridCol w="632070"/>
                <a:gridCol w="632070"/>
                <a:gridCol w="632070"/>
                <a:gridCol w="632070"/>
                <a:gridCol w="632070"/>
                <a:gridCol w="632070"/>
                <a:gridCol w="632070"/>
                <a:gridCol w="632070"/>
                <a:gridCol w="632070"/>
              </a:tblGrid>
              <a:tr h="35583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537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en lien avec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en lien avec mon apparence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en lien avec ma façon de me comporter ou de m’exprimer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en lien avec autre chose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Non, jamais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Total oui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3" name="Titre 4"/>
          <p:cNvSpPr txBox="1">
            <a:spLocks/>
          </p:cNvSpPr>
          <p:nvPr>
            <p:custDataLst>
              <p:tags r:id="rId5"/>
            </p:custDataLst>
          </p:nvPr>
        </p:nvSpPr>
        <p:spPr bwMode="auto">
          <a:xfrm>
            <a:off x="558800" y="332656"/>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a:solidFill>
                  <a:srgbClr val="9BBB59"/>
                </a:solidFill>
              </a:rPr>
              <a:t>Proportion ayant vécu de l’intimidation</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
        <p:nvSpPr>
          <p:cNvPr id="14" name="ZoneTexte 13"/>
          <p:cNvSpPr txBox="1"/>
          <p:nvPr>
            <p:custDataLst>
              <p:tags r:id="rId6"/>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Q35. </a:t>
            </a:r>
            <a:r>
              <a:rPr lang="fr-CA" sz="900" dirty="0">
                <a:solidFill>
                  <a:srgbClr val="595959"/>
                </a:solidFill>
                <a:latin typeface="Arial" panose="020B0604020202020204" pitchFamily="34" charset="0"/>
                <a:cs typeface="Arial" panose="020B0604020202020204" pitchFamily="34" charset="0"/>
              </a:rPr>
              <a:t>Avez-vous déjà été victime d’intimidation, de menaces ou de commentaires blessants ou désobligeants? </a:t>
            </a:r>
          </a:p>
        </p:txBody>
      </p:sp>
    </p:spTree>
    <p:extLst>
      <p:ext uri="{BB962C8B-B14F-4D97-AF65-F5344CB8AC3E}">
        <p14:creationId xmlns:p14="http://schemas.microsoft.com/office/powerpoint/2010/main" val="918282035"/>
      </p:ext>
    </p:extLst>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268</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951702078"/>
              </p:ext>
            </p:extLst>
          </p:nvPr>
        </p:nvGraphicFramePr>
        <p:xfrm>
          <a:off x="539552" y="1453988"/>
          <a:ext cx="5328591" cy="3703204"/>
        </p:xfrm>
        <a:graphic>
          <a:graphicData uri="http://schemas.openxmlformats.org/drawingml/2006/table">
            <a:tbl>
              <a:tblPr firstRow="1" bandRow="1">
                <a:tableStyleId>{2D5ABB26-0587-4C30-8999-92F81FD0307C}</a:tableStyleId>
              </a:tblPr>
              <a:tblGrid>
                <a:gridCol w="3040773"/>
                <a:gridCol w="762606"/>
                <a:gridCol w="762606"/>
                <a:gridCol w="762606"/>
              </a:tblGrid>
              <a:tr h="35583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Gais</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Lesbiennes</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537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400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302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en lien avec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61</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44</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en lien avec mon apparence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38</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32</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en lien avec ma façon de me comporter ou de m’exprimer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44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16</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en lien avec autre chose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31</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29</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Non, jamais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19</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Total oui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75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81</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68</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3" name="Titre 4"/>
          <p:cNvSpPr txBox="1">
            <a:spLocks/>
          </p:cNvSpPr>
          <p:nvPr>
            <p:custDataLst>
              <p:tags r:id="rId5"/>
            </p:custDataLst>
          </p:nvPr>
        </p:nvSpPr>
        <p:spPr bwMode="auto">
          <a:xfrm>
            <a:off x="558800" y="332656"/>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a:solidFill>
                  <a:srgbClr val="9BBB59"/>
                </a:solidFill>
              </a:rPr>
              <a:t>Proportion ayant vécu de l’intimidation</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
        <p:nvSpPr>
          <p:cNvPr id="14" name="ZoneTexte 13"/>
          <p:cNvSpPr txBox="1"/>
          <p:nvPr>
            <p:custDataLst>
              <p:tags r:id="rId6"/>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Q35. </a:t>
            </a:r>
            <a:r>
              <a:rPr lang="fr-CA" sz="900" dirty="0">
                <a:solidFill>
                  <a:srgbClr val="595959"/>
                </a:solidFill>
                <a:latin typeface="Arial" panose="020B0604020202020204" pitchFamily="34" charset="0"/>
                <a:cs typeface="Arial" panose="020B0604020202020204" pitchFamily="34" charset="0"/>
              </a:rPr>
              <a:t>Avez-vous déjà été victime d’intimidation, de menaces ou de commentaires blessants ou désobligeants? </a:t>
            </a:r>
          </a:p>
        </p:txBody>
      </p:sp>
    </p:spTree>
    <p:extLst>
      <p:ext uri="{BB962C8B-B14F-4D97-AF65-F5344CB8AC3E}">
        <p14:creationId xmlns:p14="http://schemas.microsoft.com/office/powerpoint/2010/main" val="3371716299"/>
      </p:ext>
    </p:extLst>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269</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759358061"/>
              </p:ext>
            </p:extLst>
          </p:nvPr>
        </p:nvGraphicFramePr>
        <p:xfrm>
          <a:off x="539552" y="1225719"/>
          <a:ext cx="6926685" cy="3703204"/>
        </p:xfrm>
        <a:graphic>
          <a:graphicData uri="http://schemas.openxmlformats.org/drawingml/2006/table">
            <a:tbl>
              <a:tblPr firstRow="1" bandRow="1">
                <a:tableStyleId>{2D5ABB26-0587-4C30-8999-92F81FD0307C}</a:tableStyleId>
              </a:tblPr>
              <a:tblGrid>
                <a:gridCol w="2520000"/>
                <a:gridCol w="881337"/>
                <a:gridCol w="881337"/>
                <a:gridCol w="881337"/>
                <a:gridCol w="881337"/>
                <a:gridCol w="881337"/>
              </a:tblGrid>
              <a:tr h="35583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537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en lien avec mon orientation sexuelle/identité de 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en lien avec mon apparence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en lien avec ma façon de me comporter ou de m’exprimer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Oui, en lien avec autre chose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Non, jamais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32000">
                <a:tc>
                  <a:txBody>
                    <a:bodyPr/>
                    <a:lstStyle/>
                    <a:p>
                      <a:pPr algn="l" fontAlgn="ctr"/>
                      <a:r>
                        <a:rPr lang="fr-CA" sz="1100" b="0" i="0" u="none" strike="noStrike" dirty="0">
                          <a:solidFill>
                            <a:srgbClr val="595959"/>
                          </a:solidFill>
                          <a:effectLst/>
                          <a:latin typeface="Arial Narrow" panose="020B0606020202030204" pitchFamily="34" charset="0"/>
                        </a:rPr>
                        <a:t>Total oui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Rectangle 10"/>
          <p:cNvSpPr/>
          <p:nvPr>
            <p:custDataLst>
              <p:tags r:id="rId4"/>
            </p:custDataLst>
          </p:nvPr>
        </p:nvSpPr>
        <p:spPr>
          <a:xfrm>
            <a:off x="510159" y="815446"/>
            <a:ext cx="187102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5"/>
            </p:custDataLst>
          </p:nvPr>
        </p:nvSpPr>
        <p:spPr>
          <a:xfrm>
            <a:off x="500202" y="6258388"/>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Q35. </a:t>
            </a:r>
            <a:r>
              <a:rPr lang="fr-CA" sz="900" dirty="0">
                <a:solidFill>
                  <a:srgbClr val="595959"/>
                </a:solidFill>
                <a:latin typeface="Arial" panose="020B0604020202020204" pitchFamily="34" charset="0"/>
                <a:cs typeface="Arial" panose="020B0604020202020204" pitchFamily="34" charset="0"/>
              </a:rPr>
              <a:t>Avez-vous déjà été victime d’intimidation, de menaces ou de commentaires blessants ou désobligeants? </a:t>
            </a:r>
          </a:p>
        </p:txBody>
      </p:sp>
      <p:sp>
        <p:nvSpPr>
          <p:cNvPr id="8" name="Titre 4"/>
          <p:cNvSpPr txBox="1">
            <a:spLocks/>
          </p:cNvSpPr>
          <p:nvPr>
            <p:custDataLst>
              <p:tags r:id="rId6"/>
            </p:custDataLst>
          </p:nvPr>
        </p:nvSpPr>
        <p:spPr bwMode="auto">
          <a:xfrm>
            <a:off x="558800" y="332656"/>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a:solidFill>
                  <a:srgbClr val="9BBB59"/>
                </a:solidFill>
              </a:rPr>
              <a:t>Proportion ayant vécu de l’intimidation</a:t>
            </a:r>
            <a:r>
              <a:rPr lang="fr-CA" sz="2000" dirty="0" smtClean="0">
                <a:solidFill>
                  <a:srgbClr val="9BBB59"/>
                </a:solidFill>
              </a:rPr>
              <a:t/>
            </a:r>
            <a:br>
              <a:rPr lang="fr-CA" sz="2000" dirty="0" smtClean="0">
                <a:solidFill>
                  <a:srgbClr val="9BBB59"/>
                </a:solidFill>
              </a:rPr>
            </a:br>
            <a:endParaRPr lang="fr-CA" dirty="0">
              <a:solidFill>
                <a:srgbClr val="00AFDC"/>
              </a:solidFill>
            </a:endParaRPr>
          </a:p>
        </p:txBody>
      </p:sp>
    </p:spTree>
    <p:extLst>
      <p:ext uri="{BB962C8B-B14F-4D97-AF65-F5344CB8AC3E}">
        <p14:creationId xmlns:p14="http://schemas.microsoft.com/office/powerpoint/2010/main" val="383572111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a:xfrm>
            <a:off x="558801" y="1699260"/>
            <a:ext cx="5309343" cy="2594674"/>
          </a:xfrm>
        </p:spPr>
        <p:txBody>
          <a:bodyPr>
            <a:normAutofit fontScale="92500"/>
          </a:bodyPr>
          <a:lstStyle/>
          <a:p>
            <a:r>
              <a:rPr lang="fr-CA" dirty="0" smtClean="0"/>
              <a:t>Observations sur l’incidence et sur certaines corrélations entre âge, identité de genre et orientation sexuelle </a:t>
            </a:r>
            <a:endParaRPr lang="fr-CA" dirty="0"/>
          </a:p>
        </p:txBody>
      </p:sp>
      <p:sp>
        <p:nvSpPr>
          <p:cNvPr id="3" name="Espace réservé du texte 2"/>
          <p:cNvSpPr>
            <a:spLocks noGrp="1"/>
          </p:cNvSpPr>
          <p:nvPr>
            <p:ph type="body" sz="quarter" idx="10"/>
            <p:custDataLst>
              <p:tags r:id="rId2"/>
            </p:custDataLst>
          </p:nvPr>
        </p:nvSpPr>
        <p:spPr/>
        <p:txBody>
          <a:bodyPr/>
          <a:lstStyle/>
          <a:p>
            <a:r>
              <a:rPr lang="fr-CA" i="1" dirty="0"/>
              <a:t>RAPPORT PRÉPARÉ POUR LA </a:t>
            </a:r>
            <a:r>
              <a:rPr lang="fr-CA" i="1" dirty="0" smtClean="0"/>
              <a:t>FONDATION JASMIN ROY</a:t>
            </a:r>
            <a:endParaRPr lang="fr-CA" i="1" dirty="0"/>
          </a:p>
          <a:p>
            <a:endParaRPr lang="en-CA" dirty="0"/>
          </a:p>
        </p:txBody>
      </p:sp>
    </p:spTree>
    <p:extLst>
      <p:ext uri="{BB962C8B-B14F-4D97-AF65-F5344CB8AC3E}">
        <p14:creationId xmlns:p14="http://schemas.microsoft.com/office/powerpoint/2010/main" val="3121206099"/>
      </p:ext>
    </p:extLst>
  </p:cSld>
  <p:clrMapOvr>
    <a:masterClrMapping/>
  </p:clrMapOvr>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270</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238134923"/>
              </p:ext>
            </p:extLst>
          </p:nvPr>
        </p:nvGraphicFramePr>
        <p:xfrm>
          <a:off x="500202" y="1700808"/>
          <a:ext cx="8392278" cy="4464496"/>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332657"/>
            <a:ext cx="5309344" cy="863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lnSpcReduction="100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Milieu où l’intimidation </a:t>
            </a:r>
            <a:r>
              <a:rPr lang="fr-CA" sz="2100" dirty="0">
                <a:solidFill>
                  <a:srgbClr val="9BBB59"/>
                </a:solidFill>
              </a:rPr>
              <a:t>en lien avec l’orientation sexuelle ou l’identité de genre</a:t>
            </a:r>
            <a:endParaRPr lang="fr-CA" sz="2400" dirty="0">
              <a:solidFill>
                <a:srgbClr val="00AFDC"/>
              </a:solidFill>
            </a:endParaRPr>
          </a:p>
          <a:p>
            <a:r>
              <a:rPr lang="fr-CA" sz="2100" dirty="0" smtClean="0">
                <a:solidFill>
                  <a:srgbClr val="9BBB59"/>
                </a:solidFill>
              </a:rPr>
              <a:t>a été vécue</a:t>
            </a:r>
            <a:endParaRPr lang="fr-CA" dirty="0">
              <a:solidFill>
                <a:srgbClr val="00AFDC"/>
              </a:solidFill>
            </a:endParaRPr>
          </a:p>
        </p:txBody>
      </p:sp>
      <p:sp>
        <p:nvSpPr>
          <p:cNvPr id="8" name="Rectangle 7"/>
          <p:cNvSpPr/>
          <p:nvPr>
            <p:custDataLst>
              <p:tags r:id="rId4"/>
            </p:custDataLst>
          </p:nvPr>
        </p:nvSpPr>
        <p:spPr>
          <a:xfrm>
            <a:off x="510159" y="1160678"/>
            <a:ext cx="2547492"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ayant été intimidés (n=781)</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153613"/>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Q36. </a:t>
            </a:r>
            <a:r>
              <a:rPr lang="fr-CA" sz="900" dirty="0">
                <a:solidFill>
                  <a:srgbClr val="595959"/>
                </a:solidFill>
                <a:latin typeface="Arial" panose="020B0604020202020204" pitchFamily="34" charset="0"/>
                <a:cs typeface="Arial" panose="020B0604020202020204" pitchFamily="34" charset="0"/>
              </a:rPr>
              <a:t>Dans quels milieux avez-vous été victime d’intimidation, de menaces ou de commentaires blessants ou désobligeants en lien avec </a:t>
            </a:r>
            <a:r>
              <a:rPr lang="fr-CA" sz="900" dirty="0" smtClean="0">
                <a:solidFill>
                  <a:srgbClr val="595959"/>
                </a:solidFill>
                <a:latin typeface="Arial" panose="020B0604020202020204" pitchFamily="34" charset="0"/>
                <a:cs typeface="Arial" panose="020B0604020202020204" pitchFamily="34" charset="0"/>
              </a:rPr>
              <a:t>d’autres choses que votre </a:t>
            </a:r>
            <a:r>
              <a:rPr lang="fr-CA" sz="900" dirty="0">
                <a:solidFill>
                  <a:srgbClr val="595959"/>
                </a:solidFill>
                <a:latin typeface="Arial" panose="020B0604020202020204" pitchFamily="34" charset="0"/>
                <a:cs typeface="Arial" panose="020B0604020202020204" pitchFamily="34" charset="0"/>
              </a:rPr>
              <a:t>orientation sexuelle/identité de genre? </a:t>
            </a:r>
          </a:p>
        </p:txBody>
      </p:sp>
    </p:spTree>
    <p:extLst>
      <p:ext uri="{BB962C8B-B14F-4D97-AF65-F5344CB8AC3E}">
        <p14:creationId xmlns:p14="http://schemas.microsoft.com/office/powerpoint/2010/main" val="2941335383"/>
      </p:ext>
    </p:extLst>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271</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1717444531"/>
              </p:ext>
            </p:extLst>
          </p:nvPr>
        </p:nvGraphicFramePr>
        <p:xfrm>
          <a:off x="500202" y="1700808"/>
          <a:ext cx="8392278" cy="4464496"/>
        </p:xfrm>
        <a:graphic>
          <a:graphicData uri="http://schemas.openxmlformats.org/drawingml/2006/chart">
            <c:chart xmlns:c="http://schemas.openxmlformats.org/drawingml/2006/chart" xmlns:r="http://schemas.openxmlformats.org/officeDocument/2006/relationships" r:id="rId7"/>
          </a:graphicData>
        </a:graphic>
      </p:graphicFrame>
      <p:sp>
        <p:nvSpPr>
          <p:cNvPr id="13" name="Titre 4"/>
          <p:cNvSpPr txBox="1">
            <a:spLocks/>
          </p:cNvSpPr>
          <p:nvPr>
            <p:custDataLst>
              <p:tags r:id="rId3"/>
            </p:custDataLst>
          </p:nvPr>
        </p:nvSpPr>
        <p:spPr bwMode="auto">
          <a:xfrm>
            <a:off x="558800" y="332657"/>
            <a:ext cx="5309344" cy="8630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0000" lnSpcReduction="100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Milieu où l’intimidation a été vécue pour une raison autre que l’orientation sexuelle ou l’identité de genre</a:t>
            </a:r>
            <a:endParaRPr lang="fr-CA" dirty="0">
              <a:solidFill>
                <a:srgbClr val="00AFDC"/>
              </a:solidFill>
            </a:endParaRPr>
          </a:p>
        </p:txBody>
      </p:sp>
      <p:sp>
        <p:nvSpPr>
          <p:cNvPr id="8" name="Rectangle 7"/>
          <p:cNvSpPr/>
          <p:nvPr>
            <p:custDataLst>
              <p:tags r:id="rId4"/>
            </p:custDataLst>
          </p:nvPr>
        </p:nvSpPr>
        <p:spPr>
          <a:xfrm>
            <a:off x="510159" y="1160678"/>
            <a:ext cx="2178802"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ayant été intimidés</a:t>
            </a:r>
            <a:endParaRPr lang="fr-CA" sz="900" dirty="0">
              <a:solidFill>
                <a:srgbClr val="000000"/>
              </a:solidFill>
              <a:latin typeface="Arial" panose="020B0604020202020204" pitchFamily="34" charset="0"/>
              <a:cs typeface="Arial" panose="020B0604020202020204" pitchFamily="34" charset="0"/>
            </a:endParaRPr>
          </a:p>
        </p:txBody>
      </p:sp>
      <p:sp>
        <p:nvSpPr>
          <p:cNvPr id="9" name="ZoneTexte 8"/>
          <p:cNvSpPr txBox="1"/>
          <p:nvPr>
            <p:custDataLst>
              <p:tags r:id="rId5"/>
            </p:custDataLst>
          </p:nvPr>
        </p:nvSpPr>
        <p:spPr>
          <a:xfrm>
            <a:off x="500202" y="6153613"/>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Q37. </a:t>
            </a:r>
            <a:r>
              <a:rPr lang="fr-CA" sz="900" dirty="0">
                <a:solidFill>
                  <a:srgbClr val="595959"/>
                </a:solidFill>
                <a:latin typeface="Arial" panose="020B0604020202020204" pitchFamily="34" charset="0"/>
                <a:cs typeface="Arial" panose="020B0604020202020204" pitchFamily="34" charset="0"/>
              </a:rPr>
              <a:t>Dans quels milieux avez-vous été victime d’intimidation, de menaces ou de commentaires blessants ou désobligeants en lien avec </a:t>
            </a:r>
            <a:r>
              <a:rPr lang="fr-CA" sz="900" dirty="0" smtClean="0">
                <a:solidFill>
                  <a:srgbClr val="595959"/>
                </a:solidFill>
                <a:latin typeface="Arial" panose="020B0604020202020204" pitchFamily="34" charset="0"/>
                <a:cs typeface="Arial" panose="020B0604020202020204" pitchFamily="34" charset="0"/>
              </a:rPr>
              <a:t>d’autres choses que votre </a:t>
            </a:r>
            <a:r>
              <a:rPr lang="fr-CA" sz="900" dirty="0">
                <a:solidFill>
                  <a:srgbClr val="595959"/>
                </a:solidFill>
                <a:latin typeface="Arial" panose="020B0604020202020204" pitchFamily="34" charset="0"/>
                <a:cs typeface="Arial" panose="020B0604020202020204" pitchFamily="34" charset="0"/>
              </a:rPr>
              <a:t>orientation sexuelle/identité de genre? </a:t>
            </a:r>
          </a:p>
        </p:txBody>
      </p:sp>
    </p:spTree>
    <p:extLst>
      <p:ext uri="{BB962C8B-B14F-4D97-AF65-F5344CB8AC3E}">
        <p14:creationId xmlns:p14="http://schemas.microsoft.com/office/powerpoint/2010/main" val="105376459"/>
      </p:ext>
    </p:extLst>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272</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255612394"/>
              </p:ext>
            </p:extLst>
          </p:nvPr>
        </p:nvGraphicFramePr>
        <p:xfrm>
          <a:off x="539552" y="2132856"/>
          <a:ext cx="3970064" cy="3960440"/>
        </p:xfrm>
        <a:graphic>
          <a:graphicData uri="http://schemas.openxmlformats.org/drawingml/2006/chart">
            <c:chart xmlns:c="http://schemas.openxmlformats.org/drawingml/2006/chart" xmlns:r="http://schemas.openxmlformats.org/officeDocument/2006/relationships" r:id="rId9"/>
          </a:graphicData>
        </a:graphic>
      </p:graphicFrame>
      <p:sp>
        <p:nvSpPr>
          <p:cNvPr id="13" name="Titre 4"/>
          <p:cNvSpPr txBox="1">
            <a:spLocks/>
          </p:cNvSpPr>
          <p:nvPr>
            <p:custDataLst>
              <p:tags r:id="rId3"/>
            </p:custDataLst>
          </p:nvPr>
        </p:nvSpPr>
        <p:spPr bwMode="auto">
          <a:xfrm>
            <a:off x="558800" y="260649"/>
            <a:ext cx="5381352" cy="935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Proportion ayant ou ayant eu des comportements à risque</a:t>
            </a:r>
            <a:endParaRPr lang="fr-CA" dirty="0">
              <a:solidFill>
                <a:srgbClr val="00AFDC"/>
              </a:solidFill>
            </a:endParaRPr>
          </a:p>
        </p:txBody>
      </p:sp>
      <p:sp>
        <p:nvSpPr>
          <p:cNvPr id="9" name="ZoneTexte 8"/>
          <p:cNvSpPr txBox="1"/>
          <p:nvPr>
            <p:custDataLst>
              <p:tags r:id="rId4"/>
            </p:custDataLst>
          </p:nvPr>
        </p:nvSpPr>
        <p:spPr>
          <a:xfrm>
            <a:off x="500202" y="6272949"/>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Q53. </a:t>
            </a:r>
            <a:r>
              <a:rPr lang="fr-CA" sz="900" dirty="0">
                <a:solidFill>
                  <a:srgbClr val="595959"/>
                </a:solidFill>
                <a:latin typeface="Arial" panose="020B0604020202020204" pitchFamily="34" charset="0"/>
                <a:cs typeface="Arial" panose="020B0604020202020204" pitchFamily="34" charset="0"/>
              </a:rPr>
              <a:t>Vous arrive-t-il ou vous est-il déjà arrivé</a:t>
            </a:r>
            <a:r>
              <a:rPr lang="fr-CA" sz="900" dirty="0" smtClean="0">
                <a:solidFill>
                  <a:srgbClr val="595959"/>
                </a:solidFill>
                <a:latin typeface="Arial" panose="020B0604020202020204" pitchFamily="34" charset="0"/>
                <a:cs typeface="Arial" panose="020B0604020202020204" pitchFamily="34" charset="0"/>
              </a:rPr>
              <a:t>...?</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0" name="Graphique 9"/>
          <p:cNvGraphicFramePr/>
          <p:nvPr>
            <p:extLst>
              <p:ext uri="{D42A27DB-BD31-4B8C-83A1-F6EECF244321}">
                <p14:modId xmlns:p14="http://schemas.microsoft.com/office/powerpoint/2010/main" val="1657530578"/>
              </p:ext>
            </p:extLst>
          </p:nvPr>
        </p:nvGraphicFramePr>
        <p:xfrm>
          <a:off x="4716016" y="2132856"/>
          <a:ext cx="3970064" cy="3960440"/>
        </p:xfrm>
        <a:graphic>
          <a:graphicData uri="http://schemas.openxmlformats.org/drawingml/2006/chart">
            <c:chart xmlns:c="http://schemas.openxmlformats.org/drawingml/2006/chart" xmlns:r="http://schemas.openxmlformats.org/officeDocument/2006/relationships" r:id="rId10"/>
          </a:graphicData>
        </a:graphic>
      </p:graphicFrame>
      <p:sp>
        <p:nvSpPr>
          <p:cNvPr id="11" name="Rectangle 10"/>
          <p:cNvSpPr/>
          <p:nvPr>
            <p:custDataLst>
              <p:tags r:id="rId5"/>
            </p:custDataLst>
          </p:nvPr>
        </p:nvSpPr>
        <p:spPr>
          <a:xfrm>
            <a:off x="971600" y="1556792"/>
            <a:ext cx="2952000" cy="720080"/>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srgbClr val="595959"/>
                </a:solidFill>
                <a:latin typeface="Arial Narrow" panose="020B0606020202030204" pitchFamily="34" charset="0"/>
              </a:rPr>
              <a:t>... d’avoir </a:t>
            </a:r>
            <a:r>
              <a:rPr lang="fr-CA" sz="1200" b="1" dirty="0">
                <a:solidFill>
                  <a:srgbClr val="595959"/>
                </a:solidFill>
                <a:latin typeface="Arial Narrow" panose="020B0606020202030204" pitchFamily="34" charset="0"/>
              </a:rPr>
              <a:t>des relations sexuelles non protégées avec des gens que vous ne connaissiez pas ou peu </a:t>
            </a:r>
            <a:endParaRPr lang="fr-CA" sz="900" dirty="0">
              <a:solidFill>
                <a:srgbClr val="000000"/>
              </a:solidFill>
              <a:latin typeface="Arial" panose="020B0604020202020204" pitchFamily="34" charset="0"/>
              <a:cs typeface="Arial" panose="020B0604020202020204" pitchFamily="34" charset="0"/>
            </a:endParaRPr>
          </a:p>
        </p:txBody>
      </p:sp>
      <p:sp>
        <p:nvSpPr>
          <p:cNvPr id="12" name="Rectangle 11"/>
          <p:cNvSpPr/>
          <p:nvPr>
            <p:custDataLst>
              <p:tags r:id="rId6"/>
            </p:custDataLst>
          </p:nvPr>
        </p:nvSpPr>
        <p:spPr>
          <a:xfrm>
            <a:off x="5148064" y="1509166"/>
            <a:ext cx="2952328" cy="767705"/>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srgbClr val="595959"/>
                </a:solidFill>
                <a:latin typeface="Arial Narrow" panose="020B0606020202030204" pitchFamily="34" charset="0"/>
              </a:rPr>
              <a:t>... de </a:t>
            </a:r>
            <a:r>
              <a:rPr lang="fr-CA" sz="1200" b="1" dirty="0">
                <a:solidFill>
                  <a:srgbClr val="595959"/>
                </a:solidFill>
                <a:latin typeface="Arial Narrow" panose="020B0606020202030204" pitchFamily="34" charset="0"/>
              </a:rPr>
              <a:t>consommer de l’alcool de façon excessive et répétitive </a:t>
            </a:r>
            <a:endParaRPr lang="fr-CA" sz="900" dirty="0">
              <a:solidFill>
                <a:srgbClr val="000000"/>
              </a:solidFill>
              <a:latin typeface="Arial" panose="020B0604020202020204" pitchFamily="34" charset="0"/>
              <a:cs typeface="Arial" panose="020B0604020202020204" pitchFamily="34" charset="0"/>
            </a:endParaRPr>
          </a:p>
        </p:txBody>
      </p:sp>
      <p:sp>
        <p:nvSpPr>
          <p:cNvPr id="6" name="ZoneTexte 5"/>
          <p:cNvSpPr txBox="1"/>
          <p:nvPr/>
        </p:nvSpPr>
        <p:spPr>
          <a:xfrm>
            <a:off x="1350132" y="5923392"/>
            <a:ext cx="2332690" cy="246221"/>
          </a:xfrm>
          <a:prstGeom prst="rect">
            <a:avLst/>
          </a:prstGeom>
          <a:noFill/>
        </p:spPr>
        <p:txBody>
          <a:bodyPr wrap="none" rtlCol="0">
            <a:spAutoFit/>
          </a:bodyPr>
          <a:lstStyle/>
          <a:p>
            <a:r>
              <a:rPr lang="fr-CA" sz="1000" dirty="0" smtClean="0">
                <a:solidFill>
                  <a:srgbClr val="595959"/>
                </a:solidFill>
                <a:latin typeface="Arial Narrow" panose="020B0606020202030204" pitchFamily="34" charset="0"/>
              </a:rPr>
              <a:t>* Excluant les répondants asexuel (le) (n=116)</a:t>
            </a:r>
            <a:endParaRPr lang="fr-CA" sz="1000" dirty="0">
              <a:solidFill>
                <a:srgbClr val="595959"/>
              </a:solidFill>
              <a:latin typeface="Arial Narrow" panose="020B0606020202030204" pitchFamily="34" charset="0"/>
            </a:endParaRPr>
          </a:p>
        </p:txBody>
      </p:sp>
      <p:sp>
        <p:nvSpPr>
          <p:cNvPr id="16" name="Rectangle 15"/>
          <p:cNvSpPr/>
          <p:nvPr>
            <p:custDataLst>
              <p:tags r:id="rId7"/>
            </p:custDataLst>
          </p:nvPr>
        </p:nvSpPr>
        <p:spPr>
          <a:xfrm>
            <a:off x="510159" y="1160678"/>
            <a:ext cx="4012637"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a:t>
            </a:r>
            <a:r>
              <a:rPr lang="fr-CA" sz="900" dirty="0" err="1" smtClean="0">
                <a:solidFill>
                  <a:srgbClr val="9BBB59"/>
                </a:solidFill>
                <a:latin typeface="Arial" panose="020B0604020202020204" pitchFamily="34" charset="0"/>
                <a:cs typeface="Arial" panose="020B0604020202020204" pitchFamily="34" charset="0"/>
              </a:rPr>
              <a:t>LGBT</a:t>
            </a:r>
            <a:r>
              <a:rPr lang="fr-CA" sz="900" dirty="0" smtClean="0">
                <a:solidFill>
                  <a:srgbClr val="9BBB59"/>
                </a:solidFill>
                <a:latin typeface="Arial" panose="020B0604020202020204" pitchFamily="34" charset="0"/>
                <a:cs typeface="Arial" panose="020B0604020202020204" pitchFamily="34" charset="0"/>
              </a:rPr>
              <a:t> n=1897, Hétéros </a:t>
            </a:r>
            <a:r>
              <a:rPr lang="fr-CA" sz="900" dirty="0" err="1" smtClean="0">
                <a:solidFill>
                  <a:srgbClr val="9BBB59"/>
                </a:solidFill>
                <a:latin typeface="Arial" panose="020B0604020202020204" pitchFamily="34" charset="0"/>
                <a:cs typeface="Arial" panose="020B0604020202020204" pitchFamily="34" charset="0"/>
              </a:rPr>
              <a:t>cisgenres</a:t>
            </a:r>
            <a:r>
              <a:rPr lang="fr-CA" sz="900" dirty="0" smtClean="0">
                <a:solidFill>
                  <a:srgbClr val="9BBB59"/>
                </a:solidFill>
                <a:latin typeface="Arial" panose="020B0604020202020204" pitchFamily="34" charset="0"/>
                <a:cs typeface="Arial" panose="020B0604020202020204" pitchFamily="34" charset="0"/>
              </a:rPr>
              <a:t> n=800)</a:t>
            </a:r>
            <a:endParaRPr lang="fr-CA" sz="900" dirty="0">
              <a:solidFill>
                <a:srgbClr val="000000"/>
              </a:solidFill>
              <a:latin typeface="Arial" panose="020B0604020202020204" pitchFamily="34" charset="0"/>
              <a:cs typeface="Arial" panose="020B0604020202020204" pitchFamily="34" charset="0"/>
            </a:endParaRPr>
          </a:p>
        </p:txBody>
      </p:sp>
      <p:sp>
        <p:nvSpPr>
          <p:cNvPr id="19" name="Rectangle 18"/>
          <p:cNvSpPr/>
          <p:nvPr/>
        </p:nvSpPr>
        <p:spPr>
          <a:xfrm>
            <a:off x="1628089" y="2748985"/>
            <a:ext cx="720000" cy="570022"/>
          </a:xfrm>
          <a:prstGeom prst="rect">
            <a:avLst/>
          </a:prstGeom>
          <a:solidFill>
            <a:srgbClr val="C3D6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900" b="1" dirty="0" smtClean="0">
                <a:solidFill>
                  <a:srgbClr val="595959"/>
                </a:solidFill>
                <a:latin typeface="Arial Narrow" panose="020B0606020202030204" pitchFamily="34" charset="0"/>
                <a:cs typeface="Arial" panose="020B0604020202020204" pitchFamily="34" charset="0"/>
              </a:rPr>
              <a:t>LGBT</a:t>
            </a:r>
          </a:p>
          <a:p>
            <a:pPr algn="ctr"/>
            <a:r>
              <a:rPr lang="fr-CA" sz="900" b="1" dirty="0" smtClean="0">
                <a:solidFill>
                  <a:srgbClr val="595959"/>
                </a:solidFill>
                <a:latin typeface="Arial Narrow" panose="020B0606020202030204" pitchFamily="34" charset="0"/>
                <a:cs typeface="Arial" panose="020B0604020202020204" pitchFamily="34" charset="0"/>
              </a:rPr>
              <a:t>59%</a:t>
            </a:r>
            <a:endParaRPr lang="fr-CA" sz="900" b="1" dirty="0">
              <a:solidFill>
                <a:srgbClr val="595959"/>
              </a:solidFill>
              <a:latin typeface="Arial Narrow" panose="020B0606020202030204" pitchFamily="34" charset="0"/>
              <a:cs typeface="Arial" panose="020B0604020202020204" pitchFamily="34" charset="0"/>
            </a:endParaRPr>
          </a:p>
        </p:txBody>
      </p:sp>
      <p:sp>
        <p:nvSpPr>
          <p:cNvPr id="20" name="Rectangle 19"/>
          <p:cNvSpPr/>
          <p:nvPr/>
        </p:nvSpPr>
        <p:spPr>
          <a:xfrm>
            <a:off x="2411840" y="2748985"/>
            <a:ext cx="720000" cy="57002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900" b="1" dirty="0" smtClean="0">
                <a:solidFill>
                  <a:prstClr val="white"/>
                </a:solidFill>
                <a:latin typeface="Arial Narrow" panose="020B0606020202030204" pitchFamily="34" charset="0"/>
                <a:cs typeface="Arial" panose="020B0604020202020204" pitchFamily="34" charset="0"/>
              </a:rPr>
              <a:t>HÉTÉRO CISGENRE</a:t>
            </a:r>
          </a:p>
          <a:p>
            <a:pPr algn="ctr"/>
            <a:r>
              <a:rPr lang="fr-CA" sz="900" b="1" dirty="0" smtClean="0">
                <a:solidFill>
                  <a:prstClr val="white"/>
                </a:solidFill>
                <a:latin typeface="Arial Narrow" panose="020B0606020202030204" pitchFamily="34" charset="0"/>
                <a:cs typeface="Arial" panose="020B0604020202020204" pitchFamily="34" charset="0"/>
              </a:rPr>
              <a:t>42%</a:t>
            </a:r>
            <a:endParaRPr lang="fr-CA" sz="900" b="1" dirty="0">
              <a:solidFill>
                <a:prstClr val="white"/>
              </a:solidFill>
              <a:latin typeface="Arial Narrow" panose="020B0606020202030204" pitchFamily="34" charset="0"/>
              <a:cs typeface="Arial" panose="020B0604020202020204" pitchFamily="34" charset="0"/>
            </a:endParaRPr>
          </a:p>
        </p:txBody>
      </p:sp>
      <p:sp>
        <p:nvSpPr>
          <p:cNvPr id="21" name="Rectangle 20"/>
          <p:cNvSpPr/>
          <p:nvPr/>
        </p:nvSpPr>
        <p:spPr>
          <a:xfrm>
            <a:off x="971600" y="2492896"/>
            <a:ext cx="2952000" cy="2850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050" b="1" u="sng" dirty="0" smtClean="0">
                <a:solidFill>
                  <a:srgbClr val="595959"/>
                </a:solidFill>
                <a:latin typeface="Arial" panose="020B0604020202020204" pitchFamily="34" charset="0"/>
                <a:cs typeface="Arial" panose="020B0604020202020204" pitchFamily="34" charset="0"/>
              </a:rPr>
              <a:t>Total oui</a:t>
            </a:r>
            <a:endParaRPr lang="fr-CA" sz="1050" b="1" u="sng" dirty="0">
              <a:solidFill>
                <a:srgbClr val="595959"/>
              </a:solidFill>
              <a:latin typeface="Arial" panose="020B0604020202020204" pitchFamily="34" charset="0"/>
              <a:cs typeface="Arial" panose="020B0604020202020204" pitchFamily="34" charset="0"/>
            </a:endParaRPr>
          </a:p>
        </p:txBody>
      </p:sp>
      <p:sp>
        <p:nvSpPr>
          <p:cNvPr id="26" name="Rectangle 25"/>
          <p:cNvSpPr/>
          <p:nvPr/>
        </p:nvSpPr>
        <p:spPr>
          <a:xfrm>
            <a:off x="5836973" y="2748985"/>
            <a:ext cx="720000" cy="570022"/>
          </a:xfrm>
          <a:prstGeom prst="rect">
            <a:avLst/>
          </a:prstGeom>
          <a:solidFill>
            <a:srgbClr val="C3D6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900" b="1" dirty="0" smtClean="0">
                <a:solidFill>
                  <a:srgbClr val="595959"/>
                </a:solidFill>
                <a:latin typeface="Arial Narrow" panose="020B0606020202030204" pitchFamily="34" charset="0"/>
                <a:cs typeface="Arial" panose="020B0604020202020204" pitchFamily="34" charset="0"/>
              </a:rPr>
              <a:t>LGBT</a:t>
            </a:r>
          </a:p>
          <a:p>
            <a:pPr algn="ctr"/>
            <a:r>
              <a:rPr lang="fr-CA" sz="900" b="1" dirty="0" smtClean="0">
                <a:solidFill>
                  <a:srgbClr val="595959"/>
                </a:solidFill>
                <a:latin typeface="Arial Narrow" panose="020B0606020202030204" pitchFamily="34" charset="0"/>
                <a:cs typeface="Arial" panose="020B0604020202020204" pitchFamily="34" charset="0"/>
              </a:rPr>
              <a:t>61%</a:t>
            </a:r>
            <a:endParaRPr lang="fr-CA" sz="900" b="1" dirty="0">
              <a:solidFill>
                <a:srgbClr val="595959"/>
              </a:solidFill>
              <a:latin typeface="Arial Narrow" panose="020B0606020202030204" pitchFamily="34" charset="0"/>
              <a:cs typeface="Arial" panose="020B0604020202020204" pitchFamily="34" charset="0"/>
            </a:endParaRPr>
          </a:p>
        </p:txBody>
      </p:sp>
      <p:sp>
        <p:nvSpPr>
          <p:cNvPr id="27" name="Rectangle 26"/>
          <p:cNvSpPr/>
          <p:nvPr/>
        </p:nvSpPr>
        <p:spPr>
          <a:xfrm>
            <a:off x="6620724" y="2748985"/>
            <a:ext cx="720000" cy="57002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900" b="1" dirty="0" smtClean="0">
                <a:solidFill>
                  <a:prstClr val="white"/>
                </a:solidFill>
                <a:latin typeface="Arial Narrow" panose="020B0606020202030204" pitchFamily="34" charset="0"/>
                <a:cs typeface="Arial" panose="020B0604020202020204" pitchFamily="34" charset="0"/>
              </a:rPr>
              <a:t>HÉTÉRO CISGENRE</a:t>
            </a:r>
          </a:p>
          <a:p>
            <a:pPr algn="ctr"/>
            <a:r>
              <a:rPr lang="fr-CA" sz="900" b="1" dirty="0" smtClean="0">
                <a:solidFill>
                  <a:prstClr val="white"/>
                </a:solidFill>
                <a:latin typeface="Arial Narrow" panose="020B0606020202030204" pitchFamily="34" charset="0"/>
                <a:cs typeface="Arial" panose="020B0604020202020204" pitchFamily="34" charset="0"/>
              </a:rPr>
              <a:t>48%</a:t>
            </a:r>
            <a:endParaRPr lang="fr-CA" sz="900" b="1" dirty="0">
              <a:solidFill>
                <a:prstClr val="white"/>
              </a:solidFill>
              <a:latin typeface="Arial Narrow" panose="020B0606020202030204" pitchFamily="34" charset="0"/>
              <a:cs typeface="Arial" panose="020B0604020202020204" pitchFamily="34" charset="0"/>
            </a:endParaRPr>
          </a:p>
        </p:txBody>
      </p:sp>
      <p:sp>
        <p:nvSpPr>
          <p:cNvPr id="28" name="Rectangle 27"/>
          <p:cNvSpPr/>
          <p:nvPr/>
        </p:nvSpPr>
        <p:spPr>
          <a:xfrm>
            <a:off x="5148064" y="2492896"/>
            <a:ext cx="2952328" cy="2850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050" b="1" u="sng" dirty="0" smtClean="0">
                <a:solidFill>
                  <a:srgbClr val="595959"/>
                </a:solidFill>
                <a:latin typeface="Arial" panose="020B0604020202020204" pitchFamily="34" charset="0"/>
                <a:cs typeface="Arial" panose="020B0604020202020204" pitchFamily="34" charset="0"/>
              </a:rPr>
              <a:t>Total oui</a:t>
            </a:r>
            <a:endParaRPr lang="fr-CA" sz="1050" b="1" u="sng"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37064471"/>
      </p:ext>
    </p:extLst>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273</a:t>
            </a:fld>
            <a:endParaRPr lang="en-CA">
              <a:solidFill>
                <a:srgbClr val="000000">
                  <a:tint val="75000"/>
                </a:srgbClr>
              </a:solidFill>
            </a:endParaRPr>
          </a:p>
        </p:txBody>
      </p:sp>
      <p:graphicFrame>
        <p:nvGraphicFramePr>
          <p:cNvPr id="5" name="Graphique 4"/>
          <p:cNvGraphicFramePr/>
          <p:nvPr>
            <p:extLst>
              <p:ext uri="{D42A27DB-BD31-4B8C-83A1-F6EECF244321}">
                <p14:modId xmlns:p14="http://schemas.microsoft.com/office/powerpoint/2010/main" val="1075810082"/>
              </p:ext>
            </p:extLst>
          </p:nvPr>
        </p:nvGraphicFramePr>
        <p:xfrm>
          <a:off x="539552" y="2132856"/>
          <a:ext cx="3970064" cy="3960440"/>
        </p:xfrm>
        <a:graphic>
          <a:graphicData uri="http://schemas.openxmlformats.org/drawingml/2006/chart">
            <c:chart xmlns:c="http://schemas.openxmlformats.org/drawingml/2006/chart" xmlns:r="http://schemas.openxmlformats.org/officeDocument/2006/relationships" r:id="rId9"/>
          </a:graphicData>
        </a:graphic>
      </p:graphicFrame>
      <p:sp>
        <p:nvSpPr>
          <p:cNvPr id="13" name="Titre 4"/>
          <p:cNvSpPr txBox="1">
            <a:spLocks/>
          </p:cNvSpPr>
          <p:nvPr>
            <p:custDataLst>
              <p:tags r:id="rId3"/>
            </p:custDataLst>
          </p:nvPr>
        </p:nvSpPr>
        <p:spPr bwMode="auto">
          <a:xfrm>
            <a:off x="558800" y="259200"/>
            <a:ext cx="5309344" cy="93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a:solidFill>
                  <a:srgbClr val="9BBB59"/>
                </a:solidFill>
              </a:rPr>
              <a:t>Proportion ayant ou ayant eu des comportements à risque</a:t>
            </a:r>
            <a:endParaRPr lang="fr-CA" sz="2400" dirty="0">
              <a:solidFill>
                <a:srgbClr val="00AFDC"/>
              </a:solidFill>
            </a:endParaRPr>
          </a:p>
        </p:txBody>
      </p:sp>
      <p:sp>
        <p:nvSpPr>
          <p:cNvPr id="9" name="ZoneTexte 8"/>
          <p:cNvSpPr txBox="1"/>
          <p:nvPr>
            <p:custDataLst>
              <p:tags r:id="rId4"/>
            </p:custDataLst>
          </p:nvPr>
        </p:nvSpPr>
        <p:spPr>
          <a:xfrm>
            <a:off x="500202" y="6272949"/>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Q53. </a:t>
            </a:r>
            <a:r>
              <a:rPr lang="fr-CA" sz="900" dirty="0">
                <a:solidFill>
                  <a:srgbClr val="595959"/>
                </a:solidFill>
                <a:latin typeface="Arial" panose="020B0604020202020204" pitchFamily="34" charset="0"/>
                <a:cs typeface="Arial" panose="020B0604020202020204" pitchFamily="34" charset="0"/>
              </a:rPr>
              <a:t>Vous arrive-t-il ou vous est-il déjà arrivé</a:t>
            </a:r>
            <a:r>
              <a:rPr lang="fr-CA" sz="900" dirty="0" smtClean="0">
                <a:solidFill>
                  <a:srgbClr val="595959"/>
                </a:solidFill>
                <a:latin typeface="Arial" panose="020B0604020202020204" pitchFamily="34" charset="0"/>
                <a:cs typeface="Arial" panose="020B0604020202020204" pitchFamily="34" charset="0"/>
              </a:rPr>
              <a:t>...?</a:t>
            </a:r>
            <a:endParaRPr lang="fr-CA" sz="900" dirty="0">
              <a:solidFill>
                <a:srgbClr val="595959"/>
              </a:solidFill>
              <a:latin typeface="Arial" panose="020B0604020202020204" pitchFamily="34" charset="0"/>
              <a:cs typeface="Arial" panose="020B0604020202020204" pitchFamily="34" charset="0"/>
            </a:endParaRPr>
          </a:p>
        </p:txBody>
      </p:sp>
      <p:graphicFrame>
        <p:nvGraphicFramePr>
          <p:cNvPr id="10" name="Graphique 9"/>
          <p:cNvGraphicFramePr/>
          <p:nvPr>
            <p:extLst>
              <p:ext uri="{D42A27DB-BD31-4B8C-83A1-F6EECF244321}">
                <p14:modId xmlns:p14="http://schemas.microsoft.com/office/powerpoint/2010/main" val="3499119987"/>
              </p:ext>
            </p:extLst>
          </p:nvPr>
        </p:nvGraphicFramePr>
        <p:xfrm>
          <a:off x="4716016" y="2132856"/>
          <a:ext cx="3970064" cy="3960440"/>
        </p:xfrm>
        <a:graphic>
          <a:graphicData uri="http://schemas.openxmlformats.org/drawingml/2006/chart">
            <c:chart xmlns:c="http://schemas.openxmlformats.org/drawingml/2006/chart" xmlns:r="http://schemas.openxmlformats.org/officeDocument/2006/relationships" r:id="rId10"/>
          </a:graphicData>
        </a:graphic>
      </p:graphicFrame>
      <p:sp>
        <p:nvSpPr>
          <p:cNvPr id="11" name="Rectangle 10"/>
          <p:cNvSpPr/>
          <p:nvPr>
            <p:custDataLst>
              <p:tags r:id="rId5"/>
            </p:custDataLst>
          </p:nvPr>
        </p:nvSpPr>
        <p:spPr>
          <a:xfrm>
            <a:off x="971600" y="1556792"/>
            <a:ext cx="2952000" cy="720080"/>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srgbClr val="595959"/>
                </a:solidFill>
                <a:latin typeface="Arial Narrow" panose="020B0606020202030204" pitchFamily="34" charset="0"/>
              </a:rPr>
              <a:t>... de </a:t>
            </a:r>
            <a:r>
              <a:rPr lang="fr-CA" sz="1200" b="1" dirty="0">
                <a:solidFill>
                  <a:srgbClr val="595959"/>
                </a:solidFill>
                <a:latin typeface="Arial Narrow" panose="020B0606020202030204" pitchFamily="34" charset="0"/>
              </a:rPr>
              <a:t>consommer des drogues dites </a:t>
            </a:r>
            <a:r>
              <a:rPr lang="fr-CA" sz="1200" b="1" dirty="0" smtClean="0">
                <a:solidFill>
                  <a:srgbClr val="595959"/>
                </a:solidFill>
                <a:latin typeface="Arial Narrow" panose="020B0606020202030204" pitchFamily="34" charset="0"/>
              </a:rPr>
              <a:t/>
            </a:r>
            <a:br>
              <a:rPr lang="fr-CA" sz="1200" b="1" dirty="0" smtClean="0">
                <a:solidFill>
                  <a:srgbClr val="595959"/>
                </a:solidFill>
                <a:latin typeface="Arial Narrow" panose="020B0606020202030204" pitchFamily="34" charset="0"/>
              </a:rPr>
            </a:br>
            <a:r>
              <a:rPr lang="fr-CA" sz="1200" b="1" dirty="0" smtClean="0">
                <a:solidFill>
                  <a:srgbClr val="595959"/>
                </a:solidFill>
                <a:latin typeface="Arial Narrow" panose="020B0606020202030204" pitchFamily="34" charset="0"/>
              </a:rPr>
              <a:t>« </a:t>
            </a:r>
            <a:r>
              <a:rPr lang="fr-CA" sz="1200" b="1" dirty="0">
                <a:solidFill>
                  <a:srgbClr val="595959"/>
                </a:solidFill>
                <a:latin typeface="Arial Narrow" panose="020B0606020202030204" pitchFamily="34" charset="0"/>
              </a:rPr>
              <a:t>douces » (ex. cannabis, </a:t>
            </a:r>
            <a:r>
              <a:rPr lang="fr-CA" sz="1200" b="1" dirty="0" smtClean="0">
                <a:solidFill>
                  <a:srgbClr val="595959"/>
                </a:solidFill>
                <a:latin typeface="Arial Narrow" panose="020B0606020202030204" pitchFamily="34" charset="0"/>
              </a:rPr>
              <a:t>Ecstasy</a:t>
            </a:r>
            <a:r>
              <a:rPr lang="fr-CA" sz="1200" b="1" dirty="0">
                <a:solidFill>
                  <a:srgbClr val="595959"/>
                </a:solidFill>
                <a:latin typeface="Arial Narrow" panose="020B0606020202030204" pitchFamily="34" charset="0"/>
              </a:rPr>
              <a:t>) </a:t>
            </a:r>
            <a:endParaRPr lang="fr-CA" sz="900" dirty="0">
              <a:solidFill>
                <a:srgbClr val="000000"/>
              </a:solidFill>
              <a:latin typeface="Arial" panose="020B0604020202020204" pitchFamily="34" charset="0"/>
              <a:cs typeface="Arial" panose="020B0604020202020204" pitchFamily="34" charset="0"/>
            </a:endParaRPr>
          </a:p>
        </p:txBody>
      </p:sp>
      <p:sp>
        <p:nvSpPr>
          <p:cNvPr id="12" name="Rectangle 11"/>
          <p:cNvSpPr/>
          <p:nvPr>
            <p:custDataLst>
              <p:tags r:id="rId6"/>
            </p:custDataLst>
          </p:nvPr>
        </p:nvSpPr>
        <p:spPr>
          <a:xfrm>
            <a:off x="5148064" y="1509166"/>
            <a:ext cx="2952328" cy="767705"/>
          </a:xfrm>
          <a:prstGeom prst="rect">
            <a:avLst/>
          </a:prstGeom>
          <a:no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b="1" dirty="0" smtClean="0">
                <a:solidFill>
                  <a:srgbClr val="595959"/>
                </a:solidFill>
                <a:latin typeface="Arial Narrow" panose="020B0606020202030204" pitchFamily="34" charset="0"/>
              </a:rPr>
              <a:t>... de </a:t>
            </a:r>
            <a:r>
              <a:rPr lang="fr-CA" sz="1200" b="1" dirty="0">
                <a:solidFill>
                  <a:srgbClr val="595959"/>
                </a:solidFill>
                <a:latin typeface="Arial Narrow" panose="020B0606020202030204" pitchFamily="34" charset="0"/>
              </a:rPr>
              <a:t>consommer des drogues dites « dures » (ex. cocaïne, héroïne, amphétamines, </a:t>
            </a:r>
            <a:r>
              <a:rPr lang="fr-CA" sz="1200" b="1" dirty="0" smtClean="0">
                <a:solidFill>
                  <a:srgbClr val="595959"/>
                </a:solidFill>
                <a:latin typeface="Arial Narrow" panose="020B0606020202030204" pitchFamily="34" charset="0"/>
              </a:rPr>
              <a:t>LSD) </a:t>
            </a:r>
            <a:endParaRPr lang="fr-CA" sz="900" dirty="0">
              <a:solidFill>
                <a:srgbClr val="000000"/>
              </a:solidFill>
              <a:latin typeface="Arial" panose="020B0604020202020204" pitchFamily="34" charset="0"/>
              <a:cs typeface="Arial" panose="020B0604020202020204" pitchFamily="34" charset="0"/>
            </a:endParaRPr>
          </a:p>
        </p:txBody>
      </p:sp>
      <p:sp>
        <p:nvSpPr>
          <p:cNvPr id="14" name="Rectangle 13"/>
          <p:cNvSpPr/>
          <p:nvPr>
            <p:custDataLst>
              <p:tags r:id="rId7"/>
            </p:custDataLst>
          </p:nvPr>
        </p:nvSpPr>
        <p:spPr>
          <a:xfrm>
            <a:off x="510159" y="1160678"/>
            <a:ext cx="4012637"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a:t>
            </a:r>
            <a:r>
              <a:rPr lang="fr-CA" sz="900" dirty="0" err="1" smtClean="0">
                <a:solidFill>
                  <a:srgbClr val="9BBB59"/>
                </a:solidFill>
                <a:latin typeface="Arial" panose="020B0604020202020204" pitchFamily="34" charset="0"/>
                <a:cs typeface="Arial" panose="020B0604020202020204" pitchFamily="34" charset="0"/>
              </a:rPr>
              <a:t>LGBT</a:t>
            </a:r>
            <a:r>
              <a:rPr lang="fr-CA" sz="900" dirty="0" smtClean="0">
                <a:solidFill>
                  <a:srgbClr val="9BBB59"/>
                </a:solidFill>
                <a:latin typeface="Arial" panose="020B0604020202020204" pitchFamily="34" charset="0"/>
                <a:cs typeface="Arial" panose="020B0604020202020204" pitchFamily="34" charset="0"/>
              </a:rPr>
              <a:t> n=1897, Hétéros </a:t>
            </a:r>
            <a:r>
              <a:rPr lang="fr-CA" sz="900" dirty="0" err="1" smtClean="0">
                <a:solidFill>
                  <a:srgbClr val="9BBB59"/>
                </a:solidFill>
                <a:latin typeface="Arial" panose="020B0604020202020204" pitchFamily="34" charset="0"/>
                <a:cs typeface="Arial" panose="020B0604020202020204" pitchFamily="34" charset="0"/>
              </a:rPr>
              <a:t>cisgenres</a:t>
            </a:r>
            <a:r>
              <a:rPr lang="fr-CA" sz="900" dirty="0" smtClean="0">
                <a:solidFill>
                  <a:srgbClr val="9BBB59"/>
                </a:solidFill>
                <a:latin typeface="Arial" panose="020B0604020202020204" pitchFamily="34" charset="0"/>
                <a:cs typeface="Arial" panose="020B0604020202020204" pitchFamily="34" charset="0"/>
              </a:rPr>
              <a:t> n=800)</a:t>
            </a:r>
            <a:endParaRPr lang="fr-CA" sz="900" dirty="0">
              <a:solidFill>
                <a:srgbClr val="000000"/>
              </a:solidFill>
              <a:latin typeface="Arial" panose="020B0604020202020204" pitchFamily="34" charset="0"/>
              <a:cs typeface="Arial" panose="020B0604020202020204" pitchFamily="34" charset="0"/>
            </a:endParaRPr>
          </a:p>
        </p:txBody>
      </p:sp>
      <p:sp>
        <p:nvSpPr>
          <p:cNvPr id="15" name="Rectangle 14"/>
          <p:cNvSpPr/>
          <p:nvPr/>
        </p:nvSpPr>
        <p:spPr>
          <a:xfrm>
            <a:off x="1628089" y="2748985"/>
            <a:ext cx="720000" cy="570022"/>
          </a:xfrm>
          <a:prstGeom prst="rect">
            <a:avLst/>
          </a:prstGeom>
          <a:solidFill>
            <a:srgbClr val="C3D6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900" b="1" dirty="0" smtClean="0">
                <a:solidFill>
                  <a:srgbClr val="595959"/>
                </a:solidFill>
                <a:latin typeface="Arial Narrow" panose="020B0606020202030204" pitchFamily="34" charset="0"/>
                <a:cs typeface="Arial" panose="020B0604020202020204" pitchFamily="34" charset="0"/>
              </a:rPr>
              <a:t>LGBT</a:t>
            </a:r>
          </a:p>
          <a:p>
            <a:pPr algn="ctr"/>
            <a:r>
              <a:rPr lang="fr-CA" sz="900" b="1" dirty="0" smtClean="0">
                <a:solidFill>
                  <a:srgbClr val="595959"/>
                </a:solidFill>
                <a:latin typeface="Arial Narrow" panose="020B0606020202030204" pitchFamily="34" charset="0"/>
                <a:cs typeface="Arial" panose="020B0604020202020204" pitchFamily="34" charset="0"/>
              </a:rPr>
              <a:t>59%</a:t>
            </a:r>
            <a:endParaRPr lang="fr-CA" sz="900" b="1" dirty="0">
              <a:solidFill>
                <a:srgbClr val="595959"/>
              </a:solidFill>
              <a:latin typeface="Arial Narrow" panose="020B0606020202030204" pitchFamily="34" charset="0"/>
              <a:cs typeface="Arial" panose="020B0604020202020204" pitchFamily="34" charset="0"/>
            </a:endParaRPr>
          </a:p>
        </p:txBody>
      </p:sp>
      <p:sp>
        <p:nvSpPr>
          <p:cNvPr id="16" name="Rectangle 15"/>
          <p:cNvSpPr/>
          <p:nvPr/>
        </p:nvSpPr>
        <p:spPr>
          <a:xfrm>
            <a:off x="2411840" y="2748985"/>
            <a:ext cx="720000" cy="57002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900" b="1" dirty="0" smtClean="0">
                <a:solidFill>
                  <a:prstClr val="white"/>
                </a:solidFill>
                <a:latin typeface="Arial Narrow" panose="020B0606020202030204" pitchFamily="34" charset="0"/>
                <a:cs typeface="Arial" panose="020B0604020202020204" pitchFamily="34" charset="0"/>
              </a:rPr>
              <a:t>HÉTÉRO CISGENRE</a:t>
            </a:r>
          </a:p>
          <a:p>
            <a:pPr algn="ctr"/>
            <a:r>
              <a:rPr lang="fr-CA" sz="900" b="1" dirty="0" smtClean="0">
                <a:solidFill>
                  <a:prstClr val="white"/>
                </a:solidFill>
                <a:latin typeface="Arial Narrow" panose="020B0606020202030204" pitchFamily="34" charset="0"/>
                <a:cs typeface="Arial" panose="020B0604020202020204" pitchFamily="34" charset="0"/>
              </a:rPr>
              <a:t>34%</a:t>
            </a:r>
            <a:endParaRPr lang="fr-CA" sz="900" b="1" dirty="0">
              <a:solidFill>
                <a:prstClr val="white"/>
              </a:solidFill>
              <a:latin typeface="Arial Narrow" panose="020B0606020202030204" pitchFamily="34" charset="0"/>
              <a:cs typeface="Arial" panose="020B0604020202020204" pitchFamily="34" charset="0"/>
            </a:endParaRPr>
          </a:p>
        </p:txBody>
      </p:sp>
      <p:sp>
        <p:nvSpPr>
          <p:cNvPr id="17" name="Rectangle 16"/>
          <p:cNvSpPr/>
          <p:nvPr/>
        </p:nvSpPr>
        <p:spPr>
          <a:xfrm>
            <a:off x="971600" y="2492896"/>
            <a:ext cx="2952000" cy="2850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050" b="1" u="sng" dirty="0" smtClean="0">
                <a:solidFill>
                  <a:srgbClr val="595959"/>
                </a:solidFill>
                <a:latin typeface="Arial" panose="020B0604020202020204" pitchFamily="34" charset="0"/>
                <a:cs typeface="Arial" panose="020B0604020202020204" pitchFamily="34" charset="0"/>
              </a:rPr>
              <a:t>Total oui</a:t>
            </a:r>
            <a:endParaRPr lang="fr-CA" sz="1050" b="1" u="sng" dirty="0">
              <a:solidFill>
                <a:srgbClr val="595959"/>
              </a:solidFill>
              <a:latin typeface="Arial" panose="020B0604020202020204" pitchFamily="34" charset="0"/>
              <a:cs typeface="Arial" panose="020B0604020202020204" pitchFamily="34" charset="0"/>
            </a:endParaRPr>
          </a:p>
        </p:txBody>
      </p:sp>
      <p:sp>
        <p:nvSpPr>
          <p:cNvPr id="18" name="Rectangle 17"/>
          <p:cNvSpPr/>
          <p:nvPr/>
        </p:nvSpPr>
        <p:spPr>
          <a:xfrm>
            <a:off x="5836973" y="2748985"/>
            <a:ext cx="720000" cy="570022"/>
          </a:xfrm>
          <a:prstGeom prst="rect">
            <a:avLst/>
          </a:prstGeom>
          <a:solidFill>
            <a:srgbClr val="C3D6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900" b="1" dirty="0" smtClean="0">
                <a:solidFill>
                  <a:srgbClr val="595959"/>
                </a:solidFill>
                <a:latin typeface="Arial Narrow" panose="020B0606020202030204" pitchFamily="34" charset="0"/>
                <a:cs typeface="Arial" panose="020B0604020202020204" pitchFamily="34" charset="0"/>
              </a:rPr>
              <a:t>LGBT</a:t>
            </a:r>
          </a:p>
          <a:p>
            <a:pPr algn="ctr"/>
            <a:r>
              <a:rPr lang="fr-CA" sz="900" b="1" dirty="0" smtClean="0">
                <a:solidFill>
                  <a:srgbClr val="595959"/>
                </a:solidFill>
                <a:latin typeface="Arial Narrow" panose="020B0606020202030204" pitchFamily="34" charset="0"/>
                <a:cs typeface="Arial" panose="020B0604020202020204" pitchFamily="34" charset="0"/>
              </a:rPr>
              <a:t>26%</a:t>
            </a:r>
            <a:endParaRPr lang="fr-CA" sz="900" b="1" dirty="0">
              <a:solidFill>
                <a:srgbClr val="595959"/>
              </a:solidFill>
              <a:latin typeface="Arial Narrow" panose="020B0606020202030204" pitchFamily="34" charset="0"/>
              <a:cs typeface="Arial" panose="020B0604020202020204" pitchFamily="34" charset="0"/>
            </a:endParaRPr>
          </a:p>
        </p:txBody>
      </p:sp>
      <p:sp>
        <p:nvSpPr>
          <p:cNvPr id="19" name="Rectangle 18"/>
          <p:cNvSpPr/>
          <p:nvPr/>
        </p:nvSpPr>
        <p:spPr>
          <a:xfrm>
            <a:off x="6620724" y="2748985"/>
            <a:ext cx="720000" cy="570022"/>
          </a:xfrm>
          <a:prstGeom prst="rect">
            <a:avLst/>
          </a:prstGeom>
          <a:solidFill>
            <a:srgbClr val="7F7F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900" b="1" dirty="0" smtClean="0">
                <a:solidFill>
                  <a:prstClr val="white"/>
                </a:solidFill>
                <a:latin typeface="Arial Narrow" panose="020B0606020202030204" pitchFamily="34" charset="0"/>
                <a:cs typeface="Arial" panose="020B0604020202020204" pitchFamily="34" charset="0"/>
              </a:rPr>
              <a:t>HÉTÉRO CISGENRE11%</a:t>
            </a:r>
            <a:endParaRPr lang="fr-CA" sz="900" b="1" dirty="0">
              <a:solidFill>
                <a:prstClr val="white"/>
              </a:solidFill>
              <a:latin typeface="Arial Narrow" panose="020B0606020202030204" pitchFamily="34" charset="0"/>
              <a:cs typeface="Arial" panose="020B0604020202020204" pitchFamily="34" charset="0"/>
            </a:endParaRPr>
          </a:p>
        </p:txBody>
      </p:sp>
      <p:sp>
        <p:nvSpPr>
          <p:cNvPr id="20" name="Rectangle 19"/>
          <p:cNvSpPr/>
          <p:nvPr/>
        </p:nvSpPr>
        <p:spPr>
          <a:xfrm>
            <a:off x="5148064" y="2492896"/>
            <a:ext cx="2952328" cy="28501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050" b="1" u="sng" dirty="0" smtClean="0">
                <a:solidFill>
                  <a:srgbClr val="595959"/>
                </a:solidFill>
                <a:latin typeface="Arial" panose="020B0604020202020204" pitchFamily="34" charset="0"/>
                <a:cs typeface="Arial" panose="020B0604020202020204" pitchFamily="34" charset="0"/>
              </a:rPr>
              <a:t>Total oui</a:t>
            </a:r>
            <a:endParaRPr lang="fr-CA" sz="1050" b="1" u="sng"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47753451"/>
      </p:ext>
    </p:extLst>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274</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564159"/>
            <a:ext cx="5309344" cy="631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a:solidFill>
                  <a:srgbClr val="9BBB59"/>
                </a:solidFill>
              </a:rPr>
              <a:t>Proportion ayant ou ayant eu des comportements à risque</a:t>
            </a:r>
            <a:endParaRPr lang="fr-CA" sz="2400" dirty="0">
              <a:solidFill>
                <a:srgbClr val="00AFDC"/>
              </a:solidFill>
            </a:endParaRPr>
          </a:p>
        </p:txBody>
      </p:sp>
      <p:graphicFrame>
        <p:nvGraphicFramePr>
          <p:cNvPr id="10" name="Table 9"/>
          <p:cNvGraphicFramePr>
            <a:graphicFrameLocks noGrp="1"/>
          </p:cNvGraphicFramePr>
          <p:nvPr>
            <p:custDataLst>
              <p:tags r:id="rId4"/>
            </p:custDataLst>
            <p:extLst>
              <p:ext uri="{D42A27DB-BD31-4B8C-83A1-F6EECF244321}">
                <p14:modId xmlns:p14="http://schemas.microsoft.com/office/powerpoint/2010/main" val="4145332855"/>
              </p:ext>
            </p:extLst>
          </p:nvPr>
        </p:nvGraphicFramePr>
        <p:xfrm>
          <a:off x="612328" y="3903108"/>
          <a:ext cx="6804000" cy="2190188"/>
        </p:xfrm>
        <a:graphic>
          <a:graphicData uri="http://schemas.openxmlformats.org/drawingml/2006/table">
            <a:tbl>
              <a:tblPr firstRow="1" bandRow="1">
                <a:tableStyleId>{2D5ABB26-0587-4C30-8999-92F81FD0307C}</a:tableStyleId>
              </a:tblPr>
              <a:tblGrid>
                <a:gridCol w="2700000"/>
                <a:gridCol w="648000"/>
                <a:gridCol w="576000"/>
                <a:gridCol w="576000"/>
                <a:gridCol w="576000"/>
                <a:gridCol w="576000"/>
                <a:gridCol w="576000"/>
                <a:gridCol w="576000"/>
              </a:tblGrid>
              <a:tr h="21600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1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 total </a:t>
                      </a:r>
                      <a:r>
                        <a:rPr lang="en-CA" sz="1200" b="1" dirty="0" err="1" smtClean="0">
                          <a:solidFill>
                            <a:srgbClr val="9BBB59"/>
                          </a:solidFill>
                          <a:latin typeface="Arial" pitchFamily="34" charset="0"/>
                          <a:cs typeface="Arial" pitchFamily="34" charset="0"/>
                        </a:rPr>
                        <a:t>oui</a:t>
                      </a: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29606">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829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97085">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 d’avoir des relations sexuelles non protégées avec des gens que vous ne connaissiez pas ou peu </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8</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71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69</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10177">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 de consommer de l’alcool de façon excessive et répétitive </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61</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28</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57</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74</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51</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7085">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 de consommer des drogues dites </a:t>
                      </a:r>
                      <a:br>
                        <a:rPr lang="fr-CA" sz="1100" b="0" i="0" u="none" strike="noStrike" kern="1200" dirty="0" smtClean="0">
                          <a:solidFill>
                            <a:srgbClr val="595959"/>
                          </a:solidFill>
                          <a:effectLst/>
                          <a:latin typeface="Arial Narrow" panose="020B0606020202030204" pitchFamily="34" charset="0"/>
                          <a:ea typeface="+mn-ea"/>
                          <a:cs typeface="+mn-cs"/>
                        </a:rPr>
                      </a:br>
                      <a:r>
                        <a:rPr lang="fr-CA" sz="1100" b="0" i="0" u="none" strike="noStrike" kern="1200" dirty="0" smtClean="0">
                          <a:solidFill>
                            <a:srgbClr val="595959"/>
                          </a:solidFill>
                          <a:effectLst/>
                          <a:latin typeface="Arial Narrow" panose="020B0606020202030204" pitchFamily="34" charset="0"/>
                          <a:ea typeface="+mn-ea"/>
                          <a:cs typeface="+mn-cs"/>
                        </a:rPr>
                        <a:t>« douces »</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28</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52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75</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7085">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 de consommer des drogues dites « dures »</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20</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1</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27</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31</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13</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graphicFrame>
        <p:nvGraphicFramePr>
          <p:cNvPr id="12" name="Table 9"/>
          <p:cNvGraphicFramePr>
            <a:graphicFrameLocks noGrp="1"/>
          </p:cNvGraphicFramePr>
          <p:nvPr>
            <p:custDataLst>
              <p:tags r:id="rId5"/>
            </p:custDataLst>
            <p:extLst>
              <p:ext uri="{D42A27DB-BD31-4B8C-83A1-F6EECF244321}">
                <p14:modId xmlns:p14="http://schemas.microsoft.com/office/powerpoint/2010/main" val="521917398"/>
              </p:ext>
            </p:extLst>
          </p:nvPr>
        </p:nvGraphicFramePr>
        <p:xfrm>
          <a:off x="611560" y="1484784"/>
          <a:ext cx="8244360" cy="2317737"/>
        </p:xfrm>
        <a:graphic>
          <a:graphicData uri="http://schemas.openxmlformats.org/drawingml/2006/table">
            <a:tbl>
              <a:tblPr firstRow="1" bandRow="1">
                <a:tableStyleId>{2D5ABB26-0587-4C30-8999-92F81FD0307C}</a:tableStyleId>
              </a:tblPr>
              <a:tblGrid>
                <a:gridCol w="2700000"/>
                <a:gridCol w="648072"/>
                <a:gridCol w="576000"/>
                <a:gridCol w="576000"/>
                <a:gridCol w="576000"/>
                <a:gridCol w="576000"/>
                <a:gridCol w="648072"/>
                <a:gridCol w="648072"/>
                <a:gridCol w="648072"/>
                <a:gridCol w="648072"/>
              </a:tblGrid>
              <a:tr h="216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100" b="1" i="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 total </a:t>
                      </a:r>
                      <a:r>
                        <a:rPr lang="en-CA" sz="1200" b="1" dirty="0" err="1" smtClean="0">
                          <a:solidFill>
                            <a:srgbClr val="9BBB59"/>
                          </a:solidFill>
                          <a:latin typeface="Arial" pitchFamily="34" charset="0"/>
                          <a:cs typeface="Arial" pitchFamily="34" charset="0"/>
                        </a:rPr>
                        <a:t>oui</a:t>
                      </a: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Homo.</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Bi.</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Pan.</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Narrow" panose="020B0606020202030204" pitchFamily="34" charset="0"/>
                        </a:rPr>
                        <a:t>Asex</a:t>
                      </a:r>
                      <a:r>
                        <a:rPr lang="fr-CA" sz="900" b="1" i="0" u="none" strike="noStrike" dirty="0" smtClean="0">
                          <a:solidFill>
                            <a:srgbClr val="595959"/>
                          </a:solidFill>
                          <a:effectLst/>
                          <a:latin typeface="Arial Narrow" panose="020B0606020202030204" pitchFamily="34" charset="0"/>
                        </a:rPr>
                        <a:t>.</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a:solidFill>
                            <a:srgbClr val="595959"/>
                          </a:solidFill>
                          <a:effectLst/>
                          <a:latin typeface="Arial Narrow" panose="020B0606020202030204" pitchFamily="34" charset="0"/>
                        </a:rPr>
                        <a:t>Cisgenre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Narrow" panose="020B0606020202030204" pitchFamily="34" charset="0"/>
                        </a:rPr>
                        <a:t>Personne </a:t>
                      </a:r>
                      <a:r>
                        <a:rPr lang="fr-CA" sz="900" b="1" i="0" u="none" strike="noStrike" dirty="0" err="1">
                          <a:solidFill>
                            <a:srgbClr val="595959"/>
                          </a:solidFill>
                          <a:effectLst/>
                          <a:latin typeface="Arial Narrow" panose="020B0606020202030204" pitchFamily="34" charset="0"/>
                        </a:rPr>
                        <a:t>trans</a:t>
                      </a:r>
                      <a:r>
                        <a:rPr lang="fr-CA" sz="900" b="1" i="0" u="none" strike="noStrike" dirty="0">
                          <a:solidFill>
                            <a:srgbClr val="595959"/>
                          </a:solidFill>
                          <a:effectLst/>
                          <a:latin typeface="Arial Narrow" panose="020B0606020202030204" pitchFamily="34" charset="0"/>
                        </a:rPr>
                        <a:t> </a:t>
                      </a:r>
                      <a:r>
                        <a:rPr lang="fr-CA" sz="900" b="1" i="0" u="none" strike="noStrike" dirty="0" smtClean="0">
                          <a:solidFill>
                            <a:srgbClr val="595959"/>
                          </a:solidFill>
                          <a:effectLst/>
                          <a:latin typeface="Arial Narrow" panose="020B0606020202030204" pitchFamily="34" charset="0"/>
                        </a:rPr>
                        <a:t>non binaire</a:t>
                      </a:r>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Narrow" panose="020B0606020202030204" pitchFamily="34" charset="0"/>
                        </a:rPr>
                        <a:t>Non-binaire : Genre fluide / </a:t>
                      </a:r>
                      <a:r>
                        <a:rPr lang="fr-CA" sz="900" b="1" i="0" u="none" strike="noStrike" dirty="0" err="1">
                          <a:solidFill>
                            <a:srgbClr val="595959"/>
                          </a:solidFill>
                          <a:effectLst/>
                          <a:latin typeface="Arial Narrow" panose="020B0606020202030204" pitchFamily="34" charset="0"/>
                        </a:rPr>
                        <a:t>Agenre</a:t>
                      </a:r>
                      <a:r>
                        <a:rPr lang="fr-CA" sz="9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235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1897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1526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520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 d’avoir des relations sexuelles non protégées avec des gens que vous ne connaissiez pas ou peu </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64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43</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
                      </a:r>
                      <a:br>
                        <a:rPr lang="fr-CA" sz="1100" b="0" i="0" u="none" strike="noStrike" dirty="0" smtClean="0">
                          <a:solidFill>
                            <a:srgbClr val="595959"/>
                          </a:solidFill>
                          <a:effectLst/>
                          <a:latin typeface="Arial"/>
                        </a:rPr>
                      </a:br>
                      <a:r>
                        <a:rPr lang="fr-CA" sz="1100" b="0" i="0" u="none" strike="noStrike" dirty="0" smtClean="0">
                          <a:solidFill>
                            <a:srgbClr val="595959"/>
                          </a:solidFill>
                          <a:effectLst/>
                          <a:latin typeface="Arial"/>
                        </a:rPr>
                        <a:t>*</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61</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46</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35</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36</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 de consommer de l’alcool de façon excessive et répétitive </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61</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62</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29</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62</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43</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 de consommer des drogues dites </a:t>
                      </a:r>
                      <a:br>
                        <a:rPr lang="fr-CA" sz="1100" b="0" i="0" u="none" strike="noStrike" kern="1200" dirty="0" smtClean="0">
                          <a:solidFill>
                            <a:srgbClr val="595959"/>
                          </a:solidFill>
                          <a:effectLst/>
                          <a:latin typeface="Arial Narrow" panose="020B0606020202030204" pitchFamily="34" charset="0"/>
                          <a:ea typeface="+mn-ea"/>
                          <a:cs typeface="+mn-cs"/>
                        </a:rPr>
                      </a:br>
                      <a:r>
                        <a:rPr lang="fr-CA" sz="1100" b="0" i="0" u="none" strike="noStrike" kern="1200" dirty="0" smtClean="0">
                          <a:solidFill>
                            <a:srgbClr val="595959"/>
                          </a:solidFill>
                          <a:effectLst/>
                          <a:latin typeface="Arial Narrow" panose="020B0606020202030204" pitchFamily="34" charset="0"/>
                          <a:ea typeface="+mn-ea"/>
                          <a:cs typeface="+mn-cs"/>
                        </a:rPr>
                        <a:t>« douces »</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61</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73</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0" indent="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 de consommer des drogues dites « dures »</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31</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20</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28</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a:rPr>
                        <a:t>19</a:t>
                      </a:r>
                      <a:endParaRPr lang="fr-CA" sz="1100" b="0"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13</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10</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4" name="Rectangle 13"/>
          <p:cNvSpPr/>
          <p:nvPr>
            <p:custDataLst>
              <p:tags r:id="rId6"/>
            </p:custDataLst>
          </p:nvPr>
        </p:nvSpPr>
        <p:spPr>
          <a:xfrm>
            <a:off x="510159" y="1160678"/>
            <a:ext cx="2393604"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ensemble des répondants (n=1897)</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7"/>
            </p:custDataLst>
          </p:nvPr>
        </p:nvSpPr>
        <p:spPr>
          <a:xfrm>
            <a:off x="500202" y="6093296"/>
            <a:ext cx="7818207" cy="369332"/>
          </a:xfrm>
          <a:prstGeom prst="rect">
            <a:avLst/>
          </a:prstGeom>
          <a:noFill/>
        </p:spPr>
        <p:txBody>
          <a:bodyPr wrap="square" rtlCol="0">
            <a:spAutoFit/>
          </a:bodyPr>
          <a:lstStyle/>
          <a:p>
            <a:r>
              <a:rPr lang="fr-CA" sz="900" dirty="0">
                <a:solidFill>
                  <a:srgbClr val="595959"/>
                </a:solidFill>
                <a:latin typeface="Arial" panose="020B0604020202020204" pitchFamily="34" charset="0"/>
                <a:cs typeface="Arial" panose="020B0604020202020204" pitchFamily="34" charset="0"/>
              </a:rPr>
              <a:t>*La question n’a pas été posée aux personnes asexuelles</a:t>
            </a:r>
          </a:p>
          <a:p>
            <a:r>
              <a:rPr lang="fr-CA" sz="900" dirty="0" smtClean="0">
                <a:solidFill>
                  <a:srgbClr val="595959"/>
                </a:solidFill>
                <a:latin typeface="Arial" panose="020B0604020202020204" pitchFamily="34" charset="0"/>
                <a:cs typeface="Arial" panose="020B0604020202020204" pitchFamily="34" charset="0"/>
              </a:rPr>
              <a:t>Q53. </a:t>
            </a:r>
            <a:r>
              <a:rPr lang="fr-CA" sz="900" dirty="0">
                <a:solidFill>
                  <a:srgbClr val="595959"/>
                </a:solidFill>
                <a:latin typeface="Arial" panose="020B0604020202020204" pitchFamily="34" charset="0"/>
                <a:cs typeface="Arial" panose="020B0604020202020204" pitchFamily="34" charset="0"/>
              </a:rPr>
              <a:t>Vous arrive-t-il ou vous est-il déjà arrivé</a:t>
            </a:r>
            <a:r>
              <a:rPr lang="fr-CA" sz="900" dirty="0" smtClean="0">
                <a:solidFill>
                  <a:srgbClr val="595959"/>
                </a:solidFill>
                <a:latin typeface="Arial" panose="020B0604020202020204" pitchFamily="34" charset="0"/>
                <a:cs typeface="Arial" panose="020B0604020202020204" pitchFamily="34" charset="0"/>
              </a:rPr>
              <a:t>...?</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74926144"/>
      </p:ext>
    </p:extLst>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a:xfrm>
            <a:off x="558801" y="1699260"/>
            <a:ext cx="5381351" cy="2594674"/>
          </a:xfrm>
        </p:spPr>
        <p:txBody>
          <a:bodyPr/>
          <a:lstStyle/>
          <a:p>
            <a:r>
              <a:rPr lang="fr-CA" dirty="0" smtClean="0"/>
              <a:t>Les valeurs socioculturelles de la population LGBT</a:t>
            </a:r>
            <a:endParaRPr lang="fr-CA" dirty="0"/>
          </a:p>
        </p:txBody>
      </p:sp>
      <p:sp>
        <p:nvSpPr>
          <p:cNvPr id="3" name="Espace réservé du texte 2"/>
          <p:cNvSpPr>
            <a:spLocks noGrp="1"/>
          </p:cNvSpPr>
          <p:nvPr>
            <p:ph type="body" sz="quarter" idx="10"/>
            <p:custDataLst>
              <p:tags r:id="rId2"/>
            </p:custDataLst>
          </p:nvPr>
        </p:nvSpPr>
        <p:spPr/>
        <p:txBody>
          <a:bodyPr/>
          <a:lstStyle/>
          <a:p>
            <a:r>
              <a:rPr lang="fr-CA" i="1" dirty="0"/>
              <a:t>RAPPORT PRÉPARÉ POUR LA </a:t>
            </a:r>
            <a:r>
              <a:rPr lang="fr-CA" i="1" dirty="0" smtClean="0"/>
              <a:t>FONDATION JASMIN ROY</a:t>
            </a:r>
            <a:endParaRPr lang="fr-CA" i="1" dirty="0"/>
          </a:p>
          <a:p>
            <a:endParaRPr lang="en-CA" dirty="0"/>
          </a:p>
        </p:txBody>
      </p:sp>
    </p:spTree>
    <p:extLst>
      <p:ext uri="{BB962C8B-B14F-4D97-AF65-F5344CB8AC3E}">
        <p14:creationId xmlns:p14="http://schemas.microsoft.com/office/powerpoint/2010/main" val="3195646713"/>
      </p:ext>
    </p:extLst>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276</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332657"/>
            <a:ext cx="5299075" cy="936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Valeurs socioculturelles caractérisant </a:t>
            </a:r>
            <a:r>
              <a:rPr lang="fr-CA" sz="2100" u="sng" dirty="0" smtClean="0">
                <a:solidFill>
                  <a:srgbClr val="9BBB59"/>
                </a:solidFill>
              </a:rPr>
              <a:t>davantage</a:t>
            </a:r>
            <a:r>
              <a:rPr lang="fr-CA" sz="2100" dirty="0" smtClean="0">
                <a:solidFill>
                  <a:srgbClr val="9BBB59"/>
                </a:solidFill>
              </a:rPr>
              <a:t> la population LGBT que la moyenne de la population canadienne</a:t>
            </a:r>
            <a:endParaRPr lang="fr-CA" dirty="0">
              <a:solidFill>
                <a:srgbClr val="00AFDC"/>
              </a:solidFill>
            </a:endParaRPr>
          </a:p>
        </p:txBody>
      </p:sp>
      <p:sp>
        <p:nvSpPr>
          <p:cNvPr id="2" name="Rectangle 1"/>
          <p:cNvSpPr/>
          <p:nvPr/>
        </p:nvSpPr>
        <p:spPr>
          <a:xfrm>
            <a:off x="558799" y="1746307"/>
            <a:ext cx="3600000" cy="1224000"/>
          </a:xfrm>
          <a:prstGeom prst="rect">
            <a:avLst/>
          </a:prstGeom>
          <a:ln w="12700">
            <a:solidFill>
              <a:srgbClr val="595959"/>
            </a:solidFill>
            <a:prstDash val="solid"/>
          </a:ln>
        </p:spPr>
        <p:txBody>
          <a:bodyPr vert="horz" lIns="0" tIns="0" rIns="0" bIns="0" rtlCol="0" anchor="ctr">
            <a:normAutofit/>
          </a:bodyPr>
          <a:lstStyle/>
          <a:p>
            <a:pPr marL="85725">
              <a:spcBef>
                <a:spcPts val="600"/>
              </a:spcBef>
              <a:buClr>
                <a:srgbClr val="00AFDC"/>
              </a:buClr>
              <a:buFont typeface="Arial" pitchFamily="34" charset="0"/>
              <a:buNone/>
            </a:pPr>
            <a:r>
              <a:rPr lang="fr-CA" sz="1200" dirty="0" smtClean="0">
                <a:solidFill>
                  <a:srgbClr val="7F7F7F"/>
                </a:solidFill>
                <a:latin typeface="Arial" pitchFamily="34" charset="0"/>
                <a:cs typeface="Arial" pitchFamily="34" charset="0"/>
              </a:rPr>
              <a:t>Une </a:t>
            </a:r>
            <a:r>
              <a:rPr lang="fr-CA" sz="1200" b="1" dirty="0" smtClean="0">
                <a:solidFill>
                  <a:srgbClr val="7F7F7F"/>
                </a:solidFill>
                <a:latin typeface="Arial" pitchFamily="34" charset="0"/>
                <a:cs typeface="Arial" pitchFamily="34" charset="0"/>
              </a:rPr>
              <a:t>ouverture d’esprit </a:t>
            </a:r>
            <a:r>
              <a:rPr lang="fr-CA" sz="1200" dirty="0" smtClean="0">
                <a:solidFill>
                  <a:srgbClr val="7F7F7F"/>
                </a:solidFill>
                <a:latin typeface="Arial" pitchFamily="34" charset="0"/>
                <a:cs typeface="Arial" pitchFamily="34" charset="0"/>
              </a:rPr>
              <a:t>à l’égard des autres et des normes sociales</a:t>
            </a:r>
          </a:p>
          <a:p>
            <a:pPr marL="85725">
              <a:spcBef>
                <a:spcPts val="600"/>
              </a:spcBef>
              <a:buClr>
                <a:srgbClr val="00AFDC"/>
              </a:buClr>
              <a:buFont typeface="Arial" pitchFamily="34" charset="0"/>
              <a:buNone/>
            </a:pPr>
            <a:endParaRPr lang="fr-CA" sz="1200" dirty="0">
              <a:solidFill>
                <a:srgbClr val="7F7F7F"/>
              </a:solidFill>
              <a:latin typeface="Arial" pitchFamily="34" charset="0"/>
              <a:cs typeface="Arial" pitchFamily="34" charset="0"/>
            </a:endParaRPr>
          </a:p>
          <a:p>
            <a:pPr marL="85725">
              <a:spcBef>
                <a:spcPts val="300"/>
              </a:spcBef>
            </a:pPr>
            <a:r>
              <a:rPr lang="fr-CA" altLang="fr-FR" sz="1200" b="1" dirty="0" smtClean="0">
                <a:solidFill>
                  <a:srgbClr val="FF0000"/>
                </a:solidFill>
                <a:latin typeface="Arial" charset="0"/>
              </a:rPr>
              <a:t>NOUVELLE FAMILLE </a:t>
            </a:r>
            <a:r>
              <a:rPr lang="fr-CA" altLang="fr-FR" sz="1200" b="1" dirty="0" smtClean="0">
                <a:solidFill>
                  <a:srgbClr val="595959"/>
                </a:solidFill>
                <a:latin typeface="Arial" charset="0"/>
              </a:rPr>
              <a:t>(203)</a:t>
            </a:r>
            <a:endParaRPr lang="fr-CA" altLang="fr-FR" sz="1200" b="1" dirty="0">
              <a:solidFill>
                <a:srgbClr val="595959"/>
              </a:solidFill>
              <a:latin typeface="Arial" charset="0"/>
            </a:endParaRPr>
          </a:p>
          <a:p>
            <a:pPr marL="85725">
              <a:spcBef>
                <a:spcPts val="300"/>
              </a:spcBef>
            </a:pPr>
            <a:r>
              <a:rPr lang="fr-CA" altLang="fr-FR" sz="1200" b="1" dirty="0" smtClean="0">
                <a:solidFill>
                  <a:srgbClr val="FF0000"/>
                </a:solidFill>
                <a:latin typeface="Arial" charset="0"/>
              </a:rPr>
              <a:t>MÉTISSAGE </a:t>
            </a:r>
            <a:r>
              <a:rPr lang="fr-CA" altLang="fr-FR" sz="1200" b="1" dirty="0" smtClean="0">
                <a:solidFill>
                  <a:srgbClr val="595959"/>
                </a:solidFill>
                <a:latin typeface="Arial" charset="0"/>
              </a:rPr>
              <a:t>(150)</a:t>
            </a:r>
            <a:endParaRPr lang="fr-CA" altLang="fr-FR" sz="1200" b="1" dirty="0">
              <a:solidFill>
                <a:srgbClr val="595959"/>
              </a:solidFill>
              <a:latin typeface="Arial" charset="0"/>
            </a:endParaRPr>
          </a:p>
        </p:txBody>
      </p:sp>
      <p:sp>
        <p:nvSpPr>
          <p:cNvPr id="10" name="Rectangle 9"/>
          <p:cNvSpPr/>
          <p:nvPr/>
        </p:nvSpPr>
        <p:spPr>
          <a:xfrm>
            <a:off x="558800" y="4437112"/>
            <a:ext cx="3600000" cy="1224000"/>
          </a:xfrm>
          <a:prstGeom prst="rect">
            <a:avLst/>
          </a:prstGeom>
          <a:ln w="12700">
            <a:solidFill>
              <a:srgbClr val="595959"/>
            </a:solidFill>
            <a:prstDash val="solid"/>
          </a:ln>
        </p:spPr>
        <p:txBody>
          <a:bodyPr vert="horz" lIns="0" tIns="0" rIns="0" bIns="0" rtlCol="0" anchor="ctr">
            <a:normAutofit/>
          </a:bodyPr>
          <a:lstStyle/>
          <a:p>
            <a:pPr marL="85725">
              <a:spcBef>
                <a:spcPts val="600"/>
              </a:spcBef>
            </a:pPr>
            <a:r>
              <a:rPr lang="fr-CA" sz="1200" dirty="0">
                <a:solidFill>
                  <a:srgbClr val="7F7F7F"/>
                </a:solidFill>
                <a:latin typeface="Arial" pitchFamily="34" charset="0"/>
                <a:cs typeface="Arial" pitchFamily="34" charset="0"/>
              </a:rPr>
              <a:t>Une sensibilité </a:t>
            </a:r>
            <a:r>
              <a:rPr lang="fr-CA" sz="1200" b="1" dirty="0">
                <a:solidFill>
                  <a:srgbClr val="7F7F7F"/>
                </a:solidFill>
                <a:latin typeface="Arial" pitchFamily="34" charset="0"/>
                <a:cs typeface="Arial" pitchFamily="34" charset="0"/>
              </a:rPr>
              <a:t>écologique </a:t>
            </a:r>
            <a:r>
              <a:rPr lang="fr-CA" sz="1200" dirty="0">
                <a:solidFill>
                  <a:srgbClr val="7F7F7F"/>
                </a:solidFill>
                <a:latin typeface="Arial" pitchFamily="34" charset="0"/>
                <a:cs typeface="Arial" pitchFamily="34" charset="0"/>
              </a:rPr>
              <a:t>et </a:t>
            </a:r>
            <a:r>
              <a:rPr lang="fr-CA" sz="1200" b="1" dirty="0">
                <a:solidFill>
                  <a:srgbClr val="7F7F7F"/>
                </a:solidFill>
                <a:latin typeface="Arial" pitchFamily="34" charset="0"/>
                <a:cs typeface="Arial" pitchFamily="34" charset="0"/>
              </a:rPr>
              <a:t>sociale</a:t>
            </a:r>
          </a:p>
          <a:p>
            <a:pPr marL="85725">
              <a:spcBef>
                <a:spcPts val="300"/>
              </a:spcBef>
            </a:pPr>
            <a:endParaRPr lang="fr-CA" altLang="fr-FR" sz="1200" b="1" dirty="0" smtClean="0">
              <a:solidFill>
                <a:srgbClr val="FD8B00"/>
              </a:solidFill>
              <a:latin typeface="Arial" charset="0"/>
            </a:endParaRPr>
          </a:p>
          <a:p>
            <a:pPr marL="85725">
              <a:spcBef>
                <a:spcPts val="300"/>
              </a:spcBef>
            </a:pPr>
            <a:r>
              <a:rPr lang="fr-CA" altLang="fr-FR" sz="1200" b="1" dirty="0" smtClean="0">
                <a:solidFill>
                  <a:srgbClr val="FD8B00"/>
                </a:solidFill>
                <a:latin typeface="Arial" charset="0"/>
              </a:rPr>
              <a:t>RESPONSABILITÉ SOCIALE </a:t>
            </a:r>
            <a:r>
              <a:rPr lang="fr-CA" altLang="fr-FR" sz="1200" b="1" dirty="0">
                <a:solidFill>
                  <a:srgbClr val="595959"/>
                </a:solidFill>
                <a:latin typeface="Arial" charset="0"/>
              </a:rPr>
              <a:t>(</a:t>
            </a:r>
            <a:r>
              <a:rPr lang="fr-CA" altLang="fr-FR" sz="1200" b="1" dirty="0" smtClean="0">
                <a:solidFill>
                  <a:srgbClr val="595959"/>
                </a:solidFill>
                <a:latin typeface="Arial" charset="0"/>
              </a:rPr>
              <a:t>125)</a:t>
            </a:r>
            <a:endParaRPr lang="fr-CA" altLang="fr-FR" sz="1200" b="1" dirty="0">
              <a:solidFill>
                <a:srgbClr val="FD8B00"/>
              </a:solidFill>
              <a:latin typeface="Arial" charset="0"/>
            </a:endParaRPr>
          </a:p>
          <a:p>
            <a:pPr marL="85725">
              <a:spcBef>
                <a:spcPts val="300"/>
              </a:spcBef>
            </a:pPr>
            <a:r>
              <a:rPr lang="fr-CA" altLang="fr-FR" sz="1200" b="1" dirty="0">
                <a:solidFill>
                  <a:srgbClr val="FD8B00"/>
                </a:solidFill>
                <a:latin typeface="Arial" charset="0"/>
              </a:rPr>
              <a:t>STYLE DE VIE </a:t>
            </a:r>
            <a:r>
              <a:rPr lang="fr-CA" altLang="fr-FR" sz="1200" b="1" dirty="0" smtClean="0">
                <a:solidFill>
                  <a:srgbClr val="FD8B00"/>
                </a:solidFill>
                <a:latin typeface="Arial" charset="0"/>
              </a:rPr>
              <a:t>ÉCOLOGIQUE </a:t>
            </a:r>
            <a:r>
              <a:rPr lang="fr-CA" altLang="fr-FR" sz="1200" b="1" dirty="0">
                <a:solidFill>
                  <a:srgbClr val="595959"/>
                </a:solidFill>
                <a:latin typeface="Arial" charset="0"/>
              </a:rPr>
              <a:t>(</a:t>
            </a:r>
            <a:r>
              <a:rPr lang="fr-CA" altLang="fr-FR" sz="1200" b="1" dirty="0" smtClean="0">
                <a:solidFill>
                  <a:srgbClr val="595959"/>
                </a:solidFill>
                <a:latin typeface="Arial" charset="0"/>
              </a:rPr>
              <a:t>125)</a:t>
            </a:r>
            <a:endParaRPr lang="fr-CA" altLang="fr-FR" sz="1200" b="1" dirty="0">
              <a:solidFill>
                <a:srgbClr val="595959"/>
              </a:solidFill>
              <a:latin typeface="Arial" charset="0"/>
            </a:endParaRPr>
          </a:p>
        </p:txBody>
      </p:sp>
      <p:grpSp>
        <p:nvGrpSpPr>
          <p:cNvPr id="5" name="Groupe 4"/>
          <p:cNvGrpSpPr/>
          <p:nvPr/>
        </p:nvGrpSpPr>
        <p:grpSpPr>
          <a:xfrm>
            <a:off x="4368799" y="5857016"/>
            <a:ext cx="3232869" cy="554038"/>
            <a:chOff x="619051" y="5848285"/>
            <a:chExt cx="3232869" cy="554038"/>
          </a:xfrm>
        </p:grpSpPr>
        <p:sp>
          <p:nvSpPr>
            <p:cNvPr id="12" name="Titre"/>
            <p:cNvSpPr>
              <a:spLocks noChangeAspect="1" noChangeArrowheads="1"/>
            </p:cNvSpPr>
            <p:nvPr>
              <p:custDataLst>
                <p:tags r:id="rId5"/>
              </p:custDataLst>
            </p:nvPr>
          </p:nvSpPr>
          <p:spPr bwMode="auto">
            <a:xfrm>
              <a:off x="755576" y="5849873"/>
              <a:ext cx="3096344"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fr-FR" altLang="fr-FR" sz="1000" b="1" kern="0" dirty="0">
                  <a:solidFill>
                    <a:srgbClr val="595959"/>
                  </a:solidFill>
                  <a:latin typeface="Arial" charset="0"/>
                </a:rPr>
                <a:t>Très </a:t>
              </a:r>
              <a:r>
                <a:rPr lang="fr-FR" altLang="fr-FR" sz="1000" b="1" kern="0" dirty="0" smtClean="0">
                  <a:solidFill>
                    <a:srgbClr val="595959"/>
                  </a:solidFill>
                  <a:latin typeface="Arial" charset="0"/>
                </a:rPr>
                <a:t>forts vs moyenne de la pop. canadienne </a:t>
              </a:r>
              <a:endParaRPr lang="fr-FR" altLang="fr-FR" sz="1000" b="1" kern="0" dirty="0">
                <a:solidFill>
                  <a:srgbClr val="595959"/>
                </a:solidFill>
                <a:latin typeface="Arial" charset="0"/>
              </a:endParaRPr>
            </a:p>
            <a:p>
              <a:pPr>
                <a:lnSpc>
                  <a:spcPct val="90000"/>
                </a:lnSpc>
                <a:defRPr/>
              </a:pPr>
              <a:r>
                <a:rPr lang="fr-FR" altLang="fr-FR" sz="1000" b="1" kern="0" dirty="0" smtClean="0">
                  <a:solidFill>
                    <a:srgbClr val="595959"/>
                  </a:solidFill>
                  <a:latin typeface="Arial" charset="0"/>
                </a:rPr>
                <a:t>Forts </a:t>
              </a:r>
              <a:r>
                <a:rPr lang="fr-FR" altLang="fr-FR" sz="1000" b="1" kern="0" dirty="0">
                  <a:solidFill>
                    <a:srgbClr val="595959"/>
                  </a:solidFill>
                  <a:latin typeface="Arial" charset="0"/>
                </a:rPr>
                <a:t>vs moyenne de la pop. canadienne </a:t>
              </a:r>
            </a:p>
            <a:p>
              <a:pPr>
                <a:lnSpc>
                  <a:spcPct val="90000"/>
                </a:lnSpc>
                <a:defRPr/>
              </a:pPr>
              <a:r>
                <a:rPr lang="fr-FR" altLang="fr-FR" sz="1000" b="1" kern="0" dirty="0" smtClean="0">
                  <a:solidFill>
                    <a:srgbClr val="595959"/>
                  </a:solidFill>
                  <a:latin typeface="Arial" charset="0"/>
                </a:rPr>
                <a:t>Faibles </a:t>
              </a:r>
              <a:r>
                <a:rPr lang="fr-FR" altLang="fr-FR" sz="1000" b="1" kern="0" dirty="0">
                  <a:solidFill>
                    <a:srgbClr val="595959"/>
                  </a:solidFill>
                  <a:latin typeface="Arial" charset="0"/>
                </a:rPr>
                <a:t>vs moyenne de la pop. canadienne </a:t>
              </a:r>
            </a:p>
            <a:p>
              <a:pPr>
                <a:lnSpc>
                  <a:spcPct val="90000"/>
                </a:lnSpc>
                <a:defRPr/>
              </a:pPr>
              <a:r>
                <a:rPr lang="fr-FR" altLang="fr-FR" sz="1000" b="1" kern="0" dirty="0">
                  <a:solidFill>
                    <a:srgbClr val="595959"/>
                  </a:solidFill>
                  <a:latin typeface="Arial" charset="0"/>
                </a:rPr>
                <a:t>Très </a:t>
              </a:r>
              <a:r>
                <a:rPr lang="fr-FR" altLang="fr-FR" sz="1000" b="1" kern="0" dirty="0" smtClean="0">
                  <a:solidFill>
                    <a:srgbClr val="595959"/>
                  </a:solidFill>
                  <a:latin typeface="Arial" charset="0"/>
                </a:rPr>
                <a:t>faibles </a:t>
              </a:r>
              <a:r>
                <a:rPr lang="fr-FR" altLang="fr-FR" sz="1000" b="1" kern="0" dirty="0">
                  <a:solidFill>
                    <a:srgbClr val="595959"/>
                  </a:solidFill>
                  <a:latin typeface="Arial" charset="0"/>
                </a:rPr>
                <a:t>vs moyenne de la pop. canadienne </a:t>
              </a:r>
              <a:endParaRPr lang="fr-CA" altLang="fr-FR" sz="1000" b="1" kern="0" dirty="0">
                <a:solidFill>
                  <a:srgbClr val="595959"/>
                </a:solidFill>
                <a:latin typeface="Arial" charset="0"/>
              </a:endParaRPr>
            </a:p>
          </p:txBody>
        </p:sp>
        <p:grpSp>
          <p:nvGrpSpPr>
            <p:cNvPr id="14" name="Groupe 185"/>
            <p:cNvGrpSpPr>
              <a:grpSpLocks/>
            </p:cNvGrpSpPr>
            <p:nvPr/>
          </p:nvGrpSpPr>
          <p:grpSpPr bwMode="auto">
            <a:xfrm>
              <a:off x="619051" y="5848285"/>
              <a:ext cx="101510" cy="524197"/>
              <a:chOff x="7484103" y="4847894"/>
              <a:chExt cx="101600" cy="525119"/>
            </a:xfrm>
          </p:grpSpPr>
          <p:sp>
            <p:nvSpPr>
              <p:cNvPr id="15" name="SynthV1006S0"/>
              <p:cNvSpPr/>
              <p:nvPr/>
            </p:nvSpPr>
            <p:spPr>
              <a:xfrm>
                <a:off x="7484103" y="4847894"/>
                <a:ext cx="101690" cy="101779"/>
              </a:xfrm>
              <a:prstGeom prst="ellipse">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16" name="SynthV1006S0"/>
              <p:cNvSpPr/>
              <p:nvPr/>
            </p:nvSpPr>
            <p:spPr>
              <a:xfrm>
                <a:off x="7484103" y="4991020"/>
                <a:ext cx="101690" cy="101779"/>
              </a:xfrm>
              <a:prstGeom prst="ellipse">
                <a:avLst/>
              </a:prstGeom>
              <a:solidFill>
                <a:srgbClr val="FD8B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17" name="SynthV1006S0"/>
              <p:cNvSpPr/>
              <p:nvPr/>
            </p:nvSpPr>
            <p:spPr>
              <a:xfrm>
                <a:off x="7484103" y="5134147"/>
                <a:ext cx="101690" cy="101779"/>
              </a:xfrm>
              <a:prstGeom prst="ellipse">
                <a:avLst/>
              </a:prstGeom>
              <a:solidFill>
                <a:srgbClr val="00CC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18" name="SynthV1006S0"/>
              <p:cNvSpPr/>
              <p:nvPr/>
            </p:nvSpPr>
            <p:spPr>
              <a:xfrm>
                <a:off x="7484103" y="5270912"/>
                <a:ext cx="101690" cy="101779"/>
              </a:xfrm>
              <a:prstGeom prst="ellipse">
                <a:avLst/>
              </a:prstGeom>
              <a:solidFill>
                <a:srgbClr val="0000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grpSp>
      </p:grpSp>
      <p:sp>
        <p:nvSpPr>
          <p:cNvPr id="21" name="Rectangle 20"/>
          <p:cNvSpPr/>
          <p:nvPr/>
        </p:nvSpPr>
        <p:spPr>
          <a:xfrm>
            <a:off x="4368799" y="4437112"/>
            <a:ext cx="3600000" cy="1224000"/>
          </a:xfrm>
          <a:prstGeom prst="rect">
            <a:avLst/>
          </a:prstGeom>
          <a:ln w="12700">
            <a:solidFill>
              <a:srgbClr val="595959"/>
            </a:solidFill>
            <a:prstDash val="solid"/>
          </a:ln>
        </p:spPr>
        <p:txBody>
          <a:bodyPr vert="horz" lIns="0" tIns="0" rIns="0" bIns="0" rtlCol="0" anchor="ctr">
            <a:normAutofit/>
          </a:bodyPr>
          <a:lstStyle/>
          <a:p>
            <a:pPr marL="85725">
              <a:spcBef>
                <a:spcPts val="600"/>
              </a:spcBef>
            </a:pPr>
            <a:r>
              <a:rPr lang="fr-CA" sz="1300" dirty="0">
                <a:solidFill>
                  <a:srgbClr val="7F7F7F"/>
                </a:solidFill>
                <a:latin typeface="Arial" pitchFamily="34" charset="0"/>
                <a:cs typeface="Arial" pitchFamily="34" charset="0"/>
              </a:rPr>
              <a:t>Un désir </a:t>
            </a:r>
            <a:r>
              <a:rPr lang="fr-CA" sz="1300" dirty="0" smtClean="0">
                <a:solidFill>
                  <a:srgbClr val="7F7F7F"/>
                </a:solidFill>
                <a:latin typeface="Arial" pitchFamily="34" charset="0"/>
                <a:cs typeface="Arial" pitchFamily="34" charset="0"/>
              </a:rPr>
              <a:t>et un sentiment de capacité à </a:t>
            </a:r>
            <a:r>
              <a:rPr lang="fr-CA" sz="1300" b="1" dirty="0" smtClean="0">
                <a:solidFill>
                  <a:srgbClr val="7F7F7F"/>
                </a:solidFill>
                <a:latin typeface="Arial" pitchFamily="34" charset="0"/>
                <a:cs typeface="Arial" pitchFamily="34" charset="0"/>
              </a:rPr>
              <a:t>s’adapte</a:t>
            </a:r>
            <a:r>
              <a:rPr lang="fr-CA" sz="1300" dirty="0" smtClean="0">
                <a:solidFill>
                  <a:srgbClr val="7F7F7F"/>
                </a:solidFill>
                <a:latin typeface="Arial" pitchFamily="34" charset="0"/>
                <a:cs typeface="Arial" pitchFamily="34" charset="0"/>
              </a:rPr>
              <a:t>r </a:t>
            </a:r>
            <a:r>
              <a:rPr lang="fr-CA" sz="1300" dirty="0">
                <a:solidFill>
                  <a:srgbClr val="7F7F7F"/>
                </a:solidFill>
                <a:latin typeface="Arial" pitchFamily="34" charset="0"/>
                <a:cs typeface="Arial" pitchFamily="34" charset="0"/>
              </a:rPr>
              <a:t>au </a:t>
            </a:r>
            <a:r>
              <a:rPr lang="fr-CA" sz="1300" dirty="0" smtClean="0">
                <a:solidFill>
                  <a:srgbClr val="7F7F7F"/>
                </a:solidFill>
                <a:latin typeface="Arial" pitchFamily="34" charset="0"/>
                <a:cs typeface="Arial" pitchFamily="34" charset="0"/>
              </a:rPr>
              <a:t>monde actuel</a:t>
            </a:r>
            <a:r>
              <a:rPr lang="fr-CA" sz="1300" dirty="0">
                <a:solidFill>
                  <a:srgbClr val="7F7F7F"/>
                </a:solidFill>
                <a:latin typeface="Arial" pitchFamily="34" charset="0"/>
                <a:cs typeface="Arial" pitchFamily="34" charset="0"/>
              </a:rPr>
              <a:t>, à son évolution et à ses </a:t>
            </a:r>
            <a:r>
              <a:rPr lang="fr-CA" sz="1300" dirty="0" smtClean="0">
                <a:solidFill>
                  <a:srgbClr val="7F7F7F"/>
                </a:solidFill>
                <a:latin typeface="Arial" pitchFamily="34" charset="0"/>
                <a:cs typeface="Arial" pitchFamily="34" charset="0"/>
              </a:rPr>
              <a:t>possibilités</a:t>
            </a:r>
          </a:p>
          <a:p>
            <a:pPr marL="85725">
              <a:spcBef>
                <a:spcPts val="600"/>
              </a:spcBef>
            </a:pPr>
            <a:endParaRPr lang="fr-CA" sz="1300" dirty="0">
              <a:solidFill>
                <a:srgbClr val="7F7F7F"/>
              </a:solidFill>
              <a:latin typeface="Arial" pitchFamily="34" charset="0"/>
              <a:cs typeface="Arial" pitchFamily="34" charset="0"/>
            </a:endParaRPr>
          </a:p>
          <a:p>
            <a:pPr marL="85725">
              <a:spcBef>
                <a:spcPts val="300"/>
              </a:spcBef>
            </a:pPr>
            <a:r>
              <a:rPr lang="fr-CA" altLang="fr-FR" sz="1200" b="1" dirty="0" smtClean="0">
                <a:solidFill>
                  <a:srgbClr val="FD8B00"/>
                </a:solidFill>
                <a:latin typeface="Arial" charset="0"/>
              </a:rPr>
              <a:t>ADAPTABILITÉ </a:t>
            </a:r>
            <a:r>
              <a:rPr lang="fr-CA" altLang="fr-FR" sz="1200" b="1" dirty="0">
                <a:solidFill>
                  <a:srgbClr val="595959"/>
                </a:solidFill>
                <a:latin typeface="Arial" charset="0"/>
              </a:rPr>
              <a:t>(</a:t>
            </a:r>
            <a:r>
              <a:rPr lang="fr-CA" altLang="fr-FR" sz="1200" b="1" dirty="0" smtClean="0">
                <a:solidFill>
                  <a:srgbClr val="595959"/>
                </a:solidFill>
                <a:latin typeface="Arial" charset="0"/>
              </a:rPr>
              <a:t>113)</a:t>
            </a:r>
            <a:endParaRPr lang="fr-CA" altLang="fr-FR" sz="1200" b="1" dirty="0">
              <a:solidFill>
                <a:srgbClr val="FD8B00"/>
              </a:solidFill>
              <a:latin typeface="Arial" charset="0"/>
            </a:endParaRPr>
          </a:p>
        </p:txBody>
      </p:sp>
      <p:sp>
        <p:nvSpPr>
          <p:cNvPr id="22" name="Rectangle 21"/>
          <p:cNvSpPr/>
          <p:nvPr/>
        </p:nvSpPr>
        <p:spPr>
          <a:xfrm>
            <a:off x="4368799" y="1746307"/>
            <a:ext cx="3600000" cy="1224000"/>
          </a:xfrm>
          <a:prstGeom prst="rect">
            <a:avLst/>
          </a:prstGeom>
          <a:ln w="12700">
            <a:solidFill>
              <a:srgbClr val="595959"/>
            </a:solidFill>
            <a:prstDash val="solid"/>
          </a:ln>
        </p:spPr>
        <p:txBody>
          <a:bodyPr vert="horz" lIns="0" tIns="0" rIns="0" bIns="0" rtlCol="0" anchor="ctr">
            <a:normAutofit lnSpcReduction="10000"/>
          </a:bodyPr>
          <a:lstStyle/>
          <a:p>
            <a:pPr marL="85725">
              <a:spcBef>
                <a:spcPts val="600"/>
              </a:spcBef>
              <a:buClr>
                <a:srgbClr val="00AFDC"/>
              </a:buClr>
              <a:buFont typeface="Arial" pitchFamily="34" charset="0"/>
              <a:buNone/>
            </a:pPr>
            <a:r>
              <a:rPr lang="fr-CA" sz="1200" dirty="0" smtClean="0">
                <a:solidFill>
                  <a:srgbClr val="7F7F7F"/>
                </a:solidFill>
                <a:latin typeface="Arial" pitchFamily="34" charset="0"/>
                <a:cs typeface="Arial" pitchFamily="34" charset="0"/>
              </a:rPr>
              <a:t>Une moins grande importance du travail dans leur vie quotidienne, mais un plus grand désir de faire un travail utile dans lequel ils peuvent s’épanouir</a:t>
            </a:r>
          </a:p>
          <a:p>
            <a:pPr marL="85725">
              <a:spcBef>
                <a:spcPts val="600"/>
              </a:spcBef>
              <a:buClr>
                <a:srgbClr val="00AFDC"/>
              </a:buClr>
              <a:buFont typeface="Arial" pitchFamily="34" charset="0"/>
              <a:buNone/>
            </a:pPr>
            <a:endParaRPr lang="fr-CA" sz="1200" dirty="0">
              <a:solidFill>
                <a:srgbClr val="7F7F7F"/>
              </a:solidFill>
              <a:latin typeface="Arial" pitchFamily="34" charset="0"/>
              <a:cs typeface="Arial" pitchFamily="34" charset="0"/>
            </a:endParaRPr>
          </a:p>
          <a:p>
            <a:pPr marL="85725">
              <a:spcBef>
                <a:spcPts val="300"/>
              </a:spcBef>
            </a:pPr>
            <a:r>
              <a:rPr lang="fr-CA" altLang="fr-FR" sz="1200" b="1" dirty="0">
                <a:solidFill>
                  <a:srgbClr val="FF0000"/>
                </a:solidFill>
                <a:latin typeface="Arial" charset="0"/>
              </a:rPr>
              <a:t>MOINDRE IMPORTANCE DU TRAVAIL</a:t>
            </a:r>
            <a:r>
              <a:rPr lang="fr-CA" altLang="fr-FR" sz="1200" b="1" dirty="0">
                <a:solidFill>
                  <a:srgbClr val="595959"/>
                </a:solidFill>
                <a:latin typeface="Arial" charset="0"/>
              </a:rPr>
              <a:t> (143)</a:t>
            </a:r>
          </a:p>
          <a:p>
            <a:pPr marL="85725">
              <a:spcBef>
                <a:spcPts val="300"/>
              </a:spcBef>
            </a:pPr>
            <a:r>
              <a:rPr lang="fr-CA" altLang="fr-FR" sz="1200" b="1" dirty="0" smtClean="0">
                <a:solidFill>
                  <a:srgbClr val="FD8B00"/>
                </a:solidFill>
                <a:latin typeface="Arial" charset="0"/>
              </a:rPr>
              <a:t>ÉPANOUISSEMENT </a:t>
            </a:r>
            <a:r>
              <a:rPr lang="fr-CA" altLang="fr-FR" sz="1200" b="1" dirty="0">
                <a:solidFill>
                  <a:srgbClr val="FD8B00"/>
                </a:solidFill>
                <a:latin typeface="Arial" charset="0"/>
              </a:rPr>
              <a:t>AU </a:t>
            </a:r>
            <a:r>
              <a:rPr lang="fr-CA" altLang="fr-FR" sz="1200" b="1" dirty="0" smtClean="0">
                <a:solidFill>
                  <a:srgbClr val="FD8B00"/>
                </a:solidFill>
                <a:latin typeface="Arial" charset="0"/>
              </a:rPr>
              <a:t>TRAVAIL </a:t>
            </a:r>
            <a:r>
              <a:rPr lang="fr-CA" altLang="fr-FR" sz="1200" b="1" dirty="0" smtClean="0">
                <a:solidFill>
                  <a:srgbClr val="595959"/>
                </a:solidFill>
                <a:latin typeface="Arial" charset="0"/>
              </a:rPr>
              <a:t>(125)</a:t>
            </a:r>
            <a:endParaRPr lang="fr-CA" altLang="fr-FR" sz="1200" b="1" dirty="0">
              <a:solidFill>
                <a:srgbClr val="595959"/>
              </a:solidFill>
              <a:latin typeface="Arial" charset="0"/>
            </a:endParaRPr>
          </a:p>
        </p:txBody>
      </p:sp>
      <p:sp>
        <p:nvSpPr>
          <p:cNvPr id="23" name="Rectangle 22"/>
          <p:cNvSpPr/>
          <p:nvPr/>
        </p:nvSpPr>
        <p:spPr>
          <a:xfrm>
            <a:off x="4368799" y="3099754"/>
            <a:ext cx="3600000" cy="1224000"/>
          </a:xfrm>
          <a:prstGeom prst="rect">
            <a:avLst/>
          </a:prstGeom>
          <a:ln w="12700">
            <a:solidFill>
              <a:srgbClr val="595959"/>
            </a:solidFill>
            <a:prstDash val="solid"/>
          </a:ln>
        </p:spPr>
        <p:txBody>
          <a:bodyPr vert="horz" lIns="0" tIns="0" rIns="0" bIns="0" rtlCol="0" anchor="ctr">
            <a:normAutofit/>
          </a:bodyPr>
          <a:lstStyle/>
          <a:p>
            <a:pPr marL="85725">
              <a:spcBef>
                <a:spcPts val="600"/>
              </a:spcBef>
              <a:buClr>
                <a:srgbClr val="00AFDC"/>
              </a:buClr>
              <a:buFont typeface="Arial" pitchFamily="34" charset="0"/>
              <a:buNone/>
            </a:pPr>
            <a:r>
              <a:rPr lang="fr-CA" sz="1200" dirty="0" smtClean="0">
                <a:solidFill>
                  <a:srgbClr val="7F7F7F"/>
                </a:solidFill>
                <a:latin typeface="Arial" pitchFamily="34" charset="0"/>
                <a:cs typeface="Arial" pitchFamily="34" charset="0"/>
              </a:rPr>
              <a:t>L’importance de la </a:t>
            </a:r>
            <a:r>
              <a:rPr lang="fr-CA" sz="1200" b="1" dirty="0" smtClean="0">
                <a:solidFill>
                  <a:srgbClr val="7F7F7F"/>
                </a:solidFill>
                <a:latin typeface="Arial" pitchFamily="34" charset="0"/>
                <a:cs typeface="Arial" pitchFamily="34" charset="0"/>
              </a:rPr>
              <a:t>recherche du bonheur </a:t>
            </a:r>
            <a:r>
              <a:rPr lang="fr-CA" sz="1200" dirty="0" smtClean="0">
                <a:solidFill>
                  <a:srgbClr val="7F7F7F"/>
                </a:solidFill>
                <a:latin typeface="Arial" pitchFamily="34" charset="0"/>
                <a:cs typeface="Arial" pitchFamily="34" charset="0"/>
              </a:rPr>
              <a:t>personnel</a:t>
            </a:r>
          </a:p>
          <a:p>
            <a:pPr marL="85725">
              <a:spcBef>
                <a:spcPts val="600"/>
              </a:spcBef>
              <a:buClr>
                <a:srgbClr val="00AFDC"/>
              </a:buClr>
              <a:buFont typeface="Arial" pitchFamily="34" charset="0"/>
              <a:buNone/>
            </a:pPr>
            <a:endParaRPr lang="fr-CA" sz="1200" dirty="0">
              <a:solidFill>
                <a:srgbClr val="7F7F7F"/>
              </a:solidFill>
              <a:latin typeface="Arial" pitchFamily="34" charset="0"/>
              <a:cs typeface="Arial" pitchFamily="34" charset="0"/>
            </a:endParaRPr>
          </a:p>
          <a:p>
            <a:pPr marL="85725">
              <a:spcBef>
                <a:spcPts val="300"/>
              </a:spcBef>
            </a:pPr>
            <a:r>
              <a:rPr lang="fr-CA" altLang="fr-FR" sz="1200" b="1" dirty="0">
                <a:solidFill>
                  <a:srgbClr val="FD8B00"/>
                </a:solidFill>
                <a:latin typeface="Arial" charset="0"/>
              </a:rPr>
              <a:t>BONHEUR AVANT </a:t>
            </a:r>
            <a:r>
              <a:rPr lang="fr-CA" altLang="fr-FR" sz="1200" b="1" dirty="0" smtClean="0">
                <a:solidFill>
                  <a:srgbClr val="FD8B00"/>
                </a:solidFill>
                <a:latin typeface="Arial" charset="0"/>
              </a:rPr>
              <a:t>DEVOIR </a:t>
            </a:r>
            <a:r>
              <a:rPr lang="fr-CA" altLang="fr-FR" sz="1200" b="1" dirty="0" smtClean="0">
                <a:solidFill>
                  <a:srgbClr val="595959"/>
                </a:solidFill>
                <a:latin typeface="Arial" charset="0"/>
              </a:rPr>
              <a:t>(133)</a:t>
            </a:r>
            <a:endParaRPr lang="fr-CA" altLang="fr-FR" sz="1200" b="1" dirty="0">
              <a:solidFill>
                <a:srgbClr val="595959"/>
              </a:solidFill>
              <a:latin typeface="Arial" charset="0"/>
            </a:endParaRPr>
          </a:p>
        </p:txBody>
      </p:sp>
      <p:sp>
        <p:nvSpPr>
          <p:cNvPr id="19" name="Rectangle 18"/>
          <p:cNvSpPr/>
          <p:nvPr/>
        </p:nvSpPr>
        <p:spPr>
          <a:xfrm>
            <a:off x="558800" y="3068960"/>
            <a:ext cx="3600000" cy="1224000"/>
          </a:xfrm>
          <a:prstGeom prst="rect">
            <a:avLst/>
          </a:prstGeom>
          <a:ln w="12700">
            <a:solidFill>
              <a:srgbClr val="595959"/>
            </a:solidFill>
            <a:prstDash val="solid"/>
          </a:ln>
        </p:spPr>
        <p:txBody>
          <a:bodyPr vert="horz" lIns="0" tIns="0" rIns="0" bIns="0" rtlCol="0" anchor="ctr">
            <a:normAutofit/>
          </a:bodyPr>
          <a:lstStyle/>
          <a:p>
            <a:pPr marL="85725">
              <a:spcBef>
                <a:spcPts val="600"/>
              </a:spcBef>
              <a:buClr>
                <a:srgbClr val="00AFDC"/>
              </a:buClr>
              <a:buFont typeface="Arial" pitchFamily="34" charset="0"/>
              <a:buNone/>
            </a:pPr>
            <a:r>
              <a:rPr lang="fr-CA" sz="1200" dirty="0" smtClean="0">
                <a:solidFill>
                  <a:srgbClr val="7F7F7F"/>
                </a:solidFill>
                <a:latin typeface="Arial" pitchFamily="34" charset="0"/>
                <a:cs typeface="Arial" pitchFamily="34" charset="0"/>
              </a:rPr>
              <a:t>Un désir de s’exprimer et de se </a:t>
            </a:r>
            <a:r>
              <a:rPr lang="fr-CA" sz="1200" b="1" dirty="0" smtClean="0">
                <a:solidFill>
                  <a:srgbClr val="7F7F7F"/>
                </a:solidFill>
                <a:latin typeface="Arial" pitchFamily="34" charset="0"/>
                <a:cs typeface="Arial" pitchFamily="34" charset="0"/>
              </a:rPr>
              <a:t>sentir créatifs </a:t>
            </a:r>
            <a:r>
              <a:rPr lang="fr-CA" sz="1200" dirty="0" smtClean="0">
                <a:solidFill>
                  <a:srgbClr val="7F7F7F"/>
                </a:solidFill>
                <a:latin typeface="Arial" pitchFamily="34" charset="0"/>
                <a:cs typeface="Arial" pitchFamily="34" charset="0"/>
              </a:rPr>
              <a:t>dans leur vie quotidienne</a:t>
            </a:r>
          </a:p>
          <a:p>
            <a:pPr marL="85725">
              <a:spcBef>
                <a:spcPts val="600"/>
              </a:spcBef>
              <a:buClr>
                <a:srgbClr val="00AFDC"/>
              </a:buClr>
              <a:buFont typeface="Arial" pitchFamily="34" charset="0"/>
              <a:buNone/>
            </a:pPr>
            <a:endParaRPr lang="fr-CA" sz="1200" dirty="0">
              <a:solidFill>
                <a:srgbClr val="7F7F7F"/>
              </a:solidFill>
              <a:latin typeface="Arial" pitchFamily="34" charset="0"/>
              <a:cs typeface="Arial" pitchFamily="34" charset="0"/>
            </a:endParaRPr>
          </a:p>
          <a:p>
            <a:pPr marL="85725">
              <a:spcBef>
                <a:spcPts val="300"/>
              </a:spcBef>
            </a:pPr>
            <a:r>
              <a:rPr lang="fr-CA" altLang="fr-FR" sz="1200" b="1" dirty="0" smtClean="0">
                <a:solidFill>
                  <a:srgbClr val="FD8B00"/>
                </a:solidFill>
                <a:latin typeface="Arial" charset="0"/>
              </a:rPr>
              <a:t>CRÉATIVITE PERSONNELLE </a:t>
            </a:r>
            <a:r>
              <a:rPr lang="fr-CA" altLang="fr-FR" sz="1200" b="1" dirty="0" smtClean="0">
                <a:solidFill>
                  <a:srgbClr val="595959"/>
                </a:solidFill>
                <a:latin typeface="Arial" charset="0"/>
              </a:rPr>
              <a:t>(136)</a:t>
            </a:r>
            <a:endParaRPr lang="fr-CA" altLang="fr-FR" sz="1200" b="1" dirty="0">
              <a:solidFill>
                <a:srgbClr val="595959"/>
              </a:solidFill>
              <a:latin typeface="Arial" charset="0"/>
            </a:endParaRPr>
          </a:p>
        </p:txBody>
      </p:sp>
      <p:sp>
        <p:nvSpPr>
          <p:cNvPr id="20" name="Titre"/>
          <p:cNvSpPr>
            <a:spLocks noChangeAspect="1" noChangeArrowheads="1"/>
          </p:cNvSpPr>
          <p:nvPr>
            <p:custDataLst>
              <p:tags r:id="rId4"/>
            </p:custDataLst>
          </p:nvPr>
        </p:nvSpPr>
        <p:spPr bwMode="auto">
          <a:xfrm>
            <a:off x="570459" y="5853260"/>
            <a:ext cx="358833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fr-FR" altLang="fr-FR" sz="1000" b="1" u="sng" kern="0" dirty="0" smtClean="0">
                <a:solidFill>
                  <a:srgbClr val="595959"/>
                </a:solidFill>
                <a:latin typeface="Arial" charset="0"/>
              </a:rPr>
              <a:t>Légende </a:t>
            </a:r>
            <a:r>
              <a:rPr lang="fr-FR" altLang="fr-FR" sz="1000" b="1" kern="0" dirty="0" smtClean="0">
                <a:solidFill>
                  <a:srgbClr val="595959"/>
                </a:solidFill>
                <a:latin typeface="Arial" charset="0"/>
              </a:rPr>
              <a:t>: </a:t>
            </a:r>
          </a:p>
          <a:p>
            <a:pPr>
              <a:lnSpc>
                <a:spcPct val="90000"/>
              </a:lnSpc>
              <a:defRPr/>
            </a:pPr>
            <a:r>
              <a:rPr lang="fr-FR" altLang="fr-FR" sz="1000" b="1" kern="0" dirty="0" smtClean="0">
                <a:solidFill>
                  <a:srgbClr val="595959"/>
                </a:solidFill>
                <a:latin typeface="Arial" charset="0"/>
              </a:rPr>
              <a:t>Différences vs moyenne de la population canadienne exprimées en indice : 100 représentant le score moyen de la population canadienne sur la valeur mesurée</a:t>
            </a:r>
            <a:endParaRPr lang="fr-CA" altLang="fr-FR" sz="1000" b="1" kern="0" dirty="0">
              <a:solidFill>
                <a:srgbClr val="595959"/>
              </a:solidFill>
              <a:latin typeface="Arial" charset="0"/>
            </a:endParaRPr>
          </a:p>
        </p:txBody>
      </p:sp>
    </p:spTree>
    <p:extLst>
      <p:ext uri="{BB962C8B-B14F-4D97-AF65-F5344CB8AC3E}">
        <p14:creationId xmlns:p14="http://schemas.microsoft.com/office/powerpoint/2010/main" val="708214206"/>
      </p:ext>
    </p:extLst>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277</a:t>
            </a:fld>
            <a:endParaRPr lang="en-CA">
              <a:solidFill>
                <a:srgbClr val="000000">
                  <a:tint val="75000"/>
                </a:srgbClr>
              </a:solidFill>
            </a:endParaRPr>
          </a:p>
        </p:txBody>
      </p:sp>
      <p:sp>
        <p:nvSpPr>
          <p:cNvPr id="2" name="Rectangle 1"/>
          <p:cNvSpPr/>
          <p:nvPr/>
        </p:nvSpPr>
        <p:spPr>
          <a:xfrm>
            <a:off x="558799" y="1746307"/>
            <a:ext cx="3600000" cy="1440000"/>
          </a:xfrm>
          <a:prstGeom prst="rect">
            <a:avLst/>
          </a:prstGeom>
          <a:ln w="12700">
            <a:solidFill>
              <a:srgbClr val="595959"/>
            </a:solidFill>
            <a:prstDash val="solid"/>
          </a:ln>
        </p:spPr>
        <p:txBody>
          <a:bodyPr vert="horz" lIns="0" tIns="0" rIns="0" bIns="0" rtlCol="0" anchor="ctr">
            <a:normAutofit/>
          </a:bodyPr>
          <a:lstStyle/>
          <a:p>
            <a:pPr marL="85725">
              <a:spcBef>
                <a:spcPts val="600"/>
              </a:spcBef>
              <a:buClr>
                <a:srgbClr val="00AFDC"/>
              </a:buClr>
              <a:buFont typeface="Arial" pitchFamily="34" charset="0"/>
              <a:buNone/>
            </a:pPr>
            <a:r>
              <a:rPr lang="fr-CA" sz="1200" dirty="0" smtClean="0">
                <a:solidFill>
                  <a:srgbClr val="7F7F7F"/>
                </a:solidFill>
                <a:latin typeface="Arial" pitchFamily="34" charset="0"/>
                <a:cs typeface="Arial" pitchFamily="34" charset="0"/>
              </a:rPr>
              <a:t>Une plus grande </a:t>
            </a:r>
            <a:r>
              <a:rPr lang="fr-CA" sz="1200" b="1" dirty="0" smtClean="0">
                <a:solidFill>
                  <a:srgbClr val="7F7F7F"/>
                </a:solidFill>
                <a:latin typeface="Arial" pitchFamily="34" charset="0"/>
                <a:cs typeface="Arial" pitchFamily="34" charset="0"/>
              </a:rPr>
              <a:t>connexion avec la société </a:t>
            </a:r>
            <a:r>
              <a:rPr lang="fr-CA" sz="1200" dirty="0" smtClean="0">
                <a:solidFill>
                  <a:srgbClr val="7F7F7F"/>
                </a:solidFill>
                <a:latin typeface="Arial" pitchFamily="34" charset="0"/>
                <a:cs typeface="Arial" pitchFamily="34" charset="0"/>
              </a:rPr>
              <a:t>qui les entoure </a:t>
            </a:r>
            <a:r>
              <a:rPr lang="fr-CA" sz="1200" i="1" dirty="0" smtClean="0">
                <a:solidFill>
                  <a:srgbClr val="7F7F7F"/>
                </a:solidFill>
                <a:latin typeface="Arial" pitchFamily="34" charset="0"/>
                <a:cs typeface="Arial" pitchFamily="34" charset="0"/>
              </a:rPr>
              <a:t>(déconnexion sociale moindre que la population générale).</a:t>
            </a:r>
          </a:p>
          <a:p>
            <a:pPr marL="85725">
              <a:spcBef>
                <a:spcPts val="600"/>
              </a:spcBef>
              <a:buClr>
                <a:srgbClr val="00AFDC"/>
              </a:buClr>
              <a:buFont typeface="Arial" pitchFamily="34" charset="0"/>
              <a:buNone/>
            </a:pPr>
            <a:endParaRPr lang="fr-CA" sz="1200" dirty="0">
              <a:solidFill>
                <a:srgbClr val="7F7F7F"/>
              </a:solidFill>
              <a:latin typeface="Arial" pitchFamily="34" charset="0"/>
              <a:cs typeface="Arial" pitchFamily="34" charset="0"/>
            </a:endParaRPr>
          </a:p>
          <a:p>
            <a:pPr marL="85725">
              <a:spcBef>
                <a:spcPts val="300"/>
              </a:spcBef>
            </a:pPr>
            <a:r>
              <a:rPr lang="fr-CA" altLang="fr-FR" sz="1200" b="1" dirty="0">
                <a:solidFill>
                  <a:srgbClr val="00CC00"/>
                </a:solidFill>
                <a:latin typeface="Arial" charset="0"/>
              </a:rPr>
              <a:t>ANOMIE / DECONNEXION </a:t>
            </a:r>
            <a:r>
              <a:rPr lang="fr-CA" altLang="fr-FR" sz="1200" b="1" dirty="0" smtClean="0">
                <a:solidFill>
                  <a:srgbClr val="00CC00"/>
                </a:solidFill>
                <a:latin typeface="Arial" charset="0"/>
              </a:rPr>
              <a:t>SOCIALE </a:t>
            </a:r>
            <a:r>
              <a:rPr lang="fr-CA" altLang="fr-FR" sz="1200" b="1" dirty="0" smtClean="0">
                <a:solidFill>
                  <a:srgbClr val="595959"/>
                </a:solidFill>
                <a:latin typeface="Arial" charset="0"/>
              </a:rPr>
              <a:t>(79)</a:t>
            </a:r>
            <a:endParaRPr lang="fr-CA" altLang="fr-FR" sz="1200" b="1" dirty="0" smtClean="0">
              <a:solidFill>
                <a:srgbClr val="FF0000"/>
              </a:solidFill>
              <a:latin typeface="Arial" charset="0"/>
            </a:endParaRPr>
          </a:p>
        </p:txBody>
      </p:sp>
      <p:sp>
        <p:nvSpPr>
          <p:cNvPr id="19" name="Rectangle 18"/>
          <p:cNvSpPr/>
          <p:nvPr/>
        </p:nvSpPr>
        <p:spPr>
          <a:xfrm>
            <a:off x="4368799" y="3332104"/>
            <a:ext cx="3600000" cy="1440000"/>
          </a:xfrm>
          <a:prstGeom prst="rect">
            <a:avLst/>
          </a:prstGeom>
          <a:ln w="12700">
            <a:solidFill>
              <a:srgbClr val="595959"/>
            </a:solidFill>
            <a:prstDash val="solid"/>
          </a:ln>
        </p:spPr>
        <p:txBody>
          <a:bodyPr vert="horz" lIns="0" tIns="0" rIns="0" bIns="0" rtlCol="0" anchor="ctr">
            <a:normAutofit/>
          </a:bodyPr>
          <a:lstStyle/>
          <a:p>
            <a:pPr marL="85725">
              <a:spcBef>
                <a:spcPts val="600"/>
              </a:spcBef>
            </a:pPr>
            <a:r>
              <a:rPr lang="fr-CA" sz="1200" dirty="0" smtClean="0">
                <a:solidFill>
                  <a:srgbClr val="7F7F7F"/>
                </a:solidFill>
                <a:latin typeface="Arial" pitchFamily="34" charset="0"/>
                <a:cs typeface="Arial" pitchFamily="34" charset="0"/>
              </a:rPr>
              <a:t>La famille occupe une place moins importante dans leur vie et décisions quotidiennes </a:t>
            </a:r>
            <a:endParaRPr lang="fr-CA" sz="1200" b="1" dirty="0">
              <a:solidFill>
                <a:srgbClr val="7F7F7F"/>
              </a:solidFill>
              <a:latin typeface="Arial" pitchFamily="34" charset="0"/>
              <a:cs typeface="Arial" pitchFamily="34" charset="0"/>
            </a:endParaRPr>
          </a:p>
          <a:p>
            <a:pPr marL="85725">
              <a:spcBef>
                <a:spcPts val="300"/>
              </a:spcBef>
            </a:pPr>
            <a:endParaRPr lang="fr-CA" altLang="fr-FR" sz="1200" b="1" dirty="0" smtClean="0">
              <a:solidFill>
                <a:srgbClr val="FD8B00"/>
              </a:solidFill>
              <a:latin typeface="Arial" charset="0"/>
            </a:endParaRPr>
          </a:p>
          <a:p>
            <a:pPr marL="85725">
              <a:spcBef>
                <a:spcPts val="300"/>
              </a:spcBef>
            </a:pPr>
            <a:r>
              <a:rPr lang="fr-CA" altLang="fr-FR" sz="1200" b="1" dirty="0">
                <a:solidFill>
                  <a:srgbClr val="0000FF"/>
                </a:solidFill>
                <a:latin typeface="Arial" charset="0"/>
              </a:rPr>
              <a:t>PRIMAUTÉ DE LA FAMILLE </a:t>
            </a:r>
            <a:r>
              <a:rPr lang="fr-CA" altLang="fr-FR" sz="1200" b="1" dirty="0" smtClean="0">
                <a:solidFill>
                  <a:srgbClr val="595959"/>
                </a:solidFill>
                <a:latin typeface="Arial" charset="0"/>
              </a:rPr>
              <a:t>(51)</a:t>
            </a:r>
            <a:endParaRPr lang="fr-CA" altLang="fr-FR" sz="1200" b="1" dirty="0">
              <a:solidFill>
                <a:srgbClr val="FD8B00"/>
              </a:solidFill>
              <a:latin typeface="Arial" charset="0"/>
            </a:endParaRPr>
          </a:p>
        </p:txBody>
      </p:sp>
      <p:sp>
        <p:nvSpPr>
          <p:cNvPr id="20" name="Rectangle 19"/>
          <p:cNvSpPr/>
          <p:nvPr/>
        </p:nvSpPr>
        <p:spPr>
          <a:xfrm>
            <a:off x="4368799" y="1746307"/>
            <a:ext cx="3600000" cy="1440000"/>
          </a:xfrm>
          <a:prstGeom prst="rect">
            <a:avLst/>
          </a:prstGeom>
          <a:ln w="12700">
            <a:solidFill>
              <a:srgbClr val="595959"/>
            </a:solidFill>
            <a:prstDash val="solid"/>
          </a:ln>
        </p:spPr>
        <p:txBody>
          <a:bodyPr vert="horz" lIns="0" tIns="0" rIns="0" bIns="0" rtlCol="0" anchor="ctr">
            <a:normAutofit/>
          </a:bodyPr>
          <a:lstStyle/>
          <a:p>
            <a:pPr marL="85725">
              <a:spcBef>
                <a:spcPts val="600"/>
              </a:spcBef>
              <a:buClr>
                <a:srgbClr val="00AFDC"/>
              </a:buClr>
              <a:buFont typeface="Arial" pitchFamily="34" charset="0"/>
              <a:buNone/>
            </a:pPr>
            <a:r>
              <a:rPr lang="fr-CA" sz="1200" dirty="0" smtClean="0">
                <a:solidFill>
                  <a:srgbClr val="7F7F7F"/>
                </a:solidFill>
                <a:latin typeface="Arial" pitchFamily="34" charset="0"/>
                <a:cs typeface="Arial" pitchFamily="34" charset="0"/>
              </a:rPr>
              <a:t>Une plus grande flexibilité financière, c’est-à-dire un désir de dépenser plutôt que d’économiser l’argent gagné.</a:t>
            </a:r>
          </a:p>
          <a:p>
            <a:pPr marL="85725">
              <a:spcBef>
                <a:spcPts val="600"/>
              </a:spcBef>
              <a:buClr>
                <a:srgbClr val="00AFDC"/>
              </a:buClr>
              <a:buFont typeface="Arial" pitchFamily="34" charset="0"/>
              <a:buNone/>
            </a:pPr>
            <a:endParaRPr lang="fr-CA" sz="1200" dirty="0">
              <a:solidFill>
                <a:srgbClr val="7F7F7F"/>
              </a:solidFill>
              <a:latin typeface="Arial" pitchFamily="34" charset="0"/>
              <a:cs typeface="Arial" pitchFamily="34" charset="0"/>
            </a:endParaRPr>
          </a:p>
          <a:p>
            <a:pPr marL="85725">
              <a:spcBef>
                <a:spcPts val="300"/>
              </a:spcBef>
            </a:pPr>
            <a:r>
              <a:rPr lang="fr-CA" altLang="fr-FR" sz="1200" b="1" dirty="0">
                <a:solidFill>
                  <a:srgbClr val="00CC00"/>
                </a:solidFill>
                <a:latin typeface="Arial" charset="0"/>
              </a:rPr>
              <a:t>ÉPARGNE PAR </a:t>
            </a:r>
            <a:r>
              <a:rPr lang="fr-CA" altLang="fr-FR" sz="1200" b="1" dirty="0" smtClean="0">
                <a:solidFill>
                  <a:srgbClr val="00CC00"/>
                </a:solidFill>
                <a:latin typeface="Arial" charset="0"/>
              </a:rPr>
              <a:t>PRINCIPE </a:t>
            </a:r>
            <a:r>
              <a:rPr lang="fr-CA" altLang="fr-FR" sz="1200" b="1" dirty="0" smtClean="0">
                <a:solidFill>
                  <a:srgbClr val="595959"/>
                </a:solidFill>
                <a:latin typeface="Arial" charset="0"/>
              </a:rPr>
              <a:t>(78)</a:t>
            </a:r>
            <a:endParaRPr lang="fr-CA" altLang="fr-FR" sz="1200" b="1" dirty="0">
              <a:solidFill>
                <a:srgbClr val="595959"/>
              </a:solidFill>
              <a:latin typeface="Arial" charset="0"/>
            </a:endParaRPr>
          </a:p>
        </p:txBody>
      </p:sp>
      <p:sp>
        <p:nvSpPr>
          <p:cNvPr id="24" name="Rectangle 23"/>
          <p:cNvSpPr/>
          <p:nvPr/>
        </p:nvSpPr>
        <p:spPr>
          <a:xfrm>
            <a:off x="558799" y="3332104"/>
            <a:ext cx="3600000" cy="1440000"/>
          </a:xfrm>
          <a:prstGeom prst="rect">
            <a:avLst/>
          </a:prstGeom>
          <a:ln w="12700">
            <a:solidFill>
              <a:srgbClr val="595959"/>
            </a:solidFill>
            <a:prstDash val="solid"/>
          </a:ln>
        </p:spPr>
        <p:txBody>
          <a:bodyPr vert="horz" lIns="0" tIns="0" rIns="0" bIns="0" rtlCol="0" anchor="ctr">
            <a:normAutofit/>
          </a:bodyPr>
          <a:lstStyle/>
          <a:p>
            <a:pPr marL="85725">
              <a:spcBef>
                <a:spcPts val="600"/>
              </a:spcBef>
              <a:buClr>
                <a:srgbClr val="00AFDC"/>
              </a:buClr>
              <a:buFont typeface="Arial" pitchFamily="34" charset="0"/>
              <a:buNone/>
            </a:pPr>
            <a:r>
              <a:rPr lang="fr-CA" sz="1200" dirty="0" smtClean="0">
                <a:solidFill>
                  <a:srgbClr val="7F7F7F"/>
                </a:solidFill>
                <a:latin typeface="Arial" pitchFamily="34" charset="0"/>
                <a:cs typeface="Arial" pitchFamily="34" charset="0"/>
              </a:rPr>
              <a:t>Un moins grand intérêt accordé à </a:t>
            </a:r>
            <a:r>
              <a:rPr lang="fr-CA" sz="1200" dirty="0">
                <a:solidFill>
                  <a:srgbClr val="7F7F7F"/>
                </a:solidFill>
                <a:latin typeface="Arial" pitchFamily="34" charset="0"/>
                <a:cs typeface="Arial" pitchFamily="34" charset="0"/>
              </a:rPr>
              <a:t>la santé et l’image corporelle</a:t>
            </a:r>
          </a:p>
          <a:p>
            <a:pPr marL="85725">
              <a:spcBef>
                <a:spcPts val="600"/>
              </a:spcBef>
              <a:buClr>
                <a:srgbClr val="00AFDC"/>
              </a:buClr>
              <a:buFont typeface="Arial" pitchFamily="34" charset="0"/>
              <a:buNone/>
            </a:pPr>
            <a:endParaRPr lang="fr-CA" sz="1200" dirty="0">
              <a:solidFill>
                <a:srgbClr val="7F7F7F"/>
              </a:solidFill>
              <a:latin typeface="Arial" pitchFamily="34" charset="0"/>
              <a:cs typeface="Arial" pitchFamily="34" charset="0"/>
            </a:endParaRPr>
          </a:p>
          <a:p>
            <a:pPr marL="85725">
              <a:spcBef>
                <a:spcPts val="300"/>
              </a:spcBef>
            </a:pPr>
            <a:r>
              <a:rPr lang="fr-CA" altLang="fr-FR" sz="1200" b="1" dirty="0">
                <a:solidFill>
                  <a:srgbClr val="00CC00"/>
                </a:solidFill>
                <a:latin typeface="Arial" charset="0"/>
              </a:rPr>
              <a:t>EFFORTS POUR LA SANTÉ </a:t>
            </a:r>
            <a:r>
              <a:rPr lang="fr-CA" altLang="fr-FR" sz="1200" b="1" dirty="0">
                <a:solidFill>
                  <a:srgbClr val="595959"/>
                </a:solidFill>
                <a:latin typeface="Arial" charset="0"/>
              </a:rPr>
              <a:t>(68)</a:t>
            </a:r>
            <a:endParaRPr lang="fr-CA" altLang="fr-FR" sz="1200" b="1" dirty="0">
              <a:solidFill>
                <a:srgbClr val="FF0000"/>
              </a:solidFill>
              <a:latin typeface="Arial" charset="0"/>
            </a:endParaRPr>
          </a:p>
          <a:p>
            <a:pPr marL="85725">
              <a:spcBef>
                <a:spcPts val="300"/>
              </a:spcBef>
            </a:pPr>
            <a:r>
              <a:rPr lang="fr-CA" altLang="fr-FR" sz="1200" b="1" dirty="0">
                <a:solidFill>
                  <a:srgbClr val="0000FF"/>
                </a:solidFill>
                <a:latin typeface="Arial" charset="0"/>
              </a:rPr>
              <a:t>IMPORTANCE DE LA BEAUTÉ DU CORPS</a:t>
            </a:r>
            <a:r>
              <a:rPr lang="fr-CA" altLang="fr-FR" sz="1200" b="1" dirty="0">
                <a:solidFill>
                  <a:srgbClr val="FF0000"/>
                </a:solidFill>
                <a:latin typeface="Arial" charset="0"/>
              </a:rPr>
              <a:t> </a:t>
            </a:r>
            <a:r>
              <a:rPr lang="fr-CA" altLang="fr-FR" sz="1200" b="1" dirty="0">
                <a:solidFill>
                  <a:srgbClr val="595959"/>
                </a:solidFill>
                <a:latin typeface="Arial" charset="0"/>
              </a:rPr>
              <a:t>(60)</a:t>
            </a:r>
          </a:p>
        </p:txBody>
      </p:sp>
      <p:grpSp>
        <p:nvGrpSpPr>
          <p:cNvPr id="21" name="Groupe 20"/>
          <p:cNvGrpSpPr/>
          <p:nvPr/>
        </p:nvGrpSpPr>
        <p:grpSpPr>
          <a:xfrm>
            <a:off x="4368799" y="5857016"/>
            <a:ext cx="3232869" cy="554038"/>
            <a:chOff x="619051" y="5848285"/>
            <a:chExt cx="3232869" cy="554038"/>
          </a:xfrm>
        </p:grpSpPr>
        <p:sp>
          <p:nvSpPr>
            <p:cNvPr id="22" name="Titre"/>
            <p:cNvSpPr>
              <a:spLocks noChangeAspect="1" noChangeArrowheads="1"/>
            </p:cNvSpPr>
            <p:nvPr>
              <p:custDataLst>
                <p:tags r:id="rId5"/>
              </p:custDataLst>
            </p:nvPr>
          </p:nvSpPr>
          <p:spPr bwMode="auto">
            <a:xfrm>
              <a:off x="755576" y="5849873"/>
              <a:ext cx="3096344"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fr-FR" altLang="fr-FR" sz="1000" b="1" kern="0" dirty="0">
                  <a:solidFill>
                    <a:srgbClr val="595959"/>
                  </a:solidFill>
                  <a:latin typeface="Arial" charset="0"/>
                </a:rPr>
                <a:t>Très </a:t>
              </a:r>
              <a:r>
                <a:rPr lang="fr-FR" altLang="fr-FR" sz="1000" b="1" kern="0" dirty="0" smtClean="0">
                  <a:solidFill>
                    <a:srgbClr val="595959"/>
                  </a:solidFill>
                  <a:latin typeface="Arial" charset="0"/>
                </a:rPr>
                <a:t>forts vs moyenne de la pop. canadienne </a:t>
              </a:r>
              <a:endParaRPr lang="fr-FR" altLang="fr-FR" sz="1000" b="1" kern="0" dirty="0">
                <a:solidFill>
                  <a:srgbClr val="595959"/>
                </a:solidFill>
                <a:latin typeface="Arial" charset="0"/>
              </a:endParaRPr>
            </a:p>
            <a:p>
              <a:pPr>
                <a:lnSpc>
                  <a:spcPct val="90000"/>
                </a:lnSpc>
                <a:defRPr/>
              </a:pPr>
              <a:r>
                <a:rPr lang="fr-FR" altLang="fr-FR" sz="1000" b="1" kern="0" dirty="0" smtClean="0">
                  <a:solidFill>
                    <a:srgbClr val="595959"/>
                  </a:solidFill>
                  <a:latin typeface="Arial" charset="0"/>
                </a:rPr>
                <a:t>Forts </a:t>
              </a:r>
              <a:r>
                <a:rPr lang="fr-FR" altLang="fr-FR" sz="1000" b="1" kern="0" dirty="0">
                  <a:solidFill>
                    <a:srgbClr val="595959"/>
                  </a:solidFill>
                  <a:latin typeface="Arial" charset="0"/>
                </a:rPr>
                <a:t>vs moyenne de la pop. canadienne </a:t>
              </a:r>
            </a:p>
            <a:p>
              <a:pPr>
                <a:lnSpc>
                  <a:spcPct val="90000"/>
                </a:lnSpc>
                <a:defRPr/>
              </a:pPr>
              <a:r>
                <a:rPr lang="fr-FR" altLang="fr-FR" sz="1000" b="1" kern="0" dirty="0" smtClean="0">
                  <a:solidFill>
                    <a:srgbClr val="595959"/>
                  </a:solidFill>
                  <a:latin typeface="Arial" charset="0"/>
                </a:rPr>
                <a:t>Faibles </a:t>
              </a:r>
              <a:r>
                <a:rPr lang="fr-FR" altLang="fr-FR" sz="1000" b="1" kern="0" dirty="0">
                  <a:solidFill>
                    <a:srgbClr val="595959"/>
                  </a:solidFill>
                  <a:latin typeface="Arial" charset="0"/>
                </a:rPr>
                <a:t>vs moyenne de la pop. canadienne </a:t>
              </a:r>
            </a:p>
            <a:p>
              <a:pPr>
                <a:lnSpc>
                  <a:spcPct val="90000"/>
                </a:lnSpc>
                <a:defRPr/>
              </a:pPr>
              <a:r>
                <a:rPr lang="fr-FR" altLang="fr-FR" sz="1000" b="1" kern="0" dirty="0">
                  <a:solidFill>
                    <a:srgbClr val="595959"/>
                  </a:solidFill>
                  <a:latin typeface="Arial" charset="0"/>
                </a:rPr>
                <a:t>Très </a:t>
              </a:r>
              <a:r>
                <a:rPr lang="fr-FR" altLang="fr-FR" sz="1000" b="1" kern="0" dirty="0" smtClean="0">
                  <a:solidFill>
                    <a:srgbClr val="595959"/>
                  </a:solidFill>
                  <a:latin typeface="Arial" charset="0"/>
                </a:rPr>
                <a:t>faibles </a:t>
              </a:r>
              <a:r>
                <a:rPr lang="fr-FR" altLang="fr-FR" sz="1000" b="1" kern="0" dirty="0">
                  <a:solidFill>
                    <a:srgbClr val="595959"/>
                  </a:solidFill>
                  <a:latin typeface="Arial" charset="0"/>
                </a:rPr>
                <a:t>vs moyenne de la pop. canadienne </a:t>
              </a:r>
              <a:endParaRPr lang="fr-CA" altLang="fr-FR" sz="1000" b="1" kern="0" dirty="0">
                <a:solidFill>
                  <a:srgbClr val="595959"/>
                </a:solidFill>
                <a:latin typeface="Arial" charset="0"/>
              </a:endParaRPr>
            </a:p>
          </p:txBody>
        </p:sp>
        <p:grpSp>
          <p:nvGrpSpPr>
            <p:cNvPr id="23" name="Groupe 185"/>
            <p:cNvGrpSpPr>
              <a:grpSpLocks/>
            </p:cNvGrpSpPr>
            <p:nvPr/>
          </p:nvGrpSpPr>
          <p:grpSpPr bwMode="auto">
            <a:xfrm>
              <a:off x="619051" y="5848285"/>
              <a:ext cx="101510" cy="524197"/>
              <a:chOff x="7484103" y="4847894"/>
              <a:chExt cx="101600" cy="525119"/>
            </a:xfrm>
          </p:grpSpPr>
          <p:sp>
            <p:nvSpPr>
              <p:cNvPr id="25" name="SynthV1006S0"/>
              <p:cNvSpPr/>
              <p:nvPr/>
            </p:nvSpPr>
            <p:spPr>
              <a:xfrm>
                <a:off x="7484103" y="4847894"/>
                <a:ext cx="101690" cy="101779"/>
              </a:xfrm>
              <a:prstGeom prst="ellipse">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26" name="SynthV1006S0"/>
              <p:cNvSpPr/>
              <p:nvPr/>
            </p:nvSpPr>
            <p:spPr>
              <a:xfrm>
                <a:off x="7484103" y="4991020"/>
                <a:ext cx="101690" cy="101779"/>
              </a:xfrm>
              <a:prstGeom prst="ellipse">
                <a:avLst/>
              </a:prstGeom>
              <a:solidFill>
                <a:srgbClr val="FD8B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27" name="SynthV1006S0"/>
              <p:cNvSpPr/>
              <p:nvPr/>
            </p:nvSpPr>
            <p:spPr>
              <a:xfrm>
                <a:off x="7484103" y="5134147"/>
                <a:ext cx="101690" cy="101779"/>
              </a:xfrm>
              <a:prstGeom prst="ellipse">
                <a:avLst/>
              </a:prstGeom>
              <a:solidFill>
                <a:srgbClr val="00CC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sp>
            <p:nvSpPr>
              <p:cNvPr id="28" name="SynthV1006S0"/>
              <p:cNvSpPr/>
              <p:nvPr/>
            </p:nvSpPr>
            <p:spPr>
              <a:xfrm>
                <a:off x="7484103" y="5270912"/>
                <a:ext cx="101690" cy="101779"/>
              </a:xfrm>
              <a:prstGeom prst="ellipse">
                <a:avLst/>
              </a:prstGeom>
              <a:solidFill>
                <a:srgbClr val="0000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kern="0">
                  <a:solidFill>
                    <a:prstClr val="white"/>
                  </a:solidFill>
                </a:endParaRPr>
              </a:p>
            </p:txBody>
          </p:sp>
        </p:grpSp>
      </p:grpSp>
      <p:sp>
        <p:nvSpPr>
          <p:cNvPr id="29" name="Titre"/>
          <p:cNvSpPr>
            <a:spLocks noChangeAspect="1" noChangeArrowheads="1"/>
          </p:cNvSpPr>
          <p:nvPr>
            <p:custDataLst>
              <p:tags r:id="rId3"/>
            </p:custDataLst>
          </p:nvPr>
        </p:nvSpPr>
        <p:spPr bwMode="auto">
          <a:xfrm>
            <a:off x="570459" y="5853260"/>
            <a:ext cx="358833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fr-FR" altLang="fr-FR" sz="1000" b="1" u="sng" kern="0" dirty="0" smtClean="0">
                <a:solidFill>
                  <a:srgbClr val="595959"/>
                </a:solidFill>
                <a:latin typeface="Arial" charset="0"/>
              </a:rPr>
              <a:t>Légende </a:t>
            </a:r>
            <a:r>
              <a:rPr lang="fr-FR" altLang="fr-FR" sz="1000" b="1" kern="0" dirty="0" smtClean="0">
                <a:solidFill>
                  <a:srgbClr val="595959"/>
                </a:solidFill>
                <a:latin typeface="Arial" charset="0"/>
              </a:rPr>
              <a:t>: </a:t>
            </a:r>
          </a:p>
          <a:p>
            <a:pPr>
              <a:lnSpc>
                <a:spcPct val="90000"/>
              </a:lnSpc>
              <a:defRPr/>
            </a:pPr>
            <a:r>
              <a:rPr lang="fr-FR" altLang="fr-FR" sz="1000" b="1" kern="0" dirty="0" smtClean="0">
                <a:solidFill>
                  <a:srgbClr val="595959"/>
                </a:solidFill>
                <a:latin typeface="Arial" charset="0"/>
              </a:rPr>
              <a:t>Différences vs moyenne de la population canadienne exprimées en indice : 100 représentant le score moyen de la population canadienne sur la valeur mesurée</a:t>
            </a:r>
            <a:endParaRPr lang="fr-CA" altLang="fr-FR" sz="1000" b="1" kern="0" dirty="0">
              <a:solidFill>
                <a:srgbClr val="595959"/>
              </a:solidFill>
              <a:latin typeface="Arial" charset="0"/>
            </a:endParaRPr>
          </a:p>
        </p:txBody>
      </p:sp>
      <p:sp>
        <p:nvSpPr>
          <p:cNvPr id="30" name="Titre 4"/>
          <p:cNvSpPr txBox="1">
            <a:spLocks/>
          </p:cNvSpPr>
          <p:nvPr>
            <p:custDataLst>
              <p:tags r:id="rId4"/>
            </p:custDataLst>
          </p:nvPr>
        </p:nvSpPr>
        <p:spPr bwMode="auto">
          <a:xfrm>
            <a:off x="558800" y="332657"/>
            <a:ext cx="5299075" cy="936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Valeurs socioculturelles caractérisant </a:t>
            </a:r>
            <a:r>
              <a:rPr lang="fr-CA" sz="2100" u="sng" dirty="0" smtClean="0">
                <a:solidFill>
                  <a:srgbClr val="9BBB59"/>
                </a:solidFill>
              </a:rPr>
              <a:t>moins</a:t>
            </a:r>
            <a:r>
              <a:rPr lang="fr-CA" sz="2100" dirty="0" smtClean="0">
                <a:solidFill>
                  <a:srgbClr val="9BBB59"/>
                </a:solidFill>
              </a:rPr>
              <a:t> la population LGBT que la moyenne de la population canadienne</a:t>
            </a:r>
            <a:endParaRPr lang="fr-CA" dirty="0">
              <a:solidFill>
                <a:srgbClr val="00AFDC"/>
              </a:solidFill>
            </a:endParaRPr>
          </a:p>
        </p:txBody>
      </p:sp>
      <p:sp>
        <p:nvSpPr>
          <p:cNvPr id="18" name="Rectangle 17"/>
          <p:cNvSpPr/>
          <p:nvPr/>
        </p:nvSpPr>
        <p:spPr>
          <a:xfrm>
            <a:off x="570459" y="4869160"/>
            <a:ext cx="7398340" cy="720080"/>
          </a:xfrm>
          <a:prstGeom prst="rect">
            <a:avLst/>
          </a:prstGeom>
          <a:ln w="12700">
            <a:solidFill>
              <a:srgbClr val="595959"/>
            </a:solidFill>
            <a:prstDash val="solid"/>
          </a:ln>
        </p:spPr>
        <p:txBody>
          <a:bodyPr vert="horz" lIns="0" tIns="0" rIns="0" bIns="0" rtlCol="0" anchor="ctr">
            <a:normAutofit/>
          </a:bodyPr>
          <a:lstStyle/>
          <a:p>
            <a:pPr marL="85725">
              <a:spcBef>
                <a:spcPts val="600"/>
              </a:spcBef>
              <a:buClr>
                <a:srgbClr val="00AFDC"/>
              </a:buClr>
              <a:buFont typeface="Arial" pitchFamily="34" charset="0"/>
              <a:buNone/>
            </a:pPr>
            <a:r>
              <a:rPr lang="fr-CA" sz="1200" dirty="0" smtClean="0">
                <a:solidFill>
                  <a:srgbClr val="7F7F7F"/>
                </a:solidFill>
                <a:latin typeface="Arial" pitchFamily="34" charset="0"/>
                <a:cs typeface="Arial" pitchFamily="34" charset="0"/>
              </a:rPr>
              <a:t>Un moins grand intérêt pour l’aspect utilitaire des choses. </a:t>
            </a:r>
            <a:endParaRPr lang="fr-CA" sz="1200" dirty="0">
              <a:solidFill>
                <a:srgbClr val="7F7F7F"/>
              </a:solidFill>
              <a:latin typeface="Arial" pitchFamily="34" charset="0"/>
              <a:cs typeface="Arial" pitchFamily="34" charset="0"/>
            </a:endParaRPr>
          </a:p>
          <a:p>
            <a:pPr marL="85725">
              <a:spcBef>
                <a:spcPts val="600"/>
              </a:spcBef>
              <a:buClr>
                <a:srgbClr val="00AFDC"/>
              </a:buClr>
              <a:buFont typeface="Arial" pitchFamily="34" charset="0"/>
              <a:buNone/>
            </a:pPr>
            <a:endParaRPr lang="fr-CA" sz="1200" dirty="0">
              <a:solidFill>
                <a:srgbClr val="7F7F7F"/>
              </a:solidFill>
              <a:latin typeface="Arial" pitchFamily="34" charset="0"/>
              <a:cs typeface="Arial" pitchFamily="34" charset="0"/>
            </a:endParaRPr>
          </a:p>
          <a:p>
            <a:pPr marL="85725">
              <a:spcBef>
                <a:spcPts val="300"/>
              </a:spcBef>
            </a:pPr>
            <a:r>
              <a:rPr lang="fr-CA" altLang="fr-FR" sz="1200" b="1" dirty="0" smtClean="0">
                <a:solidFill>
                  <a:srgbClr val="00CC00"/>
                </a:solidFill>
                <a:latin typeface="Arial" charset="0"/>
              </a:rPr>
              <a:t>PRIMAUTE DE L'UTILITE </a:t>
            </a:r>
            <a:r>
              <a:rPr lang="fr-CA" altLang="fr-FR" sz="1200" b="1" dirty="0" smtClean="0">
                <a:solidFill>
                  <a:srgbClr val="595959"/>
                </a:solidFill>
                <a:latin typeface="Arial" charset="0"/>
              </a:rPr>
              <a:t>(88)</a:t>
            </a:r>
            <a:endParaRPr lang="fr-CA" altLang="fr-FR" sz="1200" b="1" dirty="0">
              <a:solidFill>
                <a:srgbClr val="FF0000"/>
              </a:solidFill>
              <a:latin typeface="Arial" charset="0"/>
            </a:endParaRPr>
          </a:p>
        </p:txBody>
      </p:sp>
    </p:spTree>
    <p:extLst>
      <p:ext uri="{BB962C8B-B14F-4D97-AF65-F5344CB8AC3E}">
        <p14:creationId xmlns:p14="http://schemas.microsoft.com/office/powerpoint/2010/main" val="1665120133"/>
      </p:ext>
    </p:extLst>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278</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260648"/>
            <a:ext cx="5299075" cy="935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Valeurs socioculturelles sur lesquelles la population LGBT </a:t>
            </a:r>
            <a:r>
              <a:rPr lang="fr-CA" sz="2100" u="sng" dirty="0" smtClean="0">
                <a:solidFill>
                  <a:srgbClr val="9BBB59"/>
                </a:solidFill>
              </a:rPr>
              <a:t>se comporte de façon similaire</a:t>
            </a:r>
            <a:r>
              <a:rPr lang="fr-CA" sz="2100" dirty="0" smtClean="0">
                <a:solidFill>
                  <a:srgbClr val="9BBB59"/>
                </a:solidFill>
              </a:rPr>
              <a:t> à la population générale</a:t>
            </a:r>
            <a:endParaRPr lang="fr-CA" dirty="0">
              <a:solidFill>
                <a:srgbClr val="00AFDC"/>
              </a:solidFill>
            </a:endParaRPr>
          </a:p>
        </p:txBody>
      </p:sp>
      <p:sp>
        <p:nvSpPr>
          <p:cNvPr id="2" name="Rectangle 1"/>
          <p:cNvSpPr/>
          <p:nvPr/>
        </p:nvSpPr>
        <p:spPr>
          <a:xfrm>
            <a:off x="558799" y="1746306"/>
            <a:ext cx="3600000" cy="3025797"/>
          </a:xfrm>
          <a:prstGeom prst="rect">
            <a:avLst/>
          </a:prstGeom>
          <a:ln w="12700">
            <a:solidFill>
              <a:srgbClr val="595959"/>
            </a:solidFill>
            <a:prstDash val="solid"/>
          </a:ln>
        </p:spPr>
        <p:txBody>
          <a:bodyPr vert="horz" lIns="0" tIns="0" rIns="0" bIns="0" rtlCol="0" anchor="ctr">
            <a:normAutofit/>
          </a:bodyPr>
          <a:lstStyle/>
          <a:p>
            <a:pPr marL="85725">
              <a:spcBef>
                <a:spcPts val="600"/>
              </a:spcBef>
              <a:buClr>
                <a:srgbClr val="00AFDC"/>
              </a:buClr>
            </a:pPr>
            <a:r>
              <a:rPr lang="fr-CA" sz="1200" dirty="0">
                <a:solidFill>
                  <a:srgbClr val="7F7F7F"/>
                </a:solidFill>
                <a:latin typeface="Arial" pitchFamily="34" charset="0"/>
                <a:cs typeface="Arial" pitchFamily="34" charset="0"/>
              </a:rPr>
              <a:t>Un attrait </a:t>
            </a:r>
            <a:r>
              <a:rPr lang="fr-CA" sz="1200" dirty="0" smtClean="0">
                <a:solidFill>
                  <a:srgbClr val="7F7F7F"/>
                </a:solidFill>
                <a:latin typeface="Arial" pitchFamily="34" charset="0"/>
                <a:cs typeface="Arial" pitchFamily="34" charset="0"/>
              </a:rPr>
              <a:t>similaire pour </a:t>
            </a:r>
            <a:r>
              <a:rPr lang="fr-CA" sz="1200" dirty="0">
                <a:solidFill>
                  <a:srgbClr val="7F7F7F"/>
                </a:solidFill>
                <a:latin typeface="Arial" pitchFamily="34" charset="0"/>
                <a:cs typeface="Arial" pitchFamily="34" charset="0"/>
              </a:rPr>
              <a:t>l’innovation &amp; la consommation chez la </a:t>
            </a:r>
            <a:r>
              <a:rPr lang="fr-CA" sz="1200" dirty="0" smtClean="0">
                <a:solidFill>
                  <a:srgbClr val="7F7F7F"/>
                </a:solidFill>
                <a:latin typeface="Arial" pitchFamily="34" charset="0"/>
                <a:cs typeface="Arial" pitchFamily="34" charset="0"/>
              </a:rPr>
              <a:t>population </a:t>
            </a:r>
            <a:r>
              <a:rPr lang="fr-CA" sz="1200" dirty="0">
                <a:solidFill>
                  <a:srgbClr val="7F7F7F"/>
                </a:solidFill>
                <a:latin typeface="Arial" pitchFamily="34" charset="0"/>
                <a:cs typeface="Arial" pitchFamily="34" charset="0"/>
              </a:rPr>
              <a:t>LGBT </a:t>
            </a:r>
            <a:r>
              <a:rPr lang="fr-CA" sz="1200" dirty="0" smtClean="0">
                <a:solidFill>
                  <a:srgbClr val="7F7F7F"/>
                </a:solidFill>
                <a:latin typeface="Arial" pitchFamily="34" charset="0"/>
                <a:cs typeface="Arial" pitchFamily="34" charset="0"/>
              </a:rPr>
              <a:t>et la </a:t>
            </a:r>
            <a:r>
              <a:rPr lang="fr-CA" sz="1200" dirty="0">
                <a:solidFill>
                  <a:srgbClr val="7F7F7F"/>
                </a:solidFill>
                <a:latin typeface="Arial" pitchFamily="34" charset="0"/>
                <a:cs typeface="Arial" pitchFamily="34" charset="0"/>
              </a:rPr>
              <a:t>population </a:t>
            </a:r>
            <a:r>
              <a:rPr lang="fr-CA" sz="1200" dirty="0" smtClean="0">
                <a:solidFill>
                  <a:srgbClr val="7F7F7F"/>
                </a:solidFill>
                <a:latin typeface="Arial" pitchFamily="34" charset="0"/>
                <a:cs typeface="Arial" pitchFamily="34" charset="0"/>
              </a:rPr>
              <a:t>générale</a:t>
            </a:r>
            <a:endParaRPr lang="fr-CA" sz="1200" dirty="0">
              <a:solidFill>
                <a:srgbClr val="7F7F7F"/>
              </a:solidFill>
              <a:latin typeface="Arial" pitchFamily="34" charset="0"/>
              <a:cs typeface="Arial" pitchFamily="34" charset="0"/>
            </a:endParaRPr>
          </a:p>
          <a:p>
            <a:pPr marL="85725">
              <a:spcBef>
                <a:spcPts val="600"/>
              </a:spcBef>
              <a:buClr>
                <a:srgbClr val="00AFDC"/>
              </a:buClr>
              <a:buFont typeface="Arial" pitchFamily="34" charset="0"/>
              <a:buNone/>
            </a:pPr>
            <a:endParaRPr lang="fr-CA" sz="1200" dirty="0">
              <a:solidFill>
                <a:srgbClr val="7F7F7F"/>
              </a:solidFill>
              <a:latin typeface="Arial" pitchFamily="34" charset="0"/>
              <a:cs typeface="Arial" pitchFamily="34" charset="0"/>
            </a:endParaRPr>
          </a:p>
          <a:p>
            <a:pPr marL="85725">
              <a:spcBef>
                <a:spcPts val="300"/>
              </a:spcBef>
            </a:pPr>
            <a:r>
              <a:rPr lang="fr-CA" altLang="fr-FR" sz="1200" b="1" dirty="0">
                <a:solidFill>
                  <a:srgbClr val="595959"/>
                </a:solidFill>
                <a:latin typeface="Arial" charset="0"/>
              </a:rPr>
              <a:t>CONSOMMATION </a:t>
            </a:r>
            <a:r>
              <a:rPr lang="fr-CA" altLang="fr-FR" sz="1200" b="1" dirty="0" smtClean="0">
                <a:solidFill>
                  <a:srgbClr val="595959"/>
                </a:solidFill>
                <a:latin typeface="Arial" charset="0"/>
              </a:rPr>
              <a:t>PRÉCOCE</a:t>
            </a:r>
          </a:p>
          <a:p>
            <a:pPr marL="85725">
              <a:spcBef>
                <a:spcPts val="300"/>
              </a:spcBef>
            </a:pPr>
            <a:r>
              <a:rPr lang="fr-CA" altLang="fr-FR" sz="1200" b="1" dirty="0">
                <a:solidFill>
                  <a:srgbClr val="595959"/>
                </a:solidFill>
                <a:latin typeface="Arial" charset="0"/>
              </a:rPr>
              <a:t>RECHERCHE DE LA </a:t>
            </a:r>
            <a:r>
              <a:rPr lang="fr-CA" altLang="fr-FR" sz="1200" b="1" dirty="0" smtClean="0">
                <a:solidFill>
                  <a:srgbClr val="595959"/>
                </a:solidFill>
                <a:latin typeface="Arial" charset="0"/>
              </a:rPr>
              <a:t>NOUVEAUTÉ</a:t>
            </a:r>
          </a:p>
          <a:p>
            <a:pPr marL="85725">
              <a:spcBef>
                <a:spcPts val="300"/>
              </a:spcBef>
            </a:pPr>
            <a:r>
              <a:rPr lang="fr-CA" altLang="fr-FR" sz="1200" b="1" dirty="0" smtClean="0">
                <a:solidFill>
                  <a:srgbClr val="595959"/>
                </a:solidFill>
                <a:latin typeface="Arial" charset="0"/>
              </a:rPr>
              <a:t>GADGETISME</a:t>
            </a:r>
          </a:p>
          <a:p>
            <a:pPr marL="85725">
              <a:spcBef>
                <a:spcPts val="300"/>
              </a:spcBef>
            </a:pPr>
            <a:r>
              <a:rPr lang="fr-CA" altLang="fr-FR" sz="1200" b="1" dirty="0">
                <a:solidFill>
                  <a:srgbClr val="595959"/>
                </a:solidFill>
                <a:latin typeface="Arial" charset="0"/>
              </a:rPr>
              <a:t>CONSOMMATION </a:t>
            </a:r>
            <a:r>
              <a:rPr lang="fr-CA" altLang="fr-FR" sz="1200" b="1" dirty="0" smtClean="0">
                <a:solidFill>
                  <a:srgbClr val="595959"/>
                </a:solidFill>
                <a:latin typeface="Arial" charset="0"/>
              </a:rPr>
              <a:t>OSTENTATOIRE</a:t>
            </a:r>
          </a:p>
          <a:p>
            <a:pPr marL="85725">
              <a:spcBef>
                <a:spcPts val="300"/>
              </a:spcBef>
            </a:pPr>
            <a:r>
              <a:rPr lang="fr-CA" altLang="fr-FR" sz="1200" b="1" dirty="0">
                <a:solidFill>
                  <a:srgbClr val="595959"/>
                </a:solidFill>
                <a:latin typeface="Arial" charset="0"/>
              </a:rPr>
              <a:t>PLAISIR DE CONSOMMER</a:t>
            </a:r>
            <a:endParaRPr lang="fr-CA" altLang="fr-FR" sz="1200" b="1" dirty="0" smtClean="0">
              <a:solidFill>
                <a:srgbClr val="595959"/>
              </a:solidFill>
              <a:latin typeface="Arial" charset="0"/>
            </a:endParaRPr>
          </a:p>
        </p:txBody>
      </p:sp>
      <p:sp>
        <p:nvSpPr>
          <p:cNvPr id="19" name="Rectangle 18"/>
          <p:cNvSpPr/>
          <p:nvPr/>
        </p:nvSpPr>
        <p:spPr>
          <a:xfrm>
            <a:off x="4368799" y="3332104"/>
            <a:ext cx="3600000" cy="1440000"/>
          </a:xfrm>
          <a:prstGeom prst="rect">
            <a:avLst/>
          </a:prstGeom>
          <a:ln w="12700">
            <a:solidFill>
              <a:srgbClr val="595959"/>
            </a:solidFill>
            <a:prstDash val="solid"/>
          </a:ln>
        </p:spPr>
        <p:txBody>
          <a:bodyPr vert="horz" lIns="0" tIns="0" rIns="0" bIns="0" rtlCol="0" anchor="ctr">
            <a:normAutofit/>
          </a:bodyPr>
          <a:lstStyle/>
          <a:p>
            <a:pPr marL="85725">
              <a:spcBef>
                <a:spcPts val="600"/>
              </a:spcBef>
            </a:pPr>
            <a:r>
              <a:rPr lang="fr-CA" sz="1200" dirty="0" smtClean="0">
                <a:solidFill>
                  <a:srgbClr val="7F7F7F"/>
                </a:solidFill>
                <a:latin typeface="Arial" pitchFamily="34" charset="0"/>
                <a:cs typeface="Arial" pitchFamily="34" charset="0"/>
              </a:rPr>
              <a:t>Un désir similaire </a:t>
            </a:r>
            <a:r>
              <a:rPr lang="fr-CA" sz="1200" dirty="0">
                <a:solidFill>
                  <a:srgbClr val="7F7F7F"/>
                </a:solidFill>
                <a:latin typeface="Arial" pitchFamily="34" charset="0"/>
                <a:cs typeface="Arial" pitchFamily="34" charset="0"/>
              </a:rPr>
              <a:t>d’aiguiser son esprit critique, surtout face à la consommation</a:t>
            </a:r>
          </a:p>
          <a:p>
            <a:pPr marL="85725">
              <a:spcBef>
                <a:spcPts val="300"/>
              </a:spcBef>
            </a:pPr>
            <a:endParaRPr lang="fr-CA" altLang="fr-FR" sz="1200" b="1" dirty="0" smtClean="0">
              <a:solidFill>
                <a:srgbClr val="FD8B00"/>
              </a:solidFill>
              <a:latin typeface="Arial" charset="0"/>
            </a:endParaRPr>
          </a:p>
          <a:p>
            <a:pPr marL="85725">
              <a:spcBef>
                <a:spcPts val="300"/>
              </a:spcBef>
            </a:pPr>
            <a:r>
              <a:rPr lang="fr-CA" altLang="fr-FR" sz="1200" b="1" dirty="0">
                <a:solidFill>
                  <a:srgbClr val="595959"/>
                </a:solidFill>
                <a:latin typeface="Arial" charset="0"/>
              </a:rPr>
              <a:t>CONSOMMATION AVISÉE</a:t>
            </a:r>
          </a:p>
          <a:p>
            <a:pPr marL="85725">
              <a:spcBef>
                <a:spcPts val="300"/>
              </a:spcBef>
            </a:pPr>
            <a:r>
              <a:rPr lang="fr-CA" altLang="fr-FR" sz="1200" b="1" dirty="0">
                <a:solidFill>
                  <a:srgbClr val="595959"/>
                </a:solidFill>
                <a:latin typeface="Arial" charset="0"/>
              </a:rPr>
              <a:t>CONSOMMATION </a:t>
            </a:r>
            <a:r>
              <a:rPr lang="fr-CA" altLang="fr-FR" sz="1200" b="1" dirty="0" smtClean="0">
                <a:solidFill>
                  <a:srgbClr val="595959"/>
                </a:solidFill>
                <a:latin typeface="Arial" charset="0"/>
              </a:rPr>
              <a:t>ÉTHIQUE</a:t>
            </a:r>
          </a:p>
        </p:txBody>
      </p:sp>
      <p:sp>
        <p:nvSpPr>
          <p:cNvPr id="20" name="Rectangle 19"/>
          <p:cNvSpPr/>
          <p:nvPr/>
        </p:nvSpPr>
        <p:spPr>
          <a:xfrm>
            <a:off x="4368799" y="1746307"/>
            <a:ext cx="3600000" cy="1440000"/>
          </a:xfrm>
          <a:prstGeom prst="rect">
            <a:avLst/>
          </a:prstGeom>
          <a:ln w="12700">
            <a:solidFill>
              <a:srgbClr val="595959"/>
            </a:solidFill>
            <a:prstDash val="solid"/>
          </a:ln>
        </p:spPr>
        <p:txBody>
          <a:bodyPr vert="horz" lIns="0" tIns="0" rIns="0" bIns="0" rtlCol="0" anchor="ctr">
            <a:normAutofit/>
          </a:bodyPr>
          <a:lstStyle/>
          <a:p>
            <a:pPr marL="85725">
              <a:spcBef>
                <a:spcPts val="600"/>
              </a:spcBef>
              <a:buClr>
                <a:srgbClr val="00AFDC"/>
              </a:buClr>
              <a:buFont typeface="Arial" pitchFamily="34" charset="0"/>
              <a:buNone/>
            </a:pPr>
            <a:r>
              <a:rPr lang="fr-CA" sz="1200" dirty="0" smtClean="0">
                <a:solidFill>
                  <a:srgbClr val="7F7F7F"/>
                </a:solidFill>
                <a:latin typeface="Arial" pitchFamily="34" charset="0"/>
                <a:cs typeface="Arial" pitchFamily="34" charset="0"/>
              </a:rPr>
              <a:t>Le même besoin d’hédonisme chez la population LGBT que chez la population générale</a:t>
            </a:r>
          </a:p>
          <a:p>
            <a:pPr marL="85725">
              <a:spcBef>
                <a:spcPts val="600"/>
              </a:spcBef>
              <a:buClr>
                <a:srgbClr val="00AFDC"/>
              </a:buClr>
              <a:buFont typeface="Arial" pitchFamily="34" charset="0"/>
              <a:buNone/>
            </a:pPr>
            <a:endParaRPr lang="fr-CA" sz="1200" dirty="0">
              <a:solidFill>
                <a:srgbClr val="7F7F7F"/>
              </a:solidFill>
              <a:latin typeface="Arial" pitchFamily="34" charset="0"/>
              <a:cs typeface="Arial" pitchFamily="34" charset="0"/>
            </a:endParaRPr>
          </a:p>
          <a:p>
            <a:pPr marL="85725">
              <a:spcBef>
                <a:spcPts val="300"/>
              </a:spcBef>
            </a:pPr>
            <a:r>
              <a:rPr lang="fr-CA" altLang="fr-FR" sz="1200" b="1" dirty="0" smtClean="0">
                <a:solidFill>
                  <a:srgbClr val="595959"/>
                </a:solidFill>
                <a:latin typeface="Arial" charset="0"/>
              </a:rPr>
              <a:t>INTENSITÉ </a:t>
            </a:r>
            <a:r>
              <a:rPr lang="fr-CA" altLang="fr-FR" sz="1200" b="1" dirty="0">
                <a:solidFill>
                  <a:srgbClr val="595959"/>
                </a:solidFill>
                <a:latin typeface="Arial" charset="0"/>
              </a:rPr>
              <a:t>ET </a:t>
            </a:r>
            <a:r>
              <a:rPr lang="fr-CA" altLang="fr-FR" sz="1200" b="1" dirty="0" smtClean="0">
                <a:solidFill>
                  <a:srgbClr val="595959"/>
                </a:solidFill>
                <a:latin typeface="Arial" charset="0"/>
              </a:rPr>
              <a:t>EXPÉRIENCES ÉMOTIONNELLES/HYPERRATIONALITÉ</a:t>
            </a:r>
            <a:endParaRPr lang="fr-CA" altLang="fr-FR" sz="1200" b="1" dirty="0">
              <a:solidFill>
                <a:srgbClr val="595959"/>
              </a:solidFill>
              <a:latin typeface="Arial" charset="0"/>
            </a:endParaRPr>
          </a:p>
        </p:txBody>
      </p:sp>
      <p:sp>
        <p:nvSpPr>
          <p:cNvPr id="21" name="Rectangle 20"/>
          <p:cNvSpPr/>
          <p:nvPr/>
        </p:nvSpPr>
        <p:spPr>
          <a:xfrm>
            <a:off x="558799" y="4859279"/>
            <a:ext cx="3600000" cy="1080000"/>
          </a:xfrm>
          <a:prstGeom prst="rect">
            <a:avLst/>
          </a:prstGeom>
          <a:ln w="12700">
            <a:solidFill>
              <a:srgbClr val="595959"/>
            </a:solidFill>
            <a:prstDash val="solid"/>
          </a:ln>
        </p:spPr>
        <p:txBody>
          <a:bodyPr vert="horz" lIns="0" tIns="0" rIns="0" bIns="0" rtlCol="0" anchor="ctr">
            <a:normAutofit/>
          </a:bodyPr>
          <a:lstStyle/>
          <a:p>
            <a:pPr marL="85725">
              <a:spcBef>
                <a:spcPts val="600"/>
              </a:spcBef>
            </a:pPr>
            <a:r>
              <a:rPr lang="fr-CA" sz="1200" dirty="0" smtClean="0">
                <a:solidFill>
                  <a:srgbClr val="7F7F7F"/>
                </a:solidFill>
                <a:latin typeface="Arial" pitchFamily="34" charset="0"/>
                <a:cs typeface="Arial" pitchFamily="34" charset="0"/>
              </a:rPr>
              <a:t>L’importance de l’apparence est similaire chez la population LGBT et la population générale</a:t>
            </a:r>
            <a:endParaRPr lang="fr-CA" sz="1200" dirty="0">
              <a:solidFill>
                <a:srgbClr val="7F7F7F"/>
              </a:solidFill>
              <a:latin typeface="Arial" pitchFamily="34" charset="0"/>
              <a:cs typeface="Arial" pitchFamily="34" charset="0"/>
            </a:endParaRPr>
          </a:p>
          <a:p>
            <a:pPr marL="85725">
              <a:spcBef>
                <a:spcPts val="300"/>
              </a:spcBef>
            </a:pPr>
            <a:endParaRPr lang="fr-CA" altLang="fr-FR" sz="1200" b="1" dirty="0" smtClean="0">
              <a:solidFill>
                <a:srgbClr val="FD8B00"/>
              </a:solidFill>
              <a:latin typeface="Arial" charset="0"/>
            </a:endParaRPr>
          </a:p>
          <a:p>
            <a:pPr marL="85725">
              <a:spcBef>
                <a:spcPts val="300"/>
              </a:spcBef>
            </a:pPr>
            <a:r>
              <a:rPr lang="fr-CA" altLang="fr-FR" sz="1200" b="1" dirty="0">
                <a:solidFill>
                  <a:srgbClr val="595959"/>
                </a:solidFill>
                <a:latin typeface="Arial" charset="0"/>
              </a:rPr>
              <a:t>SOUCI DE L'APPARENCE</a:t>
            </a:r>
          </a:p>
        </p:txBody>
      </p:sp>
      <p:sp>
        <p:nvSpPr>
          <p:cNvPr id="22" name="Rectangle 21"/>
          <p:cNvSpPr/>
          <p:nvPr/>
        </p:nvSpPr>
        <p:spPr>
          <a:xfrm>
            <a:off x="4368799" y="4868725"/>
            <a:ext cx="3600000" cy="1080000"/>
          </a:xfrm>
          <a:prstGeom prst="rect">
            <a:avLst/>
          </a:prstGeom>
          <a:ln w="12700">
            <a:solidFill>
              <a:srgbClr val="595959"/>
            </a:solidFill>
            <a:prstDash val="solid"/>
          </a:ln>
        </p:spPr>
        <p:txBody>
          <a:bodyPr vert="horz" lIns="0" tIns="0" rIns="0" bIns="0" rtlCol="0" anchor="ctr">
            <a:normAutofit/>
          </a:bodyPr>
          <a:lstStyle/>
          <a:p>
            <a:pPr marL="85725">
              <a:spcBef>
                <a:spcPts val="600"/>
              </a:spcBef>
            </a:pPr>
            <a:r>
              <a:rPr lang="fr-CA" sz="1200" dirty="0" smtClean="0">
                <a:solidFill>
                  <a:srgbClr val="7F7F7F"/>
                </a:solidFill>
                <a:latin typeface="Arial" pitchFamily="34" charset="0"/>
                <a:cs typeface="Arial" pitchFamily="34" charset="0"/>
              </a:rPr>
              <a:t>Une proportion similaire de gens ayant de la difficulté à donner un sens à leur vie </a:t>
            </a:r>
            <a:endParaRPr lang="fr-CA" sz="1200" dirty="0">
              <a:solidFill>
                <a:srgbClr val="7F7F7F"/>
              </a:solidFill>
              <a:latin typeface="Arial" pitchFamily="34" charset="0"/>
              <a:cs typeface="Arial" pitchFamily="34" charset="0"/>
            </a:endParaRPr>
          </a:p>
          <a:p>
            <a:pPr marL="85725">
              <a:spcBef>
                <a:spcPts val="300"/>
              </a:spcBef>
            </a:pPr>
            <a:endParaRPr lang="fr-CA" altLang="fr-FR" sz="1200" b="1" dirty="0" smtClean="0">
              <a:solidFill>
                <a:srgbClr val="FD8B00"/>
              </a:solidFill>
              <a:latin typeface="Arial" charset="0"/>
            </a:endParaRPr>
          </a:p>
          <a:p>
            <a:pPr marL="85725">
              <a:spcBef>
                <a:spcPts val="300"/>
              </a:spcBef>
            </a:pPr>
            <a:r>
              <a:rPr lang="fr-CA" altLang="fr-FR" sz="1200" b="1" dirty="0">
                <a:solidFill>
                  <a:srgbClr val="595959"/>
                </a:solidFill>
                <a:latin typeface="Arial" charset="0"/>
              </a:rPr>
              <a:t>ABSENCE DE BUT</a:t>
            </a:r>
          </a:p>
        </p:txBody>
      </p:sp>
    </p:spTree>
    <p:extLst>
      <p:ext uri="{BB962C8B-B14F-4D97-AF65-F5344CB8AC3E}">
        <p14:creationId xmlns:p14="http://schemas.microsoft.com/office/powerpoint/2010/main" val="809260194"/>
      </p:ext>
    </p:extLst>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279</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260648"/>
            <a:ext cx="5299075" cy="935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En résumé : grands axes de valeurs qui caractérisent la population LGBT dans son ensemble</a:t>
            </a:r>
            <a:endParaRPr lang="fr-CA" dirty="0">
              <a:solidFill>
                <a:srgbClr val="00AFDC"/>
              </a:solidFill>
            </a:endParaRPr>
          </a:p>
        </p:txBody>
      </p:sp>
      <p:sp>
        <p:nvSpPr>
          <p:cNvPr id="5" name="Rectangle à coins arrondis 4"/>
          <p:cNvSpPr/>
          <p:nvPr/>
        </p:nvSpPr>
        <p:spPr>
          <a:xfrm>
            <a:off x="578619" y="1475849"/>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Grande volonté d’épanouissement personnel  </a:t>
            </a:r>
            <a:endParaRPr lang="fr-CA" sz="1400" dirty="0">
              <a:solidFill>
                <a:srgbClr val="7F7F7F"/>
              </a:solidFill>
              <a:latin typeface="Arial" panose="020B0604020202020204" pitchFamily="34" charset="0"/>
              <a:cs typeface="Arial" panose="020B0604020202020204" pitchFamily="34" charset="0"/>
            </a:endParaRPr>
          </a:p>
        </p:txBody>
      </p:sp>
      <p:sp>
        <p:nvSpPr>
          <p:cNvPr id="11" name="Rectangle à coins arrondis 10"/>
          <p:cNvSpPr/>
          <p:nvPr/>
        </p:nvSpPr>
        <p:spPr>
          <a:xfrm>
            <a:off x="578619" y="2369775"/>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Désir d’authenticité </a:t>
            </a:r>
            <a:endParaRPr lang="fr-CA" sz="1400" dirty="0">
              <a:solidFill>
                <a:srgbClr val="7F7F7F"/>
              </a:solidFill>
              <a:latin typeface="Arial" panose="020B0604020202020204" pitchFamily="34" charset="0"/>
              <a:cs typeface="Arial" panose="020B0604020202020204" pitchFamily="34" charset="0"/>
            </a:endParaRPr>
          </a:p>
        </p:txBody>
      </p:sp>
      <p:sp>
        <p:nvSpPr>
          <p:cNvPr id="12" name="Rectangle à coins arrondis 11"/>
          <p:cNvSpPr/>
          <p:nvPr/>
        </p:nvSpPr>
        <p:spPr>
          <a:xfrm>
            <a:off x="578619" y="1922812"/>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a:solidFill>
                  <a:srgbClr val="7F7F7F"/>
                </a:solidFill>
                <a:latin typeface="Arial" panose="020B0604020202020204" pitchFamily="34" charset="0"/>
                <a:cs typeface="Arial" panose="020B0604020202020204" pitchFamily="34" charset="0"/>
              </a:rPr>
              <a:t>C</a:t>
            </a:r>
            <a:r>
              <a:rPr lang="fr-CA" sz="1400" dirty="0" smtClean="0">
                <a:solidFill>
                  <a:srgbClr val="7F7F7F"/>
                </a:solidFill>
                <a:latin typeface="Arial" panose="020B0604020202020204" pitchFamily="34" charset="0"/>
                <a:cs typeface="Arial" panose="020B0604020202020204" pitchFamily="34" charset="0"/>
              </a:rPr>
              <a:t>réativité, ouverture d’esprit </a:t>
            </a:r>
            <a:endParaRPr lang="fr-CA" sz="1400" dirty="0">
              <a:solidFill>
                <a:srgbClr val="7F7F7F"/>
              </a:solidFill>
              <a:latin typeface="Arial" panose="020B0604020202020204" pitchFamily="34" charset="0"/>
              <a:cs typeface="Arial" panose="020B0604020202020204" pitchFamily="34" charset="0"/>
            </a:endParaRPr>
          </a:p>
        </p:txBody>
      </p:sp>
      <p:sp>
        <p:nvSpPr>
          <p:cNvPr id="14" name="Rectangle à coins arrondis 13"/>
          <p:cNvSpPr/>
          <p:nvPr/>
        </p:nvSpPr>
        <p:spPr>
          <a:xfrm>
            <a:off x="578619" y="3263701"/>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Adaptabilité, en </a:t>
            </a:r>
            <a:r>
              <a:rPr lang="fr-CA" sz="1400" dirty="0">
                <a:solidFill>
                  <a:srgbClr val="7F7F7F"/>
                </a:solidFill>
                <a:latin typeface="Arial" panose="020B0604020202020204" pitchFamily="34" charset="0"/>
                <a:cs typeface="Arial" panose="020B0604020202020204" pitchFamily="34" charset="0"/>
              </a:rPr>
              <a:t>phase avec la société</a:t>
            </a:r>
          </a:p>
        </p:txBody>
      </p:sp>
      <p:sp>
        <p:nvSpPr>
          <p:cNvPr id="15" name="Rectangle à coins arrondis 14"/>
          <p:cNvSpPr/>
          <p:nvPr/>
        </p:nvSpPr>
        <p:spPr>
          <a:xfrm>
            <a:off x="578619" y="2816738"/>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a:solidFill>
                  <a:srgbClr val="7F7F7F"/>
                </a:solidFill>
                <a:latin typeface="Arial" panose="020B0604020202020204" pitchFamily="34" charset="0"/>
                <a:cs typeface="Arial" panose="020B0604020202020204" pitchFamily="34" charset="0"/>
              </a:rPr>
              <a:t>Conscience sociale et </a:t>
            </a:r>
            <a:r>
              <a:rPr lang="fr-CA" sz="1400" dirty="0" smtClean="0">
                <a:solidFill>
                  <a:srgbClr val="7F7F7F"/>
                </a:solidFill>
                <a:latin typeface="Arial" panose="020B0604020202020204" pitchFamily="34" charset="0"/>
                <a:cs typeface="Arial" panose="020B0604020202020204" pitchFamily="34" charset="0"/>
              </a:rPr>
              <a:t>écologique</a:t>
            </a:r>
            <a:endParaRPr lang="fr-CA" sz="1400" dirty="0">
              <a:solidFill>
                <a:srgbClr val="7F7F7F"/>
              </a:solidFill>
              <a:latin typeface="Arial" panose="020B0604020202020204" pitchFamily="34" charset="0"/>
              <a:cs typeface="Arial" panose="020B0604020202020204" pitchFamily="34" charset="0"/>
            </a:endParaRPr>
          </a:p>
        </p:txBody>
      </p:sp>
      <p:sp>
        <p:nvSpPr>
          <p:cNvPr id="16" name="ZoneTexte 15"/>
          <p:cNvSpPr txBox="1"/>
          <p:nvPr>
            <p:custDataLst>
              <p:tags r:id="rId4"/>
            </p:custDataLst>
          </p:nvPr>
        </p:nvSpPr>
        <p:spPr>
          <a:xfrm>
            <a:off x="558801" y="4586034"/>
            <a:ext cx="4589264" cy="1944216"/>
          </a:xfrm>
          <a:prstGeom prst="rect">
            <a:avLst/>
          </a:prstGeom>
          <a:noFill/>
        </p:spPr>
        <p:txBody>
          <a:bodyPr wrap="square" lIns="0" tIns="0" rIns="0" bIns="0" rtlCol="0">
            <a:normAutofit/>
          </a:bodyPr>
          <a:lstStyle/>
          <a:p>
            <a:pPr>
              <a:spcBef>
                <a:spcPts val="600"/>
              </a:spcBef>
            </a:pPr>
            <a:r>
              <a:rPr lang="fr-CA" sz="1200" b="1" dirty="0" smtClean="0">
                <a:solidFill>
                  <a:srgbClr val="9BBB59"/>
                </a:solidFill>
                <a:latin typeface="Arial" panose="020B0604020202020204" pitchFamily="34" charset="0"/>
                <a:cs typeface="Arial" panose="020B0604020202020204" pitchFamily="34" charset="0"/>
              </a:rPr>
              <a:t>Donc des individus qui vont globalement :</a:t>
            </a:r>
          </a:p>
          <a:p>
            <a:pPr marL="171450" indent="-171450">
              <a:spcBef>
                <a:spcPts val="600"/>
              </a:spcBef>
              <a:buClr>
                <a:srgbClr val="9BBB59"/>
              </a:buClr>
              <a:buFont typeface="Arial" panose="020B0604020202020204" pitchFamily="34" charset="0"/>
              <a:buChar char="•"/>
            </a:pPr>
            <a:r>
              <a:rPr lang="fr-CA" sz="1050" dirty="0" smtClean="0">
                <a:solidFill>
                  <a:srgbClr val="5A5A5A"/>
                </a:solidFill>
                <a:latin typeface="Arial" pitchFamily="34" charset="0"/>
                <a:cs typeface="Arial" pitchFamily="34" charset="0"/>
              </a:rPr>
              <a:t>valoriser les plaisirs de la vie, l’hédonisme, une certaine forme d’insouciance, donner une place importante à leur bien-être, parfois au détriment des contraintes, et être réceptifs à des approches qui mettent en valeur une telle philosophie de la vie (ex. humour, légèreté, positivité);</a:t>
            </a:r>
          </a:p>
          <a:p>
            <a:pPr marL="171450" indent="-171450">
              <a:spcBef>
                <a:spcPts val="600"/>
              </a:spcBef>
              <a:buClr>
                <a:srgbClr val="9BBB59"/>
              </a:buClr>
              <a:buFont typeface="Arial" panose="020B0604020202020204" pitchFamily="34" charset="0"/>
              <a:buChar char="•"/>
            </a:pPr>
            <a:r>
              <a:rPr lang="fr-CA" sz="1050" dirty="0" smtClean="0">
                <a:solidFill>
                  <a:srgbClr val="5A5A5A"/>
                </a:solidFill>
                <a:latin typeface="Arial" pitchFamily="34" charset="0"/>
                <a:cs typeface="Arial" pitchFamily="34" charset="0"/>
              </a:rPr>
              <a:t>valoriser le respect et la recherche d’une compréhension approfondie de soi et d’autrui (de la planète et de la vie en général) et avoir tendance à s’attendre à ce qu’on les approche dans ce genre d’esprit; </a:t>
            </a:r>
          </a:p>
          <a:p>
            <a:pPr marL="171450" indent="-171450">
              <a:spcBef>
                <a:spcPts val="600"/>
              </a:spcBef>
              <a:buClr>
                <a:srgbClr val="9BBB59"/>
              </a:buClr>
              <a:buFont typeface="Arial" panose="020B0604020202020204" pitchFamily="34" charset="0"/>
              <a:buChar char="•"/>
            </a:pPr>
            <a:r>
              <a:rPr lang="fr-CA" sz="1050" dirty="0" smtClean="0">
                <a:solidFill>
                  <a:srgbClr val="595959"/>
                </a:solidFill>
                <a:latin typeface="Arial" pitchFamily="34" charset="0"/>
                <a:cs typeface="Arial" pitchFamily="34" charset="0"/>
              </a:rPr>
              <a:t>aimer vivre avec leur temps, évoluer et sortir des sentiers battus, surtout dans une optique de recherche de solutions; </a:t>
            </a:r>
          </a:p>
          <a:p>
            <a:pPr marL="171450" indent="-171450">
              <a:spcBef>
                <a:spcPts val="600"/>
              </a:spcBef>
              <a:buClr>
                <a:srgbClr val="9BBB59"/>
              </a:buClr>
              <a:buFont typeface="Arial" panose="020B0604020202020204" pitchFamily="34" charset="0"/>
              <a:buChar char="•"/>
            </a:pPr>
            <a:endParaRPr lang="fr-CA" sz="1050" dirty="0">
              <a:solidFill>
                <a:srgbClr val="595959"/>
              </a:solidFill>
              <a:latin typeface="Arial" pitchFamily="34" charset="0"/>
              <a:cs typeface="Arial" pitchFamily="34" charset="0"/>
            </a:endParaRPr>
          </a:p>
        </p:txBody>
      </p:sp>
      <p:sp>
        <p:nvSpPr>
          <p:cNvPr id="6" name="Flèche vers le bas 5"/>
          <p:cNvSpPr/>
          <p:nvPr/>
        </p:nvSpPr>
        <p:spPr>
          <a:xfrm>
            <a:off x="2664568" y="4157626"/>
            <a:ext cx="360040" cy="360040"/>
          </a:xfrm>
          <a:prstGeom prst="downArrow">
            <a:avLst/>
          </a:prstGeom>
          <a:solidFill>
            <a:srgbClr val="9BBB59"/>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prstClr val="white"/>
              </a:solidFill>
            </a:endParaRPr>
          </a:p>
        </p:txBody>
      </p:sp>
      <p:sp>
        <p:nvSpPr>
          <p:cNvPr id="17" name="Rectangle à coins arrondis 16"/>
          <p:cNvSpPr/>
          <p:nvPr/>
        </p:nvSpPr>
        <p:spPr>
          <a:xfrm>
            <a:off x="578620" y="3710664"/>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Distance face aux valeurs familiales traditionnelles</a:t>
            </a:r>
            <a:endParaRPr lang="fr-CA" sz="1400" dirty="0">
              <a:solidFill>
                <a:srgbClr val="7F7F7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67819013"/>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Avertissement </a:t>
            </a:r>
            <a:endParaRPr lang="fr-CA" dirty="0">
              <a:solidFill>
                <a:srgbClr val="9BBB59"/>
              </a:solidFill>
            </a:endParaRPr>
          </a:p>
        </p:txBody>
      </p:sp>
      <p:sp>
        <p:nvSpPr>
          <p:cNvPr id="5" name="Espace réservé du pied de page 4"/>
          <p:cNvSpPr>
            <a:spLocks noGrp="1"/>
          </p:cNvSpPr>
          <p:nvPr>
            <p:ph type="ftr" sz="quarter" idx="11"/>
            <p:custDataLst>
              <p:tags r:id="rId2"/>
            </p:custDataLst>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3"/>
            </p:custDataLst>
          </p:nvPr>
        </p:nvSpPr>
        <p:spPr/>
        <p:txBody>
          <a:bodyPr/>
          <a:lstStyle/>
          <a:p>
            <a:fld id="{E7B58D81-04C7-47EB-9B1C-20051A4D7758}" type="slidenum">
              <a:rPr lang="en-CA" smtClean="0">
                <a:solidFill>
                  <a:srgbClr val="000000">
                    <a:tint val="75000"/>
                  </a:srgbClr>
                </a:solidFill>
              </a:rPr>
              <a:pPr/>
              <a:t>28</a:t>
            </a:fld>
            <a:endParaRPr lang="en-CA">
              <a:solidFill>
                <a:srgbClr val="000000">
                  <a:tint val="75000"/>
                </a:srgbClr>
              </a:solidFill>
            </a:endParaRPr>
          </a:p>
        </p:txBody>
      </p:sp>
      <p:sp>
        <p:nvSpPr>
          <p:cNvPr id="7" name="Espace réservé du contenu 6"/>
          <p:cNvSpPr>
            <a:spLocks noGrp="1"/>
          </p:cNvSpPr>
          <p:nvPr>
            <p:ph type="body" sz="quarter" idx="13"/>
            <p:custDataLst>
              <p:tags r:id="rId4"/>
            </p:custDataLst>
          </p:nvPr>
        </p:nvSpPr>
        <p:spPr>
          <a:xfrm>
            <a:off x="585845" y="1492994"/>
            <a:ext cx="5311775" cy="4968552"/>
          </a:xfrm>
        </p:spPr>
        <p:txBody>
          <a:bodyPr>
            <a:normAutofit/>
          </a:bodyPr>
          <a:lstStyle/>
          <a:p>
            <a:pPr>
              <a:lnSpc>
                <a:spcPct val="95000"/>
              </a:lnSpc>
              <a:defRPr/>
            </a:pPr>
            <a:r>
              <a:rPr lang="fr-CA" sz="1200" b="0" dirty="0" smtClean="0">
                <a:solidFill>
                  <a:srgbClr val="7F7F7F"/>
                </a:solidFill>
              </a:rPr>
              <a:t>Tel qu’expliqué dans la partie méthodologique de ce rapport</a:t>
            </a:r>
            <a:r>
              <a:rPr lang="fr-CA" sz="1200" b="0" dirty="0">
                <a:solidFill>
                  <a:srgbClr val="7F7F7F"/>
                </a:solidFill>
              </a:rPr>
              <a:t>, notre échantillon ne peut prétendre être parfaitement représentatif </a:t>
            </a:r>
            <a:r>
              <a:rPr lang="fr-CA" sz="1200" b="0" dirty="0" smtClean="0">
                <a:solidFill>
                  <a:srgbClr val="7F7F7F"/>
                </a:solidFill>
              </a:rPr>
              <a:t>des communautés LGBT, </a:t>
            </a:r>
            <a:r>
              <a:rPr lang="fr-CA" sz="1200" b="0" dirty="0">
                <a:solidFill>
                  <a:srgbClr val="7F7F7F"/>
                </a:solidFill>
              </a:rPr>
              <a:t>compte </a:t>
            </a:r>
            <a:r>
              <a:rPr lang="fr-CA" sz="1200" b="0" dirty="0" smtClean="0">
                <a:solidFill>
                  <a:srgbClr val="7F7F7F"/>
                </a:solidFill>
              </a:rPr>
              <a:t>tenu des méthodes employées pour le constituer et de l’absence de données sociodémographiques officielles sur la population LGBT qui permettraient de le calibrer de façon précise.</a:t>
            </a:r>
          </a:p>
          <a:p>
            <a:pPr>
              <a:lnSpc>
                <a:spcPct val="95000"/>
              </a:lnSpc>
              <a:defRPr/>
            </a:pPr>
            <a:r>
              <a:rPr lang="fr-CA" sz="1200" b="0" dirty="0" smtClean="0">
                <a:solidFill>
                  <a:srgbClr val="7F7F7F"/>
                </a:solidFill>
              </a:rPr>
              <a:t>Cependant, l’envergure de </a:t>
            </a:r>
            <a:r>
              <a:rPr lang="fr-CA" sz="1200" b="0" dirty="0">
                <a:solidFill>
                  <a:srgbClr val="7F7F7F"/>
                </a:solidFill>
              </a:rPr>
              <a:t>cet échantillon (près de 1 900 personnes) lui donne une solidité suffisante pour que nous puissions nous </a:t>
            </a:r>
            <a:r>
              <a:rPr lang="fr-CA" sz="1200" b="0" dirty="0" smtClean="0">
                <a:solidFill>
                  <a:srgbClr val="7F7F7F"/>
                </a:solidFill>
              </a:rPr>
              <a:t>permettre de l’utiliser pour faire </a:t>
            </a:r>
            <a:r>
              <a:rPr lang="fr-CA" sz="1200" b="0" dirty="0">
                <a:solidFill>
                  <a:srgbClr val="7F7F7F"/>
                </a:solidFill>
              </a:rPr>
              <a:t>ressortir </a:t>
            </a:r>
            <a:r>
              <a:rPr lang="fr-CA" sz="1200" b="0" dirty="0" smtClean="0">
                <a:solidFill>
                  <a:srgbClr val="7F7F7F"/>
                </a:solidFill>
              </a:rPr>
              <a:t>différentes tendances au sein de sa composition, notamment certains liens entre âge, orientation </a:t>
            </a:r>
            <a:r>
              <a:rPr lang="fr-CA" sz="1200" b="0" dirty="0">
                <a:solidFill>
                  <a:srgbClr val="7F7F7F"/>
                </a:solidFill>
              </a:rPr>
              <a:t>sexuelle et </a:t>
            </a:r>
            <a:r>
              <a:rPr lang="fr-CA" sz="1200" b="0" dirty="0" smtClean="0">
                <a:solidFill>
                  <a:srgbClr val="7F7F7F"/>
                </a:solidFill>
              </a:rPr>
              <a:t>identité </a:t>
            </a:r>
            <a:r>
              <a:rPr lang="fr-CA" sz="1200" b="0" dirty="0">
                <a:solidFill>
                  <a:srgbClr val="7F7F7F"/>
                </a:solidFill>
              </a:rPr>
              <a:t>de </a:t>
            </a:r>
            <a:r>
              <a:rPr lang="fr-CA" sz="1200" b="0" dirty="0" smtClean="0">
                <a:solidFill>
                  <a:srgbClr val="7F7F7F"/>
                </a:solidFill>
              </a:rPr>
              <a:t>genre, dressant d’entrée de jeu un portrait très différent de la population LGBT entre les plus jeunes générations qui la composent (15-34 ans) et leurs aînés </a:t>
            </a:r>
            <a:br>
              <a:rPr lang="fr-CA" sz="1200" b="0" dirty="0" smtClean="0">
                <a:solidFill>
                  <a:srgbClr val="7F7F7F"/>
                </a:solidFill>
              </a:rPr>
            </a:br>
            <a:r>
              <a:rPr lang="fr-CA" sz="1200" b="0" dirty="0" smtClean="0">
                <a:solidFill>
                  <a:srgbClr val="7F7F7F"/>
                </a:solidFill>
              </a:rPr>
              <a:t>(35 ans et plus). </a:t>
            </a:r>
          </a:p>
          <a:p>
            <a:pPr>
              <a:lnSpc>
                <a:spcPct val="95000"/>
              </a:lnSpc>
              <a:defRPr/>
            </a:pPr>
            <a:r>
              <a:rPr lang="fr-CA" sz="1200" b="0" dirty="0" smtClean="0">
                <a:solidFill>
                  <a:srgbClr val="7F7F7F"/>
                </a:solidFill>
              </a:rPr>
              <a:t>Par ailleurs, la partie de collecte visant à constituer </a:t>
            </a:r>
            <a:r>
              <a:rPr lang="fr-CA" sz="1200" b="0" dirty="0">
                <a:solidFill>
                  <a:srgbClr val="7F7F7F"/>
                </a:solidFill>
              </a:rPr>
              <a:t>l’échantillon de personnes hétérosexuelles </a:t>
            </a:r>
            <a:r>
              <a:rPr lang="fr-CA" sz="1200" b="0" dirty="0" err="1" smtClean="0">
                <a:solidFill>
                  <a:srgbClr val="7F7F7F"/>
                </a:solidFill>
              </a:rPr>
              <a:t>cisgenres</a:t>
            </a:r>
            <a:r>
              <a:rPr lang="fr-CA" sz="1200" b="0" dirty="0" smtClean="0">
                <a:solidFill>
                  <a:srgbClr val="7F7F7F"/>
                </a:solidFill>
              </a:rPr>
              <a:t> a été effectuée via un panel relativement représentatif de la population canadienne, d’une manière suffisamment neutre </a:t>
            </a:r>
            <a:r>
              <a:rPr lang="fr-CA" sz="1200" b="0" dirty="0"/>
              <a:t>pour </a:t>
            </a:r>
            <a:r>
              <a:rPr lang="fr-CA" sz="1200" b="0" dirty="0" smtClean="0"/>
              <a:t>que </a:t>
            </a:r>
            <a:r>
              <a:rPr lang="fr-CA" sz="1200" b="0" dirty="0"/>
              <a:t>nous soyons en mesure de réaliser </a:t>
            </a:r>
            <a:r>
              <a:rPr lang="fr-CA" sz="1200" b="0" dirty="0" smtClean="0">
                <a:solidFill>
                  <a:srgbClr val="7F7F7F"/>
                </a:solidFill>
              </a:rPr>
              <a:t>une </a:t>
            </a:r>
            <a:r>
              <a:rPr lang="fr-CA" sz="1200" b="0" dirty="0">
                <a:solidFill>
                  <a:srgbClr val="7F7F7F"/>
                </a:solidFill>
              </a:rPr>
              <a:t>certaine estimation du taux d’incidence de la population </a:t>
            </a:r>
            <a:r>
              <a:rPr lang="fr-CA" sz="1200" b="0" dirty="0" smtClean="0">
                <a:solidFill>
                  <a:srgbClr val="7F7F7F"/>
                </a:solidFill>
              </a:rPr>
              <a:t>LGBT</a:t>
            </a:r>
            <a:r>
              <a:rPr lang="fr-CA" sz="1200" b="0" dirty="0">
                <a:solidFill>
                  <a:srgbClr val="7F7F7F"/>
                </a:solidFill>
              </a:rPr>
              <a:t> </a:t>
            </a:r>
            <a:r>
              <a:rPr lang="fr-CA" sz="1200" b="0" dirty="0" smtClean="0">
                <a:solidFill>
                  <a:srgbClr val="7F7F7F"/>
                </a:solidFill>
              </a:rPr>
              <a:t>(pas de mention totalement explicite du sujet spécifique de l’étude dans </a:t>
            </a:r>
            <a:r>
              <a:rPr lang="fr-CA" sz="1200" b="0" dirty="0"/>
              <a:t>l’introduction </a:t>
            </a:r>
            <a:r>
              <a:rPr lang="fr-CA" sz="1200" b="0" dirty="0" smtClean="0"/>
              <a:t>bien que le thème y soit abordé – </a:t>
            </a:r>
            <a:r>
              <a:rPr lang="fr-CA" sz="1200" b="0" dirty="0"/>
              <a:t>voir </a:t>
            </a:r>
            <a:r>
              <a:rPr lang="fr-CA" sz="1200" b="0" dirty="0" smtClean="0">
                <a:solidFill>
                  <a:srgbClr val="7F7F7F"/>
                </a:solidFill>
              </a:rPr>
              <a:t>encart ci-contre – et identification des répondants LGBT vs répondants hétérosexuels </a:t>
            </a:r>
            <a:r>
              <a:rPr lang="fr-CA" sz="1200" b="0" dirty="0" err="1" smtClean="0">
                <a:solidFill>
                  <a:srgbClr val="7F7F7F"/>
                </a:solidFill>
              </a:rPr>
              <a:t>cisgenres</a:t>
            </a:r>
            <a:r>
              <a:rPr lang="fr-CA" sz="1200" b="0" dirty="0" smtClean="0">
                <a:solidFill>
                  <a:srgbClr val="7F7F7F"/>
                </a:solidFill>
              </a:rPr>
              <a:t> via deux questions détaillées sur l’identité de genre et l’orientation sexuelle placées à la fin d’une série de questions sociodémographiques classiques). </a:t>
            </a:r>
          </a:p>
          <a:p>
            <a:pPr>
              <a:lnSpc>
                <a:spcPct val="95000"/>
              </a:lnSpc>
              <a:defRPr/>
            </a:pPr>
            <a:r>
              <a:rPr lang="fr-CA" sz="1200" b="0" dirty="0" smtClean="0">
                <a:solidFill>
                  <a:srgbClr val="7F7F7F"/>
                </a:solidFill>
              </a:rPr>
              <a:t>En plus d’obtenir des chiffres nettement supérieurs à ceux de Statistique Canada, ce résultat indique encore une nette différence entre plus jeunes et moins jeunes. Les pages suivantes font état de ces premières observations.</a:t>
            </a:r>
            <a:endParaRPr lang="fr-CA" sz="1200" b="0" dirty="0">
              <a:solidFill>
                <a:srgbClr val="7F7F7F"/>
              </a:solidFill>
            </a:endParaRPr>
          </a:p>
          <a:p>
            <a:pPr>
              <a:lnSpc>
                <a:spcPct val="95000"/>
              </a:lnSpc>
              <a:defRPr/>
            </a:pPr>
            <a:endParaRPr lang="fr-CA" sz="1200" b="0" dirty="0">
              <a:solidFill>
                <a:srgbClr val="7F7F7F"/>
              </a:solidFill>
            </a:endParaRPr>
          </a:p>
        </p:txBody>
      </p:sp>
      <p:sp>
        <p:nvSpPr>
          <p:cNvPr id="2" name="Rectangle 1"/>
          <p:cNvSpPr/>
          <p:nvPr/>
        </p:nvSpPr>
        <p:spPr>
          <a:xfrm>
            <a:off x="6402635" y="1484784"/>
            <a:ext cx="2123728" cy="4862870"/>
          </a:xfrm>
          <a:prstGeom prst="rect">
            <a:avLst/>
          </a:prstGeom>
          <a:solidFill>
            <a:srgbClr val="EFF6C6"/>
          </a:solidFill>
        </p:spPr>
        <p:txBody>
          <a:bodyPr wrap="square">
            <a:spAutoFit/>
          </a:bodyPr>
          <a:lstStyle/>
          <a:p>
            <a:pPr algn="ctr" fontAlgn="base"/>
            <a:r>
              <a:rPr lang="fr-CA" sz="1000" b="1" u="sng" dirty="0" smtClean="0">
                <a:solidFill>
                  <a:srgbClr val="7F7F7F"/>
                </a:solidFill>
                <a:latin typeface="Arial" panose="020B0604020202020204" pitchFamily="34" charset="0"/>
                <a:cs typeface="Arial" panose="020B0604020202020204" pitchFamily="34" charset="0"/>
              </a:rPr>
              <a:t>Introduction du sous-projet visant les personnes hétérosexuelles </a:t>
            </a:r>
            <a:r>
              <a:rPr lang="fr-CA" sz="1000" b="1" u="sng" dirty="0" err="1" smtClean="0">
                <a:solidFill>
                  <a:srgbClr val="7F7F7F"/>
                </a:solidFill>
                <a:latin typeface="Arial" panose="020B0604020202020204" pitchFamily="34" charset="0"/>
                <a:cs typeface="Arial" panose="020B0604020202020204" pitchFamily="34" charset="0"/>
              </a:rPr>
              <a:t>cisgenres</a:t>
            </a:r>
            <a:endParaRPr lang="fr-CA" sz="1000" b="1" u="sng" dirty="0" smtClean="0">
              <a:solidFill>
                <a:srgbClr val="7F7F7F"/>
              </a:solidFill>
              <a:latin typeface="Arial" panose="020B0604020202020204" pitchFamily="34" charset="0"/>
              <a:cs typeface="Arial" panose="020B0604020202020204" pitchFamily="34" charset="0"/>
            </a:endParaRPr>
          </a:p>
          <a:p>
            <a:pPr fontAlgn="base"/>
            <a:endParaRPr lang="fr-CA" sz="1000" b="1" i="1" dirty="0" smtClean="0">
              <a:solidFill>
                <a:srgbClr val="7F7F7F"/>
              </a:solidFill>
              <a:latin typeface="Arial" panose="020B0604020202020204" pitchFamily="34" charset="0"/>
              <a:cs typeface="Arial" panose="020B0604020202020204" pitchFamily="34" charset="0"/>
            </a:endParaRPr>
          </a:p>
          <a:p>
            <a:pPr fontAlgn="base"/>
            <a:r>
              <a:rPr lang="fr-CA" sz="1000" b="1" i="1" dirty="0" smtClean="0">
                <a:solidFill>
                  <a:srgbClr val="7F7F7F"/>
                </a:solidFill>
                <a:latin typeface="Arial" panose="020B0604020202020204" pitchFamily="34" charset="0"/>
                <a:cs typeface="Arial" panose="020B0604020202020204" pitchFamily="34" charset="0"/>
              </a:rPr>
              <a:t>Nous </a:t>
            </a:r>
            <a:r>
              <a:rPr lang="fr-CA" sz="1000" b="1" i="1" dirty="0">
                <a:solidFill>
                  <a:srgbClr val="7F7F7F"/>
                </a:solidFill>
                <a:latin typeface="Arial" panose="020B0604020202020204" pitchFamily="34" charset="0"/>
                <a:cs typeface="Arial" panose="020B0604020202020204" pitchFamily="34" charset="0"/>
              </a:rPr>
              <a:t>menons actuellement une étude qui a pour objectif de dresser un portrait de la population canadienne et de permettre de nourrir la réflexion des gouvernements provinciaux et du gouvernement fédéral en vue d’établir des plans d’action visant à bâtir des milieux de vie plus positifs et bienveillants pour les Canadiens dont certaines communautés minoritaires dans la société.</a:t>
            </a:r>
          </a:p>
          <a:p>
            <a:pPr fontAlgn="base"/>
            <a:r>
              <a:rPr lang="fr-CA" sz="1000" b="1" i="1" dirty="0">
                <a:solidFill>
                  <a:srgbClr val="7F7F7F"/>
                </a:solidFill>
                <a:latin typeface="Arial" panose="020B0604020202020204" pitchFamily="34" charset="0"/>
                <a:cs typeface="Arial" panose="020B0604020202020204" pitchFamily="34" charset="0"/>
              </a:rPr>
              <a:t/>
            </a:r>
            <a:br>
              <a:rPr lang="fr-CA" sz="1000" b="1" i="1" dirty="0">
                <a:solidFill>
                  <a:srgbClr val="7F7F7F"/>
                </a:solidFill>
                <a:latin typeface="Arial" panose="020B0604020202020204" pitchFamily="34" charset="0"/>
                <a:cs typeface="Arial" panose="020B0604020202020204" pitchFamily="34" charset="0"/>
              </a:rPr>
            </a:br>
            <a:r>
              <a:rPr lang="fr-CA" sz="1000" b="1" i="1" dirty="0">
                <a:solidFill>
                  <a:srgbClr val="7F7F7F"/>
                </a:solidFill>
                <a:latin typeface="Arial" panose="020B0604020202020204" pitchFamily="34" charset="0"/>
                <a:cs typeface="Arial" panose="020B0604020202020204" pitchFamily="34" charset="0"/>
              </a:rPr>
              <a:t>Pour ce faire, la présente étude abordera divers sujets qui peuvent être de nature sensible comme l’orientation sexuelle, les relations amoureuses et sexuelles, l’intimidation, la violence et la consommation de drogues et d’alcool.</a:t>
            </a:r>
          </a:p>
          <a:p>
            <a:endParaRPr lang="fr-CA" sz="1000" b="1" i="1" dirty="0" smtClean="0">
              <a:solidFill>
                <a:srgbClr val="7F7F7F"/>
              </a:solidFill>
              <a:latin typeface="Arial" panose="020B0604020202020204" pitchFamily="34" charset="0"/>
              <a:cs typeface="Arial" panose="020B0604020202020204" pitchFamily="34" charset="0"/>
            </a:endParaRPr>
          </a:p>
          <a:p>
            <a:r>
              <a:rPr lang="fr-CA" sz="1000" b="1" i="1" dirty="0" smtClean="0">
                <a:solidFill>
                  <a:srgbClr val="7F7F7F"/>
                </a:solidFill>
                <a:latin typeface="Arial" panose="020B0604020202020204" pitchFamily="34" charset="0"/>
                <a:cs typeface="Arial" panose="020B0604020202020204" pitchFamily="34" charset="0"/>
              </a:rPr>
              <a:t>Nous </a:t>
            </a:r>
            <a:r>
              <a:rPr lang="fr-CA" sz="1000" b="1" i="1" dirty="0">
                <a:solidFill>
                  <a:srgbClr val="7F7F7F"/>
                </a:solidFill>
                <a:latin typeface="Arial" panose="020B0604020202020204" pitchFamily="34" charset="0"/>
                <a:cs typeface="Arial" panose="020B0604020202020204" pitchFamily="34" charset="0"/>
              </a:rPr>
              <a:t>tenons à vous assurer que toutes vos réponses demeureront strictement </a:t>
            </a:r>
            <a:r>
              <a:rPr lang="fr-CA" sz="1000" b="1" i="1" dirty="0" smtClean="0">
                <a:solidFill>
                  <a:srgbClr val="7F7F7F"/>
                </a:solidFill>
                <a:latin typeface="Arial" panose="020B0604020202020204" pitchFamily="34" charset="0"/>
                <a:cs typeface="Arial" panose="020B0604020202020204" pitchFamily="34" charset="0"/>
              </a:rPr>
              <a:t>confidentielles.</a:t>
            </a:r>
            <a:endParaRPr lang="fr-CA" sz="1000" b="1" i="1" dirty="0">
              <a:solidFill>
                <a:srgbClr val="7F7F7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28794406"/>
      </p:ext>
    </p:extLst>
  </p:cSld>
  <p:clrMapOvr>
    <a:masterClrMapping/>
  </p:clrMapOvr>
  <p:transition/>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3000" r="-3000"/>
          </a:stretch>
        </a:blipFill>
        <a:effectLst/>
      </p:bgPr>
    </p:bg>
    <p:spTree>
      <p:nvGrpSpPr>
        <p:cNvPr id="1" name=""/>
        <p:cNvGrpSpPr/>
        <p:nvPr/>
      </p:nvGrpSpPr>
      <p:grpSpPr>
        <a:xfrm>
          <a:off x="0" y="0"/>
          <a:ext cx="0" cy="0"/>
          <a:chOff x="0" y="0"/>
          <a:chExt cx="0" cy="0"/>
        </a:xfrm>
      </p:grpSpPr>
      <p:sp>
        <p:nvSpPr>
          <p:cNvPr id="5" name="Espace réservé du contenu 4"/>
          <p:cNvSpPr>
            <a:spLocks noGrp="1"/>
          </p:cNvSpPr>
          <p:nvPr>
            <p:ph idx="1"/>
          </p:nvPr>
        </p:nvSpPr>
        <p:spPr>
          <a:xfrm>
            <a:off x="558801" y="1699260"/>
            <a:ext cx="5957415" cy="2594674"/>
          </a:xfrm>
        </p:spPr>
        <p:txBody>
          <a:bodyPr>
            <a:normAutofit/>
          </a:bodyPr>
          <a:lstStyle/>
          <a:p>
            <a:r>
              <a:rPr lang="fr-CA" sz="3600" dirty="0" smtClean="0"/>
              <a:t>Différences </a:t>
            </a:r>
            <a:r>
              <a:rPr lang="fr-CA" sz="3600" dirty="0"/>
              <a:t>de valeurs socioculturelles </a:t>
            </a:r>
            <a:r>
              <a:rPr lang="fr-CA" sz="3600" dirty="0" smtClean="0"/>
              <a:t>selon l’orientation sexuelle</a:t>
            </a:r>
            <a:endParaRPr lang="fr-CA" dirty="0"/>
          </a:p>
        </p:txBody>
      </p:sp>
      <p:sp>
        <p:nvSpPr>
          <p:cNvPr id="6" name="Espace réservé du texte 5"/>
          <p:cNvSpPr>
            <a:spLocks noGrp="1"/>
          </p:cNvSpPr>
          <p:nvPr>
            <p:ph type="body" sz="quarter" idx="10"/>
          </p:nvPr>
        </p:nvSpPr>
        <p:spPr/>
        <p:txBody>
          <a:bodyPr/>
          <a:lstStyle/>
          <a:p>
            <a:r>
              <a:rPr lang="fr-CA" i="1" dirty="0"/>
              <a:t>RAPPORT PRÉPARÉ POUR LA FONDATION JASMIN ROY</a:t>
            </a:r>
            <a:endParaRPr lang="fr-CA" dirty="0"/>
          </a:p>
        </p:txBody>
      </p:sp>
      <p:sp>
        <p:nvSpPr>
          <p:cNvPr id="3" name="Espace réservé du pied de page 2"/>
          <p:cNvSpPr>
            <a:spLocks noGrp="1"/>
          </p:cNvSpPr>
          <p:nvPr>
            <p:ph type="ftr" sz="quarter" idx="4294967295"/>
          </p:nvPr>
        </p:nvSpPr>
        <p:spPr>
          <a:xfrm>
            <a:off x="0" y="6483350"/>
            <a:ext cx="2560638" cy="238125"/>
          </a:xfrm>
        </p:spPr>
        <p:txBody>
          <a:bodyPr/>
          <a:lstStyle/>
          <a:p>
            <a:pPr>
              <a:defRPr/>
            </a:pPr>
            <a:r>
              <a:rPr lang="en-CA" smtClean="0">
                <a:solidFill>
                  <a:srgbClr val="000000">
                    <a:tint val="75000"/>
                  </a:srgbClr>
                </a:solidFill>
              </a:rPr>
              <a:t>CROP</a:t>
            </a:r>
            <a:endParaRPr lang="en-CA">
              <a:solidFill>
                <a:srgbClr val="000000">
                  <a:tint val="75000"/>
                </a:srgbClr>
              </a:solidFill>
            </a:endParaRPr>
          </a:p>
        </p:txBody>
      </p:sp>
      <p:sp>
        <p:nvSpPr>
          <p:cNvPr id="4" name="Espace réservé du numéro de diapositive 3"/>
          <p:cNvSpPr>
            <a:spLocks noGrp="1"/>
          </p:cNvSpPr>
          <p:nvPr>
            <p:ph type="sldNum" sz="quarter" idx="4294967295"/>
          </p:nvPr>
        </p:nvSpPr>
        <p:spPr>
          <a:xfrm>
            <a:off x="6546850" y="6483350"/>
            <a:ext cx="2597150" cy="238125"/>
          </a:xfrm>
        </p:spPr>
        <p:txBody>
          <a:bodyPr/>
          <a:lstStyle/>
          <a:p>
            <a:pPr>
              <a:defRPr/>
            </a:pPr>
            <a:fld id="{7862B03F-5F02-4792-8DE3-E78593A108BD}" type="slidenum">
              <a:rPr lang="en-CA" smtClean="0">
                <a:solidFill>
                  <a:srgbClr val="000000">
                    <a:tint val="75000"/>
                  </a:srgbClr>
                </a:solidFill>
              </a:rPr>
              <a:pPr>
                <a:defRPr/>
              </a:pPr>
              <a:t>280</a:t>
            </a:fld>
            <a:endParaRPr lang="en-CA">
              <a:solidFill>
                <a:srgbClr val="000000">
                  <a:tint val="75000"/>
                </a:srgbClr>
              </a:solidFill>
            </a:endParaRPr>
          </a:p>
        </p:txBody>
      </p:sp>
    </p:spTree>
    <p:extLst>
      <p:ext uri="{BB962C8B-B14F-4D97-AF65-F5344CB8AC3E}">
        <p14:creationId xmlns:p14="http://schemas.microsoft.com/office/powerpoint/2010/main" val="2848276050"/>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281</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332657"/>
            <a:ext cx="5299075" cy="936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1900" dirty="0" smtClean="0">
                <a:solidFill>
                  <a:srgbClr val="9BBB59"/>
                </a:solidFill>
              </a:rPr>
              <a:t>Différences </a:t>
            </a:r>
            <a:r>
              <a:rPr lang="fr-CA" sz="1900" dirty="0">
                <a:solidFill>
                  <a:srgbClr val="9BBB59"/>
                </a:solidFill>
              </a:rPr>
              <a:t>de valeurs socioculturelles </a:t>
            </a:r>
            <a:r>
              <a:rPr lang="fr-CA" sz="1900" dirty="0" smtClean="0">
                <a:solidFill>
                  <a:srgbClr val="9BBB59"/>
                </a:solidFill>
              </a:rPr>
              <a:t>selon l’orientation </a:t>
            </a:r>
            <a:r>
              <a:rPr lang="fr-CA" sz="1900" dirty="0">
                <a:solidFill>
                  <a:srgbClr val="9BBB59"/>
                </a:solidFill>
              </a:rPr>
              <a:t>sexuelle – Vue d’ensemble (1/2)</a:t>
            </a:r>
          </a:p>
        </p:txBody>
      </p:sp>
      <p:graphicFrame>
        <p:nvGraphicFramePr>
          <p:cNvPr id="2" name="Tableau 1"/>
          <p:cNvGraphicFramePr>
            <a:graphicFrameLocks noGrp="1"/>
          </p:cNvGraphicFramePr>
          <p:nvPr>
            <p:extLst>
              <p:ext uri="{D42A27DB-BD31-4B8C-83A1-F6EECF244321}">
                <p14:modId xmlns:p14="http://schemas.microsoft.com/office/powerpoint/2010/main" val="838036459"/>
              </p:ext>
            </p:extLst>
          </p:nvPr>
        </p:nvGraphicFramePr>
        <p:xfrm>
          <a:off x="558800" y="1484784"/>
          <a:ext cx="8028000" cy="3306210"/>
        </p:xfrm>
        <a:graphic>
          <a:graphicData uri="http://schemas.openxmlformats.org/drawingml/2006/table">
            <a:tbl>
              <a:tblPr firstRow="1" bandRow="1">
                <a:tableStyleId>{5C22544A-7EE6-4342-B048-85BDC9FD1C3A}</a:tableStyleId>
              </a:tblPr>
              <a:tblGrid>
                <a:gridCol w="3060000"/>
                <a:gridCol w="828000"/>
                <a:gridCol w="828000"/>
                <a:gridCol w="828000"/>
                <a:gridCol w="828000"/>
                <a:gridCol w="828000"/>
                <a:gridCol w="828000"/>
              </a:tblGrid>
              <a:tr h="370840">
                <a:tc>
                  <a:txBody>
                    <a:bodyPr/>
                    <a:lstStyle/>
                    <a:p>
                      <a:endParaRPr lang="fr-CA" dirty="0"/>
                    </a:p>
                  </a:txBody>
                  <a:tcP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TOTAL 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B w="57150" cap="flat" cmpd="sng" algn="ctr">
                      <a:solidFill>
                        <a:srgbClr val="9BBB59"/>
                      </a:solidFill>
                      <a:prstDash val="solid"/>
                      <a:round/>
                      <a:headEnd type="none" w="med" len="med"/>
                      <a:tailEnd type="none" w="med" len="med"/>
                    </a:lnB>
                    <a:solidFill>
                      <a:srgbClr val="EFF4E4"/>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GAIS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LESBIENNES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BISEXUELS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PANSEXUELS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ASEXUELS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500" b="1" kern="1200" dirty="0" smtClean="0">
                        <a:solidFill>
                          <a:srgbClr val="595959"/>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595959"/>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r>
              <a:tr h="0">
                <a:tc>
                  <a:txBody>
                    <a:bodyPr/>
                    <a:lstStyle/>
                    <a:p>
                      <a:pPr algn="l" fontAlgn="ctr"/>
                      <a:r>
                        <a:rPr lang="fr-CA" sz="1000" b="1" i="0" u="none" strike="noStrike" dirty="0">
                          <a:solidFill>
                            <a:srgbClr val="595959"/>
                          </a:solidFill>
                          <a:effectLst/>
                          <a:latin typeface="Arial"/>
                        </a:rPr>
                        <a:t>NOUVELLE FAMILLE</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203</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kern="1200" dirty="0">
                          <a:solidFill>
                            <a:srgbClr val="FF0000"/>
                          </a:solidFill>
                          <a:latin typeface="Arial" charset="0"/>
                          <a:ea typeface="+mn-ea"/>
                          <a:cs typeface="+mn-cs"/>
                        </a:rPr>
                        <a:t>205</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216</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181</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230</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168</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r>
              <a:tr h="0">
                <a:tc>
                  <a:txBody>
                    <a:bodyPr/>
                    <a:lstStyle/>
                    <a:p>
                      <a:pPr algn="l" fontAlgn="ctr"/>
                      <a:r>
                        <a:rPr lang="fr-CA" sz="1000" b="1" i="0" u="none" strike="noStrike" dirty="0">
                          <a:solidFill>
                            <a:srgbClr val="595959"/>
                          </a:solidFill>
                          <a:effectLst/>
                          <a:latin typeface="Arial"/>
                        </a:rPr>
                        <a:t>MÉTISSAGE</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150</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kern="1200" dirty="0">
                          <a:solidFill>
                            <a:srgbClr val="FD8B00"/>
                          </a:solidFill>
                          <a:latin typeface="Arial" charset="0"/>
                          <a:ea typeface="+mn-ea"/>
                          <a:cs typeface="+mn-cs"/>
                        </a:rPr>
                        <a:t>139</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161</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D8B00"/>
                          </a:solidFill>
                          <a:latin typeface="Arial" charset="0"/>
                          <a:ea typeface="+mn-ea"/>
                          <a:cs typeface="+mn-cs"/>
                        </a:rPr>
                        <a:t>139</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197</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174</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500" b="1" kern="1200" dirty="0" smtClean="0">
                        <a:solidFill>
                          <a:srgbClr val="595959"/>
                        </a:solidFill>
                        <a:latin typeface="Arial" charset="0"/>
                        <a:ea typeface="+mn-ea"/>
                        <a:cs typeface="+mn-cs"/>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algn="ctr" fontAlgn="ctr"/>
                      <a:endParaRPr lang="fr-CA" sz="500" b="1" kern="1200" dirty="0">
                        <a:solidFill>
                          <a:srgbClr val="595959"/>
                        </a:solidFill>
                        <a:latin typeface="Arial" charset="0"/>
                        <a:ea typeface="+mn-ea"/>
                        <a:cs typeface="+mn-cs"/>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r>
              <a:tr h="0">
                <a:tc>
                  <a:txBody>
                    <a:bodyPr/>
                    <a:lstStyle/>
                    <a:p>
                      <a:pPr algn="l" fontAlgn="ctr"/>
                      <a:r>
                        <a:rPr lang="fr-CA" sz="1000" b="1" i="0" u="none" strike="noStrike" dirty="0">
                          <a:solidFill>
                            <a:srgbClr val="595959"/>
                          </a:solidFill>
                          <a:effectLst/>
                          <a:latin typeface="Arial"/>
                        </a:rPr>
                        <a:t>MOINDRE IMPORTANCE DU TRAVAIL</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143</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algn="ctr" fontAlgn="ctr"/>
                      <a:r>
                        <a:rPr lang="fr-CA" sz="1200" b="1" kern="1200" dirty="0">
                          <a:solidFill>
                            <a:srgbClr val="FF0000"/>
                          </a:solidFill>
                          <a:latin typeface="Arial" charset="0"/>
                          <a:ea typeface="+mn-ea"/>
                          <a:cs typeface="+mn-cs"/>
                        </a:rPr>
                        <a:t>152</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157</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170</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CC00"/>
                          </a:solidFill>
                          <a:latin typeface="Arial" charset="0"/>
                          <a:ea typeface="+mn-ea"/>
                          <a:cs typeface="+mn-cs"/>
                        </a:rPr>
                        <a:t>78</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r>
              <a:tr h="0">
                <a:tc>
                  <a:txBody>
                    <a:bodyPr/>
                    <a:lstStyle/>
                    <a:p>
                      <a:pPr algn="l" fontAlgn="ctr"/>
                      <a:r>
                        <a:rPr lang="fr-CA" sz="1000" b="1" i="0" u="none" strike="noStrike" dirty="0">
                          <a:solidFill>
                            <a:srgbClr val="595959"/>
                          </a:solidFill>
                          <a:effectLst/>
                          <a:latin typeface="Arial"/>
                        </a:rPr>
                        <a:t>ÉPANOUISSEMENT AU TRAVAIL</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D8B00"/>
                          </a:solidFill>
                          <a:latin typeface="Arial" charset="0"/>
                          <a:ea typeface="+mn-ea"/>
                          <a:cs typeface="+mn-cs"/>
                        </a:rPr>
                        <a:t>125</a:t>
                      </a:r>
                    </a:p>
                  </a:txBody>
                  <a:tcPr marL="9525" marR="9525" marT="9525" marB="0" anchor="ctr">
                    <a:lnT w="6350" cap="flat" cmpd="sng" algn="ctr">
                      <a:solidFill>
                        <a:srgbClr val="9BBB59"/>
                      </a:solidFill>
                      <a:prstDash val="dot"/>
                      <a:round/>
                      <a:headEnd type="none" w="med" len="med"/>
                      <a:tailEnd type="none" w="med" len="med"/>
                    </a:lnT>
                    <a:solidFill>
                      <a:srgbClr val="EFF4E4"/>
                    </a:solidFill>
                  </a:tcPr>
                </a:tc>
                <a:tc>
                  <a:txBody>
                    <a:bodyPr/>
                    <a:lstStyle/>
                    <a:p>
                      <a:pPr algn="ctr" fontAlgn="ctr"/>
                      <a:r>
                        <a:rPr lang="fr-CA" sz="1200" b="1" kern="1200" dirty="0">
                          <a:solidFill>
                            <a:srgbClr val="FD8B00"/>
                          </a:solidFill>
                          <a:latin typeface="Arial" charset="0"/>
                          <a:ea typeface="+mn-ea"/>
                          <a:cs typeface="+mn-cs"/>
                        </a:rPr>
                        <a:t>116</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F0000"/>
                          </a:solidFill>
                          <a:latin typeface="Arial" charset="0"/>
                          <a:ea typeface="+mn-ea"/>
                          <a:cs typeface="+mn-cs"/>
                        </a:rPr>
                        <a:t>148</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D8B00"/>
                          </a:solidFill>
                          <a:latin typeface="Arial" charset="0"/>
                          <a:ea typeface="+mn-ea"/>
                          <a:cs typeface="+mn-cs"/>
                        </a:rPr>
                        <a:t>118</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F0000"/>
                          </a:solidFill>
                          <a:latin typeface="Arial" charset="0"/>
                          <a:ea typeface="+mn-ea"/>
                          <a:cs typeface="+mn-cs"/>
                        </a:rPr>
                        <a:t>143</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D8B00"/>
                          </a:solidFill>
                          <a:latin typeface="Arial" charset="0"/>
                          <a:ea typeface="+mn-ea"/>
                          <a:cs typeface="+mn-cs"/>
                        </a:rPr>
                        <a:t>113</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solidFill>
                      <a:schemeClr val="bg1">
                        <a:lumMod val="8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500" b="1" kern="1200" dirty="0" smtClean="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solidFill>
                      <a:schemeClr val="bg1">
                        <a:lumMod val="8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500" b="1" kern="1200" dirty="0" smtClean="0">
                        <a:solidFill>
                          <a:srgbClr val="595959"/>
                        </a:solidFill>
                        <a:latin typeface="Arial" charset="0"/>
                        <a:ea typeface="+mn-ea"/>
                        <a:cs typeface="+mn-cs"/>
                      </a:endParaRPr>
                    </a:p>
                  </a:txBody>
                  <a:tcPr marL="9525" marR="9525" marT="9525" marB="0" anchor="ctr">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CRÉATIVITE </a:t>
                      </a:r>
                      <a:r>
                        <a:rPr lang="fr-CA" sz="1000" b="1" i="0" u="none" strike="noStrike" dirty="0">
                          <a:solidFill>
                            <a:srgbClr val="595959"/>
                          </a:solidFill>
                          <a:effectLst/>
                          <a:latin typeface="Arial"/>
                        </a:rPr>
                        <a:t>PERSONNELLE</a:t>
                      </a:r>
                    </a:p>
                  </a:txBody>
                  <a:tcPr marL="9525" marR="9525" marT="9525" marB="0" anchor="ctr">
                    <a:solidFill>
                      <a:schemeClr val="bg1"/>
                    </a:solidFill>
                  </a:tcPr>
                </a:tc>
                <a:tc>
                  <a:txBody>
                    <a:bodyPr/>
                    <a:lstStyle/>
                    <a:p>
                      <a:pPr algn="ctr" fontAlgn="ctr"/>
                      <a:r>
                        <a:rPr lang="fr-CA" sz="1200" b="1" kern="1200" dirty="0">
                          <a:solidFill>
                            <a:srgbClr val="FD8B00"/>
                          </a:solidFill>
                          <a:latin typeface="Arial" charset="0"/>
                          <a:ea typeface="+mn-ea"/>
                          <a:cs typeface="+mn-cs"/>
                        </a:rPr>
                        <a:t>136</a:t>
                      </a:r>
                    </a:p>
                  </a:txBody>
                  <a:tcPr marL="9525" marR="9525" marT="9525" marB="0" anchor="ctr">
                    <a:solidFill>
                      <a:srgbClr val="EFF4E4"/>
                    </a:solidFill>
                  </a:tcPr>
                </a:tc>
                <a:tc>
                  <a:txBody>
                    <a:bodyPr/>
                    <a:lstStyle/>
                    <a:p>
                      <a:pPr algn="ctr" fontAlgn="ctr"/>
                      <a:r>
                        <a:rPr lang="fr-CA" sz="1200" b="1" kern="1200" dirty="0">
                          <a:solidFill>
                            <a:srgbClr val="FF0000"/>
                          </a:solidFill>
                          <a:latin typeface="Arial" charset="0"/>
                          <a:ea typeface="+mn-ea"/>
                          <a:cs typeface="+mn-cs"/>
                        </a:rPr>
                        <a:t>141</a:t>
                      </a:r>
                    </a:p>
                  </a:txBody>
                  <a:tcPr marL="9525" marR="9525" marT="9525" marB="0" anchor="ctr">
                    <a:solidFill>
                      <a:schemeClr val="bg1"/>
                    </a:solidFill>
                  </a:tcPr>
                </a:tc>
                <a:tc>
                  <a:txBody>
                    <a:bodyPr/>
                    <a:lstStyle/>
                    <a:p>
                      <a:pPr algn="ctr" fontAlgn="ctr"/>
                      <a:r>
                        <a:rPr lang="fr-CA" sz="1200" b="1" kern="1200" dirty="0">
                          <a:solidFill>
                            <a:srgbClr val="FF0000"/>
                          </a:solidFill>
                          <a:latin typeface="Arial" charset="0"/>
                          <a:ea typeface="+mn-ea"/>
                          <a:cs typeface="+mn-cs"/>
                        </a:rPr>
                        <a:t>145</a:t>
                      </a:r>
                    </a:p>
                  </a:txBody>
                  <a:tcPr marL="9525" marR="9525" marT="9525" marB="0" anchor="ctr">
                    <a:solidFill>
                      <a:schemeClr val="bg1"/>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solidFill>
                      <a:schemeClr val="bg1"/>
                    </a:solidFill>
                  </a:tcPr>
                </a:tc>
                <a:tc>
                  <a:txBody>
                    <a:bodyPr/>
                    <a:lstStyle/>
                    <a:p>
                      <a:pPr algn="ctr" fontAlgn="ctr"/>
                      <a:r>
                        <a:rPr lang="fr-CA" sz="1200" b="1" kern="1200" dirty="0">
                          <a:solidFill>
                            <a:srgbClr val="FF0000"/>
                          </a:solidFill>
                          <a:latin typeface="Arial" charset="0"/>
                          <a:ea typeface="+mn-ea"/>
                          <a:cs typeface="+mn-cs"/>
                        </a:rPr>
                        <a:t>223</a:t>
                      </a:r>
                    </a:p>
                  </a:txBody>
                  <a:tcPr marL="9525" marR="9525" marT="9525" marB="0" anchor="ctr">
                    <a:solidFill>
                      <a:schemeClr val="bg1"/>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200" b="1" kern="1200" dirty="0">
                          <a:solidFill>
                            <a:srgbClr val="595959"/>
                          </a:solidFill>
                          <a:latin typeface="Arial" charset="0"/>
                          <a:ea typeface="+mn-ea"/>
                          <a:cs typeface="+mn-cs"/>
                        </a:rPr>
                        <a:t> </a:t>
                      </a:r>
                      <a:r>
                        <a:rPr lang="fr-CA" sz="1200" b="1" kern="1200" dirty="0" smtClean="0">
                          <a:solidFill>
                            <a:srgbClr val="595959"/>
                          </a:solidFill>
                          <a:latin typeface="Arial" charset="0"/>
                          <a:ea typeface="+mn-ea"/>
                          <a:cs typeface="+mn-cs"/>
                        </a:rPr>
                        <a:t>-</a:t>
                      </a:r>
                    </a:p>
                  </a:txBody>
                  <a:tcPr marL="9525" marR="9525" marT="9525" marB="0" anchor="ctr">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r>
              <a:tr h="0">
                <a:tc>
                  <a:txBody>
                    <a:bodyPr/>
                    <a:lstStyle/>
                    <a:p>
                      <a:pPr algn="l" fontAlgn="ctr"/>
                      <a:r>
                        <a:rPr lang="fr-CA" sz="1000" b="1" i="0" u="none" strike="noStrike" dirty="0">
                          <a:solidFill>
                            <a:srgbClr val="595959"/>
                          </a:solidFill>
                          <a:effectLst/>
                          <a:latin typeface="Arial"/>
                        </a:rPr>
                        <a:t>BONHEUR AVANT LE DEVOIR</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133</a:t>
                      </a:r>
                    </a:p>
                  </a:txBody>
                  <a:tcPr marL="9525" marR="9525" marT="9525" marB="0" anchor="ctr">
                    <a:lnB w="6350" cap="flat" cmpd="sng" algn="ctr">
                      <a:solidFill>
                        <a:srgbClr val="9BBB59"/>
                      </a:solidFill>
                      <a:prstDash val="dot"/>
                      <a:round/>
                      <a:headEnd type="none" w="med" len="med"/>
                      <a:tailEnd type="none" w="med" len="med"/>
                    </a:lnB>
                    <a:solidFill>
                      <a:srgbClr val="EFF4E4"/>
                    </a:solidFill>
                  </a:tcPr>
                </a:tc>
                <a:tc>
                  <a:txBody>
                    <a:bodyPr/>
                    <a:lstStyle/>
                    <a:p>
                      <a:pPr algn="ctr" fontAlgn="ctr"/>
                      <a:r>
                        <a:rPr lang="fr-CA" sz="1200" b="1" kern="1200" dirty="0" smtClean="0">
                          <a:solidFill>
                            <a:srgbClr val="595959"/>
                          </a:solidFill>
                          <a:latin typeface="Arial" charset="0"/>
                          <a:ea typeface="+mn-ea"/>
                          <a:cs typeface="+mn-cs"/>
                        </a:rPr>
                        <a:t>-</a:t>
                      </a:r>
                      <a:r>
                        <a:rPr lang="fr-CA" sz="1200" b="1" kern="1200" dirty="0">
                          <a:solidFill>
                            <a:srgbClr val="595959"/>
                          </a:solidFill>
                          <a:latin typeface="Arial" charset="0"/>
                          <a:ea typeface="+mn-ea"/>
                          <a:cs typeface="+mn-cs"/>
                        </a:rPr>
                        <a:t> </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140</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140</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195</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138</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r>
              <a:tr h="0">
                <a:tc>
                  <a:txBody>
                    <a:bodyPr/>
                    <a:lstStyle/>
                    <a:p>
                      <a:pPr algn="l" fontAlgn="ctr"/>
                      <a:r>
                        <a:rPr lang="fr-CA" sz="1000" b="1" i="0" u="none" strike="noStrike" dirty="0" smtClean="0">
                          <a:solidFill>
                            <a:srgbClr val="595959"/>
                          </a:solidFill>
                          <a:effectLst/>
                          <a:latin typeface="Arial"/>
                        </a:rPr>
                        <a:t>INTENSITÉ </a:t>
                      </a:r>
                      <a:r>
                        <a:rPr lang="fr-CA" sz="1000" b="1" i="0" u="none" strike="noStrike" dirty="0">
                          <a:solidFill>
                            <a:srgbClr val="595959"/>
                          </a:solidFill>
                          <a:effectLst/>
                          <a:latin typeface="Arial"/>
                        </a:rPr>
                        <a:t>ET </a:t>
                      </a:r>
                      <a:r>
                        <a:rPr lang="fr-CA" sz="1000" b="1" i="0" u="none" strike="noStrike" dirty="0" smtClean="0">
                          <a:solidFill>
                            <a:srgbClr val="595959"/>
                          </a:solidFill>
                          <a:effectLst/>
                          <a:latin typeface="Arial"/>
                        </a:rPr>
                        <a:t>EXPÉRIENCES</a:t>
                      </a:r>
                      <a:r>
                        <a:rPr lang="fr-CA" sz="1000" b="1" i="0" u="none" strike="noStrike" baseline="0" dirty="0" smtClean="0">
                          <a:solidFill>
                            <a:srgbClr val="595959"/>
                          </a:solidFill>
                          <a:effectLst/>
                          <a:latin typeface="Arial"/>
                        </a:rPr>
                        <a:t> É</a:t>
                      </a:r>
                      <a:r>
                        <a:rPr lang="fr-CA" sz="1000" b="1" i="0" u="none" strike="noStrike" dirty="0" smtClean="0">
                          <a:solidFill>
                            <a:srgbClr val="595959"/>
                          </a:solidFill>
                          <a:effectLst/>
                          <a:latin typeface="Arial"/>
                        </a:rPr>
                        <a:t>MOTIONNELLES/HYPERRATIONALITÉ</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solidFill>
                      <a:srgbClr val="EFF4E4"/>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00CC00"/>
                          </a:solidFill>
                          <a:latin typeface="Arial" charset="0"/>
                          <a:ea typeface="+mn-ea"/>
                          <a:cs typeface="+mn-cs"/>
                        </a:rPr>
                        <a:t>84</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00CC00"/>
                          </a:solidFill>
                          <a:latin typeface="Arial" charset="0"/>
                          <a:ea typeface="+mn-ea"/>
                          <a:cs typeface="+mn-cs"/>
                        </a:rPr>
                        <a:t>91</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00CC00"/>
                          </a:solidFill>
                          <a:latin typeface="Arial" charset="0"/>
                          <a:ea typeface="+mn-ea"/>
                          <a:cs typeface="+mn-cs"/>
                        </a:rPr>
                        <a:t>88</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00CC00"/>
                          </a:solidFill>
                          <a:latin typeface="Arial" charset="0"/>
                          <a:ea typeface="+mn-ea"/>
                          <a:cs typeface="+mn-cs"/>
                        </a:rPr>
                        <a:t>84</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r>
              <a:tr h="0">
                <a:tc>
                  <a:txBody>
                    <a:bodyPr/>
                    <a:lstStyle/>
                    <a:p>
                      <a:pPr algn="l" fontAlgn="ctr"/>
                      <a:r>
                        <a:rPr lang="fr-CA" sz="1000" b="1" i="0" u="none" strike="noStrike" dirty="0">
                          <a:solidFill>
                            <a:srgbClr val="595959"/>
                          </a:solidFill>
                          <a:effectLst/>
                          <a:latin typeface="Arial"/>
                        </a:rPr>
                        <a:t>RESPONSABILITÉ SOCIALE</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125</a:t>
                      </a:r>
                    </a:p>
                  </a:txBody>
                  <a:tcPr marL="9525" marR="9525" marT="9525" marB="0" anchor="ctr">
                    <a:lnB w="6350" cap="flat" cmpd="sng" algn="ctr">
                      <a:solidFill>
                        <a:srgbClr val="9BBB59"/>
                      </a:solidFill>
                      <a:prstDash val="dot"/>
                      <a:round/>
                      <a:headEnd type="none" w="med" len="med"/>
                      <a:tailEnd type="none" w="med" len="med"/>
                    </a:lnB>
                    <a:solidFill>
                      <a:srgbClr val="EFF4E4"/>
                    </a:solidFill>
                  </a:tcPr>
                </a:tc>
                <a:tc>
                  <a:txBody>
                    <a:bodyPr/>
                    <a:lstStyle/>
                    <a:p>
                      <a:pPr algn="ctr" fontAlgn="ctr"/>
                      <a:r>
                        <a:rPr lang="fr-CA" sz="1200" b="1" kern="1200" dirty="0">
                          <a:solidFill>
                            <a:srgbClr val="595959"/>
                          </a:solidFill>
                          <a:latin typeface="Arial" charset="0"/>
                          <a:ea typeface="+mn-ea"/>
                          <a:cs typeface="+mn-cs"/>
                        </a:rPr>
                        <a:t> </a:t>
                      </a: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205</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150</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150</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r>
              <a:tr h="0">
                <a:tc>
                  <a:txBody>
                    <a:bodyPr/>
                    <a:lstStyle/>
                    <a:p>
                      <a:pPr algn="l" fontAlgn="ctr"/>
                      <a:r>
                        <a:rPr lang="fr-CA" sz="1000" b="1" i="0" u="none" strike="noStrike" dirty="0">
                          <a:solidFill>
                            <a:srgbClr val="595959"/>
                          </a:solidFill>
                          <a:effectLst/>
                          <a:latin typeface="Arial"/>
                        </a:rPr>
                        <a:t>STYLE DE VIE ÉCOLOGIQUE</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D8B00"/>
                          </a:solidFill>
                          <a:latin typeface="Arial" charset="0"/>
                          <a:ea typeface="+mn-ea"/>
                          <a:cs typeface="+mn-cs"/>
                        </a:rPr>
                        <a:t>125</a:t>
                      </a:r>
                    </a:p>
                  </a:txBody>
                  <a:tcPr marL="9525" marR="9525" marT="9525" marB="0" anchor="ctr">
                    <a:lnT w="6350" cap="flat" cmpd="sng" algn="ctr">
                      <a:solidFill>
                        <a:srgbClr val="9BBB59"/>
                      </a:solidFill>
                      <a:prstDash val="dot"/>
                      <a:round/>
                      <a:headEnd type="none" w="med" len="med"/>
                      <a:tailEnd type="none" w="med" len="med"/>
                    </a:lnT>
                    <a:solidFill>
                      <a:srgbClr val="EFF4E4"/>
                    </a:solidFill>
                  </a:tcPr>
                </a:tc>
                <a:tc>
                  <a:txBody>
                    <a:bodyPr/>
                    <a:lstStyle/>
                    <a:p>
                      <a:pPr algn="ctr" fontAlgn="ctr"/>
                      <a:r>
                        <a:rPr lang="fr-CA" sz="1200" b="1" kern="1200" dirty="0">
                          <a:solidFill>
                            <a:srgbClr val="FF0000"/>
                          </a:solidFill>
                          <a:latin typeface="Arial" charset="0"/>
                          <a:ea typeface="+mn-ea"/>
                          <a:cs typeface="+mn-cs"/>
                        </a:rPr>
                        <a:t>143</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F0000"/>
                          </a:solidFill>
                          <a:latin typeface="Arial" charset="0"/>
                          <a:ea typeface="+mn-ea"/>
                          <a:cs typeface="+mn-cs"/>
                        </a:rPr>
                        <a:t>168</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00CC00"/>
                          </a:solidFill>
                          <a:latin typeface="Arial" charset="0"/>
                          <a:ea typeface="+mn-ea"/>
                          <a:cs typeface="+mn-cs"/>
                        </a:rPr>
                        <a:t>64</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ADAPTABILITÉ</a:t>
                      </a:r>
                      <a:endParaRPr lang="fr-CA" sz="1000" b="1" i="0" u="none" strike="noStrike" dirty="0">
                        <a:solidFill>
                          <a:srgbClr val="595959"/>
                        </a:solidFill>
                        <a:effectLst/>
                        <a:latin typeface="Arial"/>
                      </a:endParaRP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113</a:t>
                      </a:r>
                    </a:p>
                  </a:txBody>
                  <a:tcPr marL="9525" marR="9525" marT="9525" marB="0" anchor="ctr">
                    <a:lnB w="6350" cap="flat" cmpd="sng" algn="ctr">
                      <a:solidFill>
                        <a:srgbClr val="9BBB59"/>
                      </a:solidFill>
                      <a:prstDash val="dot"/>
                      <a:round/>
                      <a:headEnd type="none" w="med" len="med"/>
                      <a:tailEnd type="none" w="med" len="med"/>
                    </a:lnB>
                    <a:solidFill>
                      <a:srgbClr val="EFF4E4"/>
                    </a:solidFill>
                  </a:tcPr>
                </a:tc>
                <a:tc>
                  <a:txBody>
                    <a:bodyPr/>
                    <a:lstStyle/>
                    <a:p>
                      <a:pPr algn="ctr" fontAlgn="ctr"/>
                      <a:r>
                        <a:rPr lang="fr-CA" sz="1200" b="1" kern="1200" dirty="0">
                          <a:solidFill>
                            <a:srgbClr val="FD8B00"/>
                          </a:solidFill>
                          <a:latin typeface="Arial" charset="0"/>
                          <a:ea typeface="+mn-ea"/>
                          <a:cs typeface="+mn-cs"/>
                        </a:rPr>
                        <a:t>119</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110</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113</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r>
                        <a:rPr lang="fr-CA" sz="1200" b="1" kern="1200" dirty="0">
                          <a:solidFill>
                            <a:srgbClr val="595959"/>
                          </a:solidFill>
                          <a:latin typeface="Arial" charset="0"/>
                          <a:ea typeface="+mn-ea"/>
                          <a:cs typeface="+mn-cs"/>
                        </a:rPr>
                        <a:t> </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CC00"/>
                          </a:solidFill>
                          <a:latin typeface="Arial" charset="0"/>
                          <a:ea typeface="+mn-ea"/>
                          <a:cs typeface="+mn-cs"/>
                        </a:rPr>
                        <a:t>85</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r>
            </a:tbl>
          </a:graphicData>
        </a:graphic>
      </p:graphicFrame>
      <p:grpSp>
        <p:nvGrpSpPr>
          <p:cNvPr id="19" name="Groupe 18"/>
          <p:cNvGrpSpPr/>
          <p:nvPr/>
        </p:nvGrpSpPr>
        <p:grpSpPr>
          <a:xfrm>
            <a:off x="4368799" y="5929139"/>
            <a:ext cx="3232869" cy="524197"/>
            <a:chOff x="619051" y="5848285"/>
            <a:chExt cx="3232869" cy="524197"/>
          </a:xfrm>
        </p:grpSpPr>
        <p:sp>
          <p:nvSpPr>
            <p:cNvPr id="21" name="Titre"/>
            <p:cNvSpPr>
              <a:spLocks noChangeAspect="1" noChangeArrowheads="1"/>
            </p:cNvSpPr>
            <p:nvPr>
              <p:custDataLst>
                <p:tags r:id="rId5"/>
              </p:custDataLst>
            </p:nvPr>
          </p:nvSpPr>
          <p:spPr bwMode="auto">
            <a:xfrm>
              <a:off x="755576" y="5849873"/>
              <a:ext cx="3096344" cy="498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fr-FR" altLang="fr-FR" sz="900" b="1" kern="0" dirty="0">
                  <a:solidFill>
                    <a:srgbClr val="595959"/>
                  </a:solidFill>
                  <a:latin typeface="Arial" charset="0"/>
                </a:rPr>
                <a:t>Très </a:t>
              </a:r>
              <a:r>
                <a:rPr lang="fr-FR" altLang="fr-FR" sz="900" b="1" kern="0" dirty="0" smtClean="0">
                  <a:solidFill>
                    <a:srgbClr val="595959"/>
                  </a:solidFill>
                  <a:latin typeface="Arial" charset="0"/>
                </a:rPr>
                <a:t>forts vs moyenne de la pop. canadienne </a:t>
              </a:r>
              <a:endParaRPr lang="fr-FR" altLang="fr-FR" sz="900" b="1" kern="0" dirty="0">
                <a:solidFill>
                  <a:srgbClr val="595959"/>
                </a:solidFill>
                <a:latin typeface="Arial" charset="0"/>
              </a:endParaRPr>
            </a:p>
            <a:p>
              <a:pPr>
                <a:lnSpc>
                  <a:spcPct val="90000"/>
                </a:lnSpc>
                <a:defRPr/>
              </a:pPr>
              <a:r>
                <a:rPr lang="fr-FR" altLang="fr-FR" sz="900" b="1" kern="0" dirty="0" smtClean="0">
                  <a:solidFill>
                    <a:srgbClr val="595959"/>
                  </a:solidFill>
                  <a:latin typeface="Arial" charset="0"/>
                </a:rPr>
                <a:t>Forts </a:t>
              </a:r>
              <a:r>
                <a:rPr lang="fr-FR" altLang="fr-FR" sz="900" b="1" kern="0" dirty="0">
                  <a:solidFill>
                    <a:srgbClr val="595959"/>
                  </a:solidFill>
                  <a:latin typeface="Arial" charset="0"/>
                </a:rPr>
                <a:t>vs moyenne de la pop. canadienne </a:t>
              </a:r>
            </a:p>
            <a:p>
              <a:pPr>
                <a:lnSpc>
                  <a:spcPct val="90000"/>
                </a:lnSpc>
                <a:defRPr/>
              </a:pPr>
              <a:r>
                <a:rPr lang="fr-FR" altLang="fr-FR" sz="900" b="1" kern="0" dirty="0" smtClean="0">
                  <a:solidFill>
                    <a:srgbClr val="595959"/>
                  </a:solidFill>
                  <a:latin typeface="Arial" charset="0"/>
                </a:rPr>
                <a:t>Faibles </a:t>
              </a:r>
              <a:r>
                <a:rPr lang="fr-FR" altLang="fr-FR" sz="900" b="1" kern="0" dirty="0">
                  <a:solidFill>
                    <a:srgbClr val="595959"/>
                  </a:solidFill>
                  <a:latin typeface="Arial" charset="0"/>
                </a:rPr>
                <a:t>vs moyenne de la pop. canadienne </a:t>
              </a:r>
            </a:p>
            <a:p>
              <a:pPr>
                <a:lnSpc>
                  <a:spcPct val="90000"/>
                </a:lnSpc>
                <a:defRPr/>
              </a:pPr>
              <a:r>
                <a:rPr lang="fr-FR" altLang="fr-FR" sz="900" b="1" kern="0" dirty="0">
                  <a:solidFill>
                    <a:srgbClr val="595959"/>
                  </a:solidFill>
                  <a:latin typeface="Arial" charset="0"/>
                </a:rPr>
                <a:t>Très </a:t>
              </a:r>
              <a:r>
                <a:rPr lang="fr-FR" altLang="fr-FR" sz="900" b="1" kern="0" dirty="0" smtClean="0">
                  <a:solidFill>
                    <a:srgbClr val="595959"/>
                  </a:solidFill>
                  <a:latin typeface="Arial" charset="0"/>
                </a:rPr>
                <a:t>faibles </a:t>
              </a:r>
              <a:r>
                <a:rPr lang="fr-FR" altLang="fr-FR" sz="900" b="1" kern="0" dirty="0">
                  <a:solidFill>
                    <a:srgbClr val="595959"/>
                  </a:solidFill>
                  <a:latin typeface="Arial" charset="0"/>
                </a:rPr>
                <a:t>vs moyenne de la pop. canadienne </a:t>
              </a:r>
              <a:endParaRPr lang="fr-CA" altLang="fr-FR" sz="900" b="1" kern="0" dirty="0">
                <a:solidFill>
                  <a:srgbClr val="595959"/>
                </a:solidFill>
                <a:latin typeface="Arial" charset="0"/>
              </a:endParaRPr>
            </a:p>
          </p:txBody>
        </p:sp>
        <p:grpSp>
          <p:nvGrpSpPr>
            <p:cNvPr id="22" name="Groupe 185"/>
            <p:cNvGrpSpPr>
              <a:grpSpLocks/>
            </p:cNvGrpSpPr>
            <p:nvPr/>
          </p:nvGrpSpPr>
          <p:grpSpPr bwMode="auto">
            <a:xfrm>
              <a:off x="619051" y="5848285"/>
              <a:ext cx="101510" cy="524197"/>
              <a:chOff x="7484103" y="4847894"/>
              <a:chExt cx="101600" cy="525119"/>
            </a:xfrm>
          </p:grpSpPr>
          <p:sp>
            <p:nvSpPr>
              <p:cNvPr id="23" name="SynthV1006S0"/>
              <p:cNvSpPr/>
              <p:nvPr/>
            </p:nvSpPr>
            <p:spPr>
              <a:xfrm>
                <a:off x="7484103" y="4847894"/>
                <a:ext cx="101690" cy="101779"/>
              </a:xfrm>
              <a:prstGeom prst="ellipse">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sp>
            <p:nvSpPr>
              <p:cNvPr id="24" name="SynthV1006S0"/>
              <p:cNvSpPr/>
              <p:nvPr/>
            </p:nvSpPr>
            <p:spPr>
              <a:xfrm>
                <a:off x="7484103" y="4991020"/>
                <a:ext cx="101690" cy="101779"/>
              </a:xfrm>
              <a:prstGeom prst="ellipse">
                <a:avLst/>
              </a:prstGeom>
              <a:solidFill>
                <a:srgbClr val="FD8B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sp>
            <p:nvSpPr>
              <p:cNvPr id="25" name="SynthV1006S0"/>
              <p:cNvSpPr/>
              <p:nvPr/>
            </p:nvSpPr>
            <p:spPr>
              <a:xfrm>
                <a:off x="7484103" y="5134147"/>
                <a:ext cx="101690" cy="101779"/>
              </a:xfrm>
              <a:prstGeom prst="ellipse">
                <a:avLst/>
              </a:prstGeom>
              <a:solidFill>
                <a:srgbClr val="00CC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sp>
            <p:nvSpPr>
              <p:cNvPr id="26" name="SynthV1006S0"/>
              <p:cNvSpPr/>
              <p:nvPr/>
            </p:nvSpPr>
            <p:spPr>
              <a:xfrm>
                <a:off x="7484103" y="5270912"/>
                <a:ext cx="101690" cy="101779"/>
              </a:xfrm>
              <a:prstGeom prst="ellipse">
                <a:avLst/>
              </a:prstGeom>
              <a:solidFill>
                <a:srgbClr val="0000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grpSp>
      </p:grpSp>
      <p:sp>
        <p:nvSpPr>
          <p:cNvPr id="27" name="Titre"/>
          <p:cNvSpPr>
            <a:spLocks noChangeAspect="1" noChangeArrowheads="1"/>
          </p:cNvSpPr>
          <p:nvPr>
            <p:custDataLst>
              <p:tags r:id="rId4"/>
            </p:custDataLst>
          </p:nvPr>
        </p:nvSpPr>
        <p:spPr bwMode="auto">
          <a:xfrm>
            <a:off x="570459" y="5925383"/>
            <a:ext cx="3588339" cy="498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fr-FR" altLang="fr-FR" sz="900" b="1" u="sng" kern="0" dirty="0" smtClean="0">
                <a:solidFill>
                  <a:srgbClr val="595959"/>
                </a:solidFill>
                <a:latin typeface="Arial" charset="0"/>
              </a:rPr>
              <a:t>Légende </a:t>
            </a:r>
            <a:r>
              <a:rPr lang="fr-FR" altLang="fr-FR" sz="900" b="1" kern="0" dirty="0" smtClean="0">
                <a:solidFill>
                  <a:srgbClr val="595959"/>
                </a:solidFill>
                <a:latin typeface="Arial" charset="0"/>
              </a:rPr>
              <a:t>: </a:t>
            </a:r>
          </a:p>
          <a:p>
            <a:pPr>
              <a:lnSpc>
                <a:spcPct val="90000"/>
              </a:lnSpc>
              <a:defRPr/>
            </a:pPr>
            <a:r>
              <a:rPr lang="fr-FR" altLang="fr-FR" sz="900" b="1" kern="0" dirty="0" smtClean="0">
                <a:solidFill>
                  <a:srgbClr val="595959"/>
                </a:solidFill>
                <a:latin typeface="Arial" charset="0"/>
              </a:rPr>
              <a:t>Différences vs moyenne de la population canadienne exprimées en indices : 100 représente le score moyen de la population canadienne sur la valeur mesurée</a:t>
            </a:r>
            <a:endParaRPr lang="fr-CA" altLang="fr-FR" sz="900" b="1" kern="0" dirty="0">
              <a:solidFill>
                <a:srgbClr val="595959"/>
              </a:solidFill>
              <a:latin typeface="Arial" charset="0"/>
            </a:endParaRPr>
          </a:p>
        </p:txBody>
      </p:sp>
    </p:spTree>
    <p:extLst>
      <p:ext uri="{BB962C8B-B14F-4D97-AF65-F5344CB8AC3E}">
        <p14:creationId xmlns:p14="http://schemas.microsoft.com/office/powerpoint/2010/main" val="2718171354"/>
      </p:ext>
    </p:extLst>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282</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332657"/>
            <a:ext cx="5299075" cy="936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1900" dirty="0" smtClean="0">
                <a:solidFill>
                  <a:srgbClr val="9BBB59"/>
                </a:solidFill>
              </a:rPr>
              <a:t>Différences </a:t>
            </a:r>
            <a:r>
              <a:rPr lang="fr-CA" sz="1900" dirty="0">
                <a:solidFill>
                  <a:srgbClr val="9BBB59"/>
                </a:solidFill>
              </a:rPr>
              <a:t>de valeurs socioculturelles </a:t>
            </a:r>
            <a:r>
              <a:rPr lang="fr-CA" sz="1900" dirty="0" smtClean="0">
                <a:solidFill>
                  <a:srgbClr val="9BBB59"/>
                </a:solidFill>
              </a:rPr>
              <a:t>selon l’orientation </a:t>
            </a:r>
            <a:r>
              <a:rPr lang="fr-CA" sz="1900" dirty="0">
                <a:solidFill>
                  <a:srgbClr val="9BBB59"/>
                </a:solidFill>
              </a:rPr>
              <a:t>sexuelle – Vue d’ensemble (2/2)</a:t>
            </a:r>
          </a:p>
        </p:txBody>
      </p:sp>
      <p:graphicFrame>
        <p:nvGraphicFramePr>
          <p:cNvPr id="2" name="Tableau 1"/>
          <p:cNvGraphicFramePr>
            <a:graphicFrameLocks noGrp="1"/>
          </p:cNvGraphicFramePr>
          <p:nvPr>
            <p:extLst>
              <p:ext uri="{D42A27DB-BD31-4B8C-83A1-F6EECF244321}">
                <p14:modId xmlns:p14="http://schemas.microsoft.com/office/powerpoint/2010/main" val="3986947751"/>
              </p:ext>
            </p:extLst>
          </p:nvPr>
        </p:nvGraphicFramePr>
        <p:xfrm>
          <a:off x="558800" y="1484784"/>
          <a:ext cx="8028000" cy="4290315"/>
        </p:xfrm>
        <a:graphic>
          <a:graphicData uri="http://schemas.openxmlformats.org/drawingml/2006/table">
            <a:tbl>
              <a:tblPr firstRow="1" bandRow="1">
                <a:tableStyleId>{5C22544A-7EE6-4342-B048-85BDC9FD1C3A}</a:tableStyleId>
              </a:tblPr>
              <a:tblGrid>
                <a:gridCol w="3060000"/>
                <a:gridCol w="828000"/>
                <a:gridCol w="828000"/>
                <a:gridCol w="828000"/>
                <a:gridCol w="828000"/>
                <a:gridCol w="828000"/>
                <a:gridCol w="828000"/>
              </a:tblGrid>
              <a:tr h="347451">
                <a:tc>
                  <a:txBody>
                    <a:bodyPr/>
                    <a:lstStyle/>
                    <a:p>
                      <a:endParaRPr lang="fr-CA" dirty="0"/>
                    </a:p>
                  </a:txBody>
                  <a:tcP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B w="57150" cap="flat" cmpd="sng" algn="ctr">
                      <a:solidFill>
                        <a:srgbClr val="9BBB59"/>
                      </a:solidFill>
                      <a:prstDash val="solid"/>
                      <a:round/>
                      <a:headEnd type="none" w="med" len="med"/>
                      <a:tailEnd type="none" w="med" len="med"/>
                    </a:lnB>
                    <a:solidFill>
                      <a:srgbClr val="EFF4E4"/>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GAIS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LESBIENNES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BISEXUELS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PANSEXUELS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ASEXUELS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r>
              <a:tr h="144000">
                <a:tc>
                  <a:txBody>
                    <a:bodyPr/>
                    <a:lstStyle/>
                    <a:p>
                      <a:pPr algn="l" fontAlgn="ctr"/>
                      <a:endParaRPr lang="fr-CA" sz="300" b="1" i="0" u="none" strike="noStrike" dirty="0">
                        <a:solidFill>
                          <a:srgbClr val="595959"/>
                        </a:solidFill>
                        <a:effectLst/>
                        <a:latin typeface="Arial"/>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300" b="1" kern="1200" dirty="0">
                        <a:solidFill>
                          <a:srgbClr val="FD8B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300" b="1" kern="1200" dirty="0">
                        <a:solidFill>
                          <a:srgbClr val="FD8B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r>
              <a:tr h="182774">
                <a:tc>
                  <a:txBody>
                    <a:bodyPr/>
                    <a:lstStyle/>
                    <a:p>
                      <a:pPr algn="l" fontAlgn="ctr"/>
                      <a:r>
                        <a:rPr lang="fr-CA" sz="1000" b="1" i="0" u="none" strike="noStrike" dirty="0" smtClean="0">
                          <a:solidFill>
                            <a:srgbClr val="595959"/>
                          </a:solidFill>
                          <a:effectLst/>
                          <a:latin typeface="Arial"/>
                        </a:rPr>
                        <a:t>PRIMAUTÉ </a:t>
                      </a:r>
                      <a:r>
                        <a:rPr lang="fr-CA" sz="1000" b="1" i="0" u="none" strike="noStrike" dirty="0">
                          <a:solidFill>
                            <a:srgbClr val="595959"/>
                          </a:solidFill>
                          <a:effectLst/>
                          <a:latin typeface="Arial"/>
                        </a:rPr>
                        <a:t>DE </a:t>
                      </a:r>
                      <a:r>
                        <a:rPr lang="fr-CA" sz="1000" b="1" i="0" u="none" strike="noStrike" dirty="0" smtClean="0">
                          <a:solidFill>
                            <a:srgbClr val="595959"/>
                          </a:solidFill>
                          <a:effectLst/>
                          <a:latin typeface="Arial"/>
                        </a:rPr>
                        <a:t>L'UTILITÉ</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88</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algn="ctr" fontAlgn="ctr"/>
                      <a:r>
                        <a:rPr lang="fr-CA" sz="1200" b="1" kern="1200" dirty="0">
                          <a:solidFill>
                            <a:srgbClr val="00CC00"/>
                          </a:solidFill>
                          <a:latin typeface="Arial" charset="0"/>
                          <a:ea typeface="+mn-ea"/>
                          <a:cs typeface="+mn-cs"/>
                        </a:rPr>
                        <a:t>90</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D8B00"/>
                          </a:solidFill>
                          <a:latin typeface="Arial" charset="0"/>
                          <a:ea typeface="+mn-ea"/>
                          <a:cs typeface="+mn-cs"/>
                        </a:rPr>
                        <a:t>119</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83</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85</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67</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r>
              <a:tr h="144000">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82774">
                <a:tc>
                  <a:txBody>
                    <a:bodyPr/>
                    <a:lstStyle/>
                    <a:p>
                      <a:pPr algn="l" fontAlgn="ctr"/>
                      <a:r>
                        <a:rPr lang="fr-CA" sz="1000" b="1" i="0" u="none" strike="noStrike" dirty="0">
                          <a:solidFill>
                            <a:srgbClr val="595959"/>
                          </a:solidFill>
                          <a:effectLst/>
                          <a:latin typeface="Arial"/>
                        </a:rPr>
                        <a:t>ANOMIE / </a:t>
                      </a:r>
                      <a:r>
                        <a:rPr lang="fr-CA" sz="1000" b="1" i="0" u="none" strike="noStrike" dirty="0" smtClean="0">
                          <a:solidFill>
                            <a:srgbClr val="595959"/>
                          </a:solidFill>
                          <a:effectLst/>
                          <a:latin typeface="Arial"/>
                        </a:rPr>
                        <a:t>DÉCONNEXION </a:t>
                      </a:r>
                      <a:r>
                        <a:rPr lang="fr-CA" sz="1000" b="1" i="0" u="none" strike="noStrike" dirty="0">
                          <a:solidFill>
                            <a:srgbClr val="595959"/>
                          </a:solidFill>
                          <a:effectLst/>
                          <a:latin typeface="Arial"/>
                        </a:rPr>
                        <a:t>SOCIALE</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79</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kern="1200" dirty="0">
                          <a:solidFill>
                            <a:srgbClr val="0000FF"/>
                          </a:solidFill>
                          <a:latin typeface="Arial" charset="0"/>
                          <a:ea typeface="+mn-ea"/>
                          <a:cs typeface="+mn-cs"/>
                        </a:rPr>
                        <a:t>55</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74</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a:solidFill>
                            <a:srgbClr val="FD8B00"/>
                          </a:solidFill>
                          <a:latin typeface="Arial" charset="0"/>
                          <a:ea typeface="+mn-ea"/>
                          <a:cs typeface="+mn-cs"/>
                        </a:rPr>
                        <a:t>114</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D8B00"/>
                          </a:solidFill>
                          <a:latin typeface="Arial" charset="0"/>
                          <a:ea typeface="+mn-ea"/>
                          <a:cs typeface="+mn-cs"/>
                        </a:rPr>
                        <a:t>124</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r>
              <a:tr h="182774">
                <a:tc>
                  <a:txBody>
                    <a:bodyPr/>
                    <a:lstStyle/>
                    <a:p>
                      <a:pPr algn="l" fontAlgn="ctr"/>
                      <a:r>
                        <a:rPr lang="fr-CA" sz="1000" b="1" i="0" u="none" strike="noStrike" dirty="0">
                          <a:solidFill>
                            <a:srgbClr val="595959"/>
                          </a:solidFill>
                          <a:effectLst/>
                          <a:latin typeface="Arial"/>
                        </a:rPr>
                        <a:t>ABSENCE DE BUT</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65</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D8B00"/>
                          </a:solidFill>
                          <a:latin typeface="Arial" charset="0"/>
                          <a:ea typeface="+mn-ea"/>
                          <a:cs typeface="+mn-cs"/>
                        </a:rPr>
                        <a:t>138</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169</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r>
              <a:tr h="144000">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82774">
                <a:tc>
                  <a:txBody>
                    <a:bodyPr/>
                    <a:lstStyle/>
                    <a:p>
                      <a:pPr algn="l" fontAlgn="ctr"/>
                      <a:r>
                        <a:rPr lang="fr-CA" sz="1000" b="1" i="0" u="none" strike="noStrike" dirty="0">
                          <a:solidFill>
                            <a:srgbClr val="595959"/>
                          </a:solidFill>
                          <a:effectLst/>
                          <a:latin typeface="Arial"/>
                        </a:rPr>
                        <a:t>ÉPARGNE PAR PRINCIPE</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78</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algn="ctr" fontAlgn="ctr"/>
                      <a:r>
                        <a:rPr lang="fr-CA" sz="1200" b="1" kern="1200" dirty="0">
                          <a:solidFill>
                            <a:srgbClr val="00CC00"/>
                          </a:solidFill>
                          <a:latin typeface="Arial" charset="0"/>
                          <a:ea typeface="+mn-ea"/>
                          <a:cs typeface="+mn-cs"/>
                        </a:rPr>
                        <a:t>72</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87</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83</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74</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r>
              <a:tr h="144000">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82774">
                <a:tc>
                  <a:txBody>
                    <a:bodyPr/>
                    <a:lstStyle/>
                    <a:p>
                      <a:pPr algn="l" fontAlgn="ctr"/>
                      <a:r>
                        <a:rPr lang="fr-CA" sz="1000" b="1" i="0" u="none" strike="noStrike" dirty="0">
                          <a:solidFill>
                            <a:srgbClr val="595959"/>
                          </a:solidFill>
                          <a:effectLst/>
                          <a:latin typeface="Arial"/>
                        </a:rPr>
                        <a:t>EFFORTS POUR LA SANTÉ</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68</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kern="1200" dirty="0">
                          <a:solidFill>
                            <a:srgbClr val="00CC00"/>
                          </a:solidFill>
                          <a:latin typeface="Arial" charset="0"/>
                          <a:ea typeface="+mn-ea"/>
                          <a:cs typeface="+mn-cs"/>
                        </a:rPr>
                        <a:t>76</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76</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68</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00FF"/>
                          </a:solidFill>
                          <a:latin typeface="Arial" charset="0"/>
                          <a:ea typeface="+mn-ea"/>
                          <a:cs typeface="+mn-cs"/>
                        </a:rPr>
                        <a:t>36</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76</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r>
              <a:tr h="182774">
                <a:tc>
                  <a:txBody>
                    <a:bodyPr/>
                    <a:lstStyle/>
                    <a:p>
                      <a:pPr algn="l" fontAlgn="ctr"/>
                      <a:r>
                        <a:rPr lang="fr-CA" sz="1000" b="1" i="0" u="none" strike="noStrike" dirty="0">
                          <a:solidFill>
                            <a:srgbClr val="595959"/>
                          </a:solidFill>
                          <a:effectLst/>
                          <a:latin typeface="Arial"/>
                        </a:rPr>
                        <a:t>IMPORTANCE DE LA BEAUTÉ DU CORPS</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00FF"/>
                          </a:solidFill>
                          <a:latin typeface="Arial" charset="0"/>
                          <a:ea typeface="+mn-ea"/>
                          <a:cs typeface="+mn-cs"/>
                        </a:rPr>
                        <a:t>60</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kern="1200" dirty="0">
                          <a:solidFill>
                            <a:srgbClr val="00CC00"/>
                          </a:solidFill>
                          <a:latin typeface="Arial" charset="0"/>
                          <a:ea typeface="+mn-ea"/>
                          <a:cs typeface="+mn-cs"/>
                        </a:rPr>
                        <a:t>67</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00FF"/>
                          </a:solidFill>
                          <a:latin typeface="Arial" charset="0"/>
                          <a:ea typeface="+mn-ea"/>
                          <a:cs typeface="+mn-cs"/>
                        </a:rPr>
                        <a:t>47</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67</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a:solidFill>
                            <a:srgbClr val="0000FF"/>
                          </a:solidFill>
                          <a:latin typeface="Arial" charset="0"/>
                          <a:ea typeface="+mn-ea"/>
                          <a:cs typeface="+mn-cs"/>
                        </a:rPr>
                        <a:t>53</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73</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r>
              <a:tr h="182774">
                <a:tc>
                  <a:txBody>
                    <a:bodyPr/>
                    <a:lstStyle/>
                    <a:p>
                      <a:pPr algn="l" fontAlgn="ctr"/>
                      <a:r>
                        <a:rPr lang="fr-CA" sz="1000" b="1" i="0" u="none" strike="noStrike" dirty="0">
                          <a:solidFill>
                            <a:srgbClr val="595959"/>
                          </a:solidFill>
                          <a:effectLst/>
                          <a:latin typeface="Arial"/>
                        </a:rPr>
                        <a:t>SOUCI DE L'APPARENCE</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68</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68</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72</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D8B00"/>
                          </a:solidFill>
                          <a:latin typeface="Arial" charset="0"/>
                          <a:ea typeface="+mn-ea"/>
                          <a:cs typeface="+mn-cs"/>
                        </a:rPr>
                        <a:t>128</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r>
              <a:tr h="144000">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82774">
                <a:tc>
                  <a:txBody>
                    <a:bodyPr/>
                    <a:lstStyle/>
                    <a:p>
                      <a:pPr algn="l" fontAlgn="ctr"/>
                      <a:r>
                        <a:rPr lang="fr-CA" sz="1000" b="1" i="0" u="none" strike="noStrike" dirty="0">
                          <a:solidFill>
                            <a:srgbClr val="595959"/>
                          </a:solidFill>
                          <a:effectLst/>
                          <a:latin typeface="Arial"/>
                        </a:rPr>
                        <a:t>PRIMAUTÉ DE LA FAMILLE</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00FF"/>
                          </a:solidFill>
                          <a:latin typeface="Arial" charset="0"/>
                          <a:ea typeface="+mn-ea"/>
                          <a:cs typeface="+mn-cs"/>
                        </a:rPr>
                        <a:t>51</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algn="ctr" fontAlgn="ctr"/>
                      <a:r>
                        <a:rPr lang="fr-CA" sz="1200" b="1" kern="1200" dirty="0">
                          <a:solidFill>
                            <a:srgbClr val="0000FF"/>
                          </a:solidFill>
                          <a:latin typeface="Arial" charset="0"/>
                          <a:ea typeface="+mn-ea"/>
                          <a:cs typeface="+mn-cs"/>
                        </a:rPr>
                        <a:t>40</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00FF"/>
                          </a:solidFill>
                          <a:latin typeface="Arial" charset="0"/>
                          <a:ea typeface="+mn-ea"/>
                          <a:cs typeface="+mn-cs"/>
                        </a:rPr>
                        <a:t>55</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70</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00FF"/>
                          </a:solidFill>
                          <a:latin typeface="Arial" charset="0"/>
                          <a:ea typeface="+mn-ea"/>
                          <a:cs typeface="+mn-cs"/>
                        </a:rPr>
                        <a:t>47</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00FF"/>
                          </a:solidFill>
                          <a:latin typeface="Arial" charset="0"/>
                          <a:ea typeface="+mn-ea"/>
                          <a:cs typeface="+mn-cs"/>
                        </a:rPr>
                        <a:t>43</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r>
              <a:tr h="144000">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82774">
                <a:tc>
                  <a:txBody>
                    <a:bodyPr/>
                    <a:lstStyle/>
                    <a:p>
                      <a:pPr algn="l" fontAlgn="ctr"/>
                      <a:r>
                        <a:rPr lang="fr-CA" sz="1000" b="1" i="0" u="none" strike="noStrike" dirty="0">
                          <a:solidFill>
                            <a:srgbClr val="595959"/>
                          </a:solidFill>
                          <a:effectLst/>
                          <a:latin typeface="Arial"/>
                        </a:rPr>
                        <a:t>CONSOMMATION AVISÉE</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D8B00"/>
                          </a:solidFill>
                          <a:latin typeface="Arial" charset="0"/>
                          <a:ea typeface="+mn-ea"/>
                          <a:cs typeface="+mn-cs"/>
                        </a:rPr>
                        <a:t>114</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D8B00"/>
                          </a:solidFill>
                          <a:latin typeface="Arial" charset="0"/>
                          <a:ea typeface="+mn-ea"/>
                          <a:cs typeface="+mn-cs"/>
                        </a:rPr>
                        <a:t>121</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r>
              <a:tr h="182774">
                <a:tc>
                  <a:txBody>
                    <a:bodyPr/>
                    <a:lstStyle/>
                    <a:p>
                      <a:pPr algn="l" fontAlgn="ctr"/>
                      <a:r>
                        <a:rPr lang="fr-CA" sz="1000" b="1" i="0" u="none" strike="noStrike" dirty="0">
                          <a:solidFill>
                            <a:srgbClr val="595959"/>
                          </a:solidFill>
                          <a:effectLst/>
                          <a:latin typeface="Arial"/>
                        </a:rPr>
                        <a:t>CONSOMMATION ÉTHIQUE</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solidFill>
                      <a:srgbClr val="EFF4E4"/>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F0000"/>
                          </a:solidFill>
                          <a:latin typeface="Arial" charset="0"/>
                          <a:ea typeface="+mn-ea"/>
                          <a:cs typeface="+mn-cs"/>
                        </a:rPr>
                        <a:t>142</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00CC00"/>
                          </a:solidFill>
                          <a:latin typeface="Arial" charset="0"/>
                          <a:ea typeface="+mn-ea"/>
                          <a:cs typeface="+mn-cs"/>
                        </a:rPr>
                        <a:t>84</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r>
              <a:tr h="144000">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r>
              <a:tr h="182774">
                <a:tc>
                  <a:txBody>
                    <a:bodyPr/>
                    <a:lstStyle/>
                    <a:p>
                      <a:pPr algn="l" fontAlgn="ctr"/>
                      <a:r>
                        <a:rPr lang="fr-CA" sz="1000" b="1" i="0" u="none" strike="noStrike" dirty="0">
                          <a:solidFill>
                            <a:srgbClr val="595959"/>
                          </a:solidFill>
                          <a:effectLst/>
                          <a:latin typeface="Arial"/>
                        </a:rPr>
                        <a:t>PLAISIR DE CONSOMMER</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B w="6350" cap="flat" cmpd="sng" algn="ctr">
                      <a:solidFill>
                        <a:srgbClr val="9BBB59"/>
                      </a:solidFill>
                      <a:prstDash val="dot"/>
                      <a:round/>
                      <a:headEnd type="none" w="med" len="med"/>
                      <a:tailEnd type="none" w="med" len="med"/>
                    </a:lnB>
                    <a:solidFill>
                      <a:srgbClr val="EFF4E4"/>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CC00"/>
                          </a:solidFill>
                          <a:latin typeface="Arial" charset="0"/>
                          <a:ea typeface="+mn-ea"/>
                          <a:cs typeface="+mn-cs"/>
                        </a:rPr>
                        <a:t>69</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CC00"/>
                          </a:solidFill>
                          <a:latin typeface="Arial" charset="0"/>
                          <a:ea typeface="+mn-ea"/>
                          <a:cs typeface="+mn-cs"/>
                        </a:rPr>
                        <a:t>83</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112</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r>
              <a:tr h="182774">
                <a:tc>
                  <a:txBody>
                    <a:bodyPr/>
                    <a:lstStyle/>
                    <a:p>
                      <a:pPr algn="l" fontAlgn="ctr"/>
                      <a:r>
                        <a:rPr lang="fr-CA" sz="1000" b="1" i="0" u="none" strike="noStrike" dirty="0">
                          <a:solidFill>
                            <a:srgbClr val="595959"/>
                          </a:solidFill>
                          <a:effectLst/>
                          <a:latin typeface="Arial"/>
                        </a:rPr>
                        <a:t>RECHERCHE DE LA NOUVEAUTÉ</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CC00"/>
                          </a:solidFill>
                          <a:latin typeface="Arial" charset="0"/>
                          <a:ea typeface="+mn-ea"/>
                          <a:cs typeface="+mn-cs"/>
                        </a:rPr>
                        <a:t>89</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CC00"/>
                          </a:solidFill>
                          <a:latin typeface="Arial" charset="0"/>
                          <a:ea typeface="+mn-ea"/>
                          <a:cs typeface="+mn-cs"/>
                        </a:rPr>
                        <a:t>89</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115</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r>
              <a:tr h="182774">
                <a:tc>
                  <a:txBody>
                    <a:bodyPr/>
                    <a:lstStyle/>
                    <a:p>
                      <a:pPr algn="l" fontAlgn="ctr"/>
                      <a:r>
                        <a:rPr lang="fr-CA" sz="1000" b="1" i="0" u="none" strike="noStrike" dirty="0">
                          <a:solidFill>
                            <a:srgbClr val="595959"/>
                          </a:solidFill>
                          <a:effectLst/>
                          <a:latin typeface="Arial"/>
                        </a:rPr>
                        <a:t>CONSOMMATION OSTENTATOIRE</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algn="ctr" fontAlgn="ctr"/>
                      <a:r>
                        <a:rPr lang="fr-CA" sz="1200" b="1" kern="1200" dirty="0">
                          <a:solidFill>
                            <a:srgbClr val="00CC00"/>
                          </a:solidFill>
                          <a:latin typeface="Arial" charset="0"/>
                          <a:ea typeface="+mn-ea"/>
                          <a:cs typeface="+mn-cs"/>
                        </a:rPr>
                        <a:t>75</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00FF"/>
                          </a:solidFill>
                          <a:latin typeface="Arial" charset="0"/>
                          <a:ea typeface="+mn-ea"/>
                          <a:cs typeface="+mn-cs"/>
                        </a:rPr>
                        <a:t>46</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CC00"/>
                          </a:solidFill>
                          <a:latin typeface="Arial" charset="0"/>
                          <a:ea typeface="+mn-ea"/>
                          <a:cs typeface="+mn-cs"/>
                        </a:rPr>
                        <a:t>83</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r>
              <a:tr h="182774">
                <a:tc>
                  <a:txBody>
                    <a:bodyPr/>
                    <a:lstStyle/>
                    <a:p>
                      <a:pPr algn="l" fontAlgn="ctr"/>
                      <a:r>
                        <a:rPr lang="fr-CA" sz="1000" b="1" i="0" u="none" strike="noStrike" dirty="0">
                          <a:solidFill>
                            <a:srgbClr val="595959"/>
                          </a:solidFill>
                          <a:effectLst/>
                          <a:latin typeface="Arial"/>
                        </a:rPr>
                        <a:t>CONSOMMATION PRECOCE</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CC00"/>
                          </a:solidFill>
                          <a:latin typeface="Arial" charset="0"/>
                          <a:ea typeface="+mn-ea"/>
                          <a:cs typeface="+mn-cs"/>
                        </a:rPr>
                        <a:t>62</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CC00"/>
                          </a:solidFill>
                          <a:latin typeface="Arial" charset="0"/>
                          <a:ea typeface="+mn-ea"/>
                          <a:cs typeface="+mn-cs"/>
                        </a:rPr>
                        <a:t>82</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00FF"/>
                          </a:solidFill>
                          <a:latin typeface="Arial" charset="0"/>
                          <a:ea typeface="+mn-ea"/>
                          <a:cs typeface="+mn-cs"/>
                        </a:rPr>
                        <a:t>50</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r>
              <a:tr h="182774">
                <a:tc>
                  <a:txBody>
                    <a:bodyPr/>
                    <a:lstStyle/>
                    <a:p>
                      <a:pPr algn="l" fontAlgn="ctr"/>
                      <a:r>
                        <a:rPr lang="fr-CA" sz="1000" b="1" i="0" u="none" strike="noStrike" dirty="0" smtClean="0">
                          <a:solidFill>
                            <a:srgbClr val="595959"/>
                          </a:solidFill>
                          <a:effectLst/>
                          <a:latin typeface="Arial"/>
                        </a:rPr>
                        <a:t>GADGETISME</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00CC00"/>
                          </a:solidFill>
                          <a:latin typeface="Arial" charset="0"/>
                          <a:ea typeface="+mn-ea"/>
                          <a:cs typeface="+mn-cs"/>
                        </a:rPr>
                        <a:t>89</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115</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118</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149</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r>
            </a:tbl>
          </a:graphicData>
        </a:graphic>
      </p:graphicFrame>
      <p:grpSp>
        <p:nvGrpSpPr>
          <p:cNvPr id="19" name="Groupe 18"/>
          <p:cNvGrpSpPr/>
          <p:nvPr/>
        </p:nvGrpSpPr>
        <p:grpSpPr>
          <a:xfrm>
            <a:off x="4368799" y="5929139"/>
            <a:ext cx="3232869" cy="524197"/>
            <a:chOff x="619051" y="5848285"/>
            <a:chExt cx="3232869" cy="524197"/>
          </a:xfrm>
        </p:grpSpPr>
        <p:sp>
          <p:nvSpPr>
            <p:cNvPr id="21" name="Titre"/>
            <p:cNvSpPr>
              <a:spLocks noChangeAspect="1" noChangeArrowheads="1"/>
            </p:cNvSpPr>
            <p:nvPr>
              <p:custDataLst>
                <p:tags r:id="rId5"/>
              </p:custDataLst>
            </p:nvPr>
          </p:nvSpPr>
          <p:spPr bwMode="auto">
            <a:xfrm>
              <a:off x="755576" y="5849873"/>
              <a:ext cx="3096344" cy="498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fr-FR" altLang="fr-FR" sz="900" b="1" kern="0" dirty="0">
                  <a:solidFill>
                    <a:srgbClr val="595959"/>
                  </a:solidFill>
                  <a:latin typeface="Arial" charset="0"/>
                </a:rPr>
                <a:t>Très </a:t>
              </a:r>
              <a:r>
                <a:rPr lang="fr-FR" altLang="fr-FR" sz="900" b="1" kern="0" dirty="0" smtClean="0">
                  <a:solidFill>
                    <a:srgbClr val="595959"/>
                  </a:solidFill>
                  <a:latin typeface="Arial" charset="0"/>
                </a:rPr>
                <a:t>forts vs moyenne de la pop. canadienne </a:t>
              </a:r>
              <a:endParaRPr lang="fr-FR" altLang="fr-FR" sz="900" b="1" kern="0" dirty="0">
                <a:solidFill>
                  <a:srgbClr val="595959"/>
                </a:solidFill>
                <a:latin typeface="Arial" charset="0"/>
              </a:endParaRPr>
            </a:p>
            <a:p>
              <a:pPr>
                <a:lnSpc>
                  <a:spcPct val="90000"/>
                </a:lnSpc>
                <a:defRPr/>
              </a:pPr>
              <a:r>
                <a:rPr lang="fr-FR" altLang="fr-FR" sz="900" b="1" kern="0" dirty="0" smtClean="0">
                  <a:solidFill>
                    <a:srgbClr val="595959"/>
                  </a:solidFill>
                  <a:latin typeface="Arial" charset="0"/>
                </a:rPr>
                <a:t>Forts </a:t>
              </a:r>
              <a:r>
                <a:rPr lang="fr-FR" altLang="fr-FR" sz="900" b="1" kern="0" dirty="0">
                  <a:solidFill>
                    <a:srgbClr val="595959"/>
                  </a:solidFill>
                  <a:latin typeface="Arial" charset="0"/>
                </a:rPr>
                <a:t>vs moyenne de la pop. canadienne </a:t>
              </a:r>
            </a:p>
            <a:p>
              <a:pPr>
                <a:lnSpc>
                  <a:spcPct val="90000"/>
                </a:lnSpc>
                <a:defRPr/>
              </a:pPr>
              <a:r>
                <a:rPr lang="fr-FR" altLang="fr-FR" sz="900" b="1" kern="0" dirty="0" smtClean="0">
                  <a:solidFill>
                    <a:srgbClr val="595959"/>
                  </a:solidFill>
                  <a:latin typeface="Arial" charset="0"/>
                </a:rPr>
                <a:t>Faibles </a:t>
              </a:r>
              <a:r>
                <a:rPr lang="fr-FR" altLang="fr-FR" sz="900" b="1" kern="0" dirty="0">
                  <a:solidFill>
                    <a:srgbClr val="595959"/>
                  </a:solidFill>
                  <a:latin typeface="Arial" charset="0"/>
                </a:rPr>
                <a:t>vs moyenne de la pop. canadienne </a:t>
              </a:r>
            </a:p>
            <a:p>
              <a:pPr>
                <a:lnSpc>
                  <a:spcPct val="90000"/>
                </a:lnSpc>
                <a:defRPr/>
              </a:pPr>
              <a:r>
                <a:rPr lang="fr-FR" altLang="fr-FR" sz="900" b="1" kern="0" dirty="0">
                  <a:solidFill>
                    <a:srgbClr val="595959"/>
                  </a:solidFill>
                  <a:latin typeface="Arial" charset="0"/>
                </a:rPr>
                <a:t>Très </a:t>
              </a:r>
              <a:r>
                <a:rPr lang="fr-FR" altLang="fr-FR" sz="900" b="1" kern="0" dirty="0" smtClean="0">
                  <a:solidFill>
                    <a:srgbClr val="595959"/>
                  </a:solidFill>
                  <a:latin typeface="Arial" charset="0"/>
                </a:rPr>
                <a:t>faibles </a:t>
              </a:r>
              <a:r>
                <a:rPr lang="fr-FR" altLang="fr-FR" sz="900" b="1" kern="0" dirty="0">
                  <a:solidFill>
                    <a:srgbClr val="595959"/>
                  </a:solidFill>
                  <a:latin typeface="Arial" charset="0"/>
                </a:rPr>
                <a:t>vs moyenne de la pop. canadienne </a:t>
              </a:r>
              <a:endParaRPr lang="fr-CA" altLang="fr-FR" sz="900" b="1" kern="0" dirty="0">
                <a:solidFill>
                  <a:srgbClr val="595959"/>
                </a:solidFill>
                <a:latin typeface="Arial" charset="0"/>
              </a:endParaRPr>
            </a:p>
          </p:txBody>
        </p:sp>
        <p:grpSp>
          <p:nvGrpSpPr>
            <p:cNvPr id="22" name="Groupe 185"/>
            <p:cNvGrpSpPr>
              <a:grpSpLocks/>
            </p:cNvGrpSpPr>
            <p:nvPr/>
          </p:nvGrpSpPr>
          <p:grpSpPr bwMode="auto">
            <a:xfrm>
              <a:off x="619051" y="5848285"/>
              <a:ext cx="101510" cy="524197"/>
              <a:chOff x="7484103" y="4847894"/>
              <a:chExt cx="101600" cy="525119"/>
            </a:xfrm>
          </p:grpSpPr>
          <p:sp>
            <p:nvSpPr>
              <p:cNvPr id="23" name="SynthV1006S0"/>
              <p:cNvSpPr/>
              <p:nvPr/>
            </p:nvSpPr>
            <p:spPr>
              <a:xfrm>
                <a:off x="7484103" y="4847894"/>
                <a:ext cx="101690" cy="101779"/>
              </a:xfrm>
              <a:prstGeom prst="ellipse">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sp>
            <p:nvSpPr>
              <p:cNvPr id="24" name="SynthV1006S0"/>
              <p:cNvSpPr/>
              <p:nvPr/>
            </p:nvSpPr>
            <p:spPr>
              <a:xfrm>
                <a:off x="7484103" y="4991020"/>
                <a:ext cx="101690" cy="101779"/>
              </a:xfrm>
              <a:prstGeom prst="ellipse">
                <a:avLst/>
              </a:prstGeom>
              <a:solidFill>
                <a:srgbClr val="FD8B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sp>
            <p:nvSpPr>
              <p:cNvPr id="25" name="SynthV1006S0"/>
              <p:cNvSpPr/>
              <p:nvPr/>
            </p:nvSpPr>
            <p:spPr>
              <a:xfrm>
                <a:off x="7484103" y="5134147"/>
                <a:ext cx="101690" cy="101779"/>
              </a:xfrm>
              <a:prstGeom prst="ellipse">
                <a:avLst/>
              </a:prstGeom>
              <a:solidFill>
                <a:srgbClr val="00CC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sp>
            <p:nvSpPr>
              <p:cNvPr id="26" name="SynthV1006S0"/>
              <p:cNvSpPr/>
              <p:nvPr/>
            </p:nvSpPr>
            <p:spPr>
              <a:xfrm>
                <a:off x="7484103" y="5270912"/>
                <a:ext cx="101690" cy="101779"/>
              </a:xfrm>
              <a:prstGeom prst="ellipse">
                <a:avLst/>
              </a:prstGeom>
              <a:solidFill>
                <a:srgbClr val="0000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grpSp>
      </p:grpSp>
      <p:sp>
        <p:nvSpPr>
          <p:cNvPr id="27" name="Titre"/>
          <p:cNvSpPr>
            <a:spLocks noChangeAspect="1" noChangeArrowheads="1"/>
          </p:cNvSpPr>
          <p:nvPr>
            <p:custDataLst>
              <p:tags r:id="rId4"/>
            </p:custDataLst>
          </p:nvPr>
        </p:nvSpPr>
        <p:spPr bwMode="auto">
          <a:xfrm>
            <a:off x="570459" y="5925383"/>
            <a:ext cx="3588339" cy="498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fr-FR" altLang="fr-FR" sz="900" b="1" u="sng" kern="0" dirty="0" smtClean="0">
                <a:solidFill>
                  <a:srgbClr val="595959"/>
                </a:solidFill>
                <a:latin typeface="Arial" charset="0"/>
              </a:rPr>
              <a:t>Légende </a:t>
            </a:r>
            <a:r>
              <a:rPr lang="fr-FR" altLang="fr-FR" sz="900" b="1" kern="0" dirty="0" smtClean="0">
                <a:solidFill>
                  <a:srgbClr val="595959"/>
                </a:solidFill>
                <a:latin typeface="Arial" charset="0"/>
              </a:rPr>
              <a:t>: </a:t>
            </a:r>
          </a:p>
          <a:p>
            <a:pPr>
              <a:lnSpc>
                <a:spcPct val="90000"/>
              </a:lnSpc>
              <a:defRPr/>
            </a:pPr>
            <a:r>
              <a:rPr lang="fr-FR" altLang="fr-FR" sz="900" b="1" kern="0" dirty="0" smtClean="0">
                <a:solidFill>
                  <a:srgbClr val="595959"/>
                </a:solidFill>
                <a:latin typeface="Arial" charset="0"/>
              </a:rPr>
              <a:t>Différences vs moyenne de la population canadienne exprimées en indices : 100 représente le score moyen de la population canadienne sur la valeur mesurée</a:t>
            </a:r>
            <a:endParaRPr lang="fr-CA" altLang="fr-FR" sz="900" b="1" kern="0" dirty="0">
              <a:solidFill>
                <a:srgbClr val="595959"/>
              </a:solidFill>
              <a:latin typeface="Arial" charset="0"/>
            </a:endParaRPr>
          </a:p>
        </p:txBody>
      </p:sp>
    </p:spTree>
    <p:extLst>
      <p:ext uri="{BB962C8B-B14F-4D97-AF65-F5344CB8AC3E}">
        <p14:creationId xmlns:p14="http://schemas.microsoft.com/office/powerpoint/2010/main" val="3560612224"/>
      </p:ext>
    </p:extLst>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283</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260648"/>
            <a:ext cx="5299075" cy="935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En résumé : grands axes de valeurs qui distinguent les GAIS</a:t>
            </a:r>
            <a:endParaRPr lang="fr-CA" dirty="0">
              <a:solidFill>
                <a:srgbClr val="00AFDC"/>
              </a:solidFill>
            </a:endParaRPr>
          </a:p>
        </p:txBody>
      </p:sp>
      <p:sp>
        <p:nvSpPr>
          <p:cNvPr id="5" name="Rectangle à coins arrondis 4"/>
          <p:cNvSpPr/>
          <p:nvPr/>
        </p:nvSpPr>
        <p:spPr>
          <a:xfrm>
            <a:off x="578619" y="1535670"/>
            <a:ext cx="4569445" cy="669193"/>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Grande volonté d’épanouissement personnel…</a:t>
            </a:r>
          </a:p>
          <a:p>
            <a:pPr algn="ctr"/>
            <a:r>
              <a:rPr lang="fr-CA" sz="1200" i="1" dirty="0" smtClean="0">
                <a:solidFill>
                  <a:srgbClr val="7F7F7F"/>
                </a:solidFill>
                <a:latin typeface="Arial" panose="020B0604020202020204" pitchFamily="34" charset="0"/>
                <a:cs typeface="Arial" panose="020B0604020202020204" pitchFamily="34" charset="0"/>
              </a:rPr>
              <a:t>tout en étant un peu moins axés sur le plaisir  que certains autres groupes LGBT  </a:t>
            </a:r>
            <a:endParaRPr lang="fr-CA" sz="1200" i="1" dirty="0">
              <a:solidFill>
                <a:srgbClr val="7F7F7F"/>
              </a:solidFill>
              <a:latin typeface="Arial" panose="020B0604020202020204" pitchFamily="34" charset="0"/>
              <a:cs typeface="Arial" panose="020B0604020202020204" pitchFamily="34" charset="0"/>
            </a:endParaRPr>
          </a:p>
        </p:txBody>
      </p:sp>
      <p:sp>
        <p:nvSpPr>
          <p:cNvPr id="11" name="Rectangle à coins arrondis 10"/>
          <p:cNvSpPr/>
          <p:nvPr/>
        </p:nvSpPr>
        <p:spPr>
          <a:xfrm>
            <a:off x="604590" y="2886844"/>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Désir d’authenticité</a:t>
            </a:r>
            <a:endParaRPr lang="fr-CA" sz="1400" dirty="0">
              <a:solidFill>
                <a:srgbClr val="7F7F7F"/>
              </a:solidFill>
              <a:latin typeface="Arial" panose="020B0604020202020204" pitchFamily="34" charset="0"/>
              <a:cs typeface="Arial" panose="020B0604020202020204" pitchFamily="34" charset="0"/>
            </a:endParaRPr>
          </a:p>
        </p:txBody>
      </p:sp>
      <p:sp>
        <p:nvSpPr>
          <p:cNvPr id="12" name="Rectangle à coins arrondis 11"/>
          <p:cNvSpPr/>
          <p:nvPr/>
        </p:nvSpPr>
        <p:spPr>
          <a:xfrm>
            <a:off x="582464" y="2348880"/>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a:solidFill>
                  <a:srgbClr val="7F7F7F"/>
                </a:solidFill>
                <a:latin typeface="Arial" panose="020B0604020202020204" pitchFamily="34" charset="0"/>
                <a:cs typeface="Arial" panose="020B0604020202020204" pitchFamily="34" charset="0"/>
              </a:rPr>
              <a:t>C</a:t>
            </a:r>
            <a:r>
              <a:rPr lang="fr-CA" sz="1400" dirty="0" smtClean="0">
                <a:solidFill>
                  <a:srgbClr val="7F7F7F"/>
                </a:solidFill>
                <a:latin typeface="Arial" panose="020B0604020202020204" pitchFamily="34" charset="0"/>
                <a:cs typeface="Arial" panose="020B0604020202020204" pitchFamily="34" charset="0"/>
              </a:rPr>
              <a:t>réativité, ouverture d’esprit </a:t>
            </a:r>
            <a:endParaRPr lang="fr-CA" sz="1400" dirty="0">
              <a:solidFill>
                <a:srgbClr val="7F7F7F"/>
              </a:solidFill>
              <a:latin typeface="Arial" panose="020B0604020202020204" pitchFamily="34" charset="0"/>
              <a:cs typeface="Arial" panose="020B0604020202020204" pitchFamily="34" charset="0"/>
            </a:endParaRPr>
          </a:p>
        </p:txBody>
      </p:sp>
      <p:sp>
        <p:nvSpPr>
          <p:cNvPr id="14" name="Rectangle à coins arrondis 13"/>
          <p:cNvSpPr/>
          <p:nvPr/>
        </p:nvSpPr>
        <p:spPr>
          <a:xfrm>
            <a:off x="604590" y="4221088"/>
            <a:ext cx="4569445" cy="648072"/>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Adaptabilité, en </a:t>
            </a:r>
            <a:r>
              <a:rPr lang="fr-CA" sz="1400" dirty="0">
                <a:solidFill>
                  <a:srgbClr val="7F7F7F"/>
                </a:solidFill>
                <a:latin typeface="Arial" panose="020B0604020202020204" pitchFamily="34" charset="0"/>
                <a:cs typeface="Arial" panose="020B0604020202020204" pitchFamily="34" charset="0"/>
              </a:rPr>
              <a:t>phase avec la </a:t>
            </a:r>
            <a:r>
              <a:rPr lang="fr-CA" sz="1400" dirty="0" smtClean="0">
                <a:solidFill>
                  <a:srgbClr val="7F7F7F"/>
                </a:solidFill>
                <a:latin typeface="Arial" panose="020B0604020202020204" pitchFamily="34" charset="0"/>
                <a:cs typeface="Arial" panose="020B0604020202020204" pitchFamily="34" charset="0"/>
              </a:rPr>
              <a:t>société…</a:t>
            </a:r>
          </a:p>
          <a:p>
            <a:pPr algn="ctr"/>
            <a:r>
              <a:rPr lang="fr-CA" sz="1200" i="1" dirty="0">
                <a:solidFill>
                  <a:srgbClr val="7F7F7F"/>
                </a:solidFill>
                <a:latin typeface="Arial" panose="020B0604020202020204" pitchFamily="34" charset="0"/>
                <a:cs typeface="Arial" panose="020B0604020202020204" pitchFamily="34" charset="0"/>
              </a:rPr>
              <a:t>L</a:t>
            </a:r>
            <a:r>
              <a:rPr lang="fr-CA" sz="1200" i="1" dirty="0" smtClean="0">
                <a:solidFill>
                  <a:srgbClr val="7F7F7F"/>
                </a:solidFill>
                <a:latin typeface="Arial" panose="020B0604020202020204" pitchFamily="34" charset="0"/>
                <a:cs typeface="Arial" panose="020B0604020202020204" pitchFamily="34" charset="0"/>
              </a:rPr>
              <a:t>es </a:t>
            </a:r>
            <a:r>
              <a:rPr lang="fr-CA" sz="1200" i="1" dirty="0">
                <a:solidFill>
                  <a:srgbClr val="7F7F7F"/>
                </a:solidFill>
                <a:latin typeface="Arial" panose="020B0604020202020204" pitchFamily="34" charset="0"/>
                <a:cs typeface="Arial" panose="020B0604020202020204" pitchFamily="34" charset="0"/>
              </a:rPr>
              <a:t>GAIS sont le groupe LGBT qui score le plus fort sur cet </a:t>
            </a:r>
            <a:r>
              <a:rPr lang="fr-CA" sz="1200" i="1" dirty="0" smtClean="0">
                <a:solidFill>
                  <a:srgbClr val="7F7F7F"/>
                </a:solidFill>
                <a:latin typeface="Arial" panose="020B0604020202020204" pitchFamily="34" charset="0"/>
                <a:cs typeface="Arial" panose="020B0604020202020204" pitchFamily="34" charset="0"/>
              </a:rPr>
              <a:t>indicateur de connexion sociale</a:t>
            </a:r>
            <a:endParaRPr lang="fr-CA" sz="1200" i="1" dirty="0">
              <a:solidFill>
                <a:srgbClr val="7F7F7F"/>
              </a:solidFill>
              <a:latin typeface="Arial" panose="020B0604020202020204" pitchFamily="34" charset="0"/>
              <a:cs typeface="Arial" panose="020B0604020202020204" pitchFamily="34" charset="0"/>
            </a:endParaRPr>
          </a:p>
        </p:txBody>
      </p:sp>
      <p:sp>
        <p:nvSpPr>
          <p:cNvPr id="15" name="Rectangle à coins arrondis 14"/>
          <p:cNvSpPr/>
          <p:nvPr/>
        </p:nvSpPr>
        <p:spPr>
          <a:xfrm>
            <a:off x="604590" y="3429000"/>
            <a:ext cx="4569445" cy="648072"/>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a:solidFill>
                  <a:srgbClr val="7F7F7F"/>
                </a:solidFill>
                <a:latin typeface="Arial" panose="020B0604020202020204" pitchFamily="34" charset="0"/>
                <a:cs typeface="Arial" panose="020B0604020202020204" pitchFamily="34" charset="0"/>
              </a:rPr>
              <a:t>Conscience </a:t>
            </a:r>
            <a:r>
              <a:rPr lang="fr-CA" sz="1400" dirty="0" smtClean="0">
                <a:solidFill>
                  <a:srgbClr val="7F7F7F"/>
                </a:solidFill>
                <a:latin typeface="Arial" panose="020B0604020202020204" pitchFamily="34" charset="0"/>
                <a:cs typeface="Arial" panose="020B0604020202020204" pitchFamily="34" charset="0"/>
              </a:rPr>
              <a:t>écologique… </a:t>
            </a:r>
          </a:p>
          <a:p>
            <a:pPr algn="ctr"/>
            <a:r>
              <a:rPr lang="fr-CA" sz="1200" i="1" dirty="0">
                <a:solidFill>
                  <a:srgbClr val="7F7F7F"/>
                </a:solidFill>
                <a:latin typeface="Arial" panose="020B0604020202020204" pitchFamily="34" charset="0"/>
                <a:cs typeface="Arial" panose="020B0604020202020204" pitchFamily="34" charset="0"/>
              </a:rPr>
              <a:t>mais pas particulièrement sociale </a:t>
            </a:r>
            <a:r>
              <a:rPr lang="fr-CA" sz="1200" i="1" dirty="0" smtClean="0">
                <a:solidFill>
                  <a:srgbClr val="7F7F7F"/>
                </a:solidFill>
                <a:latin typeface="Arial" panose="020B0604020202020204" pitchFamily="34" charset="0"/>
                <a:cs typeface="Arial" panose="020B0604020202020204" pitchFamily="34" charset="0"/>
              </a:rPr>
              <a:t>contrairement à certains </a:t>
            </a:r>
            <a:r>
              <a:rPr lang="fr-CA" sz="1200" i="1" dirty="0">
                <a:solidFill>
                  <a:srgbClr val="7F7F7F"/>
                </a:solidFill>
                <a:latin typeface="Arial" panose="020B0604020202020204" pitchFamily="34" charset="0"/>
                <a:cs typeface="Arial" panose="020B0604020202020204" pitchFamily="34" charset="0"/>
              </a:rPr>
              <a:t>autres groupes LGBT  </a:t>
            </a:r>
            <a:r>
              <a:rPr lang="fr-CA" sz="1400" dirty="0" smtClean="0">
                <a:solidFill>
                  <a:srgbClr val="7F7F7F"/>
                </a:solidFill>
                <a:latin typeface="Arial" panose="020B0604020202020204" pitchFamily="34" charset="0"/>
                <a:cs typeface="Arial" panose="020B0604020202020204" pitchFamily="34" charset="0"/>
              </a:rPr>
              <a:t> </a:t>
            </a:r>
            <a:endParaRPr lang="fr-CA" sz="1400" dirty="0">
              <a:solidFill>
                <a:srgbClr val="7F7F7F"/>
              </a:solidFill>
              <a:latin typeface="Arial" panose="020B0604020202020204" pitchFamily="34" charset="0"/>
              <a:cs typeface="Arial" panose="020B0604020202020204" pitchFamily="34" charset="0"/>
            </a:endParaRPr>
          </a:p>
        </p:txBody>
      </p:sp>
      <p:grpSp>
        <p:nvGrpSpPr>
          <p:cNvPr id="7" name="Groupe 6"/>
          <p:cNvGrpSpPr/>
          <p:nvPr/>
        </p:nvGrpSpPr>
        <p:grpSpPr>
          <a:xfrm>
            <a:off x="5693618" y="5134133"/>
            <a:ext cx="3152559" cy="1208700"/>
            <a:chOff x="5845621" y="1369212"/>
            <a:chExt cx="3152559" cy="1208700"/>
          </a:xfrm>
        </p:grpSpPr>
        <p:sp>
          <p:nvSpPr>
            <p:cNvPr id="17" name="Rectangle à coins arrondis 16"/>
            <p:cNvSpPr/>
            <p:nvPr/>
          </p:nvSpPr>
          <p:spPr>
            <a:xfrm>
              <a:off x="5876132" y="1983838"/>
              <a:ext cx="350248" cy="226586"/>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sz="1400" dirty="0">
                <a:solidFill>
                  <a:srgbClr val="7F7F7F"/>
                </a:solidFill>
                <a:latin typeface="Arial" panose="020B0604020202020204" pitchFamily="34" charset="0"/>
                <a:cs typeface="Arial" panose="020B0604020202020204" pitchFamily="34" charset="0"/>
              </a:endParaRPr>
            </a:p>
          </p:txBody>
        </p:sp>
        <p:sp>
          <p:nvSpPr>
            <p:cNvPr id="18" name="Rectangle à coins arrondis 17"/>
            <p:cNvSpPr/>
            <p:nvPr/>
          </p:nvSpPr>
          <p:spPr>
            <a:xfrm>
              <a:off x="5876131" y="1636793"/>
              <a:ext cx="350248" cy="226586"/>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sz="1400" dirty="0">
                <a:solidFill>
                  <a:srgbClr val="7F7F7F"/>
                </a:solidFill>
                <a:latin typeface="Arial" panose="020B0604020202020204" pitchFamily="34" charset="0"/>
                <a:cs typeface="Arial" panose="020B0604020202020204" pitchFamily="34" charset="0"/>
              </a:endParaRPr>
            </a:p>
          </p:txBody>
        </p:sp>
        <p:sp>
          <p:nvSpPr>
            <p:cNvPr id="19" name="Rectangle à coins arrondis 18"/>
            <p:cNvSpPr/>
            <p:nvPr/>
          </p:nvSpPr>
          <p:spPr>
            <a:xfrm>
              <a:off x="5876131" y="2337848"/>
              <a:ext cx="350248" cy="226586"/>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sz="1400" dirty="0">
                <a:solidFill>
                  <a:srgbClr val="7F7F7F"/>
                </a:solidFill>
                <a:latin typeface="Arial" panose="020B0604020202020204" pitchFamily="34" charset="0"/>
                <a:cs typeface="Arial" panose="020B0604020202020204" pitchFamily="34" charset="0"/>
              </a:endParaRPr>
            </a:p>
          </p:txBody>
        </p:sp>
        <p:sp>
          <p:nvSpPr>
            <p:cNvPr id="2" name="Rectangle 1"/>
            <p:cNvSpPr/>
            <p:nvPr/>
          </p:nvSpPr>
          <p:spPr>
            <a:xfrm>
              <a:off x="6226380" y="1632653"/>
              <a:ext cx="2771800" cy="230832"/>
            </a:xfrm>
            <a:prstGeom prst="rect">
              <a:avLst/>
            </a:prstGeom>
          </p:spPr>
          <p:txBody>
            <a:bodyPr wrap="square">
              <a:spAutoFit/>
            </a:bodyPr>
            <a:lstStyle/>
            <a:p>
              <a:r>
                <a:rPr lang="fr-CA" sz="900" dirty="0" smtClean="0">
                  <a:solidFill>
                    <a:srgbClr val="5A5A5A"/>
                  </a:solidFill>
                  <a:latin typeface="Arial" pitchFamily="34" charset="0"/>
                  <a:cs typeface="Arial" pitchFamily="34" charset="0"/>
                </a:rPr>
                <a:t>Similaire à l’ensemble des LGBT</a:t>
              </a:r>
              <a:endParaRPr lang="fr-CA" sz="900" dirty="0">
                <a:solidFill>
                  <a:srgbClr val="000000"/>
                </a:solidFill>
              </a:endParaRPr>
            </a:p>
          </p:txBody>
        </p:sp>
        <p:sp>
          <p:nvSpPr>
            <p:cNvPr id="20" name="Rectangle 19"/>
            <p:cNvSpPr/>
            <p:nvPr/>
          </p:nvSpPr>
          <p:spPr>
            <a:xfrm>
              <a:off x="6226380" y="1993363"/>
              <a:ext cx="2771800" cy="230832"/>
            </a:xfrm>
            <a:prstGeom prst="rect">
              <a:avLst/>
            </a:prstGeom>
          </p:spPr>
          <p:txBody>
            <a:bodyPr wrap="square">
              <a:spAutoFit/>
            </a:bodyPr>
            <a:lstStyle/>
            <a:p>
              <a:r>
                <a:rPr lang="fr-CA" sz="900" dirty="0" smtClean="0">
                  <a:solidFill>
                    <a:srgbClr val="5A5A5A"/>
                  </a:solidFill>
                  <a:latin typeface="Arial" pitchFamily="34" charset="0"/>
                  <a:cs typeface="Arial" pitchFamily="34" charset="0"/>
                </a:rPr>
                <a:t>Légèrement différent de </a:t>
              </a:r>
              <a:r>
                <a:rPr lang="fr-CA" sz="900" dirty="0">
                  <a:solidFill>
                    <a:srgbClr val="5A5A5A"/>
                  </a:solidFill>
                  <a:latin typeface="Arial" pitchFamily="34" charset="0"/>
                  <a:cs typeface="Arial" pitchFamily="34" charset="0"/>
                </a:rPr>
                <a:t>l’ensemble des LGBT</a:t>
              </a:r>
              <a:r>
                <a:rPr lang="fr-CA" sz="900" dirty="0" smtClean="0">
                  <a:solidFill>
                    <a:srgbClr val="5A5A5A"/>
                  </a:solidFill>
                  <a:latin typeface="Arial" pitchFamily="34" charset="0"/>
                  <a:cs typeface="Arial" pitchFamily="34" charset="0"/>
                </a:rPr>
                <a:t> </a:t>
              </a:r>
              <a:endParaRPr lang="fr-CA" sz="900" dirty="0">
                <a:solidFill>
                  <a:srgbClr val="000000"/>
                </a:solidFill>
              </a:endParaRPr>
            </a:p>
          </p:txBody>
        </p:sp>
        <p:sp>
          <p:nvSpPr>
            <p:cNvPr id="21" name="Rectangle 20"/>
            <p:cNvSpPr/>
            <p:nvPr/>
          </p:nvSpPr>
          <p:spPr>
            <a:xfrm>
              <a:off x="6224816" y="2347080"/>
              <a:ext cx="2771800" cy="230832"/>
            </a:xfrm>
            <a:prstGeom prst="rect">
              <a:avLst/>
            </a:prstGeom>
          </p:spPr>
          <p:txBody>
            <a:bodyPr wrap="square">
              <a:spAutoFit/>
            </a:bodyPr>
            <a:lstStyle/>
            <a:p>
              <a:r>
                <a:rPr lang="fr-CA" sz="900" dirty="0" smtClean="0">
                  <a:solidFill>
                    <a:srgbClr val="5A5A5A"/>
                  </a:solidFill>
                  <a:latin typeface="Arial" pitchFamily="34" charset="0"/>
                  <a:cs typeface="Arial" pitchFamily="34" charset="0"/>
                </a:rPr>
                <a:t>Très différent de </a:t>
              </a:r>
              <a:r>
                <a:rPr lang="fr-CA" sz="900" dirty="0">
                  <a:solidFill>
                    <a:srgbClr val="5A5A5A"/>
                  </a:solidFill>
                  <a:latin typeface="Arial" pitchFamily="34" charset="0"/>
                  <a:cs typeface="Arial" pitchFamily="34" charset="0"/>
                </a:rPr>
                <a:t>l’ensemble des LGBT</a:t>
              </a:r>
              <a:r>
                <a:rPr lang="fr-CA" sz="900" dirty="0" smtClean="0">
                  <a:solidFill>
                    <a:srgbClr val="5A5A5A"/>
                  </a:solidFill>
                  <a:latin typeface="Arial" pitchFamily="34" charset="0"/>
                  <a:cs typeface="Arial" pitchFamily="34" charset="0"/>
                </a:rPr>
                <a:t> </a:t>
              </a:r>
              <a:endParaRPr lang="fr-CA" sz="900" dirty="0">
                <a:solidFill>
                  <a:srgbClr val="000000"/>
                </a:solidFill>
              </a:endParaRPr>
            </a:p>
          </p:txBody>
        </p:sp>
        <p:sp>
          <p:nvSpPr>
            <p:cNvPr id="22" name="Rectangle 21"/>
            <p:cNvSpPr/>
            <p:nvPr/>
          </p:nvSpPr>
          <p:spPr>
            <a:xfrm>
              <a:off x="5845621" y="1369212"/>
              <a:ext cx="2771800" cy="230832"/>
            </a:xfrm>
            <a:prstGeom prst="rect">
              <a:avLst/>
            </a:prstGeom>
          </p:spPr>
          <p:txBody>
            <a:bodyPr wrap="square">
              <a:spAutoFit/>
            </a:bodyPr>
            <a:lstStyle/>
            <a:p>
              <a:r>
                <a:rPr lang="fr-CA" sz="900" b="1" i="1" u="sng" dirty="0" smtClean="0">
                  <a:solidFill>
                    <a:srgbClr val="5A5A5A"/>
                  </a:solidFill>
                  <a:latin typeface="Arial" pitchFamily="34" charset="0"/>
                  <a:cs typeface="Arial" pitchFamily="34" charset="0"/>
                </a:rPr>
                <a:t>Légende du code de couleur: </a:t>
              </a:r>
              <a:endParaRPr lang="fr-CA" sz="900" b="1" i="1" u="sng" dirty="0">
                <a:solidFill>
                  <a:srgbClr val="000000"/>
                </a:solidFill>
              </a:endParaRPr>
            </a:p>
          </p:txBody>
        </p:sp>
      </p:grpSp>
      <p:sp>
        <p:nvSpPr>
          <p:cNvPr id="24" name="Rectangle à coins arrondis 23"/>
          <p:cNvSpPr/>
          <p:nvPr/>
        </p:nvSpPr>
        <p:spPr>
          <a:xfrm>
            <a:off x="629304" y="5000288"/>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Distance face aux valeurs familiales traditionnelles</a:t>
            </a:r>
            <a:endParaRPr lang="fr-CA" sz="1400" dirty="0">
              <a:solidFill>
                <a:srgbClr val="7F7F7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46822952"/>
      </p:ext>
    </p:extLst>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284</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260648"/>
            <a:ext cx="5299075" cy="935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En résumé : grands axes de valeurs qui distinguent les LESBIENNES</a:t>
            </a:r>
            <a:endParaRPr lang="fr-CA" dirty="0">
              <a:solidFill>
                <a:srgbClr val="00AFDC"/>
              </a:solidFill>
            </a:endParaRPr>
          </a:p>
        </p:txBody>
      </p:sp>
      <p:sp>
        <p:nvSpPr>
          <p:cNvPr id="5" name="Rectangle à coins arrondis 4"/>
          <p:cNvSpPr/>
          <p:nvPr/>
        </p:nvSpPr>
        <p:spPr>
          <a:xfrm>
            <a:off x="594854" y="2555542"/>
            <a:ext cx="4569445" cy="406357"/>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Grande volonté d’épanouissement personnel</a:t>
            </a:r>
            <a:r>
              <a:rPr lang="fr-CA" sz="1200" i="1" dirty="0" smtClean="0">
                <a:solidFill>
                  <a:srgbClr val="7F7F7F"/>
                </a:solidFill>
                <a:latin typeface="Arial" panose="020B0604020202020204" pitchFamily="34" charset="0"/>
                <a:cs typeface="Arial" panose="020B0604020202020204" pitchFamily="34" charset="0"/>
              </a:rPr>
              <a:t>  </a:t>
            </a:r>
            <a:endParaRPr lang="fr-CA" sz="1200" i="1" dirty="0">
              <a:solidFill>
                <a:srgbClr val="7F7F7F"/>
              </a:solidFill>
              <a:latin typeface="Arial" panose="020B0604020202020204" pitchFamily="34" charset="0"/>
              <a:cs typeface="Arial" panose="020B0604020202020204" pitchFamily="34" charset="0"/>
            </a:endParaRPr>
          </a:p>
        </p:txBody>
      </p:sp>
      <p:sp>
        <p:nvSpPr>
          <p:cNvPr id="11" name="Rectangle à coins arrondis 10"/>
          <p:cNvSpPr/>
          <p:nvPr/>
        </p:nvSpPr>
        <p:spPr>
          <a:xfrm>
            <a:off x="594854" y="3582791"/>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Désir d’authenticité </a:t>
            </a:r>
            <a:endParaRPr lang="fr-CA" sz="1400" dirty="0">
              <a:solidFill>
                <a:srgbClr val="7F7F7F"/>
              </a:solidFill>
              <a:latin typeface="Arial" panose="020B0604020202020204" pitchFamily="34" charset="0"/>
              <a:cs typeface="Arial" panose="020B0604020202020204" pitchFamily="34" charset="0"/>
            </a:endParaRPr>
          </a:p>
        </p:txBody>
      </p:sp>
      <p:sp>
        <p:nvSpPr>
          <p:cNvPr id="12" name="Rectangle à coins arrondis 11"/>
          <p:cNvSpPr/>
          <p:nvPr/>
        </p:nvSpPr>
        <p:spPr>
          <a:xfrm>
            <a:off x="594854" y="3092325"/>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a:solidFill>
                  <a:srgbClr val="7F7F7F"/>
                </a:solidFill>
                <a:latin typeface="Arial" panose="020B0604020202020204" pitchFamily="34" charset="0"/>
                <a:cs typeface="Arial" panose="020B0604020202020204" pitchFamily="34" charset="0"/>
              </a:rPr>
              <a:t>C</a:t>
            </a:r>
            <a:r>
              <a:rPr lang="fr-CA" sz="1400" dirty="0" smtClean="0">
                <a:solidFill>
                  <a:srgbClr val="7F7F7F"/>
                </a:solidFill>
                <a:latin typeface="Arial" panose="020B0604020202020204" pitchFamily="34" charset="0"/>
                <a:cs typeface="Arial" panose="020B0604020202020204" pitchFamily="34" charset="0"/>
              </a:rPr>
              <a:t>réativité, ouverture d’esprit </a:t>
            </a:r>
            <a:endParaRPr lang="fr-CA" sz="1400" dirty="0">
              <a:solidFill>
                <a:srgbClr val="7F7F7F"/>
              </a:solidFill>
              <a:latin typeface="Arial" panose="020B0604020202020204" pitchFamily="34" charset="0"/>
              <a:cs typeface="Arial" panose="020B0604020202020204" pitchFamily="34" charset="0"/>
            </a:endParaRPr>
          </a:p>
        </p:txBody>
      </p:sp>
      <p:sp>
        <p:nvSpPr>
          <p:cNvPr id="14" name="Rectangle à coins arrondis 13"/>
          <p:cNvSpPr/>
          <p:nvPr/>
        </p:nvSpPr>
        <p:spPr>
          <a:xfrm>
            <a:off x="594854" y="4073257"/>
            <a:ext cx="4569445" cy="786011"/>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Adaptabilité, en </a:t>
            </a:r>
            <a:r>
              <a:rPr lang="fr-CA" sz="1400" dirty="0">
                <a:solidFill>
                  <a:srgbClr val="7F7F7F"/>
                </a:solidFill>
                <a:latin typeface="Arial" panose="020B0604020202020204" pitchFamily="34" charset="0"/>
                <a:cs typeface="Arial" panose="020B0604020202020204" pitchFamily="34" charset="0"/>
              </a:rPr>
              <a:t>phase avec la </a:t>
            </a:r>
            <a:r>
              <a:rPr lang="fr-CA" sz="1400" dirty="0" smtClean="0">
                <a:solidFill>
                  <a:srgbClr val="7F7F7F"/>
                </a:solidFill>
                <a:latin typeface="Arial" panose="020B0604020202020204" pitchFamily="34" charset="0"/>
                <a:cs typeface="Arial" panose="020B0604020202020204" pitchFamily="34" charset="0"/>
              </a:rPr>
              <a:t>société</a:t>
            </a:r>
          </a:p>
          <a:p>
            <a:pPr algn="ctr"/>
            <a:r>
              <a:rPr lang="fr-CA" sz="1400" dirty="0" smtClean="0">
                <a:solidFill>
                  <a:srgbClr val="7F7F7F"/>
                </a:solidFill>
                <a:latin typeface="Arial" panose="020B0604020202020204" pitchFamily="34" charset="0"/>
                <a:cs typeface="Arial" panose="020B0604020202020204" pitchFamily="34" charset="0"/>
              </a:rPr>
              <a:t>ET </a:t>
            </a:r>
            <a:r>
              <a:rPr lang="fr-CA" sz="1400" dirty="0">
                <a:solidFill>
                  <a:srgbClr val="7F7F7F"/>
                </a:solidFill>
                <a:latin typeface="Arial" panose="020B0604020202020204" pitchFamily="34" charset="0"/>
                <a:cs typeface="Arial" panose="020B0604020202020204" pitchFamily="34" charset="0"/>
              </a:rPr>
              <a:t>plus grande capacité de donner un sens à leur vie  </a:t>
            </a:r>
            <a:r>
              <a:rPr lang="fr-CA" sz="1200" i="1" dirty="0">
                <a:solidFill>
                  <a:srgbClr val="7F7F7F"/>
                </a:solidFill>
                <a:latin typeface="Arial" panose="020B0604020202020204" pitchFamily="34" charset="0"/>
                <a:cs typeface="Arial" panose="020B0604020202020204" pitchFamily="34" charset="0"/>
              </a:rPr>
              <a:t>(vs la moyenne de la population et les autres groupes LGBT) </a:t>
            </a:r>
          </a:p>
        </p:txBody>
      </p:sp>
      <p:sp>
        <p:nvSpPr>
          <p:cNvPr id="15" name="Rectangle à coins arrondis 14"/>
          <p:cNvSpPr/>
          <p:nvPr/>
        </p:nvSpPr>
        <p:spPr>
          <a:xfrm>
            <a:off x="594854" y="1489012"/>
            <a:ext cx="4569445" cy="936104"/>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a:solidFill>
                  <a:srgbClr val="7F7F7F"/>
                </a:solidFill>
                <a:latin typeface="Arial" panose="020B0604020202020204" pitchFamily="34" charset="0"/>
                <a:cs typeface="Arial" panose="020B0604020202020204" pitchFamily="34" charset="0"/>
              </a:rPr>
              <a:t>E</a:t>
            </a:r>
            <a:r>
              <a:rPr lang="fr-CA" sz="1400" dirty="0" smtClean="0">
                <a:solidFill>
                  <a:srgbClr val="7F7F7F"/>
                </a:solidFill>
                <a:latin typeface="Arial" panose="020B0604020202020204" pitchFamily="34" charset="0"/>
                <a:cs typeface="Arial" panose="020B0604020202020204" pitchFamily="34" charset="0"/>
              </a:rPr>
              <a:t>xtrêmement caractérisées par leur conscience sociale, leur désir d’être utile, de contribuer …</a:t>
            </a:r>
          </a:p>
          <a:p>
            <a:pPr algn="ctr"/>
            <a:r>
              <a:rPr lang="fr-CA" sz="1200" i="1" dirty="0">
                <a:solidFill>
                  <a:srgbClr val="7F7F7F"/>
                </a:solidFill>
                <a:latin typeface="Arial" panose="020B0604020202020204" pitchFamily="34" charset="0"/>
                <a:cs typeface="Arial" panose="020B0604020202020204" pitchFamily="34" charset="0"/>
              </a:rPr>
              <a:t>Les </a:t>
            </a:r>
            <a:r>
              <a:rPr lang="fr-CA" sz="1200" i="1" dirty="0" smtClean="0">
                <a:solidFill>
                  <a:srgbClr val="7F7F7F"/>
                </a:solidFill>
                <a:latin typeface="Arial" panose="020B0604020202020204" pitchFamily="34" charset="0"/>
                <a:cs typeface="Arial" panose="020B0604020202020204" pitchFamily="34" charset="0"/>
              </a:rPr>
              <a:t>LESBIENNES </a:t>
            </a:r>
            <a:r>
              <a:rPr lang="fr-CA" sz="1200" i="1" dirty="0">
                <a:solidFill>
                  <a:srgbClr val="7F7F7F"/>
                </a:solidFill>
                <a:latin typeface="Arial" panose="020B0604020202020204" pitchFamily="34" charset="0"/>
                <a:cs typeface="Arial" panose="020B0604020202020204" pitchFamily="34" charset="0"/>
              </a:rPr>
              <a:t>sont le groupe LGBT qui score le plus fort sur cet indicateur</a:t>
            </a:r>
          </a:p>
        </p:txBody>
      </p:sp>
      <p:sp>
        <p:nvSpPr>
          <p:cNvPr id="10" name="Rectangle à coins arrondis 9"/>
          <p:cNvSpPr/>
          <p:nvPr/>
        </p:nvSpPr>
        <p:spPr>
          <a:xfrm>
            <a:off x="621437" y="5480161"/>
            <a:ext cx="4569445" cy="936104"/>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a:solidFill>
                  <a:srgbClr val="7F7F7F"/>
                </a:solidFill>
                <a:latin typeface="Arial" panose="020B0604020202020204" pitchFamily="34" charset="0"/>
                <a:cs typeface="Arial" panose="020B0604020202020204" pitchFamily="34" charset="0"/>
              </a:rPr>
              <a:t>C</a:t>
            </a:r>
            <a:r>
              <a:rPr lang="fr-CA" sz="1400" dirty="0" smtClean="0">
                <a:solidFill>
                  <a:srgbClr val="7F7F7F"/>
                </a:solidFill>
                <a:latin typeface="Arial" panose="020B0604020202020204" pitchFamily="34" charset="0"/>
                <a:cs typeface="Arial" panose="020B0604020202020204" pitchFamily="34" charset="0"/>
              </a:rPr>
              <a:t>onsommation très réfléchie </a:t>
            </a:r>
            <a:br>
              <a:rPr lang="fr-CA" sz="1400" dirty="0" smtClean="0">
                <a:solidFill>
                  <a:srgbClr val="7F7F7F"/>
                </a:solidFill>
                <a:latin typeface="Arial" panose="020B0604020202020204" pitchFamily="34" charset="0"/>
                <a:cs typeface="Arial" panose="020B0604020202020204" pitchFamily="34" charset="0"/>
              </a:rPr>
            </a:br>
            <a:r>
              <a:rPr lang="fr-CA" sz="1400" dirty="0" smtClean="0">
                <a:solidFill>
                  <a:srgbClr val="7F7F7F"/>
                </a:solidFill>
                <a:latin typeface="Arial" panose="020B0604020202020204" pitchFamily="34" charset="0"/>
                <a:cs typeface="Arial" panose="020B0604020202020204" pitchFamily="34" charset="0"/>
              </a:rPr>
              <a:t>(plus axée sur l’utilité et l’éthique que sur le plaisir)…</a:t>
            </a:r>
          </a:p>
          <a:p>
            <a:pPr algn="ctr"/>
            <a:r>
              <a:rPr lang="fr-CA" sz="1200" i="1" dirty="0" smtClean="0">
                <a:solidFill>
                  <a:srgbClr val="7F7F7F"/>
                </a:solidFill>
                <a:latin typeface="Arial" panose="020B0604020202020204" pitchFamily="34" charset="0"/>
                <a:cs typeface="Arial" panose="020B0604020202020204" pitchFamily="34" charset="0"/>
              </a:rPr>
              <a:t>Les LESBIENNES se distinguent de la moyenne de la population et de plusieurs autres groupes LGBT sur cet aspect</a:t>
            </a:r>
            <a:endParaRPr lang="fr-CA" sz="1200" i="1" dirty="0">
              <a:solidFill>
                <a:srgbClr val="7F7F7F"/>
              </a:solidFill>
              <a:latin typeface="Arial" panose="020B0604020202020204" pitchFamily="34" charset="0"/>
              <a:cs typeface="Arial" panose="020B0604020202020204" pitchFamily="34" charset="0"/>
            </a:endParaRPr>
          </a:p>
        </p:txBody>
      </p:sp>
      <p:grpSp>
        <p:nvGrpSpPr>
          <p:cNvPr id="16" name="Groupe 15"/>
          <p:cNvGrpSpPr/>
          <p:nvPr/>
        </p:nvGrpSpPr>
        <p:grpSpPr>
          <a:xfrm>
            <a:off x="5693618" y="5134133"/>
            <a:ext cx="3152559" cy="1208700"/>
            <a:chOff x="5845621" y="1369212"/>
            <a:chExt cx="3152559" cy="1208700"/>
          </a:xfrm>
        </p:grpSpPr>
        <p:sp>
          <p:nvSpPr>
            <p:cNvPr id="17" name="Rectangle à coins arrondis 16"/>
            <p:cNvSpPr/>
            <p:nvPr/>
          </p:nvSpPr>
          <p:spPr>
            <a:xfrm>
              <a:off x="5876132" y="1983838"/>
              <a:ext cx="350248" cy="226586"/>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sz="1400" dirty="0">
                <a:solidFill>
                  <a:srgbClr val="7F7F7F"/>
                </a:solidFill>
                <a:latin typeface="Arial" panose="020B0604020202020204" pitchFamily="34" charset="0"/>
                <a:cs typeface="Arial" panose="020B0604020202020204" pitchFamily="34" charset="0"/>
              </a:endParaRPr>
            </a:p>
          </p:txBody>
        </p:sp>
        <p:sp>
          <p:nvSpPr>
            <p:cNvPr id="18" name="Rectangle à coins arrondis 17"/>
            <p:cNvSpPr/>
            <p:nvPr/>
          </p:nvSpPr>
          <p:spPr>
            <a:xfrm>
              <a:off x="5876131" y="1636793"/>
              <a:ext cx="350248" cy="226586"/>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sz="1400" dirty="0">
                <a:solidFill>
                  <a:srgbClr val="7F7F7F"/>
                </a:solidFill>
                <a:latin typeface="Arial" panose="020B0604020202020204" pitchFamily="34" charset="0"/>
                <a:cs typeface="Arial" panose="020B0604020202020204" pitchFamily="34" charset="0"/>
              </a:endParaRPr>
            </a:p>
          </p:txBody>
        </p:sp>
        <p:sp>
          <p:nvSpPr>
            <p:cNvPr id="19" name="Rectangle à coins arrondis 18"/>
            <p:cNvSpPr/>
            <p:nvPr/>
          </p:nvSpPr>
          <p:spPr>
            <a:xfrm>
              <a:off x="5876131" y="2337848"/>
              <a:ext cx="350248" cy="226586"/>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sz="1400" dirty="0">
                <a:solidFill>
                  <a:srgbClr val="7F7F7F"/>
                </a:solidFill>
                <a:latin typeface="Arial" panose="020B0604020202020204" pitchFamily="34" charset="0"/>
                <a:cs typeface="Arial" panose="020B0604020202020204" pitchFamily="34" charset="0"/>
              </a:endParaRPr>
            </a:p>
          </p:txBody>
        </p:sp>
        <p:sp>
          <p:nvSpPr>
            <p:cNvPr id="20" name="Rectangle 19"/>
            <p:cNvSpPr/>
            <p:nvPr/>
          </p:nvSpPr>
          <p:spPr>
            <a:xfrm>
              <a:off x="6226380" y="1632653"/>
              <a:ext cx="2771800" cy="230832"/>
            </a:xfrm>
            <a:prstGeom prst="rect">
              <a:avLst/>
            </a:prstGeom>
          </p:spPr>
          <p:txBody>
            <a:bodyPr wrap="square">
              <a:spAutoFit/>
            </a:bodyPr>
            <a:lstStyle/>
            <a:p>
              <a:r>
                <a:rPr lang="fr-CA" sz="900" dirty="0" smtClean="0">
                  <a:solidFill>
                    <a:srgbClr val="5A5A5A"/>
                  </a:solidFill>
                  <a:latin typeface="Arial" pitchFamily="34" charset="0"/>
                  <a:cs typeface="Arial" pitchFamily="34" charset="0"/>
                </a:rPr>
                <a:t>Similaire à l’ensemble des LGBT</a:t>
              </a:r>
              <a:endParaRPr lang="fr-CA" sz="900" dirty="0">
                <a:solidFill>
                  <a:srgbClr val="000000"/>
                </a:solidFill>
              </a:endParaRPr>
            </a:p>
          </p:txBody>
        </p:sp>
        <p:sp>
          <p:nvSpPr>
            <p:cNvPr id="21" name="Rectangle 20"/>
            <p:cNvSpPr/>
            <p:nvPr/>
          </p:nvSpPr>
          <p:spPr>
            <a:xfrm>
              <a:off x="6226380" y="1993363"/>
              <a:ext cx="2771800" cy="230832"/>
            </a:xfrm>
            <a:prstGeom prst="rect">
              <a:avLst/>
            </a:prstGeom>
          </p:spPr>
          <p:txBody>
            <a:bodyPr wrap="square">
              <a:spAutoFit/>
            </a:bodyPr>
            <a:lstStyle/>
            <a:p>
              <a:r>
                <a:rPr lang="fr-CA" sz="900" dirty="0" smtClean="0">
                  <a:solidFill>
                    <a:srgbClr val="5A5A5A"/>
                  </a:solidFill>
                  <a:latin typeface="Arial" pitchFamily="34" charset="0"/>
                  <a:cs typeface="Arial" pitchFamily="34" charset="0"/>
                </a:rPr>
                <a:t>Légèrement différent de </a:t>
              </a:r>
              <a:r>
                <a:rPr lang="fr-CA" sz="900" dirty="0">
                  <a:solidFill>
                    <a:srgbClr val="5A5A5A"/>
                  </a:solidFill>
                  <a:latin typeface="Arial" pitchFamily="34" charset="0"/>
                  <a:cs typeface="Arial" pitchFamily="34" charset="0"/>
                </a:rPr>
                <a:t>l’ensemble des LGBT</a:t>
              </a:r>
              <a:r>
                <a:rPr lang="fr-CA" sz="900" dirty="0" smtClean="0">
                  <a:solidFill>
                    <a:srgbClr val="5A5A5A"/>
                  </a:solidFill>
                  <a:latin typeface="Arial" pitchFamily="34" charset="0"/>
                  <a:cs typeface="Arial" pitchFamily="34" charset="0"/>
                </a:rPr>
                <a:t> </a:t>
              </a:r>
              <a:endParaRPr lang="fr-CA" sz="900" dirty="0">
                <a:solidFill>
                  <a:srgbClr val="000000"/>
                </a:solidFill>
              </a:endParaRPr>
            </a:p>
          </p:txBody>
        </p:sp>
        <p:sp>
          <p:nvSpPr>
            <p:cNvPr id="22" name="Rectangle 21"/>
            <p:cNvSpPr/>
            <p:nvPr/>
          </p:nvSpPr>
          <p:spPr>
            <a:xfrm>
              <a:off x="6224816" y="2347080"/>
              <a:ext cx="2771800" cy="230832"/>
            </a:xfrm>
            <a:prstGeom prst="rect">
              <a:avLst/>
            </a:prstGeom>
          </p:spPr>
          <p:txBody>
            <a:bodyPr wrap="square">
              <a:spAutoFit/>
            </a:bodyPr>
            <a:lstStyle/>
            <a:p>
              <a:r>
                <a:rPr lang="fr-CA" sz="900" dirty="0" smtClean="0">
                  <a:solidFill>
                    <a:srgbClr val="5A5A5A"/>
                  </a:solidFill>
                  <a:latin typeface="Arial" pitchFamily="34" charset="0"/>
                  <a:cs typeface="Arial" pitchFamily="34" charset="0"/>
                </a:rPr>
                <a:t>Très différent de </a:t>
              </a:r>
              <a:r>
                <a:rPr lang="fr-CA" sz="900" dirty="0">
                  <a:solidFill>
                    <a:srgbClr val="5A5A5A"/>
                  </a:solidFill>
                  <a:latin typeface="Arial" pitchFamily="34" charset="0"/>
                  <a:cs typeface="Arial" pitchFamily="34" charset="0"/>
                </a:rPr>
                <a:t>l’ensemble des LGBT</a:t>
              </a:r>
              <a:r>
                <a:rPr lang="fr-CA" sz="900" dirty="0" smtClean="0">
                  <a:solidFill>
                    <a:srgbClr val="5A5A5A"/>
                  </a:solidFill>
                  <a:latin typeface="Arial" pitchFamily="34" charset="0"/>
                  <a:cs typeface="Arial" pitchFamily="34" charset="0"/>
                </a:rPr>
                <a:t> </a:t>
              </a:r>
              <a:endParaRPr lang="fr-CA" sz="900" dirty="0">
                <a:solidFill>
                  <a:srgbClr val="000000"/>
                </a:solidFill>
              </a:endParaRPr>
            </a:p>
          </p:txBody>
        </p:sp>
        <p:sp>
          <p:nvSpPr>
            <p:cNvPr id="23" name="Rectangle 22"/>
            <p:cNvSpPr/>
            <p:nvPr/>
          </p:nvSpPr>
          <p:spPr>
            <a:xfrm>
              <a:off x="5845621" y="1369212"/>
              <a:ext cx="2771800" cy="230832"/>
            </a:xfrm>
            <a:prstGeom prst="rect">
              <a:avLst/>
            </a:prstGeom>
          </p:spPr>
          <p:txBody>
            <a:bodyPr wrap="square">
              <a:spAutoFit/>
            </a:bodyPr>
            <a:lstStyle/>
            <a:p>
              <a:r>
                <a:rPr lang="fr-CA" sz="900" b="1" i="1" u="sng" dirty="0" smtClean="0">
                  <a:solidFill>
                    <a:srgbClr val="5A5A5A"/>
                  </a:solidFill>
                  <a:latin typeface="Arial" pitchFamily="34" charset="0"/>
                  <a:cs typeface="Arial" pitchFamily="34" charset="0"/>
                </a:rPr>
                <a:t>Légende du code de couleur: </a:t>
              </a:r>
              <a:endParaRPr lang="fr-CA" sz="900" b="1" i="1" u="sng" dirty="0">
                <a:solidFill>
                  <a:srgbClr val="000000"/>
                </a:solidFill>
              </a:endParaRPr>
            </a:p>
          </p:txBody>
        </p:sp>
      </p:grpSp>
      <p:sp>
        <p:nvSpPr>
          <p:cNvPr id="25" name="Rectangle à coins arrondis 24"/>
          <p:cNvSpPr/>
          <p:nvPr/>
        </p:nvSpPr>
        <p:spPr>
          <a:xfrm>
            <a:off x="616947" y="4989694"/>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Distance face aux valeurs familiales traditionnelles</a:t>
            </a:r>
            <a:endParaRPr lang="fr-CA" sz="1400" dirty="0">
              <a:solidFill>
                <a:srgbClr val="7F7F7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73471837"/>
      </p:ext>
    </p:extLst>
  </p:cSld>
  <p:clrMapOvr>
    <a:masterClrMapping/>
  </p:clrMapOvr>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285</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260648"/>
            <a:ext cx="5299075" cy="935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En résumé : grands axes de valeurs qui distinguent </a:t>
            </a:r>
            <a:r>
              <a:rPr lang="fr-CA" sz="2100" dirty="0">
                <a:solidFill>
                  <a:srgbClr val="9BBB59"/>
                </a:solidFill>
              </a:rPr>
              <a:t>les BISEXUELS</a:t>
            </a:r>
            <a:endParaRPr lang="fr-CA" sz="2400" dirty="0">
              <a:solidFill>
                <a:srgbClr val="00AFDC"/>
              </a:solidFill>
            </a:endParaRPr>
          </a:p>
        </p:txBody>
      </p:sp>
      <p:sp>
        <p:nvSpPr>
          <p:cNvPr id="5" name="Rectangle à coins arrondis 4"/>
          <p:cNvSpPr/>
          <p:nvPr/>
        </p:nvSpPr>
        <p:spPr>
          <a:xfrm>
            <a:off x="578619" y="1535671"/>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Grande volonté d’épanouissement personnel  </a:t>
            </a:r>
            <a:endParaRPr lang="fr-CA" sz="1400" dirty="0">
              <a:solidFill>
                <a:srgbClr val="7F7F7F"/>
              </a:solidFill>
              <a:latin typeface="Arial" panose="020B0604020202020204" pitchFamily="34" charset="0"/>
              <a:cs typeface="Arial" panose="020B0604020202020204" pitchFamily="34" charset="0"/>
            </a:endParaRPr>
          </a:p>
        </p:txBody>
      </p:sp>
      <p:sp>
        <p:nvSpPr>
          <p:cNvPr id="11" name="Rectangle à coins arrondis 10"/>
          <p:cNvSpPr/>
          <p:nvPr/>
        </p:nvSpPr>
        <p:spPr>
          <a:xfrm>
            <a:off x="578619" y="2544031"/>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Désir d’authenticité </a:t>
            </a:r>
            <a:endParaRPr lang="fr-CA" sz="1400" dirty="0">
              <a:solidFill>
                <a:srgbClr val="7F7F7F"/>
              </a:solidFill>
              <a:latin typeface="Arial" panose="020B0604020202020204" pitchFamily="34" charset="0"/>
              <a:cs typeface="Arial" panose="020B0604020202020204" pitchFamily="34" charset="0"/>
            </a:endParaRPr>
          </a:p>
        </p:txBody>
      </p:sp>
      <p:sp>
        <p:nvSpPr>
          <p:cNvPr id="12" name="Rectangle à coins arrondis 11"/>
          <p:cNvSpPr/>
          <p:nvPr/>
        </p:nvSpPr>
        <p:spPr>
          <a:xfrm>
            <a:off x="578619" y="2039727"/>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a:solidFill>
                  <a:srgbClr val="7F7F7F"/>
                </a:solidFill>
                <a:latin typeface="Arial" panose="020B0604020202020204" pitchFamily="34" charset="0"/>
                <a:cs typeface="Arial" panose="020B0604020202020204" pitchFamily="34" charset="0"/>
              </a:rPr>
              <a:t>C</a:t>
            </a:r>
            <a:r>
              <a:rPr lang="fr-CA" sz="1400" dirty="0" smtClean="0">
                <a:solidFill>
                  <a:srgbClr val="7F7F7F"/>
                </a:solidFill>
                <a:latin typeface="Arial" panose="020B0604020202020204" pitchFamily="34" charset="0"/>
                <a:cs typeface="Arial" panose="020B0604020202020204" pitchFamily="34" charset="0"/>
              </a:rPr>
              <a:t>réativité, ouverture d’esprit </a:t>
            </a:r>
            <a:endParaRPr lang="fr-CA" sz="1400" dirty="0">
              <a:solidFill>
                <a:srgbClr val="7F7F7F"/>
              </a:solidFill>
              <a:latin typeface="Arial" panose="020B0604020202020204" pitchFamily="34" charset="0"/>
              <a:cs typeface="Arial" panose="020B0604020202020204" pitchFamily="34" charset="0"/>
            </a:endParaRPr>
          </a:p>
        </p:txBody>
      </p:sp>
      <p:sp>
        <p:nvSpPr>
          <p:cNvPr id="14" name="Rectangle à coins arrondis 13"/>
          <p:cNvSpPr/>
          <p:nvPr/>
        </p:nvSpPr>
        <p:spPr>
          <a:xfrm>
            <a:off x="578619" y="3068960"/>
            <a:ext cx="4569445" cy="597186"/>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Adaptabilité …</a:t>
            </a:r>
          </a:p>
          <a:p>
            <a:pPr algn="ctr"/>
            <a:r>
              <a:rPr lang="fr-CA" sz="1400" dirty="0" smtClean="0">
                <a:solidFill>
                  <a:srgbClr val="7F7F7F"/>
                </a:solidFill>
                <a:latin typeface="Arial" panose="020B0604020202020204" pitchFamily="34" charset="0"/>
                <a:cs typeface="Arial" panose="020B0604020202020204" pitchFamily="34" charset="0"/>
              </a:rPr>
              <a:t>MAIS une certaine difficulté à donner un sens à sa vie</a:t>
            </a:r>
          </a:p>
        </p:txBody>
      </p:sp>
      <p:sp>
        <p:nvSpPr>
          <p:cNvPr id="15" name="Rectangle à coins arrondis 14"/>
          <p:cNvSpPr/>
          <p:nvPr/>
        </p:nvSpPr>
        <p:spPr>
          <a:xfrm>
            <a:off x="602630" y="3832473"/>
            <a:ext cx="4569445" cy="720080"/>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Ne se distinguent pas de la moyenne de la population par leur conscience </a:t>
            </a:r>
            <a:r>
              <a:rPr lang="fr-CA" sz="1400" dirty="0">
                <a:solidFill>
                  <a:srgbClr val="7F7F7F"/>
                </a:solidFill>
                <a:latin typeface="Arial" panose="020B0604020202020204" pitchFamily="34" charset="0"/>
                <a:cs typeface="Arial" panose="020B0604020202020204" pitchFamily="34" charset="0"/>
              </a:rPr>
              <a:t>sociale et </a:t>
            </a:r>
            <a:r>
              <a:rPr lang="fr-CA" sz="1400" dirty="0" smtClean="0">
                <a:solidFill>
                  <a:srgbClr val="7F7F7F"/>
                </a:solidFill>
                <a:latin typeface="Arial" panose="020B0604020202020204" pitchFamily="34" charset="0"/>
                <a:cs typeface="Arial" panose="020B0604020202020204" pitchFamily="34" charset="0"/>
              </a:rPr>
              <a:t>écologique contrairement </a:t>
            </a:r>
            <a:r>
              <a:rPr lang="fr-CA" sz="1400" dirty="0">
                <a:solidFill>
                  <a:srgbClr val="7F7F7F"/>
                </a:solidFill>
                <a:latin typeface="Arial" panose="020B0604020202020204" pitchFamily="34" charset="0"/>
                <a:cs typeface="Arial" panose="020B0604020202020204" pitchFamily="34" charset="0"/>
              </a:rPr>
              <a:t>à la plupart des autres groupes LGBT</a:t>
            </a:r>
          </a:p>
        </p:txBody>
      </p:sp>
      <p:grpSp>
        <p:nvGrpSpPr>
          <p:cNvPr id="17" name="Groupe 16"/>
          <p:cNvGrpSpPr/>
          <p:nvPr/>
        </p:nvGrpSpPr>
        <p:grpSpPr>
          <a:xfrm>
            <a:off x="5693618" y="5134133"/>
            <a:ext cx="3152559" cy="1208700"/>
            <a:chOff x="5845621" y="1369212"/>
            <a:chExt cx="3152559" cy="1208700"/>
          </a:xfrm>
        </p:grpSpPr>
        <p:sp>
          <p:nvSpPr>
            <p:cNvPr id="18" name="Rectangle à coins arrondis 17"/>
            <p:cNvSpPr/>
            <p:nvPr/>
          </p:nvSpPr>
          <p:spPr>
            <a:xfrm>
              <a:off x="5876132" y="1983838"/>
              <a:ext cx="350248" cy="226586"/>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sz="1400" dirty="0">
                <a:solidFill>
                  <a:srgbClr val="7F7F7F"/>
                </a:solidFill>
                <a:latin typeface="Arial" panose="020B0604020202020204" pitchFamily="34" charset="0"/>
                <a:cs typeface="Arial" panose="020B0604020202020204" pitchFamily="34" charset="0"/>
              </a:endParaRPr>
            </a:p>
          </p:txBody>
        </p:sp>
        <p:sp>
          <p:nvSpPr>
            <p:cNvPr id="19" name="Rectangle à coins arrondis 18"/>
            <p:cNvSpPr/>
            <p:nvPr/>
          </p:nvSpPr>
          <p:spPr>
            <a:xfrm>
              <a:off x="5876131" y="1636793"/>
              <a:ext cx="350248" cy="226586"/>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sz="1400" dirty="0">
                <a:solidFill>
                  <a:srgbClr val="7F7F7F"/>
                </a:solidFill>
                <a:latin typeface="Arial" panose="020B0604020202020204" pitchFamily="34" charset="0"/>
                <a:cs typeface="Arial" panose="020B0604020202020204" pitchFamily="34" charset="0"/>
              </a:endParaRPr>
            </a:p>
          </p:txBody>
        </p:sp>
        <p:sp>
          <p:nvSpPr>
            <p:cNvPr id="20" name="Rectangle à coins arrondis 19"/>
            <p:cNvSpPr/>
            <p:nvPr/>
          </p:nvSpPr>
          <p:spPr>
            <a:xfrm>
              <a:off x="5876131" y="2337848"/>
              <a:ext cx="350248" cy="226586"/>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sz="1400" dirty="0">
                <a:solidFill>
                  <a:srgbClr val="7F7F7F"/>
                </a:solidFill>
                <a:latin typeface="Arial" panose="020B0604020202020204" pitchFamily="34" charset="0"/>
                <a:cs typeface="Arial" panose="020B0604020202020204" pitchFamily="34" charset="0"/>
              </a:endParaRPr>
            </a:p>
          </p:txBody>
        </p:sp>
        <p:sp>
          <p:nvSpPr>
            <p:cNvPr id="21" name="Rectangle 20"/>
            <p:cNvSpPr/>
            <p:nvPr/>
          </p:nvSpPr>
          <p:spPr>
            <a:xfrm>
              <a:off x="6226380" y="1632653"/>
              <a:ext cx="2771800" cy="230832"/>
            </a:xfrm>
            <a:prstGeom prst="rect">
              <a:avLst/>
            </a:prstGeom>
          </p:spPr>
          <p:txBody>
            <a:bodyPr wrap="square">
              <a:spAutoFit/>
            </a:bodyPr>
            <a:lstStyle/>
            <a:p>
              <a:r>
                <a:rPr lang="fr-CA" sz="900" dirty="0" smtClean="0">
                  <a:solidFill>
                    <a:srgbClr val="5A5A5A"/>
                  </a:solidFill>
                  <a:latin typeface="Arial" pitchFamily="34" charset="0"/>
                  <a:cs typeface="Arial" pitchFamily="34" charset="0"/>
                </a:rPr>
                <a:t>Similaire à l’ensemble des LGBT</a:t>
              </a:r>
              <a:endParaRPr lang="fr-CA" sz="900" dirty="0">
                <a:solidFill>
                  <a:srgbClr val="000000"/>
                </a:solidFill>
              </a:endParaRPr>
            </a:p>
          </p:txBody>
        </p:sp>
        <p:sp>
          <p:nvSpPr>
            <p:cNvPr id="22" name="Rectangle 21"/>
            <p:cNvSpPr/>
            <p:nvPr/>
          </p:nvSpPr>
          <p:spPr>
            <a:xfrm>
              <a:off x="6226380" y="1993363"/>
              <a:ext cx="2771800" cy="230832"/>
            </a:xfrm>
            <a:prstGeom prst="rect">
              <a:avLst/>
            </a:prstGeom>
          </p:spPr>
          <p:txBody>
            <a:bodyPr wrap="square">
              <a:spAutoFit/>
            </a:bodyPr>
            <a:lstStyle/>
            <a:p>
              <a:r>
                <a:rPr lang="fr-CA" sz="900" dirty="0" smtClean="0">
                  <a:solidFill>
                    <a:srgbClr val="5A5A5A"/>
                  </a:solidFill>
                  <a:latin typeface="Arial" pitchFamily="34" charset="0"/>
                  <a:cs typeface="Arial" pitchFamily="34" charset="0"/>
                </a:rPr>
                <a:t>Légèrement différent de </a:t>
              </a:r>
              <a:r>
                <a:rPr lang="fr-CA" sz="900" dirty="0">
                  <a:solidFill>
                    <a:srgbClr val="5A5A5A"/>
                  </a:solidFill>
                  <a:latin typeface="Arial" pitchFamily="34" charset="0"/>
                  <a:cs typeface="Arial" pitchFamily="34" charset="0"/>
                </a:rPr>
                <a:t>l’ensemble des LGBT</a:t>
              </a:r>
              <a:r>
                <a:rPr lang="fr-CA" sz="900" dirty="0" smtClean="0">
                  <a:solidFill>
                    <a:srgbClr val="5A5A5A"/>
                  </a:solidFill>
                  <a:latin typeface="Arial" pitchFamily="34" charset="0"/>
                  <a:cs typeface="Arial" pitchFamily="34" charset="0"/>
                </a:rPr>
                <a:t> </a:t>
              </a:r>
              <a:endParaRPr lang="fr-CA" sz="900" dirty="0">
                <a:solidFill>
                  <a:srgbClr val="000000"/>
                </a:solidFill>
              </a:endParaRPr>
            </a:p>
          </p:txBody>
        </p:sp>
        <p:sp>
          <p:nvSpPr>
            <p:cNvPr id="23" name="Rectangle 22"/>
            <p:cNvSpPr/>
            <p:nvPr/>
          </p:nvSpPr>
          <p:spPr>
            <a:xfrm>
              <a:off x="6224816" y="2347080"/>
              <a:ext cx="2771800" cy="230832"/>
            </a:xfrm>
            <a:prstGeom prst="rect">
              <a:avLst/>
            </a:prstGeom>
          </p:spPr>
          <p:txBody>
            <a:bodyPr wrap="square">
              <a:spAutoFit/>
            </a:bodyPr>
            <a:lstStyle/>
            <a:p>
              <a:r>
                <a:rPr lang="fr-CA" sz="900" dirty="0" smtClean="0">
                  <a:solidFill>
                    <a:srgbClr val="5A5A5A"/>
                  </a:solidFill>
                  <a:latin typeface="Arial" pitchFamily="34" charset="0"/>
                  <a:cs typeface="Arial" pitchFamily="34" charset="0"/>
                </a:rPr>
                <a:t>Très différent de </a:t>
              </a:r>
              <a:r>
                <a:rPr lang="fr-CA" sz="900" dirty="0">
                  <a:solidFill>
                    <a:srgbClr val="5A5A5A"/>
                  </a:solidFill>
                  <a:latin typeface="Arial" pitchFamily="34" charset="0"/>
                  <a:cs typeface="Arial" pitchFamily="34" charset="0"/>
                </a:rPr>
                <a:t>l’ensemble des LGBT</a:t>
              </a:r>
              <a:r>
                <a:rPr lang="fr-CA" sz="900" dirty="0" smtClean="0">
                  <a:solidFill>
                    <a:srgbClr val="5A5A5A"/>
                  </a:solidFill>
                  <a:latin typeface="Arial" pitchFamily="34" charset="0"/>
                  <a:cs typeface="Arial" pitchFamily="34" charset="0"/>
                </a:rPr>
                <a:t> </a:t>
              </a:r>
              <a:endParaRPr lang="fr-CA" sz="900" dirty="0">
                <a:solidFill>
                  <a:srgbClr val="000000"/>
                </a:solidFill>
              </a:endParaRPr>
            </a:p>
          </p:txBody>
        </p:sp>
        <p:sp>
          <p:nvSpPr>
            <p:cNvPr id="24" name="Rectangle 23"/>
            <p:cNvSpPr/>
            <p:nvPr/>
          </p:nvSpPr>
          <p:spPr>
            <a:xfrm>
              <a:off x="5845621" y="1369212"/>
              <a:ext cx="2771800" cy="230832"/>
            </a:xfrm>
            <a:prstGeom prst="rect">
              <a:avLst/>
            </a:prstGeom>
          </p:spPr>
          <p:txBody>
            <a:bodyPr wrap="square">
              <a:spAutoFit/>
            </a:bodyPr>
            <a:lstStyle/>
            <a:p>
              <a:r>
                <a:rPr lang="fr-CA" sz="900" b="1" i="1" u="sng" dirty="0" smtClean="0">
                  <a:solidFill>
                    <a:srgbClr val="5A5A5A"/>
                  </a:solidFill>
                  <a:latin typeface="Arial" pitchFamily="34" charset="0"/>
                  <a:cs typeface="Arial" pitchFamily="34" charset="0"/>
                </a:rPr>
                <a:t>Légende du code de couleur: </a:t>
              </a:r>
              <a:endParaRPr lang="fr-CA" sz="900" b="1" i="1" u="sng" dirty="0">
                <a:solidFill>
                  <a:srgbClr val="000000"/>
                </a:solidFill>
              </a:endParaRPr>
            </a:p>
          </p:txBody>
        </p:sp>
      </p:grpSp>
      <p:sp>
        <p:nvSpPr>
          <p:cNvPr id="26" name="Rectangle à coins arrondis 25"/>
          <p:cNvSpPr/>
          <p:nvPr/>
        </p:nvSpPr>
        <p:spPr>
          <a:xfrm>
            <a:off x="616947" y="4712786"/>
            <a:ext cx="4569445" cy="800203"/>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Distance face aux valeurs familiales traditionnelles…</a:t>
            </a:r>
            <a:br>
              <a:rPr lang="fr-CA" sz="1400" dirty="0" smtClean="0">
                <a:solidFill>
                  <a:srgbClr val="7F7F7F"/>
                </a:solidFill>
                <a:latin typeface="Arial" panose="020B0604020202020204" pitchFamily="34" charset="0"/>
                <a:cs typeface="Arial" panose="020B0604020202020204" pitchFamily="34" charset="0"/>
              </a:rPr>
            </a:br>
            <a:r>
              <a:rPr lang="fr-CA" sz="1400" i="1" dirty="0" smtClean="0">
                <a:solidFill>
                  <a:srgbClr val="7F7F7F"/>
                </a:solidFill>
                <a:latin typeface="Arial" panose="020B0604020202020204" pitchFamily="34" charset="0"/>
                <a:cs typeface="Arial" panose="020B0604020202020204" pitchFamily="34" charset="0"/>
              </a:rPr>
              <a:t>mais de façon moins marquée que les </a:t>
            </a:r>
            <a:r>
              <a:rPr lang="fr-CA" sz="1400" i="1" dirty="0">
                <a:solidFill>
                  <a:srgbClr val="7F7F7F"/>
                </a:solidFill>
                <a:latin typeface="Arial" panose="020B0604020202020204" pitchFamily="34" charset="0"/>
                <a:cs typeface="Arial" panose="020B0604020202020204" pitchFamily="34" charset="0"/>
              </a:rPr>
              <a:t>autres groupes LGBT  </a:t>
            </a:r>
            <a:r>
              <a:rPr lang="fr-CA" sz="1600" dirty="0">
                <a:solidFill>
                  <a:srgbClr val="7F7F7F"/>
                </a:solidFill>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258222891"/>
      </p:ext>
    </p:extLst>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286</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260648"/>
            <a:ext cx="5299075" cy="935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En résumé : grands axes de valeurs qui distinguent les PANSEXUELS</a:t>
            </a:r>
            <a:endParaRPr lang="fr-CA" dirty="0">
              <a:solidFill>
                <a:srgbClr val="00AFDC"/>
              </a:solidFill>
            </a:endParaRPr>
          </a:p>
        </p:txBody>
      </p:sp>
      <p:sp>
        <p:nvSpPr>
          <p:cNvPr id="5" name="Rectangle à coins arrondis 4"/>
          <p:cNvSpPr/>
          <p:nvPr/>
        </p:nvSpPr>
        <p:spPr>
          <a:xfrm>
            <a:off x="573069" y="1500707"/>
            <a:ext cx="4569445" cy="792088"/>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Très grande volonté d’épanouissement personnel</a:t>
            </a:r>
          </a:p>
          <a:p>
            <a:pPr algn="ctr"/>
            <a:r>
              <a:rPr lang="fr-CA" sz="1200" i="1" dirty="0">
                <a:solidFill>
                  <a:srgbClr val="7F7F7F"/>
                </a:solidFill>
                <a:latin typeface="Arial" panose="020B0604020202020204" pitchFamily="34" charset="0"/>
                <a:cs typeface="Arial" panose="020B0604020202020204" pitchFamily="34" charset="0"/>
              </a:rPr>
              <a:t>Les </a:t>
            </a:r>
            <a:r>
              <a:rPr lang="fr-CA" sz="1200" i="1" dirty="0" smtClean="0">
                <a:solidFill>
                  <a:srgbClr val="7F7F7F"/>
                </a:solidFill>
                <a:latin typeface="Arial" panose="020B0604020202020204" pitchFamily="34" charset="0"/>
                <a:cs typeface="Arial" panose="020B0604020202020204" pitchFamily="34" charset="0"/>
              </a:rPr>
              <a:t>PANSEXUELS font partie des groupes </a:t>
            </a:r>
            <a:r>
              <a:rPr lang="fr-CA" sz="1200" i="1" dirty="0">
                <a:solidFill>
                  <a:srgbClr val="7F7F7F"/>
                </a:solidFill>
                <a:latin typeface="Arial" panose="020B0604020202020204" pitchFamily="34" charset="0"/>
                <a:cs typeface="Arial" panose="020B0604020202020204" pitchFamily="34" charset="0"/>
              </a:rPr>
              <a:t>LGBT qui </a:t>
            </a:r>
            <a:r>
              <a:rPr lang="fr-CA" sz="1200" i="1" dirty="0" smtClean="0">
                <a:solidFill>
                  <a:srgbClr val="7F7F7F"/>
                </a:solidFill>
                <a:latin typeface="Arial" panose="020B0604020202020204" pitchFamily="34" charset="0"/>
                <a:cs typeface="Arial" panose="020B0604020202020204" pitchFamily="34" charset="0"/>
              </a:rPr>
              <a:t>scorent </a:t>
            </a:r>
            <a:r>
              <a:rPr lang="fr-CA" sz="1200" i="1" dirty="0">
                <a:solidFill>
                  <a:srgbClr val="7F7F7F"/>
                </a:solidFill>
                <a:latin typeface="Arial" panose="020B0604020202020204" pitchFamily="34" charset="0"/>
                <a:cs typeface="Arial" panose="020B0604020202020204" pitchFamily="34" charset="0"/>
              </a:rPr>
              <a:t>le plus fort sur cet </a:t>
            </a:r>
            <a:r>
              <a:rPr lang="fr-CA" sz="1200" i="1" dirty="0" smtClean="0">
                <a:solidFill>
                  <a:srgbClr val="7F7F7F"/>
                </a:solidFill>
                <a:latin typeface="Arial" panose="020B0604020202020204" pitchFamily="34" charset="0"/>
                <a:cs typeface="Arial" panose="020B0604020202020204" pitchFamily="34" charset="0"/>
              </a:rPr>
              <a:t>indicateur</a:t>
            </a:r>
            <a:r>
              <a:rPr lang="fr-CA" sz="1400" dirty="0" smtClean="0">
                <a:solidFill>
                  <a:srgbClr val="7F7F7F"/>
                </a:solidFill>
                <a:latin typeface="Arial" panose="020B0604020202020204" pitchFamily="34" charset="0"/>
                <a:cs typeface="Arial" panose="020B0604020202020204" pitchFamily="34" charset="0"/>
              </a:rPr>
              <a:t> </a:t>
            </a:r>
            <a:endParaRPr lang="fr-CA" sz="1400" dirty="0">
              <a:solidFill>
                <a:srgbClr val="7F7F7F"/>
              </a:solidFill>
              <a:latin typeface="Arial" panose="020B0604020202020204" pitchFamily="34" charset="0"/>
              <a:cs typeface="Arial" panose="020B0604020202020204" pitchFamily="34" charset="0"/>
            </a:endParaRPr>
          </a:p>
        </p:txBody>
      </p:sp>
      <p:sp>
        <p:nvSpPr>
          <p:cNvPr id="11" name="Rectangle à coins arrondis 10"/>
          <p:cNvSpPr/>
          <p:nvPr/>
        </p:nvSpPr>
        <p:spPr>
          <a:xfrm>
            <a:off x="573069" y="3203281"/>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Désir d’authenticité </a:t>
            </a:r>
            <a:endParaRPr lang="fr-CA" sz="1400" dirty="0">
              <a:solidFill>
                <a:srgbClr val="7F7F7F"/>
              </a:solidFill>
              <a:latin typeface="Arial" panose="020B0604020202020204" pitchFamily="34" charset="0"/>
              <a:cs typeface="Arial" panose="020B0604020202020204" pitchFamily="34" charset="0"/>
            </a:endParaRPr>
          </a:p>
        </p:txBody>
      </p:sp>
      <p:sp>
        <p:nvSpPr>
          <p:cNvPr id="12" name="Rectangle à coins arrondis 11"/>
          <p:cNvSpPr/>
          <p:nvPr/>
        </p:nvSpPr>
        <p:spPr>
          <a:xfrm>
            <a:off x="573069" y="2387998"/>
            <a:ext cx="4569445" cy="720080"/>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Grande créativité et ouverture d’esprit</a:t>
            </a:r>
          </a:p>
          <a:p>
            <a:pPr algn="ctr"/>
            <a:r>
              <a:rPr lang="fr-CA" sz="1200" i="1" dirty="0">
                <a:solidFill>
                  <a:srgbClr val="7F7F7F"/>
                </a:solidFill>
                <a:latin typeface="Arial" panose="020B0604020202020204" pitchFamily="34" charset="0"/>
                <a:cs typeface="Arial" panose="020B0604020202020204" pitchFamily="34" charset="0"/>
              </a:rPr>
              <a:t>Les PANSEXUELS font partie des groupes LGBT qui scorent le plus fort sur </a:t>
            </a:r>
            <a:r>
              <a:rPr lang="fr-CA" sz="1200" i="1" dirty="0" smtClean="0">
                <a:solidFill>
                  <a:srgbClr val="7F7F7F"/>
                </a:solidFill>
                <a:latin typeface="Arial" panose="020B0604020202020204" pitchFamily="34" charset="0"/>
                <a:cs typeface="Arial" panose="020B0604020202020204" pitchFamily="34" charset="0"/>
              </a:rPr>
              <a:t>ces notions  </a:t>
            </a:r>
            <a:endParaRPr lang="fr-CA" sz="1200" i="1" dirty="0">
              <a:solidFill>
                <a:srgbClr val="7F7F7F"/>
              </a:solidFill>
              <a:latin typeface="Arial" panose="020B0604020202020204" pitchFamily="34" charset="0"/>
              <a:cs typeface="Arial" panose="020B0604020202020204" pitchFamily="34" charset="0"/>
            </a:endParaRPr>
          </a:p>
        </p:txBody>
      </p:sp>
      <p:sp>
        <p:nvSpPr>
          <p:cNvPr id="14" name="Rectangle à coins arrondis 13"/>
          <p:cNvSpPr/>
          <p:nvPr/>
        </p:nvSpPr>
        <p:spPr>
          <a:xfrm>
            <a:off x="573069" y="4474056"/>
            <a:ext cx="4569445" cy="648072"/>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Un certain sentiment de </a:t>
            </a:r>
            <a:r>
              <a:rPr lang="fr-CA" sz="1400" u="sng" dirty="0" smtClean="0">
                <a:solidFill>
                  <a:srgbClr val="7F7F7F"/>
                </a:solidFill>
                <a:latin typeface="Arial" panose="020B0604020202020204" pitchFamily="34" charset="0"/>
                <a:cs typeface="Arial" panose="020B0604020202020204" pitchFamily="34" charset="0"/>
              </a:rPr>
              <a:t>déconnexion</a:t>
            </a:r>
            <a:r>
              <a:rPr lang="fr-CA" sz="1400" dirty="0" smtClean="0">
                <a:solidFill>
                  <a:srgbClr val="7F7F7F"/>
                </a:solidFill>
                <a:latin typeface="Arial" panose="020B0604020202020204" pitchFamily="34" charset="0"/>
                <a:cs typeface="Arial" panose="020B0604020202020204" pitchFamily="34" charset="0"/>
              </a:rPr>
              <a:t> sociale…</a:t>
            </a:r>
            <a:r>
              <a:rPr lang="fr-CA" sz="1400" i="1" dirty="0" smtClean="0">
                <a:solidFill>
                  <a:srgbClr val="7F7F7F"/>
                </a:solidFill>
                <a:latin typeface="Arial" panose="020B0604020202020204" pitchFamily="34" charset="0"/>
                <a:cs typeface="Arial" panose="020B0604020202020204" pitchFamily="34" charset="0"/>
              </a:rPr>
              <a:t> </a:t>
            </a:r>
            <a:r>
              <a:rPr lang="fr-CA" sz="1200" i="1" dirty="0">
                <a:solidFill>
                  <a:srgbClr val="7F7F7F"/>
                </a:solidFill>
                <a:latin typeface="Arial" panose="020B0604020202020204" pitchFamily="34" charset="0"/>
                <a:cs typeface="Arial" panose="020B0604020202020204" pitchFamily="34" charset="0"/>
              </a:rPr>
              <a:t>contrairement aux gais et aux lesbiennes </a:t>
            </a:r>
          </a:p>
        </p:txBody>
      </p:sp>
      <p:sp>
        <p:nvSpPr>
          <p:cNvPr id="15" name="Rectangle à coins arrondis 14"/>
          <p:cNvSpPr/>
          <p:nvPr/>
        </p:nvSpPr>
        <p:spPr>
          <a:xfrm>
            <a:off x="573069" y="3658524"/>
            <a:ext cx="4569445" cy="720328"/>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a:solidFill>
                  <a:srgbClr val="7F7F7F"/>
                </a:solidFill>
                <a:latin typeface="Arial" panose="020B0604020202020204" pitchFamily="34" charset="0"/>
                <a:cs typeface="Arial" panose="020B0604020202020204" pitchFamily="34" charset="0"/>
              </a:rPr>
              <a:t>Conscience sociale </a:t>
            </a:r>
            <a:r>
              <a:rPr lang="fr-CA" sz="1600" dirty="0" smtClean="0">
                <a:solidFill>
                  <a:srgbClr val="7F7F7F"/>
                </a:solidFill>
                <a:latin typeface="Arial" panose="020B0604020202020204" pitchFamily="34" charset="0"/>
                <a:cs typeface="Arial" panose="020B0604020202020204" pitchFamily="34" charset="0"/>
              </a:rPr>
              <a:t>… </a:t>
            </a:r>
            <a:endParaRPr lang="fr-CA" sz="1600" dirty="0">
              <a:solidFill>
                <a:srgbClr val="7F7F7F"/>
              </a:solidFill>
              <a:latin typeface="Arial" panose="020B0604020202020204" pitchFamily="34" charset="0"/>
              <a:cs typeface="Arial" panose="020B0604020202020204" pitchFamily="34" charset="0"/>
            </a:endParaRPr>
          </a:p>
          <a:p>
            <a:pPr algn="ctr"/>
            <a:r>
              <a:rPr lang="fr-CA" sz="1200" i="1" dirty="0">
                <a:solidFill>
                  <a:srgbClr val="7F7F7F"/>
                </a:solidFill>
                <a:latin typeface="Arial" panose="020B0604020202020204" pitchFamily="34" charset="0"/>
                <a:cs typeface="Arial" panose="020B0604020202020204" pitchFamily="34" charset="0"/>
              </a:rPr>
              <a:t>mais pas particulièrement </a:t>
            </a:r>
            <a:r>
              <a:rPr lang="fr-CA" sz="1200" i="1" dirty="0" smtClean="0">
                <a:solidFill>
                  <a:srgbClr val="7F7F7F"/>
                </a:solidFill>
                <a:latin typeface="Arial" panose="020B0604020202020204" pitchFamily="34" charset="0"/>
                <a:cs typeface="Arial" panose="020B0604020202020204" pitchFamily="34" charset="0"/>
              </a:rPr>
              <a:t>écologique </a:t>
            </a:r>
            <a:r>
              <a:rPr lang="fr-CA" sz="1200" i="1" dirty="0">
                <a:solidFill>
                  <a:srgbClr val="7F7F7F"/>
                </a:solidFill>
                <a:latin typeface="Arial" panose="020B0604020202020204" pitchFamily="34" charset="0"/>
                <a:cs typeface="Arial" panose="020B0604020202020204" pitchFamily="34" charset="0"/>
              </a:rPr>
              <a:t>contrairement à certains autres groupes LGBT  </a:t>
            </a:r>
            <a:r>
              <a:rPr lang="fr-CA" sz="1200" dirty="0">
                <a:solidFill>
                  <a:srgbClr val="7F7F7F"/>
                </a:solidFill>
                <a:latin typeface="Arial" panose="020B0604020202020204" pitchFamily="34" charset="0"/>
                <a:cs typeface="Arial" panose="020B0604020202020204" pitchFamily="34" charset="0"/>
              </a:rPr>
              <a:t> </a:t>
            </a:r>
          </a:p>
        </p:txBody>
      </p:sp>
      <p:sp>
        <p:nvSpPr>
          <p:cNvPr id="17" name="Rectangle à coins arrondis 16"/>
          <p:cNvSpPr/>
          <p:nvPr/>
        </p:nvSpPr>
        <p:spPr>
          <a:xfrm>
            <a:off x="573069" y="5672576"/>
            <a:ext cx="4569445" cy="720080"/>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a:solidFill>
                  <a:srgbClr val="7F7F7F"/>
                </a:solidFill>
                <a:latin typeface="Arial" panose="020B0604020202020204" pitchFamily="34" charset="0"/>
                <a:cs typeface="Arial" panose="020B0604020202020204" pitchFamily="34" charset="0"/>
              </a:rPr>
              <a:t>C</a:t>
            </a:r>
            <a:r>
              <a:rPr lang="fr-CA" sz="1400" dirty="0" smtClean="0">
                <a:solidFill>
                  <a:srgbClr val="7F7F7F"/>
                </a:solidFill>
                <a:latin typeface="Arial" panose="020B0604020202020204" pitchFamily="34" charset="0"/>
                <a:cs typeface="Arial" panose="020B0604020202020204" pitchFamily="34" charset="0"/>
              </a:rPr>
              <a:t>onsommation plutôt réfléchie qu’hédoniste sans pour autant résister à l’attrait de certains gadgets </a:t>
            </a:r>
            <a:endParaRPr lang="fr-CA" sz="1200" i="1" dirty="0">
              <a:solidFill>
                <a:srgbClr val="7F7F7F"/>
              </a:solidFill>
              <a:latin typeface="Arial" panose="020B0604020202020204" pitchFamily="34" charset="0"/>
              <a:cs typeface="Arial" panose="020B0604020202020204" pitchFamily="34" charset="0"/>
            </a:endParaRPr>
          </a:p>
        </p:txBody>
      </p:sp>
      <p:grpSp>
        <p:nvGrpSpPr>
          <p:cNvPr id="18" name="Groupe 17"/>
          <p:cNvGrpSpPr/>
          <p:nvPr/>
        </p:nvGrpSpPr>
        <p:grpSpPr>
          <a:xfrm>
            <a:off x="5693618" y="5134133"/>
            <a:ext cx="3152559" cy="1208700"/>
            <a:chOff x="5845621" y="1369212"/>
            <a:chExt cx="3152559" cy="1208700"/>
          </a:xfrm>
        </p:grpSpPr>
        <p:sp>
          <p:nvSpPr>
            <p:cNvPr id="19" name="Rectangle à coins arrondis 18"/>
            <p:cNvSpPr/>
            <p:nvPr/>
          </p:nvSpPr>
          <p:spPr>
            <a:xfrm>
              <a:off x="5876132" y="1983838"/>
              <a:ext cx="350248" cy="226586"/>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sz="1400" dirty="0">
                <a:solidFill>
                  <a:srgbClr val="7F7F7F"/>
                </a:solidFill>
                <a:latin typeface="Arial" panose="020B0604020202020204" pitchFamily="34" charset="0"/>
                <a:cs typeface="Arial" panose="020B0604020202020204" pitchFamily="34" charset="0"/>
              </a:endParaRPr>
            </a:p>
          </p:txBody>
        </p:sp>
        <p:sp>
          <p:nvSpPr>
            <p:cNvPr id="20" name="Rectangle à coins arrondis 19"/>
            <p:cNvSpPr/>
            <p:nvPr/>
          </p:nvSpPr>
          <p:spPr>
            <a:xfrm>
              <a:off x="5876131" y="1636793"/>
              <a:ext cx="350248" cy="226586"/>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sz="1400" dirty="0">
                <a:solidFill>
                  <a:srgbClr val="7F7F7F"/>
                </a:solidFill>
                <a:latin typeface="Arial" panose="020B0604020202020204" pitchFamily="34" charset="0"/>
                <a:cs typeface="Arial" panose="020B0604020202020204" pitchFamily="34" charset="0"/>
              </a:endParaRPr>
            </a:p>
          </p:txBody>
        </p:sp>
        <p:sp>
          <p:nvSpPr>
            <p:cNvPr id="21" name="Rectangle à coins arrondis 20"/>
            <p:cNvSpPr/>
            <p:nvPr/>
          </p:nvSpPr>
          <p:spPr>
            <a:xfrm>
              <a:off x="5876131" y="2337848"/>
              <a:ext cx="350248" cy="226586"/>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sz="1400" dirty="0">
                <a:solidFill>
                  <a:srgbClr val="7F7F7F"/>
                </a:solidFill>
                <a:latin typeface="Arial" panose="020B0604020202020204" pitchFamily="34" charset="0"/>
                <a:cs typeface="Arial" panose="020B0604020202020204" pitchFamily="34" charset="0"/>
              </a:endParaRPr>
            </a:p>
          </p:txBody>
        </p:sp>
        <p:sp>
          <p:nvSpPr>
            <p:cNvPr id="22" name="Rectangle 21"/>
            <p:cNvSpPr/>
            <p:nvPr/>
          </p:nvSpPr>
          <p:spPr>
            <a:xfrm>
              <a:off x="6226380" y="1632653"/>
              <a:ext cx="2771800" cy="230832"/>
            </a:xfrm>
            <a:prstGeom prst="rect">
              <a:avLst/>
            </a:prstGeom>
          </p:spPr>
          <p:txBody>
            <a:bodyPr wrap="square">
              <a:spAutoFit/>
            </a:bodyPr>
            <a:lstStyle/>
            <a:p>
              <a:r>
                <a:rPr lang="fr-CA" sz="900" dirty="0" smtClean="0">
                  <a:solidFill>
                    <a:srgbClr val="5A5A5A"/>
                  </a:solidFill>
                  <a:latin typeface="Arial" pitchFamily="34" charset="0"/>
                  <a:cs typeface="Arial" pitchFamily="34" charset="0"/>
                </a:rPr>
                <a:t>Similaire à l’ensemble des LGBT</a:t>
              </a:r>
              <a:endParaRPr lang="fr-CA" sz="900" dirty="0">
                <a:solidFill>
                  <a:srgbClr val="000000"/>
                </a:solidFill>
              </a:endParaRPr>
            </a:p>
          </p:txBody>
        </p:sp>
        <p:sp>
          <p:nvSpPr>
            <p:cNvPr id="23" name="Rectangle 22"/>
            <p:cNvSpPr/>
            <p:nvPr/>
          </p:nvSpPr>
          <p:spPr>
            <a:xfrm>
              <a:off x="6226380" y="1993363"/>
              <a:ext cx="2771800" cy="230832"/>
            </a:xfrm>
            <a:prstGeom prst="rect">
              <a:avLst/>
            </a:prstGeom>
          </p:spPr>
          <p:txBody>
            <a:bodyPr wrap="square">
              <a:spAutoFit/>
            </a:bodyPr>
            <a:lstStyle/>
            <a:p>
              <a:r>
                <a:rPr lang="fr-CA" sz="900" dirty="0" smtClean="0">
                  <a:solidFill>
                    <a:srgbClr val="5A5A5A"/>
                  </a:solidFill>
                  <a:latin typeface="Arial" pitchFamily="34" charset="0"/>
                  <a:cs typeface="Arial" pitchFamily="34" charset="0"/>
                </a:rPr>
                <a:t>Légèrement différent de </a:t>
              </a:r>
              <a:r>
                <a:rPr lang="fr-CA" sz="900" dirty="0">
                  <a:solidFill>
                    <a:srgbClr val="5A5A5A"/>
                  </a:solidFill>
                  <a:latin typeface="Arial" pitchFamily="34" charset="0"/>
                  <a:cs typeface="Arial" pitchFamily="34" charset="0"/>
                </a:rPr>
                <a:t>l’ensemble des LGBT</a:t>
              </a:r>
              <a:r>
                <a:rPr lang="fr-CA" sz="900" dirty="0" smtClean="0">
                  <a:solidFill>
                    <a:srgbClr val="5A5A5A"/>
                  </a:solidFill>
                  <a:latin typeface="Arial" pitchFamily="34" charset="0"/>
                  <a:cs typeface="Arial" pitchFamily="34" charset="0"/>
                </a:rPr>
                <a:t> </a:t>
              </a:r>
              <a:endParaRPr lang="fr-CA" sz="900" dirty="0">
                <a:solidFill>
                  <a:srgbClr val="000000"/>
                </a:solidFill>
              </a:endParaRPr>
            </a:p>
          </p:txBody>
        </p:sp>
        <p:sp>
          <p:nvSpPr>
            <p:cNvPr id="24" name="Rectangle 23"/>
            <p:cNvSpPr/>
            <p:nvPr/>
          </p:nvSpPr>
          <p:spPr>
            <a:xfrm>
              <a:off x="6224816" y="2347080"/>
              <a:ext cx="2771800" cy="230832"/>
            </a:xfrm>
            <a:prstGeom prst="rect">
              <a:avLst/>
            </a:prstGeom>
          </p:spPr>
          <p:txBody>
            <a:bodyPr wrap="square">
              <a:spAutoFit/>
            </a:bodyPr>
            <a:lstStyle/>
            <a:p>
              <a:r>
                <a:rPr lang="fr-CA" sz="900" dirty="0" smtClean="0">
                  <a:solidFill>
                    <a:srgbClr val="5A5A5A"/>
                  </a:solidFill>
                  <a:latin typeface="Arial" pitchFamily="34" charset="0"/>
                  <a:cs typeface="Arial" pitchFamily="34" charset="0"/>
                </a:rPr>
                <a:t>Très différent de </a:t>
              </a:r>
              <a:r>
                <a:rPr lang="fr-CA" sz="900" dirty="0">
                  <a:solidFill>
                    <a:srgbClr val="5A5A5A"/>
                  </a:solidFill>
                  <a:latin typeface="Arial" pitchFamily="34" charset="0"/>
                  <a:cs typeface="Arial" pitchFamily="34" charset="0"/>
                </a:rPr>
                <a:t>l’ensemble des LGBT</a:t>
              </a:r>
              <a:r>
                <a:rPr lang="fr-CA" sz="900" dirty="0" smtClean="0">
                  <a:solidFill>
                    <a:srgbClr val="5A5A5A"/>
                  </a:solidFill>
                  <a:latin typeface="Arial" pitchFamily="34" charset="0"/>
                  <a:cs typeface="Arial" pitchFamily="34" charset="0"/>
                </a:rPr>
                <a:t> </a:t>
              </a:r>
              <a:endParaRPr lang="fr-CA" sz="900" dirty="0">
                <a:solidFill>
                  <a:srgbClr val="000000"/>
                </a:solidFill>
              </a:endParaRPr>
            </a:p>
          </p:txBody>
        </p:sp>
        <p:sp>
          <p:nvSpPr>
            <p:cNvPr id="25" name="Rectangle 24"/>
            <p:cNvSpPr/>
            <p:nvPr/>
          </p:nvSpPr>
          <p:spPr>
            <a:xfrm>
              <a:off x="5845621" y="1369212"/>
              <a:ext cx="2771800" cy="230832"/>
            </a:xfrm>
            <a:prstGeom prst="rect">
              <a:avLst/>
            </a:prstGeom>
          </p:spPr>
          <p:txBody>
            <a:bodyPr wrap="square">
              <a:spAutoFit/>
            </a:bodyPr>
            <a:lstStyle/>
            <a:p>
              <a:r>
                <a:rPr lang="fr-CA" sz="900" b="1" i="1" u="sng" dirty="0" smtClean="0">
                  <a:solidFill>
                    <a:srgbClr val="5A5A5A"/>
                  </a:solidFill>
                  <a:latin typeface="Arial" pitchFamily="34" charset="0"/>
                  <a:cs typeface="Arial" pitchFamily="34" charset="0"/>
                </a:rPr>
                <a:t>Légende du code de couleur: </a:t>
              </a:r>
              <a:endParaRPr lang="fr-CA" sz="900" b="1" i="1" u="sng" dirty="0">
                <a:solidFill>
                  <a:srgbClr val="000000"/>
                </a:solidFill>
              </a:endParaRPr>
            </a:p>
          </p:txBody>
        </p:sp>
      </p:grpSp>
      <p:sp>
        <p:nvSpPr>
          <p:cNvPr id="27" name="Rectangle à coins arrondis 26"/>
          <p:cNvSpPr/>
          <p:nvPr/>
        </p:nvSpPr>
        <p:spPr>
          <a:xfrm>
            <a:off x="573069" y="5217331"/>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Distance face aux valeurs familiales traditionnelles</a:t>
            </a:r>
            <a:endParaRPr lang="fr-CA" sz="1400" dirty="0">
              <a:solidFill>
                <a:srgbClr val="7F7F7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02415658"/>
      </p:ext>
    </p:extLst>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287</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260648"/>
            <a:ext cx="5299075" cy="935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En résumé : grands axes de valeurs qui distinguent les ASEXUELS</a:t>
            </a:r>
            <a:endParaRPr lang="fr-CA" dirty="0">
              <a:solidFill>
                <a:srgbClr val="00AFDC"/>
              </a:solidFill>
            </a:endParaRPr>
          </a:p>
        </p:txBody>
      </p:sp>
      <p:sp>
        <p:nvSpPr>
          <p:cNvPr id="5" name="Rectangle à coins arrondis 4"/>
          <p:cNvSpPr/>
          <p:nvPr/>
        </p:nvSpPr>
        <p:spPr>
          <a:xfrm>
            <a:off x="592315" y="1535670"/>
            <a:ext cx="4569445" cy="1029233"/>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a:solidFill>
                  <a:srgbClr val="7F7F7F"/>
                </a:solidFill>
                <a:latin typeface="Arial" panose="020B0604020202020204" pitchFamily="34" charset="0"/>
                <a:cs typeface="Arial" panose="020B0604020202020204" pitchFamily="34" charset="0"/>
              </a:rPr>
              <a:t>V</a:t>
            </a:r>
            <a:r>
              <a:rPr lang="fr-CA" sz="1400" dirty="0" smtClean="0">
                <a:solidFill>
                  <a:srgbClr val="7F7F7F"/>
                </a:solidFill>
                <a:latin typeface="Arial" panose="020B0604020202020204" pitchFamily="34" charset="0"/>
                <a:cs typeface="Arial" panose="020B0604020202020204" pitchFamily="34" charset="0"/>
              </a:rPr>
              <a:t>olonté d’épanouissement personnel </a:t>
            </a:r>
            <a:br>
              <a:rPr lang="fr-CA" sz="1400" dirty="0" smtClean="0">
                <a:solidFill>
                  <a:srgbClr val="7F7F7F"/>
                </a:solidFill>
                <a:latin typeface="Arial" panose="020B0604020202020204" pitchFamily="34" charset="0"/>
                <a:cs typeface="Arial" panose="020B0604020202020204" pitchFamily="34" charset="0"/>
              </a:rPr>
            </a:br>
            <a:r>
              <a:rPr lang="fr-CA" sz="1400" dirty="0" smtClean="0">
                <a:solidFill>
                  <a:srgbClr val="7F7F7F"/>
                </a:solidFill>
                <a:latin typeface="Arial" panose="020B0604020202020204" pitchFamily="34" charset="0"/>
                <a:cs typeface="Arial" panose="020B0604020202020204" pitchFamily="34" charset="0"/>
              </a:rPr>
              <a:t>MAIS fort désir de réalisation de soi à travers le travail </a:t>
            </a:r>
            <a:r>
              <a:rPr lang="fr-CA" sz="1200" dirty="0" smtClean="0">
                <a:solidFill>
                  <a:srgbClr val="7F7F7F"/>
                </a:solidFill>
                <a:latin typeface="Arial" panose="020B0604020202020204" pitchFamily="34" charset="0"/>
                <a:cs typeface="Arial" panose="020B0604020202020204" pitchFamily="34" charset="0"/>
              </a:rPr>
              <a:t>(vs la moyenne de la population et dans les autres groupes LGBT)</a:t>
            </a:r>
          </a:p>
        </p:txBody>
      </p:sp>
      <p:sp>
        <p:nvSpPr>
          <p:cNvPr id="12" name="Rectangle à coins arrondis 11"/>
          <p:cNvSpPr/>
          <p:nvPr/>
        </p:nvSpPr>
        <p:spPr>
          <a:xfrm>
            <a:off x="592315" y="2723321"/>
            <a:ext cx="4569445" cy="504056"/>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a:solidFill>
                  <a:srgbClr val="7F7F7F"/>
                </a:solidFill>
                <a:latin typeface="Arial" panose="020B0604020202020204" pitchFamily="34" charset="0"/>
                <a:cs typeface="Arial" panose="020B0604020202020204" pitchFamily="34" charset="0"/>
              </a:rPr>
              <a:t>O</a:t>
            </a:r>
            <a:r>
              <a:rPr lang="fr-CA" sz="1400" dirty="0" smtClean="0">
                <a:solidFill>
                  <a:srgbClr val="7F7F7F"/>
                </a:solidFill>
                <a:latin typeface="Arial" panose="020B0604020202020204" pitchFamily="34" charset="0"/>
                <a:cs typeface="Arial" panose="020B0604020202020204" pitchFamily="34" charset="0"/>
              </a:rPr>
              <a:t>uverture d’esprit</a:t>
            </a:r>
          </a:p>
          <a:p>
            <a:pPr algn="ctr"/>
            <a:r>
              <a:rPr lang="fr-CA" sz="1400" dirty="0" smtClean="0">
                <a:solidFill>
                  <a:srgbClr val="7F7F7F"/>
                </a:solidFill>
                <a:latin typeface="Arial" panose="020B0604020202020204" pitchFamily="34" charset="0"/>
                <a:cs typeface="Arial" panose="020B0604020202020204" pitchFamily="34" charset="0"/>
              </a:rPr>
              <a:t>MAIS </a:t>
            </a:r>
            <a:r>
              <a:rPr lang="fr-CA" sz="1400" u="sng" dirty="0" smtClean="0">
                <a:solidFill>
                  <a:srgbClr val="7F7F7F"/>
                </a:solidFill>
                <a:latin typeface="Arial" panose="020B0604020202020204" pitchFamily="34" charset="0"/>
                <a:cs typeface="Arial" panose="020B0604020202020204" pitchFamily="34" charset="0"/>
              </a:rPr>
              <a:t>faible</a:t>
            </a:r>
            <a:r>
              <a:rPr lang="fr-CA" sz="1400" dirty="0" smtClean="0">
                <a:solidFill>
                  <a:srgbClr val="7F7F7F"/>
                </a:solidFill>
                <a:latin typeface="Arial" panose="020B0604020202020204" pitchFamily="34" charset="0"/>
                <a:cs typeface="Arial" panose="020B0604020202020204" pitchFamily="34" charset="0"/>
              </a:rPr>
              <a:t> créativité </a:t>
            </a:r>
            <a:endParaRPr lang="fr-CA" sz="1400" dirty="0">
              <a:solidFill>
                <a:srgbClr val="7F7F7F"/>
              </a:solidFill>
              <a:latin typeface="Arial" panose="020B0604020202020204" pitchFamily="34" charset="0"/>
              <a:cs typeface="Arial" panose="020B0604020202020204" pitchFamily="34" charset="0"/>
            </a:endParaRPr>
          </a:p>
        </p:txBody>
      </p:sp>
      <p:sp>
        <p:nvSpPr>
          <p:cNvPr id="17" name="Rectangle à coins arrondis 16"/>
          <p:cNvSpPr/>
          <p:nvPr/>
        </p:nvSpPr>
        <p:spPr>
          <a:xfrm>
            <a:off x="592315" y="4120277"/>
            <a:ext cx="4569445" cy="648072"/>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a:solidFill>
                  <a:srgbClr val="7F7F7F"/>
                </a:solidFill>
                <a:latin typeface="Arial" panose="020B0604020202020204" pitchFamily="34" charset="0"/>
                <a:cs typeface="Arial" panose="020B0604020202020204" pitchFamily="34" charset="0"/>
              </a:rPr>
              <a:t>S</a:t>
            </a:r>
            <a:r>
              <a:rPr lang="fr-CA" sz="1400" dirty="0" smtClean="0">
                <a:solidFill>
                  <a:srgbClr val="7F7F7F"/>
                </a:solidFill>
                <a:latin typeface="Arial" panose="020B0604020202020204" pitchFamily="34" charset="0"/>
                <a:cs typeface="Arial" panose="020B0604020202020204" pitchFamily="34" charset="0"/>
              </a:rPr>
              <a:t>entiment de </a:t>
            </a:r>
            <a:r>
              <a:rPr lang="fr-CA" sz="1400" u="sng" dirty="0" smtClean="0">
                <a:solidFill>
                  <a:srgbClr val="7F7F7F"/>
                </a:solidFill>
                <a:latin typeface="Arial" panose="020B0604020202020204" pitchFamily="34" charset="0"/>
                <a:cs typeface="Arial" panose="020B0604020202020204" pitchFamily="34" charset="0"/>
              </a:rPr>
              <a:t>déconnexion</a:t>
            </a:r>
            <a:r>
              <a:rPr lang="fr-CA" sz="1400" dirty="0" smtClean="0">
                <a:solidFill>
                  <a:srgbClr val="7F7F7F"/>
                </a:solidFill>
                <a:latin typeface="Arial" panose="020B0604020202020204" pitchFamily="34" charset="0"/>
                <a:cs typeface="Arial" panose="020B0604020202020204" pitchFamily="34" charset="0"/>
              </a:rPr>
              <a:t> sociale ET </a:t>
            </a:r>
            <a:r>
              <a:rPr lang="fr-CA" sz="1400" u="sng" dirty="0" smtClean="0">
                <a:solidFill>
                  <a:srgbClr val="7F7F7F"/>
                </a:solidFill>
                <a:latin typeface="Arial" panose="020B0604020202020204" pitchFamily="34" charset="0"/>
                <a:cs typeface="Arial" panose="020B0604020202020204" pitchFamily="34" charset="0"/>
              </a:rPr>
              <a:t>grande difficulté </a:t>
            </a:r>
            <a:r>
              <a:rPr lang="fr-CA" sz="1400" dirty="0" smtClean="0">
                <a:solidFill>
                  <a:srgbClr val="7F7F7F"/>
                </a:solidFill>
                <a:latin typeface="Arial" panose="020B0604020202020204" pitchFamily="34" charset="0"/>
                <a:cs typeface="Arial" panose="020B0604020202020204" pitchFamily="34" charset="0"/>
              </a:rPr>
              <a:t>à trouver/donner un </a:t>
            </a:r>
            <a:r>
              <a:rPr lang="fr-CA" sz="1400" u="sng" dirty="0" smtClean="0">
                <a:solidFill>
                  <a:srgbClr val="7F7F7F"/>
                </a:solidFill>
                <a:latin typeface="Arial" panose="020B0604020202020204" pitchFamily="34" charset="0"/>
                <a:cs typeface="Arial" panose="020B0604020202020204" pitchFamily="34" charset="0"/>
              </a:rPr>
              <a:t>sens</a:t>
            </a:r>
            <a:r>
              <a:rPr lang="fr-CA" sz="1400" dirty="0" smtClean="0">
                <a:solidFill>
                  <a:srgbClr val="7F7F7F"/>
                </a:solidFill>
                <a:latin typeface="Arial" panose="020B0604020202020204" pitchFamily="34" charset="0"/>
                <a:cs typeface="Arial" panose="020B0604020202020204" pitchFamily="34" charset="0"/>
              </a:rPr>
              <a:t> à sa vie</a:t>
            </a:r>
            <a:endParaRPr lang="fr-CA" sz="1200" i="1" dirty="0">
              <a:solidFill>
                <a:srgbClr val="7F7F7F"/>
              </a:solidFill>
              <a:latin typeface="Arial" panose="020B0604020202020204" pitchFamily="34" charset="0"/>
              <a:cs typeface="Arial" panose="020B0604020202020204" pitchFamily="34" charset="0"/>
            </a:endParaRPr>
          </a:p>
        </p:txBody>
      </p:sp>
      <p:sp>
        <p:nvSpPr>
          <p:cNvPr id="18" name="Rectangle à coins arrondis 17"/>
          <p:cNvSpPr/>
          <p:nvPr/>
        </p:nvSpPr>
        <p:spPr>
          <a:xfrm>
            <a:off x="592315" y="3385795"/>
            <a:ext cx="4569445" cy="576064"/>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a:solidFill>
                  <a:srgbClr val="7F7F7F"/>
                </a:solidFill>
                <a:latin typeface="Arial" panose="020B0604020202020204" pitchFamily="34" charset="0"/>
                <a:cs typeface="Arial" panose="020B0604020202020204" pitchFamily="34" charset="0"/>
              </a:rPr>
              <a:t>Conscience </a:t>
            </a:r>
            <a:r>
              <a:rPr lang="fr-CA" sz="1400" dirty="0" smtClean="0">
                <a:solidFill>
                  <a:srgbClr val="7F7F7F"/>
                </a:solidFill>
                <a:latin typeface="Arial" panose="020B0604020202020204" pitchFamily="34" charset="0"/>
                <a:cs typeface="Arial" panose="020B0604020202020204" pitchFamily="34" charset="0"/>
              </a:rPr>
              <a:t>sociale </a:t>
            </a:r>
            <a:r>
              <a:rPr lang="fr-CA" sz="1600" dirty="0" smtClean="0">
                <a:solidFill>
                  <a:srgbClr val="7F7F7F"/>
                </a:solidFill>
                <a:latin typeface="Arial" panose="020B0604020202020204" pitchFamily="34" charset="0"/>
                <a:cs typeface="Arial" panose="020B0604020202020204" pitchFamily="34" charset="0"/>
              </a:rPr>
              <a:t> </a:t>
            </a:r>
            <a:endParaRPr lang="fr-CA" sz="1600" dirty="0">
              <a:solidFill>
                <a:srgbClr val="7F7F7F"/>
              </a:solidFill>
              <a:latin typeface="Arial" panose="020B0604020202020204" pitchFamily="34" charset="0"/>
              <a:cs typeface="Arial" panose="020B0604020202020204" pitchFamily="34" charset="0"/>
            </a:endParaRPr>
          </a:p>
          <a:p>
            <a:pPr algn="ctr"/>
            <a:r>
              <a:rPr lang="fr-CA" sz="1400" dirty="0">
                <a:solidFill>
                  <a:srgbClr val="7F7F7F"/>
                </a:solidFill>
                <a:latin typeface="Arial" panose="020B0604020202020204" pitchFamily="34" charset="0"/>
                <a:cs typeface="Arial" panose="020B0604020202020204" pitchFamily="34" charset="0"/>
              </a:rPr>
              <a:t>MAIS </a:t>
            </a:r>
            <a:r>
              <a:rPr lang="fr-CA" sz="1400" u="sng" dirty="0">
                <a:solidFill>
                  <a:srgbClr val="7F7F7F"/>
                </a:solidFill>
                <a:latin typeface="Arial" panose="020B0604020202020204" pitchFamily="34" charset="0"/>
                <a:cs typeface="Arial" panose="020B0604020202020204" pitchFamily="34" charset="0"/>
              </a:rPr>
              <a:t>faible</a:t>
            </a:r>
            <a:r>
              <a:rPr lang="fr-CA" sz="1400" dirty="0">
                <a:solidFill>
                  <a:srgbClr val="7F7F7F"/>
                </a:solidFill>
                <a:latin typeface="Arial" panose="020B0604020202020204" pitchFamily="34" charset="0"/>
                <a:cs typeface="Arial" panose="020B0604020202020204" pitchFamily="34" charset="0"/>
              </a:rPr>
              <a:t> </a:t>
            </a:r>
            <a:r>
              <a:rPr lang="fr-CA" sz="1400" dirty="0" smtClean="0">
                <a:solidFill>
                  <a:srgbClr val="7F7F7F"/>
                </a:solidFill>
                <a:latin typeface="Arial" panose="020B0604020202020204" pitchFamily="34" charset="0"/>
                <a:cs typeface="Arial" panose="020B0604020202020204" pitchFamily="34" charset="0"/>
              </a:rPr>
              <a:t>conscience écologique </a:t>
            </a:r>
            <a:endParaRPr lang="fr-CA" sz="1400" dirty="0">
              <a:solidFill>
                <a:srgbClr val="7F7F7F"/>
              </a:solidFill>
              <a:latin typeface="Arial" panose="020B0604020202020204" pitchFamily="34" charset="0"/>
              <a:cs typeface="Arial" panose="020B0604020202020204" pitchFamily="34" charset="0"/>
            </a:endParaRPr>
          </a:p>
        </p:txBody>
      </p:sp>
      <p:sp>
        <p:nvSpPr>
          <p:cNvPr id="19" name="Rectangle à coins arrondis 18"/>
          <p:cNvSpPr/>
          <p:nvPr/>
        </p:nvSpPr>
        <p:spPr>
          <a:xfrm>
            <a:off x="592315" y="5445224"/>
            <a:ext cx="4569445" cy="720080"/>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Un certain souci de l’apparence et un désir de profiter des plaisirs de la consommation </a:t>
            </a:r>
            <a:br>
              <a:rPr lang="fr-CA" sz="1400" dirty="0" smtClean="0">
                <a:solidFill>
                  <a:srgbClr val="7F7F7F"/>
                </a:solidFill>
                <a:latin typeface="Arial" panose="020B0604020202020204" pitchFamily="34" charset="0"/>
                <a:cs typeface="Arial" panose="020B0604020202020204" pitchFamily="34" charset="0"/>
              </a:rPr>
            </a:br>
            <a:r>
              <a:rPr lang="fr-CA" sz="1200" dirty="0" smtClean="0">
                <a:solidFill>
                  <a:srgbClr val="7F7F7F"/>
                </a:solidFill>
                <a:latin typeface="Arial" panose="020B0604020202020204" pitchFamily="34" charset="0"/>
                <a:cs typeface="Arial" panose="020B0604020202020204" pitchFamily="34" charset="0"/>
              </a:rPr>
              <a:t>(</a:t>
            </a:r>
            <a:r>
              <a:rPr lang="fr-CA" sz="1200" dirty="0">
                <a:solidFill>
                  <a:srgbClr val="7F7F7F"/>
                </a:solidFill>
                <a:latin typeface="Arial" panose="020B0604020202020204" pitchFamily="34" charset="0"/>
                <a:cs typeface="Arial" panose="020B0604020202020204" pitchFamily="34" charset="0"/>
              </a:rPr>
              <a:t>peut-être </a:t>
            </a:r>
            <a:r>
              <a:rPr lang="fr-CA" sz="1200" dirty="0" smtClean="0">
                <a:solidFill>
                  <a:srgbClr val="7F7F7F"/>
                </a:solidFill>
                <a:latin typeface="Arial" panose="020B0604020202020204" pitchFamily="34" charset="0"/>
                <a:cs typeface="Arial" panose="020B0604020202020204" pitchFamily="34" charset="0"/>
              </a:rPr>
              <a:t>par besoin d’appartenance ou comme exutoire?) </a:t>
            </a:r>
            <a:endParaRPr lang="fr-CA" sz="1200" i="1" dirty="0">
              <a:solidFill>
                <a:srgbClr val="7F7F7F"/>
              </a:solidFill>
              <a:latin typeface="Arial" panose="020B0604020202020204" pitchFamily="34" charset="0"/>
              <a:cs typeface="Arial" panose="020B0604020202020204" pitchFamily="34" charset="0"/>
            </a:endParaRPr>
          </a:p>
        </p:txBody>
      </p:sp>
      <p:grpSp>
        <p:nvGrpSpPr>
          <p:cNvPr id="20" name="Groupe 19"/>
          <p:cNvGrpSpPr/>
          <p:nvPr/>
        </p:nvGrpSpPr>
        <p:grpSpPr>
          <a:xfrm>
            <a:off x="5693618" y="5134133"/>
            <a:ext cx="3152559" cy="1208700"/>
            <a:chOff x="5845621" y="1369212"/>
            <a:chExt cx="3152559" cy="1208700"/>
          </a:xfrm>
        </p:grpSpPr>
        <p:sp>
          <p:nvSpPr>
            <p:cNvPr id="21" name="Rectangle à coins arrondis 20"/>
            <p:cNvSpPr/>
            <p:nvPr/>
          </p:nvSpPr>
          <p:spPr>
            <a:xfrm>
              <a:off x="5876132" y="1983838"/>
              <a:ext cx="350248" cy="226586"/>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sz="1400" dirty="0">
                <a:solidFill>
                  <a:srgbClr val="7F7F7F"/>
                </a:solidFill>
                <a:latin typeface="Arial" panose="020B0604020202020204" pitchFamily="34" charset="0"/>
                <a:cs typeface="Arial" panose="020B0604020202020204" pitchFamily="34" charset="0"/>
              </a:endParaRPr>
            </a:p>
          </p:txBody>
        </p:sp>
        <p:sp>
          <p:nvSpPr>
            <p:cNvPr id="22" name="Rectangle à coins arrondis 21"/>
            <p:cNvSpPr/>
            <p:nvPr/>
          </p:nvSpPr>
          <p:spPr>
            <a:xfrm>
              <a:off x="5876131" y="1636793"/>
              <a:ext cx="350248" cy="226586"/>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sz="1400" dirty="0">
                <a:solidFill>
                  <a:srgbClr val="7F7F7F"/>
                </a:solidFill>
                <a:latin typeface="Arial" panose="020B0604020202020204" pitchFamily="34" charset="0"/>
                <a:cs typeface="Arial" panose="020B0604020202020204" pitchFamily="34" charset="0"/>
              </a:endParaRPr>
            </a:p>
          </p:txBody>
        </p:sp>
        <p:sp>
          <p:nvSpPr>
            <p:cNvPr id="23" name="Rectangle à coins arrondis 22"/>
            <p:cNvSpPr/>
            <p:nvPr/>
          </p:nvSpPr>
          <p:spPr>
            <a:xfrm>
              <a:off x="5876131" y="2337848"/>
              <a:ext cx="350248" cy="226586"/>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sz="1400" dirty="0">
                <a:solidFill>
                  <a:srgbClr val="7F7F7F"/>
                </a:solidFill>
                <a:latin typeface="Arial" panose="020B0604020202020204" pitchFamily="34" charset="0"/>
                <a:cs typeface="Arial" panose="020B0604020202020204" pitchFamily="34" charset="0"/>
              </a:endParaRPr>
            </a:p>
          </p:txBody>
        </p:sp>
        <p:sp>
          <p:nvSpPr>
            <p:cNvPr id="24" name="Rectangle 23"/>
            <p:cNvSpPr/>
            <p:nvPr/>
          </p:nvSpPr>
          <p:spPr>
            <a:xfrm>
              <a:off x="6226380" y="1632653"/>
              <a:ext cx="2771800" cy="230832"/>
            </a:xfrm>
            <a:prstGeom prst="rect">
              <a:avLst/>
            </a:prstGeom>
          </p:spPr>
          <p:txBody>
            <a:bodyPr wrap="square">
              <a:spAutoFit/>
            </a:bodyPr>
            <a:lstStyle/>
            <a:p>
              <a:r>
                <a:rPr lang="fr-CA" sz="900" dirty="0" smtClean="0">
                  <a:solidFill>
                    <a:srgbClr val="5A5A5A"/>
                  </a:solidFill>
                  <a:latin typeface="Arial" pitchFamily="34" charset="0"/>
                  <a:cs typeface="Arial" pitchFamily="34" charset="0"/>
                </a:rPr>
                <a:t>Similaire à l’ensemble des LGBT</a:t>
              </a:r>
              <a:endParaRPr lang="fr-CA" sz="900" dirty="0">
                <a:solidFill>
                  <a:srgbClr val="000000"/>
                </a:solidFill>
              </a:endParaRPr>
            </a:p>
          </p:txBody>
        </p:sp>
        <p:sp>
          <p:nvSpPr>
            <p:cNvPr id="25" name="Rectangle 24"/>
            <p:cNvSpPr/>
            <p:nvPr/>
          </p:nvSpPr>
          <p:spPr>
            <a:xfrm>
              <a:off x="6226380" y="1993363"/>
              <a:ext cx="2771800" cy="230832"/>
            </a:xfrm>
            <a:prstGeom prst="rect">
              <a:avLst/>
            </a:prstGeom>
          </p:spPr>
          <p:txBody>
            <a:bodyPr wrap="square">
              <a:spAutoFit/>
            </a:bodyPr>
            <a:lstStyle/>
            <a:p>
              <a:r>
                <a:rPr lang="fr-CA" sz="900" dirty="0" smtClean="0">
                  <a:solidFill>
                    <a:srgbClr val="5A5A5A"/>
                  </a:solidFill>
                  <a:latin typeface="Arial" pitchFamily="34" charset="0"/>
                  <a:cs typeface="Arial" pitchFamily="34" charset="0"/>
                </a:rPr>
                <a:t>Légèrement différent de </a:t>
              </a:r>
              <a:r>
                <a:rPr lang="fr-CA" sz="900" dirty="0">
                  <a:solidFill>
                    <a:srgbClr val="5A5A5A"/>
                  </a:solidFill>
                  <a:latin typeface="Arial" pitchFamily="34" charset="0"/>
                  <a:cs typeface="Arial" pitchFamily="34" charset="0"/>
                </a:rPr>
                <a:t>l’ensemble des LGBT</a:t>
              </a:r>
              <a:r>
                <a:rPr lang="fr-CA" sz="900" dirty="0" smtClean="0">
                  <a:solidFill>
                    <a:srgbClr val="5A5A5A"/>
                  </a:solidFill>
                  <a:latin typeface="Arial" pitchFamily="34" charset="0"/>
                  <a:cs typeface="Arial" pitchFamily="34" charset="0"/>
                </a:rPr>
                <a:t> </a:t>
              </a:r>
              <a:endParaRPr lang="fr-CA" sz="900" dirty="0">
                <a:solidFill>
                  <a:srgbClr val="000000"/>
                </a:solidFill>
              </a:endParaRPr>
            </a:p>
          </p:txBody>
        </p:sp>
        <p:sp>
          <p:nvSpPr>
            <p:cNvPr id="26" name="Rectangle 25"/>
            <p:cNvSpPr/>
            <p:nvPr/>
          </p:nvSpPr>
          <p:spPr>
            <a:xfrm>
              <a:off x="6224816" y="2347080"/>
              <a:ext cx="2771800" cy="230832"/>
            </a:xfrm>
            <a:prstGeom prst="rect">
              <a:avLst/>
            </a:prstGeom>
          </p:spPr>
          <p:txBody>
            <a:bodyPr wrap="square">
              <a:spAutoFit/>
            </a:bodyPr>
            <a:lstStyle/>
            <a:p>
              <a:r>
                <a:rPr lang="fr-CA" sz="900" dirty="0" smtClean="0">
                  <a:solidFill>
                    <a:srgbClr val="5A5A5A"/>
                  </a:solidFill>
                  <a:latin typeface="Arial" pitchFamily="34" charset="0"/>
                  <a:cs typeface="Arial" pitchFamily="34" charset="0"/>
                </a:rPr>
                <a:t>Très différent de </a:t>
              </a:r>
              <a:r>
                <a:rPr lang="fr-CA" sz="900" dirty="0">
                  <a:solidFill>
                    <a:srgbClr val="5A5A5A"/>
                  </a:solidFill>
                  <a:latin typeface="Arial" pitchFamily="34" charset="0"/>
                  <a:cs typeface="Arial" pitchFamily="34" charset="0"/>
                </a:rPr>
                <a:t>l’ensemble des LGBT</a:t>
              </a:r>
              <a:r>
                <a:rPr lang="fr-CA" sz="900" dirty="0" smtClean="0">
                  <a:solidFill>
                    <a:srgbClr val="5A5A5A"/>
                  </a:solidFill>
                  <a:latin typeface="Arial" pitchFamily="34" charset="0"/>
                  <a:cs typeface="Arial" pitchFamily="34" charset="0"/>
                </a:rPr>
                <a:t> </a:t>
              </a:r>
              <a:endParaRPr lang="fr-CA" sz="900" dirty="0">
                <a:solidFill>
                  <a:srgbClr val="000000"/>
                </a:solidFill>
              </a:endParaRPr>
            </a:p>
          </p:txBody>
        </p:sp>
        <p:sp>
          <p:nvSpPr>
            <p:cNvPr id="27" name="Rectangle 26"/>
            <p:cNvSpPr/>
            <p:nvPr/>
          </p:nvSpPr>
          <p:spPr>
            <a:xfrm>
              <a:off x="5845621" y="1369212"/>
              <a:ext cx="2771800" cy="230832"/>
            </a:xfrm>
            <a:prstGeom prst="rect">
              <a:avLst/>
            </a:prstGeom>
          </p:spPr>
          <p:txBody>
            <a:bodyPr wrap="square">
              <a:spAutoFit/>
            </a:bodyPr>
            <a:lstStyle/>
            <a:p>
              <a:r>
                <a:rPr lang="fr-CA" sz="900" b="1" i="1" u="sng" dirty="0" smtClean="0">
                  <a:solidFill>
                    <a:srgbClr val="5A5A5A"/>
                  </a:solidFill>
                  <a:latin typeface="Arial" pitchFamily="34" charset="0"/>
                  <a:cs typeface="Arial" pitchFamily="34" charset="0"/>
                </a:rPr>
                <a:t>Légende du code de couleur: </a:t>
              </a:r>
              <a:endParaRPr lang="fr-CA" sz="900" b="1" i="1" u="sng" dirty="0">
                <a:solidFill>
                  <a:srgbClr val="000000"/>
                </a:solidFill>
              </a:endParaRPr>
            </a:p>
          </p:txBody>
        </p:sp>
      </p:grpSp>
      <p:sp>
        <p:nvSpPr>
          <p:cNvPr id="29" name="Rectangle à coins arrondis 28"/>
          <p:cNvSpPr/>
          <p:nvPr/>
        </p:nvSpPr>
        <p:spPr>
          <a:xfrm>
            <a:off x="592315" y="4926767"/>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Distance face aux valeurs familiales traditionnelles</a:t>
            </a:r>
            <a:endParaRPr lang="fr-CA" sz="1400" dirty="0">
              <a:solidFill>
                <a:srgbClr val="7F7F7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84858326"/>
      </p:ext>
    </p:extLst>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6000" r="-6000"/>
          </a:stretch>
        </a:blipFill>
        <a:effectLst/>
      </p:bgPr>
    </p:bg>
    <p:spTree>
      <p:nvGrpSpPr>
        <p:cNvPr id="1" name=""/>
        <p:cNvGrpSpPr/>
        <p:nvPr/>
      </p:nvGrpSpPr>
      <p:grpSpPr>
        <a:xfrm>
          <a:off x="0" y="0"/>
          <a:ext cx="0" cy="0"/>
          <a:chOff x="0" y="0"/>
          <a:chExt cx="0" cy="0"/>
        </a:xfrm>
      </p:grpSpPr>
      <p:sp>
        <p:nvSpPr>
          <p:cNvPr id="5" name="Espace réservé du contenu 4"/>
          <p:cNvSpPr>
            <a:spLocks noGrp="1"/>
          </p:cNvSpPr>
          <p:nvPr>
            <p:ph idx="1"/>
          </p:nvPr>
        </p:nvSpPr>
        <p:spPr>
          <a:xfrm>
            <a:off x="558801" y="1699260"/>
            <a:ext cx="5597375" cy="2594674"/>
          </a:xfrm>
        </p:spPr>
        <p:txBody>
          <a:bodyPr>
            <a:normAutofit/>
          </a:bodyPr>
          <a:lstStyle/>
          <a:p>
            <a:r>
              <a:rPr lang="fr-CA" sz="3600" dirty="0" smtClean="0"/>
              <a:t>Différences </a:t>
            </a:r>
            <a:r>
              <a:rPr lang="fr-CA" sz="3600" dirty="0"/>
              <a:t>de valeurs </a:t>
            </a:r>
            <a:r>
              <a:rPr lang="fr-CA" sz="3600" dirty="0" smtClean="0"/>
              <a:t>socioculturelles selon l’identité de genre</a:t>
            </a:r>
            <a:endParaRPr lang="fr-CA" dirty="0"/>
          </a:p>
        </p:txBody>
      </p:sp>
      <p:sp>
        <p:nvSpPr>
          <p:cNvPr id="6" name="Espace réservé du texte 5"/>
          <p:cNvSpPr>
            <a:spLocks noGrp="1"/>
          </p:cNvSpPr>
          <p:nvPr>
            <p:ph type="body" sz="quarter" idx="10"/>
          </p:nvPr>
        </p:nvSpPr>
        <p:spPr/>
        <p:txBody>
          <a:bodyPr/>
          <a:lstStyle/>
          <a:p>
            <a:r>
              <a:rPr lang="fr-CA" i="1" dirty="0"/>
              <a:t>RAPPORT PRÉPARÉ POUR LA FONDATION JASMIN ROY</a:t>
            </a:r>
            <a:endParaRPr lang="fr-CA" dirty="0"/>
          </a:p>
        </p:txBody>
      </p:sp>
      <p:sp>
        <p:nvSpPr>
          <p:cNvPr id="3" name="Espace réservé du pied de page 2"/>
          <p:cNvSpPr>
            <a:spLocks noGrp="1"/>
          </p:cNvSpPr>
          <p:nvPr>
            <p:ph type="ftr" sz="quarter" idx="4294967295"/>
          </p:nvPr>
        </p:nvSpPr>
        <p:spPr>
          <a:xfrm>
            <a:off x="0" y="6483350"/>
            <a:ext cx="2560638" cy="238125"/>
          </a:xfrm>
        </p:spPr>
        <p:txBody>
          <a:bodyPr/>
          <a:lstStyle/>
          <a:p>
            <a:pPr>
              <a:defRPr/>
            </a:pPr>
            <a:r>
              <a:rPr lang="en-CA" smtClean="0">
                <a:solidFill>
                  <a:srgbClr val="000000">
                    <a:tint val="75000"/>
                  </a:srgbClr>
                </a:solidFill>
              </a:rPr>
              <a:t>CROP</a:t>
            </a:r>
            <a:endParaRPr lang="en-CA">
              <a:solidFill>
                <a:srgbClr val="000000">
                  <a:tint val="75000"/>
                </a:srgbClr>
              </a:solidFill>
            </a:endParaRPr>
          </a:p>
        </p:txBody>
      </p:sp>
      <p:sp>
        <p:nvSpPr>
          <p:cNvPr id="4" name="Espace réservé du numéro de diapositive 3"/>
          <p:cNvSpPr>
            <a:spLocks noGrp="1"/>
          </p:cNvSpPr>
          <p:nvPr>
            <p:ph type="sldNum" sz="quarter" idx="4294967295"/>
          </p:nvPr>
        </p:nvSpPr>
        <p:spPr>
          <a:xfrm>
            <a:off x="6546850" y="6483350"/>
            <a:ext cx="2597150" cy="238125"/>
          </a:xfrm>
        </p:spPr>
        <p:txBody>
          <a:bodyPr/>
          <a:lstStyle/>
          <a:p>
            <a:pPr>
              <a:defRPr/>
            </a:pPr>
            <a:fld id="{7862B03F-5F02-4792-8DE3-E78593A108BD}" type="slidenum">
              <a:rPr lang="en-CA" smtClean="0">
                <a:solidFill>
                  <a:srgbClr val="000000">
                    <a:tint val="75000"/>
                  </a:srgbClr>
                </a:solidFill>
              </a:rPr>
              <a:pPr>
                <a:defRPr/>
              </a:pPr>
              <a:t>288</a:t>
            </a:fld>
            <a:endParaRPr lang="en-CA">
              <a:solidFill>
                <a:srgbClr val="000000">
                  <a:tint val="75000"/>
                </a:srgbClr>
              </a:solidFill>
            </a:endParaRPr>
          </a:p>
        </p:txBody>
      </p:sp>
    </p:spTree>
    <p:extLst>
      <p:ext uri="{BB962C8B-B14F-4D97-AF65-F5344CB8AC3E}">
        <p14:creationId xmlns:p14="http://schemas.microsoft.com/office/powerpoint/2010/main" val="2996262540"/>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289</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332657"/>
            <a:ext cx="5299075" cy="936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1900" dirty="0" smtClean="0">
                <a:solidFill>
                  <a:srgbClr val="9BBB59"/>
                </a:solidFill>
              </a:rPr>
              <a:t>Différences </a:t>
            </a:r>
            <a:r>
              <a:rPr lang="fr-CA" sz="1900" dirty="0">
                <a:solidFill>
                  <a:srgbClr val="9BBB59"/>
                </a:solidFill>
              </a:rPr>
              <a:t>de valeurs socioculturelles </a:t>
            </a:r>
            <a:r>
              <a:rPr lang="fr-CA" sz="1900" dirty="0" smtClean="0">
                <a:solidFill>
                  <a:srgbClr val="9BBB59"/>
                </a:solidFill>
              </a:rPr>
              <a:t>selon l’identité de genre – </a:t>
            </a:r>
            <a:r>
              <a:rPr lang="fr-CA" sz="1900" dirty="0">
                <a:solidFill>
                  <a:srgbClr val="9BBB59"/>
                </a:solidFill>
              </a:rPr>
              <a:t>Vue d’ensemble (1/2)</a:t>
            </a:r>
          </a:p>
        </p:txBody>
      </p:sp>
      <p:graphicFrame>
        <p:nvGraphicFramePr>
          <p:cNvPr id="2" name="Tableau 1"/>
          <p:cNvGraphicFramePr>
            <a:graphicFrameLocks noGrp="1"/>
          </p:cNvGraphicFramePr>
          <p:nvPr>
            <p:extLst>
              <p:ext uri="{D42A27DB-BD31-4B8C-83A1-F6EECF244321}">
                <p14:modId xmlns:p14="http://schemas.microsoft.com/office/powerpoint/2010/main" val="1083094901"/>
              </p:ext>
            </p:extLst>
          </p:nvPr>
        </p:nvGraphicFramePr>
        <p:xfrm>
          <a:off x="558800" y="1484784"/>
          <a:ext cx="7992000" cy="3376695"/>
        </p:xfrm>
        <a:graphic>
          <a:graphicData uri="http://schemas.openxmlformats.org/drawingml/2006/table">
            <a:tbl>
              <a:tblPr firstRow="1" bandRow="1">
                <a:tableStyleId>{5C22544A-7EE6-4342-B048-85BDC9FD1C3A}</a:tableStyleId>
              </a:tblPr>
              <a:tblGrid>
                <a:gridCol w="3060000"/>
                <a:gridCol w="828000"/>
                <a:gridCol w="828000"/>
                <a:gridCol w="1044000"/>
                <a:gridCol w="1044000"/>
                <a:gridCol w="1188000"/>
              </a:tblGrid>
              <a:tr h="370840">
                <a:tc>
                  <a:txBody>
                    <a:bodyPr/>
                    <a:lstStyle/>
                    <a:p>
                      <a:endParaRPr lang="fr-CA" dirty="0"/>
                    </a:p>
                  </a:txBody>
                  <a:tcP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TOTAL 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B w="57150" cap="flat" cmpd="sng" algn="ctr">
                      <a:solidFill>
                        <a:srgbClr val="9BBB59"/>
                      </a:solidFill>
                      <a:prstDash val="solid"/>
                      <a:round/>
                      <a:headEnd type="none" w="med" len="med"/>
                      <a:tailEnd type="none" w="med" len="med"/>
                    </a:lnB>
                    <a:solidFill>
                      <a:srgbClr val="EFF4E4"/>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CISGENRE</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PERSONNE TRANS BINAIRE</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PERSONNE TRANS NON BINAIRE</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NON-BINAIRE : GENRE FLUIDE/ AGENRE / DEMI-GENRE</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500" b="1" kern="1200" dirty="0" smtClean="0">
                        <a:solidFill>
                          <a:srgbClr val="595959"/>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r>
              <a:tr h="0">
                <a:tc>
                  <a:txBody>
                    <a:bodyPr/>
                    <a:lstStyle/>
                    <a:p>
                      <a:pPr algn="l" fontAlgn="ctr"/>
                      <a:r>
                        <a:rPr lang="fr-CA" sz="1000" b="1" i="0" u="none" strike="noStrike" dirty="0">
                          <a:solidFill>
                            <a:srgbClr val="595959"/>
                          </a:solidFill>
                          <a:effectLst/>
                          <a:latin typeface="Arial"/>
                        </a:rPr>
                        <a:t>NOUVELLE FAMILLE</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203</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200</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192</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246</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243</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r>
              <a:tr h="0">
                <a:tc>
                  <a:txBody>
                    <a:bodyPr/>
                    <a:lstStyle/>
                    <a:p>
                      <a:pPr algn="l" fontAlgn="ctr"/>
                      <a:r>
                        <a:rPr lang="fr-CA" sz="1000" b="1" i="0" u="none" strike="noStrike" dirty="0">
                          <a:solidFill>
                            <a:srgbClr val="595959"/>
                          </a:solidFill>
                          <a:effectLst/>
                          <a:latin typeface="Arial"/>
                        </a:rPr>
                        <a:t>MÉTISSAGE</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150</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145</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174</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a:solidFill>
                            <a:srgbClr val="FF0000"/>
                          </a:solidFill>
                          <a:latin typeface="Arial" charset="0"/>
                          <a:ea typeface="+mn-ea"/>
                          <a:cs typeface="+mn-cs"/>
                        </a:rPr>
                        <a:t>184</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221</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500" b="1" kern="1200" dirty="0" smtClean="0">
                        <a:solidFill>
                          <a:srgbClr val="595959"/>
                        </a:solidFill>
                        <a:latin typeface="Arial" charset="0"/>
                        <a:ea typeface="+mn-ea"/>
                        <a:cs typeface="+mn-cs"/>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r>
              <a:tr h="0">
                <a:tc>
                  <a:txBody>
                    <a:bodyPr/>
                    <a:lstStyle/>
                    <a:p>
                      <a:pPr algn="l" fontAlgn="ctr"/>
                      <a:r>
                        <a:rPr lang="fr-CA" sz="1000" b="1" i="0" u="none" strike="noStrike" dirty="0">
                          <a:solidFill>
                            <a:srgbClr val="595959"/>
                          </a:solidFill>
                          <a:effectLst/>
                          <a:latin typeface="Arial"/>
                        </a:rPr>
                        <a:t>MOINDRE IMPORTANCE DU TRAVAIL</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143</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139</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130</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170</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178</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r>
              <a:tr h="0">
                <a:tc>
                  <a:txBody>
                    <a:bodyPr/>
                    <a:lstStyle/>
                    <a:p>
                      <a:pPr algn="l" fontAlgn="ctr"/>
                      <a:r>
                        <a:rPr lang="fr-CA" sz="1000" b="1" i="0" u="none" strike="noStrike" dirty="0">
                          <a:solidFill>
                            <a:srgbClr val="595959"/>
                          </a:solidFill>
                          <a:effectLst/>
                          <a:latin typeface="Arial"/>
                        </a:rPr>
                        <a:t>ÉPANOUISSEMENT AU TRAVAIL</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D8B00"/>
                          </a:solidFill>
                          <a:latin typeface="Arial" charset="0"/>
                          <a:ea typeface="+mn-ea"/>
                          <a:cs typeface="+mn-cs"/>
                        </a:rPr>
                        <a:t>125</a:t>
                      </a:r>
                    </a:p>
                  </a:txBody>
                  <a:tcPr marL="9525" marR="9525" marT="9525" marB="0" anchor="ctr">
                    <a:lnT w="6350" cap="flat" cmpd="sng" algn="ctr">
                      <a:solidFill>
                        <a:srgbClr val="9BBB59"/>
                      </a:solidFill>
                      <a:prstDash val="dot"/>
                      <a:round/>
                      <a:headEnd type="none" w="med" len="med"/>
                      <a:tailEnd type="none" w="med" len="med"/>
                    </a:lnT>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123</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136</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138</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161</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solidFill>
                      <a:schemeClr val="bg1">
                        <a:lumMod val="85000"/>
                      </a:schemeClr>
                    </a:solidFill>
                  </a:tcPr>
                </a:tc>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fr-CA" sz="500" b="1" kern="1200" dirty="0" smtClean="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CRÉATIVITE </a:t>
                      </a:r>
                      <a:r>
                        <a:rPr lang="fr-CA" sz="1000" b="1" i="0" u="none" strike="noStrike" dirty="0">
                          <a:solidFill>
                            <a:srgbClr val="595959"/>
                          </a:solidFill>
                          <a:effectLst/>
                          <a:latin typeface="Arial"/>
                        </a:rPr>
                        <a:t>PERSONNELLE</a:t>
                      </a:r>
                    </a:p>
                  </a:txBody>
                  <a:tcPr marL="9525" marR="9525" marT="9525" marB="0" anchor="ctr">
                    <a:solidFill>
                      <a:schemeClr val="bg1"/>
                    </a:solidFill>
                  </a:tcPr>
                </a:tc>
                <a:tc>
                  <a:txBody>
                    <a:bodyPr/>
                    <a:lstStyle/>
                    <a:p>
                      <a:pPr algn="ctr" fontAlgn="ctr"/>
                      <a:r>
                        <a:rPr lang="fr-CA" sz="1200" b="1" kern="1200" dirty="0">
                          <a:solidFill>
                            <a:srgbClr val="FD8B00"/>
                          </a:solidFill>
                          <a:latin typeface="Arial" charset="0"/>
                          <a:ea typeface="+mn-ea"/>
                          <a:cs typeface="+mn-cs"/>
                        </a:rPr>
                        <a:t>136</a:t>
                      </a:r>
                    </a:p>
                  </a:txBody>
                  <a:tcPr marL="9525" marR="9525" marT="9525" marB="0" anchor="ctr">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132</a:t>
                      </a:r>
                    </a:p>
                  </a:txBody>
                  <a:tcPr marL="9525" marR="9525" marT="9525" marB="0" anchor="c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145</a:t>
                      </a:r>
                    </a:p>
                  </a:txBody>
                  <a:tcPr marL="9525" marR="9525" marT="9525" marB="0" anchor="c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223</a:t>
                      </a:r>
                    </a:p>
                  </a:txBody>
                  <a:tcPr marL="9525" marR="9525" marT="9525" marB="0" anchor="c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209</a:t>
                      </a:r>
                    </a:p>
                  </a:txBody>
                  <a:tcPr marL="9525" marR="9525" marT="9525" marB="0" anchor="ctr">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r>
              <a:tr h="0">
                <a:tc>
                  <a:txBody>
                    <a:bodyPr/>
                    <a:lstStyle/>
                    <a:p>
                      <a:pPr algn="l" fontAlgn="ctr"/>
                      <a:r>
                        <a:rPr lang="fr-CA" sz="1000" b="1" i="0" u="none" strike="noStrike" dirty="0">
                          <a:solidFill>
                            <a:srgbClr val="595959"/>
                          </a:solidFill>
                          <a:effectLst/>
                          <a:latin typeface="Arial"/>
                        </a:rPr>
                        <a:t>BONHEUR AVANT LE DEVOIR</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133</a:t>
                      </a:r>
                    </a:p>
                  </a:txBody>
                  <a:tcPr marL="9525" marR="9525" marT="9525" marB="0" anchor="ctr">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125</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190</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170</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173</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r>
              <a:tr h="0">
                <a:tc>
                  <a:txBody>
                    <a:bodyPr/>
                    <a:lstStyle/>
                    <a:p>
                      <a:pPr algn="l" fontAlgn="ctr"/>
                      <a:r>
                        <a:rPr lang="fr-CA" sz="1000" b="1" i="0" u="none" strike="noStrike" dirty="0" smtClean="0">
                          <a:solidFill>
                            <a:srgbClr val="595959"/>
                          </a:solidFill>
                          <a:effectLst/>
                          <a:latin typeface="Arial"/>
                        </a:rPr>
                        <a:t>INTENSITÉ </a:t>
                      </a:r>
                      <a:r>
                        <a:rPr lang="fr-CA" sz="1000" b="1" i="0" u="none" strike="noStrike" dirty="0">
                          <a:solidFill>
                            <a:srgbClr val="595959"/>
                          </a:solidFill>
                          <a:effectLst/>
                          <a:latin typeface="Arial"/>
                        </a:rPr>
                        <a:t>ET </a:t>
                      </a:r>
                      <a:r>
                        <a:rPr lang="fr-CA" sz="1000" b="1" i="0" u="none" strike="noStrike" dirty="0" smtClean="0">
                          <a:solidFill>
                            <a:srgbClr val="595959"/>
                          </a:solidFill>
                          <a:effectLst/>
                          <a:latin typeface="Arial"/>
                        </a:rPr>
                        <a:t>EXPÉRIENCES</a:t>
                      </a:r>
                      <a:r>
                        <a:rPr lang="fr-CA" sz="1000" b="1" i="0" u="none" strike="noStrike" baseline="0" dirty="0" smtClean="0">
                          <a:solidFill>
                            <a:srgbClr val="595959"/>
                          </a:solidFill>
                          <a:effectLst/>
                          <a:latin typeface="Arial"/>
                        </a:rPr>
                        <a:t> É</a:t>
                      </a:r>
                      <a:r>
                        <a:rPr lang="fr-CA" sz="1000" b="1" i="0" u="none" strike="noStrike" dirty="0" smtClean="0">
                          <a:solidFill>
                            <a:srgbClr val="595959"/>
                          </a:solidFill>
                          <a:effectLst/>
                          <a:latin typeface="Arial"/>
                        </a:rPr>
                        <a:t>MOTIONNELLES/HYPERRATIONALITÉ</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solidFill>
                      <a:srgbClr val="EFF4E4"/>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84</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70</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r>
              <a:tr h="0">
                <a:tc>
                  <a:txBody>
                    <a:bodyPr/>
                    <a:lstStyle/>
                    <a:p>
                      <a:pPr algn="l" fontAlgn="ctr"/>
                      <a:r>
                        <a:rPr lang="fr-CA" sz="1000" b="1" i="0" u="none" strike="noStrike" dirty="0">
                          <a:solidFill>
                            <a:srgbClr val="595959"/>
                          </a:solidFill>
                          <a:effectLst/>
                          <a:latin typeface="Arial"/>
                        </a:rPr>
                        <a:t>RESPONSABILITÉ SOCIALE</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125</a:t>
                      </a:r>
                    </a:p>
                  </a:txBody>
                  <a:tcPr marL="9525" marR="9525" marT="9525" marB="0" anchor="ctr">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140</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135</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305</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r>
              <a:tr h="0">
                <a:tc>
                  <a:txBody>
                    <a:bodyPr/>
                    <a:lstStyle/>
                    <a:p>
                      <a:pPr algn="l" fontAlgn="ctr"/>
                      <a:r>
                        <a:rPr lang="fr-CA" sz="1000" b="1" i="0" u="none" strike="noStrike" dirty="0">
                          <a:solidFill>
                            <a:srgbClr val="595959"/>
                          </a:solidFill>
                          <a:effectLst/>
                          <a:latin typeface="Arial"/>
                        </a:rPr>
                        <a:t>STYLE DE VIE ÉCOLOGIQUE</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D8B00"/>
                          </a:solidFill>
                          <a:latin typeface="Arial" charset="0"/>
                          <a:ea typeface="+mn-ea"/>
                          <a:cs typeface="+mn-cs"/>
                        </a:rPr>
                        <a:t>125</a:t>
                      </a:r>
                    </a:p>
                  </a:txBody>
                  <a:tcPr marL="9525" marR="9525" marT="9525" marB="0" anchor="ctr">
                    <a:lnT w="6350" cap="flat" cmpd="sng" algn="ctr">
                      <a:solidFill>
                        <a:srgbClr val="9BBB59"/>
                      </a:solidFill>
                      <a:prstDash val="dot"/>
                      <a:round/>
                      <a:headEnd type="none" w="med" len="med"/>
                      <a:tailEnd type="none" w="med" len="med"/>
                    </a:lnT>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132</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solidFill>
                      <a:schemeClr val="bg1"/>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ADAPTABILITÉ</a:t>
                      </a:r>
                      <a:endParaRPr lang="fr-CA" sz="1000" b="1" i="0" u="none" strike="noStrike" dirty="0">
                        <a:solidFill>
                          <a:srgbClr val="595959"/>
                        </a:solidFill>
                        <a:effectLst/>
                        <a:latin typeface="Arial"/>
                      </a:endParaRP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113</a:t>
                      </a:r>
                    </a:p>
                  </a:txBody>
                  <a:tcPr marL="9525" marR="9525" marT="9525" marB="0" anchor="ctr">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115</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B w="6350" cap="flat" cmpd="sng" algn="ctr">
                      <a:solidFill>
                        <a:srgbClr val="9BBB59"/>
                      </a:solidFill>
                      <a:prstDash val="dot"/>
                      <a:round/>
                      <a:headEnd type="none" w="med" len="med"/>
                      <a:tailEnd type="none" w="med" len="med"/>
                    </a:lnB>
                    <a:solidFill>
                      <a:schemeClr val="bg1"/>
                    </a:solidFill>
                  </a:tcPr>
                </a:tc>
              </a:tr>
            </a:tbl>
          </a:graphicData>
        </a:graphic>
      </p:graphicFrame>
      <p:grpSp>
        <p:nvGrpSpPr>
          <p:cNvPr id="19" name="Groupe 18"/>
          <p:cNvGrpSpPr/>
          <p:nvPr/>
        </p:nvGrpSpPr>
        <p:grpSpPr>
          <a:xfrm>
            <a:off x="4368799" y="5929139"/>
            <a:ext cx="3232869" cy="524197"/>
            <a:chOff x="619051" y="5848285"/>
            <a:chExt cx="3232869" cy="524197"/>
          </a:xfrm>
        </p:grpSpPr>
        <p:sp>
          <p:nvSpPr>
            <p:cNvPr id="21" name="Titre"/>
            <p:cNvSpPr>
              <a:spLocks noChangeAspect="1" noChangeArrowheads="1"/>
            </p:cNvSpPr>
            <p:nvPr>
              <p:custDataLst>
                <p:tags r:id="rId5"/>
              </p:custDataLst>
            </p:nvPr>
          </p:nvSpPr>
          <p:spPr bwMode="auto">
            <a:xfrm>
              <a:off x="755576" y="5849873"/>
              <a:ext cx="3096344" cy="498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fr-FR" altLang="fr-FR" sz="900" b="1" kern="0" dirty="0">
                  <a:solidFill>
                    <a:srgbClr val="595959"/>
                  </a:solidFill>
                  <a:latin typeface="Arial" charset="0"/>
                </a:rPr>
                <a:t>Très </a:t>
              </a:r>
              <a:r>
                <a:rPr lang="fr-FR" altLang="fr-FR" sz="900" b="1" kern="0" dirty="0" smtClean="0">
                  <a:solidFill>
                    <a:srgbClr val="595959"/>
                  </a:solidFill>
                  <a:latin typeface="Arial" charset="0"/>
                </a:rPr>
                <a:t>forts vs moyenne de la pop. canadienne </a:t>
              </a:r>
              <a:endParaRPr lang="fr-FR" altLang="fr-FR" sz="900" b="1" kern="0" dirty="0">
                <a:solidFill>
                  <a:srgbClr val="595959"/>
                </a:solidFill>
                <a:latin typeface="Arial" charset="0"/>
              </a:endParaRPr>
            </a:p>
            <a:p>
              <a:pPr>
                <a:lnSpc>
                  <a:spcPct val="90000"/>
                </a:lnSpc>
                <a:defRPr/>
              </a:pPr>
              <a:r>
                <a:rPr lang="fr-FR" altLang="fr-FR" sz="900" b="1" kern="0" dirty="0" smtClean="0">
                  <a:solidFill>
                    <a:srgbClr val="595959"/>
                  </a:solidFill>
                  <a:latin typeface="Arial" charset="0"/>
                </a:rPr>
                <a:t>Forts </a:t>
              </a:r>
              <a:r>
                <a:rPr lang="fr-FR" altLang="fr-FR" sz="900" b="1" kern="0" dirty="0">
                  <a:solidFill>
                    <a:srgbClr val="595959"/>
                  </a:solidFill>
                  <a:latin typeface="Arial" charset="0"/>
                </a:rPr>
                <a:t>vs moyenne de la pop. canadienne </a:t>
              </a:r>
            </a:p>
            <a:p>
              <a:pPr>
                <a:lnSpc>
                  <a:spcPct val="90000"/>
                </a:lnSpc>
                <a:defRPr/>
              </a:pPr>
              <a:r>
                <a:rPr lang="fr-FR" altLang="fr-FR" sz="900" b="1" kern="0" dirty="0" smtClean="0">
                  <a:solidFill>
                    <a:srgbClr val="595959"/>
                  </a:solidFill>
                  <a:latin typeface="Arial" charset="0"/>
                </a:rPr>
                <a:t>Faibles </a:t>
              </a:r>
              <a:r>
                <a:rPr lang="fr-FR" altLang="fr-FR" sz="900" b="1" kern="0" dirty="0">
                  <a:solidFill>
                    <a:srgbClr val="595959"/>
                  </a:solidFill>
                  <a:latin typeface="Arial" charset="0"/>
                </a:rPr>
                <a:t>vs moyenne de la pop. canadienne </a:t>
              </a:r>
            </a:p>
            <a:p>
              <a:pPr>
                <a:lnSpc>
                  <a:spcPct val="90000"/>
                </a:lnSpc>
                <a:defRPr/>
              </a:pPr>
              <a:r>
                <a:rPr lang="fr-FR" altLang="fr-FR" sz="900" b="1" kern="0" dirty="0">
                  <a:solidFill>
                    <a:srgbClr val="595959"/>
                  </a:solidFill>
                  <a:latin typeface="Arial" charset="0"/>
                </a:rPr>
                <a:t>Très </a:t>
              </a:r>
              <a:r>
                <a:rPr lang="fr-FR" altLang="fr-FR" sz="900" b="1" kern="0" dirty="0" smtClean="0">
                  <a:solidFill>
                    <a:srgbClr val="595959"/>
                  </a:solidFill>
                  <a:latin typeface="Arial" charset="0"/>
                </a:rPr>
                <a:t>faibles </a:t>
              </a:r>
              <a:r>
                <a:rPr lang="fr-FR" altLang="fr-FR" sz="900" b="1" kern="0" dirty="0">
                  <a:solidFill>
                    <a:srgbClr val="595959"/>
                  </a:solidFill>
                  <a:latin typeface="Arial" charset="0"/>
                </a:rPr>
                <a:t>vs moyenne de la pop. canadienne </a:t>
              </a:r>
              <a:endParaRPr lang="fr-CA" altLang="fr-FR" sz="900" b="1" kern="0" dirty="0">
                <a:solidFill>
                  <a:srgbClr val="595959"/>
                </a:solidFill>
                <a:latin typeface="Arial" charset="0"/>
              </a:endParaRPr>
            </a:p>
          </p:txBody>
        </p:sp>
        <p:grpSp>
          <p:nvGrpSpPr>
            <p:cNvPr id="22" name="Groupe 185"/>
            <p:cNvGrpSpPr>
              <a:grpSpLocks/>
            </p:cNvGrpSpPr>
            <p:nvPr/>
          </p:nvGrpSpPr>
          <p:grpSpPr bwMode="auto">
            <a:xfrm>
              <a:off x="619051" y="5848285"/>
              <a:ext cx="101510" cy="524197"/>
              <a:chOff x="7484103" y="4847894"/>
              <a:chExt cx="101600" cy="525119"/>
            </a:xfrm>
          </p:grpSpPr>
          <p:sp>
            <p:nvSpPr>
              <p:cNvPr id="23" name="SynthV1006S0"/>
              <p:cNvSpPr/>
              <p:nvPr/>
            </p:nvSpPr>
            <p:spPr>
              <a:xfrm>
                <a:off x="7484103" y="4847894"/>
                <a:ext cx="101690" cy="101779"/>
              </a:xfrm>
              <a:prstGeom prst="ellipse">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sp>
            <p:nvSpPr>
              <p:cNvPr id="24" name="SynthV1006S0"/>
              <p:cNvSpPr/>
              <p:nvPr/>
            </p:nvSpPr>
            <p:spPr>
              <a:xfrm>
                <a:off x="7484103" y="4991020"/>
                <a:ext cx="101690" cy="101779"/>
              </a:xfrm>
              <a:prstGeom prst="ellipse">
                <a:avLst/>
              </a:prstGeom>
              <a:solidFill>
                <a:srgbClr val="FD8B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sp>
            <p:nvSpPr>
              <p:cNvPr id="25" name="SynthV1006S0"/>
              <p:cNvSpPr/>
              <p:nvPr/>
            </p:nvSpPr>
            <p:spPr>
              <a:xfrm>
                <a:off x="7484103" y="5134147"/>
                <a:ext cx="101690" cy="101779"/>
              </a:xfrm>
              <a:prstGeom prst="ellipse">
                <a:avLst/>
              </a:prstGeom>
              <a:solidFill>
                <a:srgbClr val="00CC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sp>
            <p:nvSpPr>
              <p:cNvPr id="26" name="SynthV1006S0"/>
              <p:cNvSpPr/>
              <p:nvPr/>
            </p:nvSpPr>
            <p:spPr>
              <a:xfrm>
                <a:off x="7484103" y="5270912"/>
                <a:ext cx="101690" cy="101779"/>
              </a:xfrm>
              <a:prstGeom prst="ellipse">
                <a:avLst/>
              </a:prstGeom>
              <a:solidFill>
                <a:srgbClr val="0000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grpSp>
      </p:grpSp>
      <p:sp>
        <p:nvSpPr>
          <p:cNvPr id="27" name="Titre"/>
          <p:cNvSpPr>
            <a:spLocks noChangeAspect="1" noChangeArrowheads="1"/>
          </p:cNvSpPr>
          <p:nvPr>
            <p:custDataLst>
              <p:tags r:id="rId4"/>
            </p:custDataLst>
          </p:nvPr>
        </p:nvSpPr>
        <p:spPr bwMode="auto">
          <a:xfrm>
            <a:off x="570459" y="5925383"/>
            <a:ext cx="3588339" cy="498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fr-FR" altLang="fr-FR" sz="900" b="1" u="sng" kern="0" dirty="0" smtClean="0">
                <a:solidFill>
                  <a:srgbClr val="595959"/>
                </a:solidFill>
                <a:latin typeface="Arial" charset="0"/>
              </a:rPr>
              <a:t>Légende </a:t>
            </a:r>
            <a:r>
              <a:rPr lang="fr-FR" altLang="fr-FR" sz="900" b="1" kern="0" dirty="0" smtClean="0">
                <a:solidFill>
                  <a:srgbClr val="595959"/>
                </a:solidFill>
                <a:latin typeface="Arial" charset="0"/>
              </a:rPr>
              <a:t>: </a:t>
            </a:r>
          </a:p>
          <a:p>
            <a:pPr>
              <a:lnSpc>
                <a:spcPct val="90000"/>
              </a:lnSpc>
              <a:defRPr/>
            </a:pPr>
            <a:r>
              <a:rPr lang="fr-FR" altLang="fr-FR" sz="900" b="1" kern="0" dirty="0" smtClean="0">
                <a:solidFill>
                  <a:srgbClr val="595959"/>
                </a:solidFill>
                <a:latin typeface="Arial" charset="0"/>
              </a:rPr>
              <a:t>Différences vs moyenne de la population canadienne exprimées en indices : 100 représente le score moyen de la population canadienne sur la valeur mesurée</a:t>
            </a:r>
            <a:endParaRPr lang="fr-CA" altLang="fr-FR" sz="900" b="1" kern="0" dirty="0">
              <a:solidFill>
                <a:srgbClr val="595959"/>
              </a:solidFill>
              <a:latin typeface="Arial" charset="0"/>
            </a:endParaRPr>
          </a:p>
        </p:txBody>
      </p:sp>
    </p:spTree>
    <p:extLst>
      <p:ext uri="{BB962C8B-B14F-4D97-AF65-F5344CB8AC3E}">
        <p14:creationId xmlns:p14="http://schemas.microsoft.com/office/powerpoint/2010/main" val="50484046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29</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sz="2000" dirty="0">
                <a:solidFill>
                  <a:srgbClr val="9BBB59"/>
                </a:solidFill>
              </a:rPr>
              <a:t>Davantage de personnes </a:t>
            </a:r>
            <a:r>
              <a:rPr lang="fr-CA" sz="2000" dirty="0" smtClean="0">
                <a:solidFill>
                  <a:srgbClr val="9BBB59"/>
                </a:solidFill>
              </a:rPr>
              <a:t>qui se disent transgenres et/ou non binaires </a:t>
            </a:r>
            <a:r>
              <a:rPr lang="fr-CA" sz="2000" dirty="0">
                <a:solidFill>
                  <a:srgbClr val="9BBB59"/>
                </a:solidFill>
              </a:rPr>
              <a:t>chez les </a:t>
            </a:r>
            <a:r>
              <a:rPr lang="fr-CA" sz="2000" dirty="0" smtClean="0">
                <a:solidFill>
                  <a:srgbClr val="9BBB59"/>
                </a:solidFill>
              </a:rPr>
              <a:t>jeunes LGBT</a:t>
            </a:r>
            <a:r>
              <a:rPr lang="fr-CA" sz="2000" dirty="0">
                <a:solidFill>
                  <a:srgbClr val="9BBB59"/>
                </a:solidFill>
              </a:rPr>
              <a:t/>
            </a:r>
            <a:br>
              <a:rPr lang="fr-CA" sz="2000" dirty="0">
                <a:solidFill>
                  <a:srgbClr val="9BBB59"/>
                </a:solidFill>
              </a:rPr>
            </a:b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4061513519"/>
              </p:ext>
            </p:extLst>
          </p:nvPr>
        </p:nvGraphicFramePr>
        <p:xfrm>
          <a:off x="590294" y="1870379"/>
          <a:ext cx="7150056" cy="3190532"/>
        </p:xfrm>
        <a:graphic>
          <a:graphicData uri="http://schemas.openxmlformats.org/drawingml/2006/table">
            <a:tbl>
              <a:tblPr firstRow="1" bandRow="1">
                <a:tableStyleId>{2D5ABB26-0587-4C30-8999-92F81FD0307C}</a:tableStyleId>
              </a:tblPr>
              <a:tblGrid>
                <a:gridCol w="2080978"/>
                <a:gridCol w="724154"/>
                <a:gridCol w="724154"/>
                <a:gridCol w="724154"/>
                <a:gridCol w="724154"/>
                <a:gridCol w="724154"/>
                <a:gridCol w="724154"/>
                <a:gridCol w="724154"/>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endParaRPr lang="fr-CA"/>
                    </a:p>
                  </a:txBody>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endParaRPr lang="fr-CA"/>
                    </a:p>
                  </a:txBody>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07999">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Narrow" panose="020B0606020202030204" pitchFamily="34" charset="0"/>
                        </a:rPr>
                        <a:t>1 897</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40000">
                <a:tc>
                  <a:txBody>
                    <a:bodyPr/>
                    <a:lstStyle/>
                    <a:p>
                      <a:pPr algn="l" fontAlgn="b"/>
                      <a:r>
                        <a:rPr lang="fr-CA" sz="1100" b="0" i="0" u="none" strike="noStrike" dirty="0" smtClean="0">
                          <a:solidFill>
                            <a:srgbClr val="5A5A5A"/>
                          </a:solidFill>
                          <a:effectLst/>
                          <a:latin typeface="Arial Narrow"/>
                        </a:rPr>
                        <a:t>Personnes</a:t>
                      </a:r>
                      <a:r>
                        <a:rPr lang="fr-CA" sz="1100" b="0" i="0" u="none" strike="noStrike" baseline="0" dirty="0" smtClean="0">
                          <a:solidFill>
                            <a:srgbClr val="5A5A5A"/>
                          </a:solidFill>
                          <a:effectLst/>
                          <a:latin typeface="Arial Narrow"/>
                        </a:rPr>
                        <a:t> b</a:t>
                      </a:r>
                      <a:r>
                        <a:rPr lang="fr-CA" sz="1100" b="0" i="0" u="none" strike="noStrike" dirty="0" smtClean="0">
                          <a:solidFill>
                            <a:srgbClr val="5A5A5A"/>
                          </a:solidFill>
                          <a:effectLst/>
                          <a:latin typeface="Arial Narrow"/>
                        </a:rPr>
                        <a:t>inaires </a:t>
                      </a:r>
                      <a:r>
                        <a:rPr lang="fr-CA" sz="1100" b="0" i="0" u="none" strike="noStrike" dirty="0" err="1" smtClean="0">
                          <a:solidFill>
                            <a:srgbClr val="5A5A5A"/>
                          </a:solidFill>
                          <a:effectLst/>
                          <a:latin typeface="Arial Narrow"/>
                        </a:rPr>
                        <a:t>cisgenres</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87</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Narrow" panose="020B0606020202030204" pitchFamily="34" charset="0"/>
                        </a:rPr>
                        <a:t>64</a:t>
                      </a:r>
                      <a:endParaRPr lang="fr-CA" sz="1100" b="1" i="0" u="none" strike="noStrike" dirty="0">
                        <a:solidFill>
                          <a:srgbClr val="FF000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96</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fr-CA" sz="1100" b="0" i="0" u="none" strike="noStrike" dirty="0" smtClean="0">
                          <a:solidFill>
                            <a:srgbClr val="5A5A5A"/>
                          </a:solidFill>
                          <a:effectLst/>
                          <a:latin typeface="Arial Narrow"/>
                        </a:rPr>
                        <a:t>Personnes</a:t>
                      </a:r>
                      <a:r>
                        <a:rPr lang="fr-CA" sz="1100" b="0" i="0" u="none" strike="noStrike" baseline="0" dirty="0" smtClean="0">
                          <a:solidFill>
                            <a:srgbClr val="5A5A5A"/>
                          </a:solidFill>
                          <a:effectLst/>
                          <a:latin typeface="Arial Narrow"/>
                        </a:rPr>
                        <a:t> b</a:t>
                      </a:r>
                      <a:r>
                        <a:rPr lang="fr-CA" sz="1100" b="0" i="0" u="none" strike="noStrike" dirty="0" smtClean="0">
                          <a:solidFill>
                            <a:srgbClr val="5A5A5A"/>
                          </a:solidFill>
                          <a:effectLst/>
                          <a:latin typeface="Arial Narrow"/>
                        </a:rPr>
                        <a:t>inaires transgenres</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7</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6</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Narrow" panose="020B0606020202030204" pitchFamily="34" charset="0"/>
                        </a:rPr>
                        <a:t>3</a:t>
                      </a:r>
                      <a:endParaRPr lang="fr-CA" sz="1100" b="1" i="0" u="none" strike="noStrike" dirty="0">
                        <a:solidFill>
                          <a:srgbClr val="FF000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fr-CA" sz="1100" b="0" i="0" u="none" strike="noStrike" dirty="0" smtClean="0">
                          <a:solidFill>
                            <a:srgbClr val="5A5A5A"/>
                          </a:solidFill>
                          <a:effectLst/>
                          <a:latin typeface="Arial Narrow"/>
                        </a:rPr>
                        <a:t>Personnes non</a:t>
                      </a:r>
                      <a:r>
                        <a:rPr lang="fr-CA" sz="1100" b="0" i="0" u="none" strike="noStrike" baseline="0" dirty="0" smtClean="0">
                          <a:solidFill>
                            <a:srgbClr val="5A5A5A"/>
                          </a:solidFill>
                          <a:effectLst/>
                          <a:latin typeface="Arial Narrow"/>
                        </a:rPr>
                        <a:t> </a:t>
                      </a:r>
                      <a:r>
                        <a:rPr lang="fr-CA" sz="1100" b="0" i="0" u="none" strike="noStrike" dirty="0" smtClean="0">
                          <a:solidFill>
                            <a:srgbClr val="5A5A5A"/>
                          </a:solidFill>
                          <a:effectLst/>
                          <a:latin typeface="Arial Narrow"/>
                        </a:rPr>
                        <a:t>binaires transgenres</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4</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10</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Narrow" panose="020B0606020202030204" pitchFamily="34" charset="0"/>
                        </a:rPr>
                        <a:t>5</a:t>
                      </a:r>
                      <a:endParaRPr lang="fr-CA" sz="1100" b="1" i="0" u="none" strike="noStrike" dirty="0">
                        <a:solidFill>
                          <a:srgbClr val="FF000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Narrow" panose="020B0606020202030204" pitchFamily="34" charset="0"/>
                        </a:rPr>
                        <a:t>2</a:t>
                      </a:r>
                      <a:endParaRPr lang="fr-CA" sz="1100" b="1" i="0" u="none" strike="noStrike" dirty="0">
                        <a:solidFill>
                          <a:srgbClr val="FF000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Narrow" panose="020B0606020202030204" pitchFamily="34" charset="0"/>
                        </a:rPr>
                        <a:t>2</a:t>
                      </a:r>
                      <a:endParaRPr lang="fr-CA" sz="1100" b="1" i="0" u="none" strike="noStrike" dirty="0">
                        <a:solidFill>
                          <a:srgbClr val="FF000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fr-CA" sz="1100" b="0" i="0" u="none" strike="noStrike" dirty="0" smtClean="0">
                          <a:solidFill>
                            <a:srgbClr val="5A5A5A"/>
                          </a:solidFill>
                          <a:effectLst/>
                          <a:latin typeface="Arial Narrow"/>
                        </a:rPr>
                        <a:t>Personnes non</a:t>
                      </a:r>
                      <a:r>
                        <a:rPr lang="fr-CA" sz="1100" b="0" i="0" u="none" strike="noStrike" baseline="0" dirty="0" smtClean="0">
                          <a:solidFill>
                            <a:srgbClr val="5A5A5A"/>
                          </a:solidFill>
                          <a:effectLst/>
                          <a:latin typeface="Arial Narrow"/>
                        </a:rPr>
                        <a:t> </a:t>
                      </a:r>
                      <a:r>
                        <a:rPr lang="fr-CA" sz="1100" b="0" i="0" u="none" strike="noStrike" dirty="0" smtClean="0">
                          <a:solidFill>
                            <a:srgbClr val="5A5A5A"/>
                          </a:solidFill>
                          <a:effectLst/>
                          <a:latin typeface="Arial Narrow"/>
                        </a:rPr>
                        <a:t>binaires  de genre fluide, </a:t>
                      </a:r>
                      <a:r>
                        <a:rPr lang="fr-CA" sz="1100" b="0" i="0" u="none" strike="noStrike" dirty="0" err="1" smtClean="0">
                          <a:solidFill>
                            <a:srgbClr val="5A5A5A"/>
                          </a:solidFill>
                          <a:effectLst/>
                          <a:latin typeface="Arial Narrow"/>
                        </a:rPr>
                        <a:t>agenre</a:t>
                      </a:r>
                      <a:r>
                        <a:rPr lang="fr-CA" sz="1100" b="0" i="0" u="none" strike="noStrike" dirty="0" smtClean="0">
                          <a:solidFill>
                            <a:srgbClr val="5A5A5A"/>
                          </a:solidFill>
                          <a:effectLst/>
                          <a:latin typeface="Arial Narrow"/>
                        </a:rPr>
                        <a:t> ou demi-genre</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1</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3</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Narrow" panose="020B0606020202030204" pitchFamily="34" charset="0"/>
                        </a:rPr>
                        <a:t>&lt; 1</a:t>
                      </a:r>
                      <a:endParaRPr lang="fr-CA" sz="1100" b="1" i="0" u="none" strike="noStrike" dirty="0">
                        <a:solidFill>
                          <a:srgbClr val="FF000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Narrow" panose="020B0606020202030204" pitchFamily="34" charset="0"/>
                        </a:rPr>
                        <a:t>&lt; 1</a:t>
                      </a:r>
                      <a:endParaRPr lang="fr-CA" sz="1100" b="1" i="0" u="none" strike="noStrike" dirty="0">
                        <a:solidFill>
                          <a:srgbClr val="FF000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Narrow" panose="020B0606020202030204" pitchFamily="34" charset="0"/>
                        </a:rPr>
                        <a:t>&lt; 1</a:t>
                      </a:r>
                      <a:endParaRPr lang="fr-CA" sz="1100" b="1" i="0" u="none" strike="noStrike" dirty="0">
                        <a:solidFill>
                          <a:srgbClr val="FF000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3" name="Rectangle 12"/>
          <p:cNvSpPr/>
          <p:nvPr/>
        </p:nvSpPr>
        <p:spPr>
          <a:xfrm>
            <a:off x="590294" y="6165304"/>
            <a:ext cx="4572000" cy="230832"/>
          </a:xfrm>
          <a:prstGeom prst="rect">
            <a:avLst/>
          </a:prstGeom>
        </p:spPr>
        <p:txBody>
          <a:bodyPr>
            <a:spAutoFit/>
          </a:bodyPr>
          <a:lstStyle/>
          <a:p>
            <a:r>
              <a:rPr lang="fr-CA" sz="900" dirty="0" smtClean="0">
                <a:solidFill>
                  <a:srgbClr val="595959"/>
                </a:solidFill>
                <a:latin typeface="Arial" panose="020B0604020202020204" pitchFamily="34" charset="0"/>
                <a:cs typeface="Arial" panose="020B0604020202020204" pitchFamily="34" charset="0"/>
              </a:rPr>
              <a:t>Q5. </a:t>
            </a:r>
            <a:r>
              <a:rPr lang="fr-CA" sz="900" dirty="0">
                <a:solidFill>
                  <a:srgbClr val="595959"/>
                </a:solidFill>
                <a:latin typeface="Arial" panose="020B0604020202020204" pitchFamily="34" charset="0"/>
                <a:cs typeface="Arial" panose="020B0604020202020204" pitchFamily="34" charset="0"/>
              </a:rPr>
              <a:t>Comment définiriez-vous votre </a:t>
            </a:r>
            <a:r>
              <a:rPr lang="fr-CA" sz="900" dirty="0" smtClean="0">
                <a:solidFill>
                  <a:srgbClr val="595959"/>
                </a:solidFill>
                <a:latin typeface="Arial" panose="020B0604020202020204" pitchFamily="34" charset="0"/>
                <a:cs typeface="Arial" panose="020B0604020202020204" pitchFamily="34" charset="0"/>
              </a:rPr>
              <a:t>identité de genre? Êtes-vous….</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48406392"/>
      </p:ext>
    </p:extLst>
  </p:cSld>
  <p:clrMapOvr>
    <a:masterClrMapping/>
  </p:clrMapOvr>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290</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332657"/>
            <a:ext cx="5299075" cy="936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1900" dirty="0" smtClean="0">
                <a:solidFill>
                  <a:srgbClr val="9BBB59"/>
                </a:solidFill>
              </a:rPr>
              <a:t>Différences </a:t>
            </a:r>
            <a:r>
              <a:rPr lang="fr-CA" sz="1900" dirty="0">
                <a:solidFill>
                  <a:srgbClr val="9BBB59"/>
                </a:solidFill>
              </a:rPr>
              <a:t>de valeurs socioculturelles </a:t>
            </a:r>
            <a:r>
              <a:rPr lang="fr-CA" sz="1900" dirty="0" smtClean="0">
                <a:solidFill>
                  <a:srgbClr val="9BBB59"/>
                </a:solidFill>
              </a:rPr>
              <a:t>selon l’identité de genre – </a:t>
            </a:r>
            <a:r>
              <a:rPr lang="fr-CA" sz="1900" dirty="0">
                <a:solidFill>
                  <a:srgbClr val="9BBB59"/>
                </a:solidFill>
              </a:rPr>
              <a:t>Vue d’ensemble (2/2)</a:t>
            </a:r>
          </a:p>
        </p:txBody>
      </p:sp>
      <p:grpSp>
        <p:nvGrpSpPr>
          <p:cNvPr id="5" name="Groupe 4"/>
          <p:cNvGrpSpPr/>
          <p:nvPr/>
        </p:nvGrpSpPr>
        <p:grpSpPr>
          <a:xfrm>
            <a:off x="4368799" y="5929139"/>
            <a:ext cx="3232869" cy="524197"/>
            <a:chOff x="619051" y="5848285"/>
            <a:chExt cx="3232869" cy="524197"/>
          </a:xfrm>
        </p:grpSpPr>
        <p:sp>
          <p:nvSpPr>
            <p:cNvPr id="12" name="Titre"/>
            <p:cNvSpPr>
              <a:spLocks noChangeAspect="1" noChangeArrowheads="1"/>
            </p:cNvSpPr>
            <p:nvPr>
              <p:custDataLst>
                <p:tags r:id="rId5"/>
              </p:custDataLst>
            </p:nvPr>
          </p:nvSpPr>
          <p:spPr bwMode="auto">
            <a:xfrm>
              <a:off x="755576" y="5849873"/>
              <a:ext cx="3096344" cy="498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fr-FR" altLang="fr-FR" sz="900" b="1" kern="0" dirty="0">
                  <a:solidFill>
                    <a:srgbClr val="595959"/>
                  </a:solidFill>
                  <a:latin typeface="Arial" charset="0"/>
                </a:rPr>
                <a:t>Très </a:t>
              </a:r>
              <a:r>
                <a:rPr lang="fr-FR" altLang="fr-FR" sz="900" b="1" kern="0" dirty="0" smtClean="0">
                  <a:solidFill>
                    <a:srgbClr val="595959"/>
                  </a:solidFill>
                  <a:latin typeface="Arial" charset="0"/>
                </a:rPr>
                <a:t>forts vs moyenne de la pop. canadienne </a:t>
              </a:r>
              <a:endParaRPr lang="fr-FR" altLang="fr-FR" sz="900" b="1" kern="0" dirty="0">
                <a:solidFill>
                  <a:srgbClr val="595959"/>
                </a:solidFill>
                <a:latin typeface="Arial" charset="0"/>
              </a:endParaRPr>
            </a:p>
            <a:p>
              <a:pPr>
                <a:lnSpc>
                  <a:spcPct val="90000"/>
                </a:lnSpc>
                <a:defRPr/>
              </a:pPr>
              <a:r>
                <a:rPr lang="fr-FR" altLang="fr-FR" sz="900" b="1" kern="0" dirty="0" smtClean="0">
                  <a:solidFill>
                    <a:srgbClr val="595959"/>
                  </a:solidFill>
                  <a:latin typeface="Arial" charset="0"/>
                </a:rPr>
                <a:t>Forts </a:t>
              </a:r>
              <a:r>
                <a:rPr lang="fr-FR" altLang="fr-FR" sz="900" b="1" kern="0" dirty="0">
                  <a:solidFill>
                    <a:srgbClr val="595959"/>
                  </a:solidFill>
                  <a:latin typeface="Arial" charset="0"/>
                </a:rPr>
                <a:t>vs moyenne de la pop. canadienne </a:t>
              </a:r>
            </a:p>
            <a:p>
              <a:pPr>
                <a:lnSpc>
                  <a:spcPct val="90000"/>
                </a:lnSpc>
                <a:defRPr/>
              </a:pPr>
              <a:r>
                <a:rPr lang="fr-FR" altLang="fr-FR" sz="900" b="1" kern="0" dirty="0" smtClean="0">
                  <a:solidFill>
                    <a:srgbClr val="595959"/>
                  </a:solidFill>
                  <a:latin typeface="Arial" charset="0"/>
                </a:rPr>
                <a:t>Faibles </a:t>
              </a:r>
              <a:r>
                <a:rPr lang="fr-FR" altLang="fr-FR" sz="900" b="1" kern="0" dirty="0">
                  <a:solidFill>
                    <a:srgbClr val="595959"/>
                  </a:solidFill>
                  <a:latin typeface="Arial" charset="0"/>
                </a:rPr>
                <a:t>vs moyenne de la pop. canadienne </a:t>
              </a:r>
            </a:p>
            <a:p>
              <a:pPr>
                <a:lnSpc>
                  <a:spcPct val="90000"/>
                </a:lnSpc>
                <a:defRPr/>
              </a:pPr>
              <a:r>
                <a:rPr lang="fr-FR" altLang="fr-FR" sz="900" b="1" kern="0" dirty="0">
                  <a:solidFill>
                    <a:srgbClr val="595959"/>
                  </a:solidFill>
                  <a:latin typeface="Arial" charset="0"/>
                </a:rPr>
                <a:t>Très </a:t>
              </a:r>
              <a:r>
                <a:rPr lang="fr-FR" altLang="fr-FR" sz="900" b="1" kern="0" dirty="0" smtClean="0">
                  <a:solidFill>
                    <a:srgbClr val="595959"/>
                  </a:solidFill>
                  <a:latin typeface="Arial" charset="0"/>
                </a:rPr>
                <a:t>faibles </a:t>
              </a:r>
              <a:r>
                <a:rPr lang="fr-FR" altLang="fr-FR" sz="900" b="1" kern="0" dirty="0">
                  <a:solidFill>
                    <a:srgbClr val="595959"/>
                  </a:solidFill>
                  <a:latin typeface="Arial" charset="0"/>
                </a:rPr>
                <a:t>vs moyenne de la pop. canadienne </a:t>
              </a:r>
              <a:endParaRPr lang="fr-CA" altLang="fr-FR" sz="900" b="1" kern="0" dirty="0">
                <a:solidFill>
                  <a:srgbClr val="595959"/>
                </a:solidFill>
                <a:latin typeface="Arial" charset="0"/>
              </a:endParaRPr>
            </a:p>
          </p:txBody>
        </p:sp>
        <p:grpSp>
          <p:nvGrpSpPr>
            <p:cNvPr id="14" name="Groupe 185"/>
            <p:cNvGrpSpPr>
              <a:grpSpLocks/>
            </p:cNvGrpSpPr>
            <p:nvPr/>
          </p:nvGrpSpPr>
          <p:grpSpPr bwMode="auto">
            <a:xfrm>
              <a:off x="619051" y="5848285"/>
              <a:ext cx="101510" cy="524197"/>
              <a:chOff x="7484103" y="4847894"/>
              <a:chExt cx="101600" cy="525119"/>
            </a:xfrm>
          </p:grpSpPr>
          <p:sp>
            <p:nvSpPr>
              <p:cNvPr id="15" name="SynthV1006S0"/>
              <p:cNvSpPr/>
              <p:nvPr/>
            </p:nvSpPr>
            <p:spPr>
              <a:xfrm>
                <a:off x="7484103" y="4847894"/>
                <a:ext cx="101690" cy="101779"/>
              </a:xfrm>
              <a:prstGeom prst="ellipse">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sp>
            <p:nvSpPr>
              <p:cNvPr id="16" name="SynthV1006S0"/>
              <p:cNvSpPr/>
              <p:nvPr/>
            </p:nvSpPr>
            <p:spPr>
              <a:xfrm>
                <a:off x="7484103" y="4991020"/>
                <a:ext cx="101690" cy="101779"/>
              </a:xfrm>
              <a:prstGeom prst="ellipse">
                <a:avLst/>
              </a:prstGeom>
              <a:solidFill>
                <a:srgbClr val="FD8B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sp>
            <p:nvSpPr>
              <p:cNvPr id="17" name="SynthV1006S0"/>
              <p:cNvSpPr/>
              <p:nvPr/>
            </p:nvSpPr>
            <p:spPr>
              <a:xfrm>
                <a:off x="7484103" y="5134147"/>
                <a:ext cx="101690" cy="101779"/>
              </a:xfrm>
              <a:prstGeom prst="ellipse">
                <a:avLst/>
              </a:prstGeom>
              <a:solidFill>
                <a:srgbClr val="00CC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sp>
            <p:nvSpPr>
              <p:cNvPr id="18" name="SynthV1006S0"/>
              <p:cNvSpPr/>
              <p:nvPr/>
            </p:nvSpPr>
            <p:spPr>
              <a:xfrm>
                <a:off x="7484103" y="5270912"/>
                <a:ext cx="101690" cy="101779"/>
              </a:xfrm>
              <a:prstGeom prst="ellipse">
                <a:avLst/>
              </a:prstGeom>
              <a:solidFill>
                <a:srgbClr val="0000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grpSp>
      </p:grpSp>
      <p:sp>
        <p:nvSpPr>
          <p:cNvPr id="20" name="Titre"/>
          <p:cNvSpPr>
            <a:spLocks noChangeAspect="1" noChangeArrowheads="1"/>
          </p:cNvSpPr>
          <p:nvPr>
            <p:custDataLst>
              <p:tags r:id="rId4"/>
            </p:custDataLst>
          </p:nvPr>
        </p:nvSpPr>
        <p:spPr bwMode="auto">
          <a:xfrm>
            <a:off x="570459" y="5925383"/>
            <a:ext cx="3588339" cy="498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fr-FR" altLang="fr-FR" sz="900" b="1" u="sng" kern="0" dirty="0" smtClean="0">
                <a:solidFill>
                  <a:srgbClr val="595959"/>
                </a:solidFill>
                <a:latin typeface="Arial" charset="0"/>
              </a:rPr>
              <a:t>Légende </a:t>
            </a:r>
            <a:r>
              <a:rPr lang="fr-FR" altLang="fr-FR" sz="900" b="1" kern="0" dirty="0" smtClean="0">
                <a:solidFill>
                  <a:srgbClr val="595959"/>
                </a:solidFill>
                <a:latin typeface="Arial" charset="0"/>
              </a:rPr>
              <a:t>: </a:t>
            </a:r>
          </a:p>
          <a:p>
            <a:pPr>
              <a:lnSpc>
                <a:spcPct val="90000"/>
              </a:lnSpc>
              <a:defRPr/>
            </a:pPr>
            <a:r>
              <a:rPr lang="fr-FR" altLang="fr-FR" sz="900" b="1" kern="0" dirty="0">
                <a:solidFill>
                  <a:srgbClr val="595959"/>
                </a:solidFill>
                <a:latin typeface="Arial" charset="0"/>
              </a:rPr>
              <a:t>Différences vs moyenne de la population canadienne exprimées en indices : 100 représente le score moyen de la population canadienne sur la valeur mesurée</a:t>
            </a:r>
            <a:endParaRPr lang="fr-CA" altLang="fr-FR" sz="900" b="1" kern="0" dirty="0">
              <a:solidFill>
                <a:srgbClr val="595959"/>
              </a:solidFill>
              <a:latin typeface="Arial"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498809515"/>
              </p:ext>
            </p:extLst>
          </p:nvPr>
        </p:nvGraphicFramePr>
        <p:xfrm>
          <a:off x="558800" y="1484784"/>
          <a:ext cx="7956000" cy="4360800"/>
        </p:xfrm>
        <a:graphic>
          <a:graphicData uri="http://schemas.openxmlformats.org/drawingml/2006/table">
            <a:tbl>
              <a:tblPr firstRow="1" bandRow="1">
                <a:tableStyleId>{5C22544A-7EE6-4342-B048-85BDC9FD1C3A}</a:tableStyleId>
              </a:tblPr>
              <a:tblGrid>
                <a:gridCol w="3060000"/>
                <a:gridCol w="828000"/>
                <a:gridCol w="792000"/>
                <a:gridCol w="1044000"/>
                <a:gridCol w="1044000"/>
                <a:gridCol w="1188000"/>
              </a:tblGrid>
              <a:tr h="347451">
                <a:tc>
                  <a:txBody>
                    <a:bodyPr/>
                    <a:lstStyle/>
                    <a:p>
                      <a:endParaRPr lang="fr-CA" dirty="0"/>
                    </a:p>
                  </a:txBody>
                  <a:tcP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B w="57150" cap="flat" cmpd="sng" algn="ctr">
                      <a:solidFill>
                        <a:srgbClr val="9BBB59"/>
                      </a:solidFill>
                      <a:prstDash val="solid"/>
                      <a:round/>
                      <a:headEnd type="none" w="med" len="med"/>
                      <a:tailEnd type="none" w="med" len="med"/>
                    </a:lnB>
                    <a:solidFill>
                      <a:srgbClr val="EFF4E4"/>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CISGENRE</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PERSONNE TRANS BINAIRE</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PERSONNE TRANS NON BINAIRE</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NON-BINAIRE : GENRE FLUIDE/ AGENRE / DEMI-GENRE</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r>
              <a:tr h="144000">
                <a:tc>
                  <a:txBody>
                    <a:bodyPr/>
                    <a:lstStyle/>
                    <a:p>
                      <a:pPr algn="l" fontAlgn="ctr"/>
                      <a:endParaRPr lang="fr-CA" sz="300" b="1" i="0" u="none" strike="noStrike" dirty="0">
                        <a:solidFill>
                          <a:srgbClr val="595959"/>
                        </a:solidFill>
                        <a:effectLst/>
                        <a:latin typeface="Arial"/>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300" b="1" kern="1200" dirty="0">
                        <a:solidFill>
                          <a:srgbClr val="FD8B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300" b="1" kern="1200" dirty="0">
                        <a:solidFill>
                          <a:srgbClr val="FD8B00"/>
                        </a:solidFill>
                        <a:latin typeface="Arial" charset="0"/>
                        <a:ea typeface="+mn-ea"/>
                        <a:cs typeface="+mn-cs"/>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r>
              <a:tr h="182774">
                <a:tc>
                  <a:txBody>
                    <a:bodyPr/>
                    <a:lstStyle/>
                    <a:p>
                      <a:pPr algn="l" fontAlgn="ctr"/>
                      <a:r>
                        <a:rPr lang="fr-CA" sz="1000" b="1" i="0" u="none" strike="noStrike" dirty="0" smtClean="0">
                          <a:solidFill>
                            <a:srgbClr val="595959"/>
                          </a:solidFill>
                          <a:effectLst/>
                          <a:latin typeface="Arial"/>
                        </a:rPr>
                        <a:t>PRIMAUTÉ </a:t>
                      </a:r>
                      <a:r>
                        <a:rPr lang="fr-CA" sz="1000" b="1" i="0" u="none" strike="noStrike" dirty="0">
                          <a:solidFill>
                            <a:srgbClr val="595959"/>
                          </a:solidFill>
                          <a:effectLst/>
                          <a:latin typeface="Arial"/>
                        </a:rPr>
                        <a:t>DE </a:t>
                      </a:r>
                      <a:r>
                        <a:rPr lang="fr-CA" sz="1000" b="1" i="0" u="none" strike="noStrike" dirty="0" smtClean="0">
                          <a:solidFill>
                            <a:srgbClr val="595959"/>
                          </a:solidFill>
                          <a:effectLst/>
                          <a:latin typeface="Arial"/>
                        </a:rPr>
                        <a:t>L'UTILITÉ</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88</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90</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65</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87</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85</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r>
              <a:tr h="144000">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82774">
                <a:tc>
                  <a:txBody>
                    <a:bodyPr/>
                    <a:lstStyle/>
                    <a:p>
                      <a:pPr algn="l" fontAlgn="ctr"/>
                      <a:r>
                        <a:rPr lang="fr-CA" sz="1000" b="1" i="0" u="none" strike="noStrike" dirty="0">
                          <a:solidFill>
                            <a:srgbClr val="595959"/>
                          </a:solidFill>
                          <a:effectLst/>
                          <a:latin typeface="Arial"/>
                        </a:rPr>
                        <a:t>ANOMIE / </a:t>
                      </a:r>
                      <a:r>
                        <a:rPr lang="fr-CA" sz="1000" b="1" i="0" u="none" strike="noStrike" dirty="0" smtClean="0">
                          <a:solidFill>
                            <a:srgbClr val="595959"/>
                          </a:solidFill>
                          <a:effectLst/>
                          <a:latin typeface="Arial"/>
                        </a:rPr>
                        <a:t>DÉCONNEXION </a:t>
                      </a:r>
                      <a:r>
                        <a:rPr lang="fr-CA" sz="1000" b="1" i="0" u="none" strike="noStrike" dirty="0">
                          <a:solidFill>
                            <a:srgbClr val="595959"/>
                          </a:solidFill>
                          <a:effectLst/>
                          <a:latin typeface="Arial"/>
                        </a:rPr>
                        <a:t>SOCIALE</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79</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74</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117</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r>
              <a:tr h="182774">
                <a:tc>
                  <a:txBody>
                    <a:bodyPr/>
                    <a:lstStyle/>
                    <a:p>
                      <a:pPr algn="l" fontAlgn="ctr"/>
                      <a:r>
                        <a:rPr lang="fr-CA" sz="1000" b="1" i="0" u="none" strike="noStrike" dirty="0">
                          <a:solidFill>
                            <a:srgbClr val="595959"/>
                          </a:solidFill>
                          <a:effectLst/>
                          <a:latin typeface="Arial"/>
                        </a:rPr>
                        <a:t>ABSENCE DE BUT</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177</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165</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127</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r>
              <a:tr h="144000">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82774">
                <a:tc>
                  <a:txBody>
                    <a:bodyPr/>
                    <a:lstStyle/>
                    <a:p>
                      <a:pPr algn="l" fontAlgn="ctr"/>
                      <a:r>
                        <a:rPr lang="fr-CA" sz="1000" b="1" i="0" u="none" strike="noStrike" dirty="0">
                          <a:solidFill>
                            <a:srgbClr val="595959"/>
                          </a:solidFill>
                          <a:effectLst/>
                          <a:latin typeface="Arial"/>
                        </a:rPr>
                        <a:t>ÉPARGNE PAR PRINCIPE</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78</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80</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72</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67</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85</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r>
              <a:tr h="144000">
                <a:tc>
                  <a:txBody>
                    <a:bodyPr/>
                    <a:lstStyle/>
                    <a:p>
                      <a:pPr marL="0" algn="ctr" defTabSz="914400" rtl="0" eaLnBrk="1" fontAlgn="b" latinLnBrk="0" hangingPunct="1"/>
                      <a:endParaRPr lang="fr-CA" sz="300" b="1" kern="1200" dirty="0" smtClean="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82774">
                <a:tc>
                  <a:txBody>
                    <a:bodyPr/>
                    <a:lstStyle/>
                    <a:p>
                      <a:pPr algn="l" fontAlgn="ctr"/>
                      <a:r>
                        <a:rPr lang="fr-CA" sz="1000" b="1" i="0" u="none" strike="noStrike" dirty="0">
                          <a:solidFill>
                            <a:srgbClr val="595959"/>
                          </a:solidFill>
                          <a:effectLst/>
                          <a:latin typeface="Arial"/>
                        </a:rPr>
                        <a:t>EFFORTS POUR LA SANTÉ</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68</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72</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68</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a:solidFill>
                            <a:srgbClr val="0000FF"/>
                          </a:solidFill>
                          <a:latin typeface="Arial" charset="0"/>
                          <a:ea typeface="+mn-ea"/>
                          <a:cs typeface="+mn-cs"/>
                        </a:rPr>
                        <a:t>28</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24</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r>
              <a:tr h="182774">
                <a:tc>
                  <a:txBody>
                    <a:bodyPr/>
                    <a:lstStyle/>
                    <a:p>
                      <a:pPr algn="l" fontAlgn="ctr"/>
                      <a:r>
                        <a:rPr lang="fr-CA" sz="1000" b="1" i="0" u="none" strike="noStrike" dirty="0">
                          <a:solidFill>
                            <a:srgbClr val="595959"/>
                          </a:solidFill>
                          <a:effectLst/>
                          <a:latin typeface="Arial"/>
                        </a:rPr>
                        <a:t>IMPORTANCE DE LA BEAUTÉ DU CORPS</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00FF"/>
                          </a:solidFill>
                          <a:latin typeface="Arial" charset="0"/>
                          <a:ea typeface="+mn-ea"/>
                          <a:cs typeface="+mn-cs"/>
                        </a:rPr>
                        <a:t>60</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60</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63</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43</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33</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r>
              <a:tr h="182774">
                <a:tc>
                  <a:txBody>
                    <a:bodyPr/>
                    <a:lstStyle/>
                    <a:p>
                      <a:pPr algn="l" fontAlgn="ctr"/>
                      <a:r>
                        <a:rPr lang="fr-CA" sz="1000" b="1" i="0" u="none" strike="noStrike" dirty="0">
                          <a:solidFill>
                            <a:srgbClr val="595959"/>
                          </a:solidFill>
                          <a:effectLst/>
                          <a:latin typeface="Arial"/>
                        </a:rPr>
                        <a:t>SOUCI DE L'APPARENCE</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128</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68</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28</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r>
              <a:tr h="144000">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82774">
                <a:tc>
                  <a:txBody>
                    <a:bodyPr/>
                    <a:lstStyle/>
                    <a:p>
                      <a:pPr algn="l" fontAlgn="ctr"/>
                      <a:r>
                        <a:rPr lang="fr-CA" sz="1000" b="1" i="0" u="none" strike="noStrike" dirty="0">
                          <a:solidFill>
                            <a:srgbClr val="595959"/>
                          </a:solidFill>
                          <a:effectLst/>
                          <a:latin typeface="Arial"/>
                        </a:rPr>
                        <a:t>PRIMAUTÉ DE LA FAMILLE</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00FF"/>
                          </a:solidFill>
                          <a:latin typeface="Arial" charset="0"/>
                          <a:ea typeface="+mn-ea"/>
                          <a:cs typeface="+mn-cs"/>
                        </a:rPr>
                        <a:t>51</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53</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49</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21</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51</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r>
              <a:tr h="144000">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82774">
                <a:tc>
                  <a:txBody>
                    <a:bodyPr/>
                    <a:lstStyle/>
                    <a:p>
                      <a:pPr algn="l" fontAlgn="ctr"/>
                      <a:r>
                        <a:rPr lang="fr-CA" sz="1000" b="1" i="0" u="none" strike="noStrike" dirty="0">
                          <a:solidFill>
                            <a:srgbClr val="595959"/>
                          </a:solidFill>
                          <a:effectLst/>
                          <a:latin typeface="Arial"/>
                        </a:rPr>
                        <a:t>CONSOMMATION AVISÉE</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123</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r>
              <a:tr h="182774">
                <a:tc>
                  <a:txBody>
                    <a:bodyPr/>
                    <a:lstStyle/>
                    <a:p>
                      <a:pPr algn="l" fontAlgn="ctr"/>
                      <a:r>
                        <a:rPr lang="fr-CA" sz="1000" b="1" i="0" u="none" strike="noStrike" dirty="0">
                          <a:solidFill>
                            <a:srgbClr val="595959"/>
                          </a:solidFill>
                          <a:effectLst/>
                          <a:latin typeface="Arial"/>
                        </a:rPr>
                        <a:t>CONSOMMATION ÉTHIQUE</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solidFill>
                      <a:srgbClr val="EFF4E4"/>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123</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119</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74</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r>
              <a:tr h="144000">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r>
              <a:tr h="182774">
                <a:tc>
                  <a:txBody>
                    <a:bodyPr/>
                    <a:lstStyle/>
                    <a:p>
                      <a:pPr algn="l" fontAlgn="ctr"/>
                      <a:r>
                        <a:rPr lang="fr-CA" sz="1000" b="1" i="0" u="none" strike="noStrike" dirty="0">
                          <a:solidFill>
                            <a:srgbClr val="595959"/>
                          </a:solidFill>
                          <a:effectLst/>
                          <a:latin typeface="Arial"/>
                        </a:rPr>
                        <a:t>PLAISIR DE CONSOMMER</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131</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73</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44</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r>
              <a:tr h="182774">
                <a:tc>
                  <a:txBody>
                    <a:bodyPr/>
                    <a:lstStyle/>
                    <a:p>
                      <a:pPr algn="l" fontAlgn="ctr"/>
                      <a:r>
                        <a:rPr lang="fr-CA" sz="1000" b="1" i="0" u="none" strike="noStrike" dirty="0">
                          <a:solidFill>
                            <a:srgbClr val="595959"/>
                          </a:solidFill>
                          <a:effectLst/>
                          <a:latin typeface="Arial"/>
                        </a:rPr>
                        <a:t>RECHERCHE DE LA NOUVEAUTÉ</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62</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74</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r>
              <a:tr h="182774">
                <a:tc>
                  <a:txBody>
                    <a:bodyPr/>
                    <a:lstStyle/>
                    <a:p>
                      <a:pPr algn="l" fontAlgn="ctr"/>
                      <a:r>
                        <a:rPr lang="fr-CA" sz="1000" b="1" i="0" u="none" strike="noStrike" dirty="0">
                          <a:solidFill>
                            <a:srgbClr val="595959"/>
                          </a:solidFill>
                          <a:effectLst/>
                          <a:latin typeface="Arial"/>
                        </a:rPr>
                        <a:t>CONSOMMATION OSTENTATOIRE</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58</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46</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r>
              <a:tr h="182774">
                <a:tc>
                  <a:txBody>
                    <a:bodyPr/>
                    <a:lstStyle/>
                    <a:p>
                      <a:pPr algn="l" fontAlgn="ctr"/>
                      <a:r>
                        <a:rPr lang="fr-CA" sz="1000" b="1" i="0" u="none" strike="noStrike" dirty="0">
                          <a:solidFill>
                            <a:srgbClr val="595959"/>
                          </a:solidFill>
                          <a:effectLst/>
                          <a:latin typeface="Arial"/>
                        </a:rPr>
                        <a:t>CONSOMMATION </a:t>
                      </a:r>
                      <a:r>
                        <a:rPr lang="fr-CA" sz="1000" b="1" i="0" u="none" strike="noStrike" dirty="0" smtClean="0">
                          <a:solidFill>
                            <a:srgbClr val="595959"/>
                          </a:solidFill>
                          <a:effectLst/>
                          <a:latin typeface="Arial"/>
                        </a:rPr>
                        <a:t>PRÉCOCE</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74</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a:solidFill>
                            <a:srgbClr val="0000FF"/>
                          </a:solidFill>
                          <a:latin typeface="Arial" charset="0"/>
                          <a:ea typeface="+mn-ea"/>
                          <a:cs typeface="+mn-cs"/>
                        </a:rPr>
                        <a:t>47</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50</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r>
              <a:tr h="182774">
                <a:tc>
                  <a:txBody>
                    <a:bodyPr/>
                    <a:lstStyle/>
                    <a:p>
                      <a:pPr algn="l" fontAlgn="ctr"/>
                      <a:r>
                        <a:rPr lang="fr-CA" sz="1000" b="1" i="0" u="none" strike="noStrike" dirty="0" smtClean="0">
                          <a:solidFill>
                            <a:srgbClr val="595959"/>
                          </a:solidFill>
                          <a:effectLst/>
                          <a:latin typeface="Arial"/>
                        </a:rPr>
                        <a:t>GADGETISME</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111</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115</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129</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r>
            </a:tbl>
          </a:graphicData>
        </a:graphic>
      </p:graphicFrame>
    </p:spTree>
    <p:extLst>
      <p:ext uri="{BB962C8B-B14F-4D97-AF65-F5344CB8AC3E}">
        <p14:creationId xmlns:p14="http://schemas.microsoft.com/office/powerpoint/2010/main" val="121948022"/>
      </p:ext>
    </p:extLst>
  </p:cSld>
  <p:clrMapOvr>
    <a:masterClrMapping/>
  </p:clrMapOvr>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291</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260648"/>
            <a:ext cx="5299075" cy="935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En résumé : grands axes de valeurs qui distinguent les personnes TRANSGENRES et/ou NON BINAIRES</a:t>
            </a:r>
            <a:endParaRPr lang="fr-CA" dirty="0">
              <a:solidFill>
                <a:srgbClr val="00AFDC"/>
              </a:solidFill>
            </a:endParaRPr>
          </a:p>
        </p:txBody>
      </p:sp>
      <p:sp>
        <p:nvSpPr>
          <p:cNvPr id="5" name="Rectangle à coins arrondis 4"/>
          <p:cNvSpPr/>
          <p:nvPr/>
        </p:nvSpPr>
        <p:spPr>
          <a:xfrm>
            <a:off x="578619" y="1535670"/>
            <a:ext cx="4569445" cy="597185"/>
          </a:xfrm>
          <a:prstGeom prst="roundRect">
            <a:avLst/>
          </a:prstGeom>
          <a:solidFill>
            <a:srgbClr val="EFF6C6"/>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Très grande volonté d’épanouissement personnel </a:t>
            </a:r>
          </a:p>
          <a:p>
            <a:pPr algn="ctr"/>
            <a:r>
              <a:rPr lang="fr-CA" sz="1200" i="1" dirty="0" smtClean="0">
                <a:solidFill>
                  <a:srgbClr val="7F7F7F"/>
                </a:solidFill>
                <a:latin typeface="Arial" panose="020B0604020202020204" pitchFamily="34" charset="0"/>
                <a:cs typeface="Arial" panose="020B0604020202020204" pitchFamily="34" charset="0"/>
              </a:rPr>
              <a:t>Tout particulièrement chez les personnes non binaires</a:t>
            </a:r>
            <a:endParaRPr lang="fr-CA" sz="1200" i="1" dirty="0">
              <a:solidFill>
                <a:srgbClr val="7F7F7F"/>
              </a:solidFill>
              <a:latin typeface="Arial" panose="020B0604020202020204" pitchFamily="34" charset="0"/>
              <a:cs typeface="Arial" panose="020B0604020202020204" pitchFamily="34" charset="0"/>
            </a:endParaRPr>
          </a:p>
        </p:txBody>
      </p:sp>
      <p:sp>
        <p:nvSpPr>
          <p:cNvPr id="12" name="Rectangle à coins arrondis 11"/>
          <p:cNvSpPr/>
          <p:nvPr/>
        </p:nvSpPr>
        <p:spPr>
          <a:xfrm>
            <a:off x="578619" y="2276872"/>
            <a:ext cx="4569445" cy="576064"/>
          </a:xfrm>
          <a:prstGeom prst="roundRect">
            <a:avLst/>
          </a:prstGeom>
          <a:solidFill>
            <a:srgbClr val="EFF6C6"/>
          </a:solid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Très grande créativité, ouverture d’esprit</a:t>
            </a:r>
          </a:p>
          <a:p>
            <a:pPr algn="ctr"/>
            <a:r>
              <a:rPr lang="fr-CA" sz="1200" i="1" dirty="0">
                <a:solidFill>
                  <a:srgbClr val="7F7F7F"/>
                </a:solidFill>
                <a:latin typeface="Arial" panose="020B0604020202020204" pitchFamily="34" charset="0"/>
                <a:cs typeface="Arial" panose="020B0604020202020204" pitchFamily="34" charset="0"/>
              </a:rPr>
              <a:t>Tout particulièrement chez les personnes </a:t>
            </a:r>
            <a:r>
              <a:rPr lang="fr-CA" sz="1200" i="1" dirty="0" smtClean="0">
                <a:solidFill>
                  <a:srgbClr val="7F7F7F"/>
                </a:solidFill>
                <a:latin typeface="Arial" panose="020B0604020202020204" pitchFamily="34" charset="0"/>
                <a:cs typeface="Arial" panose="020B0604020202020204" pitchFamily="34" charset="0"/>
              </a:rPr>
              <a:t>non binaires</a:t>
            </a:r>
            <a:endParaRPr lang="fr-CA" sz="1200" i="1" dirty="0">
              <a:solidFill>
                <a:srgbClr val="7F7F7F"/>
              </a:solidFill>
              <a:latin typeface="Arial" panose="020B0604020202020204" pitchFamily="34" charset="0"/>
              <a:cs typeface="Arial" panose="020B0604020202020204" pitchFamily="34" charset="0"/>
            </a:endParaRPr>
          </a:p>
        </p:txBody>
      </p:sp>
      <p:sp>
        <p:nvSpPr>
          <p:cNvPr id="14" name="Rectangle à coins arrondis 13"/>
          <p:cNvSpPr/>
          <p:nvPr/>
        </p:nvSpPr>
        <p:spPr>
          <a:xfrm>
            <a:off x="578619" y="4005064"/>
            <a:ext cx="4569445" cy="648072"/>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Une difficulté marquée à donner un sens à sa vie</a:t>
            </a:r>
          </a:p>
          <a:p>
            <a:pPr algn="ctr"/>
            <a:r>
              <a:rPr lang="fr-CA" sz="1200" i="1" dirty="0">
                <a:solidFill>
                  <a:srgbClr val="7F7F7F"/>
                </a:solidFill>
                <a:latin typeface="Arial" panose="020B0604020202020204" pitchFamily="34" charset="0"/>
                <a:cs typeface="Arial" panose="020B0604020202020204" pitchFamily="34" charset="0"/>
              </a:rPr>
              <a:t>Tout particulièrement chez les personnes </a:t>
            </a:r>
            <a:r>
              <a:rPr lang="fr-CA" sz="1200" i="1" dirty="0" smtClean="0">
                <a:solidFill>
                  <a:srgbClr val="7F7F7F"/>
                </a:solidFill>
                <a:latin typeface="Arial" panose="020B0604020202020204" pitchFamily="34" charset="0"/>
                <a:cs typeface="Arial" panose="020B0604020202020204" pitchFamily="34" charset="0"/>
              </a:rPr>
              <a:t>transgenres</a:t>
            </a:r>
            <a:endParaRPr lang="fr-CA" sz="1200" i="1" dirty="0">
              <a:solidFill>
                <a:srgbClr val="7F7F7F"/>
              </a:solidFill>
              <a:latin typeface="Arial" panose="020B0604020202020204" pitchFamily="34" charset="0"/>
              <a:cs typeface="Arial" panose="020B0604020202020204" pitchFamily="34" charset="0"/>
            </a:endParaRPr>
          </a:p>
        </p:txBody>
      </p:sp>
      <p:sp>
        <p:nvSpPr>
          <p:cNvPr id="17" name="Rectangle à coins arrondis 16"/>
          <p:cNvSpPr/>
          <p:nvPr/>
        </p:nvSpPr>
        <p:spPr>
          <a:xfrm>
            <a:off x="578619" y="3049910"/>
            <a:ext cx="4569445" cy="720328"/>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a:solidFill>
                  <a:srgbClr val="7F7F7F"/>
                </a:solidFill>
                <a:latin typeface="Arial" panose="020B0604020202020204" pitchFamily="34" charset="0"/>
                <a:cs typeface="Arial" panose="020B0604020202020204" pitchFamily="34" charset="0"/>
              </a:rPr>
              <a:t>Conscience sociale </a:t>
            </a:r>
            <a:r>
              <a:rPr lang="fr-CA" sz="1600" dirty="0" smtClean="0">
                <a:solidFill>
                  <a:srgbClr val="7F7F7F"/>
                </a:solidFill>
                <a:latin typeface="Arial" panose="020B0604020202020204" pitchFamily="34" charset="0"/>
                <a:cs typeface="Arial" panose="020B0604020202020204" pitchFamily="34" charset="0"/>
              </a:rPr>
              <a:t>… </a:t>
            </a:r>
            <a:endParaRPr lang="fr-CA" sz="1600" dirty="0">
              <a:solidFill>
                <a:srgbClr val="7F7F7F"/>
              </a:solidFill>
              <a:latin typeface="Arial" panose="020B0604020202020204" pitchFamily="34" charset="0"/>
              <a:cs typeface="Arial" panose="020B0604020202020204" pitchFamily="34" charset="0"/>
            </a:endParaRPr>
          </a:p>
          <a:p>
            <a:pPr algn="ctr"/>
            <a:r>
              <a:rPr lang="fr-CA" sz="1200" i="1" dirty="0">
                <a:solidFill>
                  <a:srgbClr val="7F7F7F"/>
                </a:solidFill>
                <a:latin typeface="Arial" panose="020B0604020202020204" pitchFamily="34" charset="0"/>
                <a:cs typeface="Arial" panose="020B0604020202020204" pitchFamily="34" charset="0"/>
              </a:rPr>
              <a:t>mais pas particulièrement </a:t>
            </a:r>
            <a:r>
              <a:rPr lang="fr-CA" sz="1200" i="1" dirty="0" smtClean="0">
                <a:solidFill>
                  <a:srgbClr val="7F7F7F"/>
                </a:solidFill>
                <a:latin typeface="Arial" panose="020B0604020202020204" pitchFamily="34" charset="0"/>
                <a:cs typeface="Arial" panose="020B0604020202020204" pitchFamily="34" charset="0"/>
              </a:rPr>
              <a:t>écologique </a:t>
            </a:r>
            <a:r>
              <a:rPr lang="fr-CA" sz="1200" i="1" dirty="0">
                <a:solidFill>
                  <a:srgbClr val="7F7F7F"/>
                </a:solidFill>
                <a:latin typeface="Arial" panose="020B0604020202020204" pitchFamily="34" charset="0"/>
                <a:cs typeface="Arial" panose="020B0604020202020204" pitchFamily="34" charset="0"/>
              </a:rPr>
              <a:t>contrairement </a:t>
            </a:r>
            <a:r>
              <a:rPr lang="fr-CA" sz="1200" i="1" dirty="0" smtClean="0">
                <a:solidFill>
                  <a:srgbClr val="7F7F7F"/>
                </a:solidFill>
                <a:latin typeface="Arial" panose="020B0604020202020204" pitchFamily="34" charset="0"/>
                <a:cs typeface="Arial" panose="020B0604020202020204" pitchFamily="34" charset="0"/>
              </a:rPr>
              <a:t>aux personnes </a:t>
            </a:r>
            <a:r>
              <a:rPr lang="fr-CA" sz="1200" i="1" dirty="0">
                <a:solidFill>
                  <a:srgbClr val="7F7F7F"/>
                </a:solidFill>
                <a:latin typeface="Arial" panose="020B0604020202020204" pitchFamily="34" charset="0"/>
                <a:cs typeface="Arial" panose="020B0604020202020204" pitchFamily="34" charset="0"/>
              </a:rPr>
              <a:t>LGBT </a:t>
            </a:r>
            <a:r>
              <a:rPr lang="fr-CA" sz="1200" i="1" dirty="0" err="1" smtClean="0">
                <a:solidFill>
                  <a:srgbClr val="7F7F7F"/>
                </a:solidFill>
                <a:latin typeface="Arial" panose="020B0604020202020204" pitchFamily="34" charset="0"/>
                <a:cs typeface="Arial" panose="020B0604020202020204" pitchFamily="34" charset="0"/>
              </a:rPr>
              <a:t>cisgenres</a:t>
            </a:r>
            <a:r>
              <a:rPr lang="fr-CA" sz="1200" dirty="0" smtClean="0">
                <a:solidFill>
                  <a:srgbClr val="7F7F7F"/>
                </a:solidFill>
                <a:latin typeface="Arial" panose="020B0604020202020204" pitchFamily="34" charset="0"/>
                <a:cs typeface="Arial" panose="020B0604020202020204" pitchFamily="34" charset="0"/>
              </a:rPr>
              <a:t> </a:t>
            </a:r>
            <a:endParaRPr lang="fr-CA" sz="1200" dirty="0">
              <a:solidFill>
                <a:srgbClr val="7F7F7F"/>
              </a:solidFill>
              <a:latin typeface="Arial" panose="020B0604020202020204" pitchFamily="34" charset="0"/>
              <a:cs typeface="Arial" panose="020B0604020202020204" pitchFamily="34" charset="0"/>
            </a:endParaRPr>
          </a:p>
        </p:txBody>
      </p:sp>
      <p:sp>
        <p:nvSpPr>
          <p:cNvPr id="18" name="Rectangle à coins arrondis 17"/>
          <p:cNvSpPr/>
          <p:nvPr/>
        </p:nvSpPr>
        <p:spPr>
          <a:xfrm>
            <a:off x="5652121" y="1916015"/>
            <a:ext cx="2969244" cy="1129703"/>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Un certain souci de l’apparence et un désir de profiter des plaisirs de la consommation </a:t>
            </a:r>
            <a:br>
              <a:rPr lang="fr-CA" sz="1400" dirty="0" smtClean="0">
                <a:solidFill>
                  <a:srgbClr val="7F7F7F"/>
                </a:solidFill>
                <a:latin typeface="Arial" panose="020B0604020202020204" pitchFamily="34" charset="0"/>
                <a:cs typeface="Arial" panose="020B0604020202020204" pitchFamily="34" charset="0"/>
              </a:rPr>
            </a:br>
            <a:r>
              <a:rPr lang="fr-CA" sz="1200" dirty="0" smtClean="0">
                <a:solidFill>
                  <a:srgbClr val="7F7F7F"/>
                </a:solidFill>
                <a:latin typeface="Arial" panose="020B0604020202020204" pitchFamily="34" charset="0"/>
                <a:cs typeface="Arial" panose="020B0604020202020204" pitchFamily="34" charset="0"/>
              </a:rPr>
              <a:t>(</a:t>
            </a:r>
            <a:r>
              <a:rPr lang="fr-CA" sz="1200" dirty="0">
                <a:solidFill>
                  <a:srgbClr val="7F7F7F"/>
                </a:solidFill>
                <a:latin typeface="Arial" panose="020B0604020202020204" pitchFamily="34" charset="0"/>
                <a:cs typeface="Arial" panose="020B0604020202020204" pitchFamily="34" charset="0"/>
              </a:rPr>
              <a:t>peut-être </a:t>
            </a:r>
            <a:r>
              <a:rPr lang="fr-CA" sz="1200" dirty="0" smtClean="0">
                <a:solidFill>
                  <a:srgbClr val="7F7F7F"/>
                </a:solidFill>
                <a:latin typeface="Arial" panose="020B0604020202020204" pitchFamily="34" charset="0"/>
                <a:cs typeface="Arial" panose="020B0604020202020204" pitchFamily="34" charset="0"/>
              </a:rPr>
              <a:t>par besoin d’appartenance ou comme exutoire?) </a:t>
            </a:r>
            <a:endParaRPr lang="fr-CA" sz="1200" i="1" dirty="0">
              <a:solidFill>
                <a:srgbClr val="7F7F7F"/>
              </a:solidFill>
              <a:latin typeface="Arial" panose="020B0604020202020204" pitchFamily="34" charset="0"/>
              <a:cs typeface="Arial" panose="020B0604020202020204" pitchFamily="34" charset="0"/>
            </a:endParaRPr>
          </a:p>
        </p:txBody>
      </p:sp>
      <p:sp>
        <p:nvSpPr>
          <p:cNvPr id="20" name="Rectangle à coins arrondis 19"/>
          <p:cNvSpPr/>
          <p:nvPr/>
        </p:nvSpPr>
        <p:spPr>
          <a:xfrm>
            <a:off x="5652121" y="3683124"/>
            <a:ext cx="2969244" cy="1008112"/>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Désir d’authenticité et consommation peu axée sur le plaisir, mais un certain attrait pour les gadgets </a:t>
            </a:r>
            <a:endParaRPr lang="fr-CA" sz="1200" i="1" dirty="0">
              <a:solidFill>
                <a:srgbClr val="7F7F7F"/>
              </a:solidFill>
              <a:latin typeface="Arial" panose="020B0604020202020204" pitchFamily="34" charset="0"/>
              <a:cs typeface="Arial" panose="020B0604020202020204" pitchFamily="34" charset="0"/>
            </a:endParaRPr>
          </a:p>
        </p:txBody>
      </p:sp>
      <p:sp>
        <p:nvSpPr>
          <p:cNvPr id="21" name="ZoneTexte 20"/>
          <p:cNvSpPr txBox="1"/>
          <p:nvPr>
            <p:custDataLst>
              <p:tags r:id="rId4"/>
            </p:custDataLst>
          </p:nvPr>
        </p:nvSpPr>
        <p:spPr>
          <a:xfrm>
            <a:off x="5733653" y="1537815"/>
            <a:ext cx="2808312" cy="392770"/>
          </a:xfrm>
          <a:prstGeom prst="rect">
            <a:avLst/>
          </a:prstGeom>
          <a:noFill/>
        </p:spPr>
        <p:txBody>
          <a:bodyPr wrap="square" lIns="0" tIns="0" rIns="0" bIns="0" rtlCol="0">
            <a:normAutofit/>
          </a:bodyPr>
          <a:lstStyle/>
          <a:p>
            <a:pPr algn="ctr">
              <a:spcBef>
                <a:spcPts val="600"/>
              </a:spcBef>
              <a:buClr>
                <a:srgbClr val="9BBB59"/>
              </a:buClr>
            </a:pPr>
            <a:r>
              <a:rPr lang="fr-CA" sz="1050" u="sng" dirty="0" smtClean="0">
                <a:solidFill>
                  <a:srgbClr val="595959"/>
                </a:solidFill>
                <a:latin typeface="Arial" pitchFamily="34" charset="0"/>
                <a:cs typeface="Arial" pitchFamily="34" charset="0"/>
              </a:rPr>
              <a:t>De façon spécifique aux personnes </a:t>
            </a:r>
            <a:br>
              <a:rPr lang="fr-CA" sz="1050" u="sng" dirty="0" smtClean="0">
                <a:solidFill>
                  <a:srgbClr val="595959"/>
                </a:solidFill>
                <a:latin typeface="Arial" pitchFamily="34" charset="0"/>
                <a:cs typeface="Arial" pitchFamily="34" charset="0"/>
              </a:rPr>
            </a:br>
            <a:r>
              <a:rPr lang="fr-CA" sz="1050" u="sng" dirty="0" smtClean="0">
                <a:solidFill>
                  <a:srgbClr val="595959"/>
                </a:solidFill>
                <a:latin typeface="Arial" pitchFamily="34" charset="0"/>
                <a:cs typeface="Arial" pitchFamily="34" charset="0"/>
              </a:rPr>
              <a:t>transgenres binaires :</a:t>
            </a:r>
          </a:p>
          <a:p>
            <a:pPr marL="171450" indent="-171450" algn="ctr">
              <a:spcBef>
                <a:spcPts val="600"/>
              </a:spcBef>
              <a:buClr>
                <a:srgbClr val="9BBB59"/>
              </a:buClr>
              <a:buFont typeface="Arial" panose="020B0604020202020204" pitchFamily="34" charset="0"/>
              <a:buChar char="•"/>
            </a:pPr>
            <a:endParaRPr lang="fr-CA" sz="1050" u="sng" dirty="0">
              <a:solidFill>
                <a:srgbClr val="595959"/>
              </a:solidFill>
              <a:latin typeface="Arial" pitchFamily="34" charset="0"/>
              <a:cs typeface="Arial" pitchFamily="34" charset="0"/>
            </a:endParaRPr>
          </a:p>
        </p:txBody>
      </p:sp>
      <p:sp>
        <p:nvSpPr>
          <p:cNvPr id="22" name="ZoneTexte 21"/>
          <p:cNvSpPr txBox="1"/>
          <p:nvPr>
            <p:custDataLst>
              <p:tags r:id="rId5"/>
            </p:custDataLst>
          </p:nvPr>
        </p:nvSpPr>
        <p:spPr>
          <a:xfrm>
            <a:off x="5724128" y="3327276"/>
            <a:ext cx="2887712" cy="324036"/>
          </a:xfrm>
          <a:prstGeom prst="rect">
            <a:avLst/>
          </a:prstGeom>
          <a:noFill/>
        </p:spPr>
        <p:txBody>
          <a:bodyPr wrap="square" lIns="0" tIns="0" rIns="0" bIns="0" rtlCol="0">
            <a:normAutofit/>
          </a:bodyPr>
          <a:lstStyle/>
          <a:p>
            <a:pPr algn="ctr">
              <a:spcBef>
                <a:spcPts val="600"/>
              </a:spcBef>
              <a:buClr>
                <a:srgbClr val="9BBB59"/>
              </a:buClr>
            </a:pPr>
            <a:r>
              <a:rPr lang="fr-CA" sz="1050" u="sng" dirty="0" smtClean="0">
                <a:solidFill>
                  <a:srgbClr val="595959"/>
                </a:solidFill>
                <a:latin typeface="Arial" pitchFamily="34" charset="0"/>
                <a:cs typeface="Arial" pitchFamily="34" charset="0"/>
              </a:rPr>
              <a:t>De façon spécifique aux personnes </a:t>
            </a:r>
            <a:br>
              <a:rPr lang="fr-CA" sz="1050" u="sng" dirty="0" smtClean="0">
                <a:solidFill>
                  <a:srgbClr val="595959"/>
                </a:solidFill>
                <a:latin typeface="Arial" pitchFamily="34" charset="0"/>
                <a:cs typeface="Arial" pitchFamily="34" charset="0"/>
              </a:rPr>
            </a:br>
            <a:r>
              <a:rPr lang="fr-CA" sz="1050" u="sng" dirty="0" smtClean="0">
                <a:solidFill>
                  <a:srgbClr val="595959"/>
                </a:solidFill>
                <a:latin typeface="Arial" pitchFamily="34" charset="0"/>
                <a:cs typeface="Arial" pitchFamily="34" charset="0"/>
              </a:rPr>
              <a:t>non binaires</a:t>
            </a:r>
          </a:p>
          <a:p>
            <a:pPr marL="171450" indent="-171450" algn="ctr">
              <a:spcBef>
                <a:spcPts val="600"/>
              </a:spcBef>
              <a:buClr>
                <a:srgbClr val="9BBB59"/>
              </a:buClr>
              <a:buFont typeface="Arial" panose="020B0604020202020204" pitchFamily="34" charset="0"/>
              <a:buChar char="•"/>
            </a:pPr>
            <a:endParaRPr lang="fr-CA" sz="1050" u="sng" dirty="0">
              <a:solidFill>
                <a:srgbClr val="595959"/>
              </a:solidFill>
              <a:latin typeface="Arial" pitchFamily="34" charset="0"/>
              <a:cs typeface="Arial" pitchFamily="34" charset="0"/>
            </a:endParaRPr>
          </a:p>
        </p:txBody>
      </p:sp>
      <p:grpSp>
        <p:nvGrpSpPr>
          <p:cNvPr id="23" name="Groupe 22"/>
          <p:cNvGrpSpPr/>
          <p:nvPr/>
        </p:nvGrpSpPr>
        <p:grpSpPr>
          <a:xfrm>
            <a:off x="5693618" y="5134133"/>
            <a:ext cx="3152559" cy="1208700"/>
            <a:chOff x="5845621" y="1369212"/>
            <a:chExt cx="3152559" cy="1208700"/>
          </a:xfrm>
        </p:grpSpPr>
        <p:sp>
          <p:nvSpPr>
            <p:cNvPr id="24" name="Rectangle à coins arrondis 23"/>
            <p:cNvSpPr/>
            <p:nvPr/>
          </p:nvSpPr>
          <p:spPr>
            <a:xfrm>
              <a:off x="5876132" y="1983838"/>
              <a:ext cx="350248" cy="226586"/>
            </a:xfrm>
            <a:prstGeom prst="roundRect">
              <a:avLst/>
            </a:prstGeom>
            <a:solidFill>
              <a:srgbClr val="EFF6C6"/>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sz="1400" dirty="0">
                <a:solidFill>
                  <a:srgbClr val="7F7F7F"/>
                </a:solidFill>
                <a:latin typeface="Arial" panose="020B0604020202020204" pitchFamily="34" charset="0"/>
                <a:cs typeface="Arial" panose="020B0604020202020204" pitchFamily="34" charset="0"/>
              </a:endParaRPr>
            </a:p>
          </p:txBody>
        </p:sp>
        <p:sp>
          <p:nvSpPr>
            <p:cNvPr id="25" name="Rectangle à coins arrondis 24"/>
            <p:cNvSpPr/>
            <p:nvPr/>
          </p:nvSpPr>
          <p:spPr>
            <a:xfrm>
              <a:off x="5876131" y="1636793"/>
              <a:ext cx="350248" cy="226586"/>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sz="1400" dirty="0">
                <a:solidFill>
                  <a:srgbClr val="7F7F7F"/>
                </a:solidFill>
                <a:latin typeface="Arial" panose="020B0604020202020204" pitchFamily="34" charset="0"/>
                <a:cs typeface="Arial" panose="020B0604020202020204" pitchFamily="34" charset="0"/>
              </a:endParaRPr>
            </a:p>
          </p:txBody>
        </p:sp>
        <p:sp>
          <p:nvSpPr>
            <p:cNvPr id="26" name="Rectangle à coins arrondis 25"/>
            <p:cNvSpPr/>
            <p:nvPr/>
          </p:nvSpPr>
          <p:spPr>
            <a:xfrm>
              <a:off x="5876131" y="2337848"/>
              <a:ext cx="350248" cy="226586"/>
            </a:xfrm>
            <a:prstGeom prst="roundRect">
              <a:avLst/>
            </a:prstGeom>
            <a:solidFill>
              <a:srgbClr val="C3D69B"/>
            </a:solidFill>
            <a:ln>
              <a:solidFill>
                <a:srgbClr val="77933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sz="1400" dirty="0">
                <a:solidFill>
                  <a:srgbClr val="7F7F7F"/>
                </a:solidFill>
                <a:latin typeface="Arial" panose="020B0604020202020204" pitchFamily="34" charset="0"/>
                <a:cs typeface="Arial" panose="020B0604020202020204" pitchFamily="34" charset="0"/>
              </a:endParaRPr>
            </a:p>
          </p:txBody>
        </p:sp>
        <p:sp>
          <p:nvSpPr>
            <p:cNvPr id="27" name="Rectangle 26"/>
            <p:cNvSpPr/>
            <p:nvPr/>
          </p:nvSpPr>
          <p:spPr>
            <a:xfrm>
              <a:off x="6226380" y="1632653"/>
              <a:ext cx="2771800" cy="230832"/>
            </a:xfrm>
            <a:prstGeom prst="rect">
              <a:avLst/>
            </a:prstGeom>
          </p:spPr>
          <p:txBody>
            <a:bodyPr wrap="square">
              <a:spAutoFit/>
            </a:bodyPr>
            <a:lstStyle/>
            <a:p>
              <a:r>
                <a:rPr lang="fr-CA" sz="900" dirty="0" smtClean="0">
                  <a:solidFill>
                    <a:srgbClr val="5A5A5A"/>
                  </a:solidFill>
                  <a:latin typeface="Arial" pitchFamily="34" charset="0"/>
                  <a:cs typeface="Arial" pitchFamily="34" charset="0"/>
                </a:rPr>
                <a:t>Similaire à l’ensemble des LGBT</a:t>
              </a:r>
              <a:endParaRPr lang="fr-CA" sz="900" dirty="0">
                <a:solidFill>
                  <a:srgbClr val="000000"/>
                </a:solidFill>
              </a:endParaRPr>
            </a:p>
          </p:txBody>
        </p:sp>
        <p:sp>
          <p:nvSpPr>
            <p:cNvPr id="28" name="Rectangle 27"/>
            <p:cNvSpPr/>
            <p:nvPr/>
          </p:nvSpPr>
          <p:spPr>
            <a:xfrm>
              <a:off x="6226380" y="1993363"/>
              <a:ext cx="2771800" cy="230832"/>
            </a:xfrm>
            <a:prstGeom prst="rect">
              <a:avLst/>
            </a:prstGeom>
          </p:spPr>
          <p:txBody>
            <a:bodyPr wrap="square">
              <a:spAutoFit/>
            </a:bodyPr>
            <a:lstStyle/>
            <a:p>
              <a:r>
                <a:rPr lang="fr-CA" sz="900" dirty="0" smtClean="0">
                  <a:solidFill>
                    <a:srgbClr val="5A5A5A"/>
                  </a:solidFill>
                  <a:latin typeface="Arial" pitchFamily="34" charset="0"/>
                  <a:cs typeface="Arial" pitchFamily="34" charset="0"/>
                </a:rPr>
                <a:t>Légèrement différent de </a:t>
              </a:r>
              <a:r>
                <a:rPr lang="fr-CA" sz="900" dirty="0">
                  <a:solidFill>
                    <a:srgbClr val="5A5A5A"/>
                  </a:solidFill>
                  <a:latin typeface="Arial" pitchFamily="34" charset="0"/>
                  <a:cs typeface="Arial" pitchFamily="34" charset="0"/>
                </a:rPr>
                <a:t>l’ensemble des LGBT</a:t>
              </a:r>
              <a:r>
                <a:rPr lang="fr-CA" sz="900" dirty="0" smtClean="0">
                  <a:solidFill>
                    <a:srgbClr val="5A5A5A"/>
                  </a:solidFill>
                  <a:latin typeface="Arial" pitchFamily="34" charset="0"/>
                  <a:cs typeface="Arial" pitchFamily="34" charset="0"/>
                </a:rPr>
                <a:t> </a:t>
              </a:r>
              <a:endParaRPr lang="fr-CA" sz="900" dirty="0">
                <a:solidFill>
                  <a:srgbClr val="000000"/>
                </a:solidFill>
              </a:endParaRPr>
            </a:p>
          </p:txBody>
        </p:sp>
        <p:sp>
          <p:nvSpPr>
            <p:cNvPr id="29" name="Rectangle 28"/>
            <p:cNvSpPr/>
            <p:nvPr/>
          </p:nvSpPr>
          <p:spPr>
            <a:xfrm>
              <a:off x="6224816" y="2347080"/>
              <a:ext cx="2771800" cy="230832"/>
            </a:xfrm>
            <a:prstGeom prst="rect">
              <a:avLst/>
            </a:prstGeom>
          </p:spPr>
          <p:txBody>
            <a:bodyPr wrap="square">
              <a:spAutoFit/>
            </a:bodyPr>
            <a:lstStyle/>
            <a:p>
              <a:r>
                <a:rPr lang="fr-CA" sz="900" dirty="0" smtClean="0">
                  <a:solidFill>
                    <a:srgbClr val="5A5A5A"/>
                  </a:solidFill>
                  <a:latin typeface="Arial" pitchFamily="34" charset="0"/>
                  <a:cs typeface="Arial" pitchFamily="34" charset="0"/>
                </a:rPr>
                <a:t>Très différent de </a:t>
              </a:r>
              <a:r>
                <a:rPr lang="fr-CA" sz="900" dirty="0">
                  <a:solidFill>
                    <a:srgbClr val="5A5A5A"/>
                  </a:solidFill>
                  <a:latin typeface="Arial" pitchFamily="34" charset="0"/>
                  <a:cs typeface="Arial" pitchFamily="34" charset="0"/>
                </a:rPr>
                <a:t>l’ensemble des LGBT</a:t>
              </a:r>
              <a:r>
                <a:rPr lang="fr-CA" sz="900" dirty="0" smtClean="0">
                  <a:solidFill>
                    <a:srgbClr val="5A5A5A"/>
                  </a:solidFill>
                  <a:latin typeface="Arial" pitchFamily="34" charset="0"/>
                  <a:cs typeface="Arial" pitchFamily="34" charset="0"/>
                </a:rPr>
                <a:t> </a:t>
              </a:r>
              <a:endParaRPr lang="fr-CA" sz="900" dirty="0">
                <a:solidFill>
                  <a:srgbClr val="000000"/>
                </a:solidFill>
              </a:endParaRPr>
            </a:p>
          </p:txBody>
        </p:sp>
        <p:sp>
          <p:nvSpPr>
            <p:cNvPr id="30" name="Rectangle 29"/>
            <p:cNvSpPr/>
            <p:nvPr/>
          </p:nvSpPr>
          <p:spPr>
            <a:xfrm>
              <a:off x="5845621" y="1369212"/>
              <a:ext cx="2771800" cy="230832"/>
            </a:xfrm>
            <a:prstGeom prst="rect">
              <a:avLst/>
            </a:prstGeom>
          </p:spPr>
          <p:txBody>
            <a:bodyPr wrap="square">
              <a:spAutoFit/>
            </a:bodyPr>
            <a:lstStyle/>
            <a:p>
              <a:r>
                <a:rPr lang="fr-CA" sz="900" b="1" i="1" u="sng" dirty="0" smtClean="0">
                  <a:solidFill>
                    <a:srgbClr val="5A5A5A"/>
                  </a:solidFill>
                  <a:latin typeface="Arial" pitchFamily="34" charset="0"/>
                  <a:cs typeface="Arial" pitchFamily="34" charset="0"/>
                </a:rPr>
                <a:t>Légende du code de couleur: </a:t>
              </a:r>
              <a:endParaRPr lang="fr-CA" sz="900" b="1" i="1" u="sng" dirty="0">
                <a:solidFill>
                  <a:srgbClr val="000000"/>
                </a:solidFill>
              </a:endParaRPr>
            </a:p>
          </p:txBody>
        </p:sp>
      </p:grpSp>
      <p:sp>
        <p:nvSpPr>
          <p:cNvPr id="32" name="Rectangle à coins arrondis 31"/>
          <p:cNvSpPr/>
          <p:nvPr/>
        </p:nvSpPr>
        <p:spPr>
          <a:xfrm>
            <a:off x="573069" y="4869160"/>
            <a:ext cx="4569445"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400" dirty="0" smtClean="0">
                <a:solidFill>
                  <a:srgbClr val="7F7F7F"/>
                </a:solidFill>
                <a:latin typeface="Arial" panose="020B0604020202020204" pitchFamily="34" charset="0"/>
                <a:cs typeface="Arial" panose="020B0604020202020204" pitchFamily="34" charset="0"/>
              </a:rPr>
              <a:t>Distance face aux valeurs familiales traditionnelles</a:t>
            </a:r>
            <a:endParaRPr lang="fr-CA" sz="1400" dirty="0">
              <a:solidFill>
                <a:srgbClr val="7F7F7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70302494"/>
      </p:ext>
    </p:extLst>
  </p:cSld>
  <p:clrMapOvr>
    <a:masterClrMapping/>
  </p:clrMapOvr>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6000" r="-6000"/>
          </a:stretch>
        </a:blipFill>
        <a:effectLst/>
      </p:bgPr>
    </p:bg>
    <p:spTree>
      <p:nvGrpSpPr>
        <p:cNvPr id="1" name=""/>
        <p:cNvGrpSpPr/>
        <p:nvPr/>
      </p:nvGrpSpPr>
      <p:grpSpPr>
        <a:xfrm>
          <a:off x="0" y="0"/>
          <a:ext cx="0" cy="0"/>
          <a:chOff x="0" y="0"/>
          <a:chExt cx="0" cy="0"/>
        </a:xfrm>
      </p:grpSpPr>
      <p:sp>
        <p:nvSpPr>
          <p:cNvPr id="5" name="Espace réservé du contenu 4"/>
          <p:cNvSpPr>
            <a:spLocks noGrp="1"/>
          </p:cNvSpPr>
          <p:nvPr>
            <p:ph idx="1"/>
          </p:nvPr>
        </p:nvSpPr>
        <p:spPr>
          <a:xfrm>
            <a:off x="558801" y="1699260"/>
            <a:ext cx="5813399" cy="2594674"/>
          </a:xfrm>
        </p:spPr>
        <p:txBody>
          <a:bodyPr>
            <a:normAutofit/>
          </a:bodyPr>
          <a:lstStyle/>
          <a:p>
            <a:r>
              <a:rPr lang="fr-CA" sz="3600" dirty="0" smtClean="0"/>
              <a:t>Différences de valeurs socioculturelles par groupe d’âge</a:t>
            </a:r>
            <a:endParaRPr lang="fr-CA" dirty="0"/>
          </a:p>
        </p:txBody>
      </p:sp>
      <p:sp>
        <p:nvSpPr>
          <p:cNvPr id="6" name="Espace réservé du texte 5"/>
          <p:cNvSpPr>
            <a:spLocks noGrp="1"/>
          </p:cNvSpPr>
          <p:nvPr>
            <p:ph type="body" sz="quarter" idx="10"/>
          </p:nvPr>
        </p:nvSpPr>
        <p:spPr/>
        <p:txBody>
          <a:bodyPr/>
          <a:lstStyle/>
          <a:p>
            <a:r>
              <a:rPr lang="fr-CA" i="1" dirty="0"/>
              <a:t>RAPPORT PRÉPARÉ POUR LA FONDATION JASMIN ROY</a:t>
            </a:r>
            <a:endParaRPr lang="fr-CA" dirty="0"/>
          </a:p>
        </p:txBody>
      </p:sp>
      <p:sp>
        <p:nvSpPr>
          <p:cNvPr id="3" name="Espace réservé du pied de page 2"/>
          <p:cNvSpPr>
            <a:spLocks noGrp="1"/>
          </p:cNvSpPr>
          <p:nvPr>
            <p:ph type="ftr" sz="quarter" idx="4294967295"/>
          </p:nvPr>
        </p:nvSpPr>
        <p:spPr>
          <a:xfrm>
            <a:off x="0" y="6483350"/>
            <a:ext cx="2560638" cy="238125"/>
          </a:xfrm>
        </p:spPr>
        <p:txBody>
          <a:bodyPr/>
          <a:lstStyle/>
          <a:p>
            <a:pPr>
              <a:defRPr/>
            </a:pPr>
            <a:r>
              <a:rPr lang="en-CA" smtClean="0">
                <a:solidFill>
                  <a:srgbClr val="000000">
                    <a:tint val="75000"/>
                  </a:srgbClr>
                </a:solidFill>
              </a:rPr>
              <a:t>CROP</a:t>
            </a:r>
            <a:endParaRPr lang="en-CA">
              <a:solidFill>
                <a:srgbClr val="000000">
                  <a:tint val="75000"/>
                </a:srgbClr>
              </a:solidFill>
            </a:endParaRPr>
          </a:p>
        </p:txBody>
      </p:sp>
      <p:sp>
        <p:nvSpPr>
          <p:cNvPr id="4" name="Espace réservé du numéro de diapositive 3"/>
          <p:cNvSpPr>
            <a:spLocks noGrp="1"/>
          </p:cNvSpPr>
          <p:nvPr>
            <p:ph type="sldNum" sz="quarter" idx="4294967295"/>
          </p:nvPr>
        </p:nvSpPr>
        <p:spPr>
          <a:xfrm>
            <a:off x="6546850" y="6483350"/>
            <a:ext cx="2597150" cy="238125"/>
          </a:xfrm>
        </p:spPr>
        <p:txBody>
          <a:bodyPr/>
          <a:lstStyle/>
          <a:p>
            <a:pPr>
              <a:defRPr/>
            </a:pPr>
            <a:fld id="{7862B03F-5F02-4792-8DE3-E78593A108BD}" type="slidenum">
              <a:rPr lang="en-CA" smtClean="0">
                <a:solidFill>
                  <a:srgbClr val="000000">
                    <a:tint val="75000"/>
                  </a:srgbClr>
                </a:solidFill>
              </a:rPr>
              <a:pPr>
                <a:defRPr/>
              </a:pPr>
              <a:t>292</a:t>
            </a:fld>
            <a:endParaRPr lang="en-CA">
              <a:solidFill>
                <a:srgbClr val="000000">
                  <a:tint val="75000"/>
                </a:srgbClr>
              </a:solidFill>
            </a:endParaRPr>
          </a:p>
        </p:txBody>
      </p:sp>
    </p:spTree>
    <p:extLst>
      <p:ext uri="{BB962C8B-B14F-4D97-AF65-F5344CB8AC3E}">
        <p14:creationId xmlns:p14="http://schemas.microsoft.com/office/powerpoint/2010/main" val="393939097"/>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293</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332657"/>
            <a:ext cx="5299075" cy="936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1900" dirty="0" smtClean="0">
                <a:solidFill>
                  <a:srgbClr val="9BBB59"/>
                </a:solidFill>
              </a:rPr>
              <a:t>Différences </a:t>
            </a:r>
            <a:r>
              <a:rPr lang="fr-CA" sz="1900" dirty="0">
                <a:solidFill>
                  <a:srgbClr val="9BBB59"/>
                </a:solidFill>
              </a:rPr>
              <a:t>de valeurs socioculturelles </a:t>
            </a:r>
            <a:r>
              <a:rPr lang="fr-CA" sz="1900" dirty="0" smtClean="0">
                <a:solidFill>
                  <a:srgbClr val="9BBB59"/>
                </a:solidFill>
              </a:rPr>
              <a:t>selon </a:t>
            </a:r>
            <a:r>
              <a:rPr lang="fr-CA" sz="1900" dirty="0" smtClean="0">
                <a:solidFill>
                  <a:srgbClr val="9BBB59"/>
                </a:solidFill>
              </a:rPr>
              <a:t>l’âge au sein de la population LGBT – </a:t>
            </a:r>
            <a:br>
              <a:rPr lang="fr-CA" sz="1900" dirty="0" smtClean="0">
                <a:solidFill>
                  <a:srgbClr val="9BBB59"/>
                </a:solidFill>
              </a:rPr>
            </a:br>
            <a:r>
              <a:rPr lang="fr-CA" sz="1900" dirty="0" smtClean="0">
                <a:solidFill>
                  <a:srgbClr val="9BBB59"/>
                </a:solidFill>
              </a:rPr>
              <a:t>Vue </a:t>
            </a:r>
            <a:r>
              <a:rPr lang="fr-CA" sz="1900" dirty="0">
                <a:solidFill>
                  <a:srgbClr val="9BBB59"/>
                </a:solidFill>
              </a:rPr>
              <a:t>d’ensemble (1/2)</a:t>
            </a:r>
          </a:p>
        </p:txBody>
      </p:sp>
      <p:graphicFrame>
        <p:nvGraphicFramePr>
          <p:cNvPr id="2" name="Tableau 1"/>
          <p:cNvGraphicFramePr>
            <a:graphicFrameLocks noGrp="1"/>
          </p:cNvGraphicFramePr>
          <p:nvPr>
            <p:custDataLst>
              <p:tags r:id="rId4"/>
            </p:custDataLst>
            <p:extLst>
              <p:ext uri="{D42A27DB-BD31-4B8C-83A1-F6EECF244321}">
                <p14:modId xmlns:p14="http://schemas.microsoft.com/office/powerpoint/2010/main" val="2424171568"/>
              </p:ext>
            </p:extLst>
          </p:nvPr>
        </p:nvGraphicFramePr>
        <p:xfrm>
          <a:off x="558800" y="1484784"/>
          <a:ext cx="8034285" cy="3888595"/>
        </p:xfrm>
        <a:graphic>
          <a:graphicData uri="http://schemas.openxmlformats.org/drawingml/2006/table">
            <a:tbl>
              <a:tblPr firstRow="1" bandRow="1">
                <a:tableStyleId>{5C22544A-7EE6-4342-B048-85BDC9FD1C3A}</a:tableStyleId>
              </a:tblPr>
              <a:tblGrid>
                <a:gridCol w="3168000"/>
                <a:gridCol w="546285"/>
                <a:gridCol w="432000"/>
                <a:gridCol w="432000"/>
                <a:gridCol w="432000"/>
                <a:gridCol w="432000"/>
                <a:gridCol w="432000"/>
                <a:gridCol w="432000"/>
                <a:gridCol w="432000"/>
                <a:gridCol w="432000"/>
                <a:gridCol w="432000"/>
                <a:gridCol w="432000"/>
              </a:tblGrid>
              <a:tr h="324000">
                <a:tc>
                  <a:txBody>
                    <a:bodyPr/>
                    <a:lstStyle/>
                    <a:p>
                      <a:endParaRPr lang="fr-CA" dirty="0"/>
                    </a:p>
                  </a:txBody>
                  <a:tcPr>
                    <a:lnB w="57150" cap="flat" cmpd="sng" algn="ctr">
                      <a:noFill/>
                      <a:prstDash val="solid"/>
                      <a:round/>
                      <a:headEnd type="none" w="med" len="med"/>
                      <a:tailEnd type="none" w="med" len="med"/>
                    </a:lnB>
                    <a:solidFill>
                      <a:schemeClr val="bg1"/>
                    </a:solidFill>
                  </a:tcPr>
                </a:tc>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TOTAL 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R w="38100" cap="flat" cmpd="sng" algn="ctr">
                      <a:solidFill>
                        <a:schemeClr val="bg1"/>
                      </a:solidFill>
                      <a:prstDash val="solid"/>
                      <a:round/>
                      <a:headEnd type="none" w="med" len="med"/>
                      <a:tailEnd type="none" w="med" len="med"/>
                    </a:lnR>
                    <a:lnB w="57150" cap="flat" cmpd="sng" algn="ctr">
                      <a:solidFill>
                        <a:srgbClr val="9BBB59"/>
                      </a:solidFill>
                      <a:prstDash val="solid"/>
                      <a:round/>
                      <a:headEnd type="none" w="med" len="med"/>
                      <a:tailEnd type="none" w="med" len="med"/>
                    </a:lnB>
                    <a:solidFill>
                      <a:srgbClr val="EFF4E4"/>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 ANS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lumMod val="75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 ANS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 ANS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lumMod val="75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35-54 ANS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 ANS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lumMod val="75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r>
              <a:tr h="370840">
                <a:tc>
                  <a:txBody>
                    <a:bodyPr/>
                    <a:lstStyle/>
                    <a:p>
                      <a:endParaRPr lang="fr-CA" dirty="0"/>
                    </a:p>
                  </a:txBody>
                  <a:tcP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v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rgbClr val="EFF4E4"/>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POP.</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CAN</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POP.</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CAN</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POP.</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CAN</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POP.</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CAN</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POP.</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CAN</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85000"/>
                      </a:schemeClr>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500" b="1" kern="1200" dirty="0" smtClean="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500" b="1" kern="1200" dirty="0" smtClean="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5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r>
              <a:tr h="0">
                <a:tc>
                  <a:txBody>
                    <a:bodyPr/>
                    <a:lstStyle/>
                    <a:p>
                      <a:pPr algn="l" fontAlgn="ctr"/>
                      <a:r>
                        <a:rPr lang="fr-CA" sz="1000" b="1" i="0" u="none" strike="noStrike" dirty="0">
                          <a:solidFill>
                            <a:srgbClr val="595959"/>
                          </a:solidFill>
                          <a:effectLst/>
                          <a:latin typeface="Arial"/>
                        </a:rPr>
                        <a:t>NOUVELLE FAMILLE</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203</a:t>
                      </a: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43</a:t>
                      </a: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224</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186</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208</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224</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184</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0">
                <a:tc>
                  <a:txBody>
                    <a:bodyPr/>
                    <a:lstStyle/>
                    <a:p>
                      <a:pPr algn="l" fontAlgn="ctr"/>
                      <a:r>
                        <a:rPr lang="fr-CA" sz="1000" b="1" i="0" u="none" strike="noStrike" dirty="0">
                          <a:solidFill>
                            <a:srgbClr val="595959"/>
                          </a:solidFill>
                          <a:effectLst/>
                          <a:latin typeface="Arial"/>
                        </a:rPr>
                        <a:t>MÉTISSAGE</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FF0000"/>
                          </a:solidFill>
                          <a:latin typeface="Arial" charset="0"/>
                          <a:ea typeface="+mn-ea"/>
                          <a:cs typeface="+mn-cs"/>
                        </a:rPr>
                        <a:t>150</a:t>
                      </a:r>
                    </a:p>
                  </a:txBody>
                  <a:tcPr marL="9525" marR="9525" marT="9525" marB="0" anchor="ctr">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171</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129</a:t>
                      </a: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161</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113</a:t>
                      </a: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176</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145</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129</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algn="ctr" fontAlgn="ctr"/>
                      <a:endParaRPr lang="fr-CA" sz="500" b="1" kern="1200" dirty="0">
                        <a:solidFill>
                          <a:srgbClr val="FF0000"/>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12700" cmpd="sng">
                      <a:noFill/>
                    </a:lnB>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solidFill>
                      <a:schemeClr val="bg1">
                        <a:lumMod val="85000"/>
                      </a:schemeClr>
                    </a:solidFill>
                  </a:tcPr>
                </a:tc>
              </a:tr>
              <a:tr h="0">
                <a:tc>
                  <a:txBody>
                    <a:bodyPr/>
                    <a:lstStyle/>
                    <a:p>
                      <a:pPr algn="l" fontAlgn="ctr"/>
                      <a:r>
                        <a:rPr lang="fr-CA" sz="1000" b="1" i="0" u="none" strike="noStrike" dirty="0">
                          <a:solidFill>
                            <a:srgbClr val="595959"/>
                          </a:solidFill>
                          <a:effectLst/>
                          <a:latin typeface="Arial"/>
                        </a:rPr>
                        <a:t>MOINDRE IMPORTANCE DU TRAVAIL</a:t>
                      </a:r>
                    </a:p>
                  </a:txBody>
                  <a:tcPr marL="9525" marR="9525" marT="9525" marB="0" anchor="ct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F0000"/>
                          </a:solidFill>
                          <a:latin typeface="Arial" charset="0"/>
                          <a:ea typeface="+mn-ea"/>
                          <a:cs typeface="+mn-cs"/>
                        </a:rPr>
                        <a:t>143</a:t>
                      </a: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135</a:t>
                      </a:r>
                    </a:p>
                  </a:txBody>
                  <a:tcPr marL="9525" marR="9525" marT="9525" marB="0" anchor="b">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61</a:t>
                      </a:r>
                    </a:p>
                  </a:txBody>
                  <a:tcPr marL="9525" marR="9525" marT="9525" marB="0" anchor="b">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122</a:t>
                      </a:r>
                    </a:p>
                  </a:txBody>
                  <a:tcPr marL="9525" marR="9525" marT="9525" marB="0" anchor="b">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148</a:t>
                      </a:r>
                    </a:p>
                  </a:txBody>
                  <a:tcPr marL="9525" marR="9525" marT="9525" marB="0" anchor="b">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143</a:t>
                      </a:r>
                    </a:p>
                  </a:txBody>
                  <a:tcPr marL="9525" marR="9525" marT="9525" marB="0" anchor="b">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152</a:t>
                      </a:r>
                    </a:p>
                  </a:txBody>
                  <a:tcPr marL="9525" marR="9525" marT="9525" marB="0" anchor="b">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r>
              <a:tr h="0">
                <a:tc>
                  <a:txBody>
                    <a:bodyPr/>
                    <a:lstStyle/>
                    <a:p>
                      <a:pPr algn="l" fontAlgn="ctr"/>
                      <a:r>
                        <a:rPr lang="fr-CA" sz="1000" b="1" i="0" u="none" strike="noStrike" dirty="0">
                          <a:solidFill>
                            <a:srgbClr val="595959"/>
                          </a:solidFill>
                          <a:effectLst/>
                          <a:latin typeface="Arial"/>
                        </a:rPr>
                        <a:t>ÉPANOUISSEMENT AU TRAVAIL</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D8B00"/>
                          </a:solidFill>
                          <a:latin typeface="Arial" charset="0"/>
                          <a:ea typeface="+mn-ea"/>
                          <a:cs typeface="+mn-cs"/>
                        </a:rPr>
                        <a:t>125</a:t>
                      </a:r>
                    </a:p>
                  </a:txBody>
                  <a:tcPr marL="9525" marR="9525" marT="9525" marB="0" anchor="ctr">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rgbClr val="EFF4E4"/>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82</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134</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129</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129</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125</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120</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ctr"/>
                      <a:endParaRPr lang="fr-CA" sz="500" b="1" kern="1200" dirty="0">
                        <a:solidFill>
                          <a:srgbClr val="FD8B00"/>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CREATIVITÉ </a:t>
                      </a:r>
                      <a:r>
                        <a:rPr lang="fr-CA" sz="1000" b="1" i="0" u="none" strike="noStrike" dirty="0">
                          <a:solidFill>
                            <a:srgbClr val="595959"/>
                          </a:solidFill>
                          <a:effectLst/>
                          <a:latin typeface="Arial"/>
                        </a:rPr>
                        <a:t>PERSONNELLE</a:t>
                      </a:r>
                    </a:p>
                  </a:txBody>
                  <a:tcPr marL="9525" marR="9525" marT="9525" marB="0" anchor="ctr">
                    <a:solidFill>
                      <a:schemeClr val="bg1"/>
                    </a:solidFill>
                  </a:tcPr>
                </a:tc>
                <a:tc>
                  <a:txBody>
                    <a:bodyPr/>
                    <a:lstStyle/>
                    <a:p>
                      <a:pPr algn="ctr" fontAlgn="ctr"/>
                      <a:r>
                        <a:rPr lang="fr-CA" sz="1200" b="1" kern="1200" dirty="0">
                          <a:solidFill>
                            <a:srgbClr val="FD8B00"/>
                          </a:solidFill>
                          <a:latin typeface="Arial" charset="0"/>
                          <a:ea typeface="+mn-ea"/>
                          <a:cs typeface="+mn-cs"/>
                        </a:rPr>
                        <a:t>136</a:t>
                      </a:r>
                    </a:p>
                  </a:txBody>
                  <a:tcPr marL="9525" marR="9525" marT="9525" marB="0" anchor="ctr">
                    <a:lnR w="38100" cap="flat" cmpd="sng" algn="ctr">
                      <a:solidFill>
                        <a:schemeClr val="bg1"/>
                      </a:solidFill>
                      <a:prstDash val="solid"/>
                      <a:round/>
                      <a:headEnd type="none" w="med" len="med"/>
                      <a:tailEnd type="none" w="med" len="med"/>
                    </a:lnR>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132</a:t>
                      </a:r>
                    </a:p>
                  </a:txBody>
                  <a:tcPr marL="9525" marR="9525" marT="9525" marB="0" anchor="b">
                    <a:lnL w="38100" cap="flat" cmpd="sng" algn="ctr">
                      <a:solidFill>
                        <a:schemeClr val="bg1"/>
                      </a:solidFill>
                      <a:prstDash val="solid"/>
                      <a:round/>
                      <a:headEnd type="none" w="med" len="med"/>
                      <a:tailEnd type="none" w="med" len="med"/>
                    </a:lnL>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218</a:t>
                      </a: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155</a:t>
                      </a:r>
                    </a:p>
                  </a:txBody>
                  <a:tcPr marL="9525" marR="9525" marT="9525" marB="0" anchor="b">
                    <a:lnL w="38100" cap="flat" cmpd="sng" algn="ctr">
                      <a:solidFill>
                        <a:schemeClr val="bg1"/>
                      </a:solidFill>
                      <a:prstDash val="solid"/>
                      <a:round/>
                      <a:headEnd type="none" w="med" len="med"/>
                      <a:tailEnd type="none" w="med" len="med"/>
                    </a:lnL>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177</a:t>
                      </a: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127</a:t>
                      </a:r>
                    </a:p>
                  </a:txBody>
                  <a:tcPr marL="9525" marR="9525" marT="9525" marB="0" anchor="ctr">
                    <a:lnL w="38100" cap="flat" cmpd="sng" algn="ctr">
                      <a:solidFill>
                        <a:schemeClr val="bg1"/>
                      </a:solidFill>
                      <a:prstDash val="solid"/>
                      <a:round/>
                      <a:headEnd type="none" w="med" len="med"/>
                      <a:tailEnd type="none" w="med" len="med"/>
                    </a:lnL>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159</a:t>
                      </a: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73</a:t>
                      </a:r>
                    </a:p>
                  </a:txBody>
                  <a:tcPr marL="9525" marR="9525" marT="9525" marB="0" anchor="ctr">
                    <a:lnL w="38100" cap="flat" cmpd="sng" algn="ctr">
                      <a:solidFill>
                        <a:schemeClr val="bg1"/>
                      </a:solidFill>
                      <a:prstDash val="solid"/>
                      <a:round/>
                      <a:headEnd type="none" w="med" len="med"/>
                      <a:tailEnd type="none" w="med" len="med"/>
                    </a:lnL>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dirty="0">
                        <a:solidFill>
                          <a:srgbClr val="FD8B00"/>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r>
              <a:tr h="0">
                <a:tc>
                  <a:txBody>
                    <a:bodyPr/>
                    <a:lstStyle/>
                    <a:p>
                      <a:pPr algn="l" fontAlgn="ctr"/>
                      <a:r>
                        <a:rPr lang="fr-CA" sz="1000" b="1" i="0" u="none" strike="noStrike" dirty="0">
                          <a:solidFill>
                            <a:srgbClr val="595959"/>
                          </a:solidFill>
                          <a:effectLst/>
                          <a:latin typeface="Arial"/>
                        </a:rPr>
                        <a:t>BONHEUR AVANT LE DEVOIR</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133</a:t>
                      </a:r>
                    </a:p>
                  </a:txBody>
                  <a:tcPr marL="9525" marR="9525" marT="9525" marB="0" anchor="ctr">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115</a:t>
                      </a: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185</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a:solidFill>
                            <a:srgbClr val="FF0000"/>
                          </a:solidFill>
                          <a:latin typeface="Arial" charset="0"/>
                          <a:ea typeface="+mn-ea"/>
                          <a:cs typeface="+mn-cs"/>
                        </a:rPr>
                        <a:t>140</a:t>
                      </a: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175</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128</a:t>
                      </a:r>
                    </a:p>
                  </a:txBody>
                  <a:tcPr marL="9525" marR="9525" marT="9525" marB="0" anchor="ctr">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165</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123</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78</a:t>
                      </a:r>
                    </a:p>
                  </a:txBody>
                  <a:tcPr marL="9525" marR="9525" marT="9525" marB="0" anchor="ctr">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INTENSITÉ </a:t>
                      </a:r>
                      <a:r>
                        <a:rPr lang="fr-CA" sz="1000" b="1" i="0" u="none" strike="noStrike" dirty="0">
                          <a:solidFill>
                            <a:srgbClr val="595959"/>
                          </a:solidFill>
                          <a:effectLst/>
                          <a:latin typeface="Arial"/>
                        </a:rPr>
                        <a:t>ET </a:t>
                      </a:r>
                      <a:r>
                        <a:rPr lang="fr-CA" sz="1000" b="1" i="0" u="none" strike="noStrike" dirty="0" smtClean="0">
                          <a:solidFill>
                            <a:srgbClr val="595959"/>
                          </a:solidFill>
                          <a:effectLst/>
                          <a:latin typeface="Arial"/>
                        </a:rPr>
                        <a:t>EXPÉRIENCES</a:t>
                      </a:r>
                      <a:r>
                        <a:rPr lang="fr-CA" sz="1000" b="1" i="0" u="none" strike="noStrike" baseline="0" dirty="0" smtClean="0">
                          <a:solidFill>
                            <a:srgbClr val="595959"/>
                          </a:solidFill>
                          <a:effectLst/>
                          <a:latin typeface="Arial"/>
                        </a:rPr>
                        <a:t> </a:t>
                      </a:r>
                      <a:r>
                        <a:rPr lang="fr-CA" sz="1000" b="1" i="0" u="none" strike="noStrike" dirty="0" smtClean="0">
                          <a:solidFill>
                            <a:srgbClr val="595959"/>
                          </a:solidFill>
                          <a:effectLst/>
                          <a:latin typeface="Arial"/>
                        </a:rPr>
                        <a:t>EMOTIONNELLES/HYPERRATIONALITÉ</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rgbClr val="EFF4E4"/>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91</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79</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91</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79</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r>
              <a:tr h="0">
                <a:tc>
                  <a:txBody>
                    <a:bodyPr/>
                    <a:lstStyle/>
                    <a:p>
                      <a:pPr algn="l" fontAlgn="ctr"/>
                      <a:r>
                        <a:rPr lang="fr-CA" sz="1000" b="1" i="0" u="none" strike="noStrike" dirty="0">
                          <a:solidFill>
                            <a:srgbClr val="595959"/>
                          </a:solidFill>
                          <a:effectLst/>
                          <a:latin typeface="Arial"/>
                        </a:rPr>
                        <a:t>RESPONSABILITÉ SOCIALE</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125</a:t>
                      </a:r>
                    </a:p>
                  </a:txBody>
                  <a:tcPr marL="9525" marR="9525" marT="9525" marB="0" anchor="ctr">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55</a:t>
                      </a: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160</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125</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145</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r>
              <a:tr h="0">
                <a:tc>
                  <a:txBody>
                    <a:bodyPr/>
                    <a:lstStyle/>
                    <a:p>
                      <a:pPr algn="l" fontAlgn="ctr"/>
                      <a:r>
                        <a:rPr lang="fr-CA" sz="1000" b="1" i="0" u="none" strike="noStrike" dirty="0">
                          <a:solidFill>
                            <a:srgbClr val="595959"/>
                          </a:solidFill>
                          <a:effectLst/>
                          <a:latin typeface="Arial"/>
                        </a:rPr>
                        <a:t>STYLE DE VIE ÉCOLOGIQUE</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ctr"/>
                      <a:r>
                        <a:rPr lang="fr-CA" sz="1200" b="1" kern="1200" dirty="0">
                          <a:solidFill>
                            <a:srgbClr val="FD8B00"/>
                          </a:solidFill>
                          <a:latin typeface="Arial" charset="0"/>
                          <a:ea typeface="+mn-ea"/>
                          <a:cs typeface="+mn-cs"/>
                        </a:rPr>
                        <a:t>125</a:t>
                      </a:r>
                    </a:p>
                  </a:txBody>
                  <a:tcPr marL="9525" marR="9525" marT="9525" marB="0" anchor="ctr">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rgbClr val="EFF4E4"/>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39</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75</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79</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132</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129</a:t>
                      </a: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164</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r>
              <a:tr h="144000">
                <a:tc>
                  <a:txBody>
                    <a:bodyPr/>
                    <a:lstStyle/>
                    <a:p>
                      <a:pPr algn="l" fontAlgn="ctr"/>
                      <a:endParaRPr lang="fr-CA" sz="500" b="1" i="0" u="none" strike="noStrike" dirty="0">
                        <a:solidFill>
                          <a:srgbClr val="595959"/>
                        </a:solidFill>
                        <a:effectLst/>
                        <a:latin typeface="Arial"/>
                      </a:endParaRPr>
                    </a:p>
                  </a:txBody>
                  <a:tcPr marL="9525" marR="9525" marT="9525" marB="0" anchor="ctr">
                    <a:solidFill>
                      <a:schemeClr val="bg1">
                        <a:lumMod val="85000"/>
                      </a:schemeClr>
                    </a:solidFill>
                  </a:tcPr>
                </a:tc>
                <a:tc>
                  <a:txBody>
                    <a:bodyPr/>
                    <a:lstStyle/>
                    <a:p>
                      <a:pPr algn="ctr" fontAlgn="b"/>
                      <a:endParaRPr lang="fr-CA" sz="5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12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solidFill>
                      <a:schemeClr val="bg1">
                        <a:lumMod val="85000"/>
                      </a:schemeClr>
                    </a:solidFill>
                  </a:tcPr>
                </a:tc>
              </a:tr>
              <a:tr h="0">
                <a:tc>
                  <a:txBody>
                    <a:bodyPr/>
                    <a:lstStyle/>
                    <a:p>
                      <a:pPr algn="l" fontAlgn="ctr"/>
                      <a:r>
                        <a:rPr lang="fr-CA" sz="1000" b="1" i="0" u="none" strike="noStrike" dirty="0" smtClean="0">
                          <a:solidFill>
                            <a:srgbClr val="595959"/>
                          </a:solidFill>
                          <a:effectLst/>
                          <a:latin typeface="Arial"/>
                        </a:rPr>
                        <a:t>ADAPTABILITÉ</a:t>
                      </a:r>
                      <a:endParaRPr lang="fr-CA" sz="1000" b="1" i="0" u="none" strike="noStrike" dirty="0">
                        <a:solidFill>
                          <a:srgbClr val="595959"/>
                        </a:solidFill>
                        <a:effectLst/>
                        <a:latin typeface="Arial"/>
                      </a:endParaRP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ctr"/>
                      <a:r>
                        <a:rPr lang="fr-CA" sz="1200" b="1" kern="1200" dirty="0">
                          <a:solidFill>
                            <a:srgbClr val="FD8B00"/>
                          </a:solidFill>
                          <a:latin typeface="Arial" charset="0"/>
                          <a:ea typeface="+mn-ea"/>
                          <a:cs typeface="+mn-cs"/>
                        </a:rPr>
                        <a:t>113</a:t>
                      </a:r>
                    </a:p>
                  </a:txBody>
                  <a:tcPr marL="9525" marR="9525" marT="9525" marB="0" anchor="ctr">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110</a:t>
                      </a: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119</a:t>
                      </a: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110</a:t>
                      </a:r>
                    </a:p>
                  </a:txBody>
                  <a:tcPr marL="9525" marR="9525" marT="9525" marB="0" anchor="ctr">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90</a:t>
                      </a:r>
                    </a:p>
                  </a:txBody>
                  <a:tcPr marL="9525" marR="9525" marT="9525" marB="0" anchor="ctr">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131</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r>
            </a:tbl>
          </a:graphicData>
        </a:graphic>
      </p:graphicFrame>
      <p:grpSp>
        <p:nvGrpSpPr>
          <p:cNvPr id="19" name="Groupe 18"/>
          <p:cNvGrpSpPr/>
          <p:nvPr>
            <p:custDataLst>
              <p:tags r:id="rId5"/>
            </p:custDataLst>
          </p:nvPr>
        </p:nvGrpSpPr>
        <p:grpSpPr>
          <a:xfrm>
            <a:off x="4368799" y="5929139"/>
            <a:ext cx="3232869" cy="524197"/>
            <a:chOff x="619051" y="5848285"/>
            <a:chExt cx="3232869" cy="524197"/>
          </a:xfrm>
        </p:grpSpPr>
        <p:sp>
          <p:nvSpPr>
            <p:cNvPr id="21" name="Titre"/>
            <p:cNvSpPr>
              <a:spLocks noChangeAspect="1" noChangeArrowheads="1"/>
            </p:cNvSpPr>
            <p:nvPr>
              <p:custDataLst>
                <p:tags r:id="rId7"/>
              </p:custDataLst>
            </p:nvPr>
          </p:nvSpPr>
          <p:spPr bwMode="auto">
            <a:xfrm>
              <a:off x="755576" y="5849873"/>
              <a:ext cx="3096344" cy="498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fr-FR" altLang="fr-FR" sz="900" b="1" kern="0" dirty="0">
                  <a:solidFill>
                    <a:srgbClr val="595959"/>
                  </a:solidFill>
                  <a:latin typeface="Arial" charset="0"/>
                </a:rPr>
                <a:t>Très </a:t>
              </a:r>
              <a:r>
                <a:rPr lang="fr-FR" altLang="fr-FR" sz="900" b="1" kern="0" dirty="0" smtClean="0">
                  <a:solidFill>
                    <a:srgbClr val="595959"/>
                  </a:solidFill>
                  <a:latin typeface="Arial" charset="0"/>
                </a:rPr>
                <a:t>forts vs moyenne de la pop. canadienne </a:t>
              </a:r>
              <a:endParaRPr lang="fr-FR" altLang="fr-FR" sz="900" b="1" kern="0" dirty="0">
                <a:solidFill>
                  <a:srgbClr val="595959"/>
                </a:solidFill>
                <a:latin typeface="Arial" charset="0"/>
              </a:endParaRPr>
            </a:p>
            <a:p>
              <a:pPr>
                <a:lnSpc>
                  <a:spcPct val="90000"/>
                </a:lnSpc>
                <a:defRPr/>
              </a:pPr>
              <a:r>
                <a:rPr lang="fr-FR" altLang="fr-FR" sz="900" b="1" kern="0" dirty="0" smtClean="0">
                  <a:solidFill>
                    <a:srgbClr val="595959"/>
                  </a:solidFill>
                  <a:latin typeface="Arial" charset="0"/>
                </a:rPr>
                <a:t>Forts </a:t>
              </a:r>
              <a:r>
                <a:rPr lang="fr-FR" altLang="fr-FR" sz="900" b="1" kern="0" dirty="0">
                  <a:solidFill>
                    <a:srgbClr val="595959"/>
                  </a:solidFill>
                  <a:latin typeface="Arial" charset="0"/>
                </a:rPr>
                <a:t>vs moyenne de la pop. canadienne </a:t>
              </a:r>
            </a:p>
            <a:p>
              <a:pPr>
                <a:lnSpc>
                  <a:spcPct val="90000"/>
                </a:lnSpc>
                <a:defRPr/>
              </a:pPr>
              <a:r>
                <a:rPr lang="fr-FR" altLang="fr-FR" sz="900" b="1" kern="0" dirty="0" smtClean="0">
                  <a:solidFill>
                    <a:srgbClr val="595959"/>
                  </a:solidFill>
                  <a:latin typeface="Arial" charset="0"/>
                </a:rPr>
                <a:t>Faibles </a:t>
              </a:r>
              <a:r>
                <a:rPr lang="fr-FR" altLang="fr-FR" sz="900" b="1" kern="0" dirty="0">
                  <a:solidFill>
                    <a:srgbClr val="595959"/>
                  </a:solidFill>
                  <a:latin typeface="Arial" charset="0"/>
                </a:rPr>
                <a:t>vs moyenne de la pop. canadienne </a:t>
              </a:r>
            </a:p>
            <a:p>
              <a:pPr>
                <a:lnSpc>
                  <a:spcPct val="90000"/>
                </a:lnSpc>
                <a:defRPr/>
              </a:pPr>
              <a:r>
                <a:rPr lang="fr-FR" altLang="fr-FR" sz="900" b="1" kern="0" dirty="0">
                  <a:solidFill>
                    <a:srgbClr val="595959"/>
                  </a:solidFill>
                  <a:latin typeface="Arial" charset="0"/>
                </a:rPr>
                <a:t>Très </a:t>
              </a:r>
              <a:r>
                <a:rPr lang="fr-FR" altLang="fr-FR" sz="900" b="1" kern="0" dirty="0" smtClean="0">
                  <a:solidFill>
                    <a:srgbClr val="595959"/>
                  </a:solidFill>
                  <a:latin typeface="Arial" charset="0"/>
                </a:rPr>
                <a:t>faibles </a:t>
              </a:r>
              <a:r>
                <a:rPr lang="fr-FR" altLang="fr-FR" sz="900" b="1" kern="0" dirty="0">
                  <a:solidFill>
                    <a:srgbClr val="595959"/>
                  </a:solidFill>
                  <a:latin typeface="Arial" charset="0"/>
                </a:rPr>
                <a:t>vs moyenne de la pop. canadienne </a:t>
              </a:r>
              <a:endParaRPr lang="fr-CA" altLang="fr-FR" sz="900" b="1" kern="0" dirty="0">
                <a:solidFill>
                  <a:srgbClr val="595959"/>
                </a:solidFill>
                <a:latin typeface="Arial" charset="0"/>
              </a:endParaRPr>
            </a:p>
          </p:txBody>
        </p:sp>
        <p:grpSp>
          <p:nvGrpSpPr>
            <p:cNvPr id="22" name="Groupe 185"/>
            <p:cNvGrpSpPr>
              <a:grpSpLocks/>
            </p:cNvGrpSpPr>
            <p:nvPr/>
          </p:nvGrpSpPr>
          <p:grpSpPr bwMode="auto">
            <a:xfrm>
              <a:off x="619051" y="5848285"/>
              <a:ext cx="101510" cy="524197"/>
              <a:chOff x="7484103" y="4847894"/>
              <a:chExt cx="101600" cy="525119"/>
            </a:xfrm>
          </p:grpSpPr>
          <p:sp>
            <p:nvSpPr>
              <p:cNvPr id="23" name="SynthV1006S0"/>
              <p:cNvSpPr/>
              <p:nvPr/>
            </p:nvSpPr>
            <p:spPr>
              <a:xfrm>
                <a:off x="7484103" y="4847894"/>
                <a:ext cx="101690" cy="101779"/>
              </a:xfrm>
              <a:prstGeom prst="ellipse">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sp>
            <p:nvSpPr>
              <p:cNvPr id="24" name="SynthV1006S0"/>
              <p:cNvSpPr/>
              <p:nvPr/>
            </p:nvSpPr>
            <p:spPr>
              <a:xfrm>
                <a:off x="7484103" y="4991020"/>
                <a:ext cx="101690" cy="101779"/>
              </a:xfrm>
              <a:prstGeom prst="ellipse">
                <a:avLst/>
              </a:prstGeom>
              <a:solidFill>
                <a:srgbClr val="FD8B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sp>
            <p:nvSpPr>
              <p:cNvPr id="25" name="SynthV1006S0"/>
              <p:cNvSpPr/>
              <p:nvPr/>
            </p:nvSpPr>
            <p:spPr>
              <a:xfrm>
                <a:off x="7484103" y="5134147"/>
                <a:ext cx="101690" cy="101779"/>
              </a:xfrm>
              <a:prstGeom prst="ellipse">
                <a:avLst/>
              </a:prstGeom>
              <a:solidFill>
                <a:srgbClr val="00CC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sp>
            <p:nvSpPr>
              <p:cNvPr id="26" name="SynthV1006S0"/>
              <p:cNvSpPr/>
              <p:nvPr/>
            </p:nvSpPr>
            <p:spPr>
              <a:xfrm>
                <a:off x="7484103" y="5270912"/>
                <a:ext cx="101690" cy="101779"/>
              </a:xfrm>
              <a:prstGeom prst="ellipse">
                <a:avLst/>
              </a:prstGeom>
              <a:solidFill>
                <a:srgbClr val="0000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grpSp>
      </p:grpSp>
      <p:sp>
        <p:nvSpPr>
          <p:cNvPr id="27" name="Titre"/>
          <p:cNvSpPr>
            <a:spLocks noChangeAspect="1" noChangeArrowheads="1"/>
          </p:cNvSpPr>
          <p:nvPr>
            <p:custDataLst>
              <p:tags r:id="rId6"/>
            </p:custDataLst>
          </p:nvPr>
        </p:nvSpPr>
        <p:spPr bwMode="auto">
          <a:xfrm>
            <a:off x="570459" y="5925383"/>
            <a:ext cx="3588339" cy="498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fr-FR" altLang="fr-FR" sz="900" b="1" u="sng" kern="0" dirty="0" smtClean="0">
                <a:solidFill>
                  <a:srgbClr val="595959"/>
                </a:solidFill>
                <a:latin typeface="Arial" charset="0"/>
              </a:rPr>
              <a:t>Légende </a:t>
            </a:r>
            <a:r>
              <a:rPr lang="fr-FR" altLang="fr-FR" sz="900" b="1" kern="0" dirty="0" smtClean="0">
                <a:solidFill>
                  <a:srgbClr val="595959"/>
                </a:solidFill>
                <a:latin typeface="Arial" charset="0"/>
              </a:rPr>
              <a:t>: </a:t>
            </a:r>
          </a:p>
          <a:p>
            <a:pPr>
              <a:lnSpc>
                <a:spcPct val="90000"/>
              </a:lnSpc>
              <a:defRPr/>
            </a:pPr>
            <a:r>
              <a:rPr lang="fr-FR" altLang="fr-FR" sz="900" b="1" kern="0" dirty="0" smtClean="0">
                <a:solidFill>
                  <a:srgbClr val="595959"/>
                </a:solidFill>
                <a:latin typeface="Arial" charset="0"/>
              </a:rPr>
              <a:t>Différences vs moyenne de la population canadienne exprimées en indices : 100 représente le score moyen de la population canadienne sur la valeur mesurée</a:t>
            </a:r>
            <a:endParaRPr lang="fr-CA" altLang="fr-FR" sz="900" b="1" kern="0" dirty="0">
              <a:solidFill>
                <a:srgbClr val="595959"/>
              </a:solidFill>
              <a:latin typeface="Arial" charset="0"/>
            </a:endParaRPr>
          </a:p>
        </p:txBody>
      </p:sp>
    </p:spTree>
    <p:extLst>
      <p:ext uri="{BB962C8B-B14F-4D97-AF65-F5344CB8AC3E}">
        <p14:creationId xmlns:p14="http://schemas.microsoft.com/office/powerpoint/2010/main" val="1772552025"/>
      </p:ext>
    </p:extLst>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294</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332657"/>
            <a:ext cx="5299075" cy="936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1900" dirty="0" smtClean="0">
                <a:solidFill>
                  <a:srgbClr val="9BBB59"/>
                </a:solidFill>
              </a:rPr>
              <a:t>Différences </a:t>
            </a:r>
            <a:r>
              <a:rPr lang="fr-CA" sz="1900" dirty="0">
                <a:solidFill>
                  <a:srgbClr val="9BBB59"/>
                </a:solidFill>
              </a:rPr>
              <a:t>de valeurs socioculturelles </a:t>
            </a:r>
            <a:r>
              <a:rPr lang="fr-CA" sz="1900" dirty="0" smtClean="0">
                <a:solidFill>
                  <a:srgbClr val="9BBB59"/>
                </a:solidFill>
              </a:rPr>
              <a:t>selon </a:t>
            </a:r>
            <a:r>
              <a:rPr lang="fr-CA" sz="1900" dirty="0" smtClean="0">
                <a:solidFill>
                  <a:srgbClr val="9BBB59"/>
                </a:solidFill>
              </a:rPr>
              <a:t>l’âge au sein de la population LGBT – </a:t>
            </a:r>
            <a:br>
              <a:rPr lang="fr-CA" sz="1900" dirty="0" smtClean="0">
                <a:solidFill>
                  <a:srgbClr val="9BBB59"/>
                </a:solidFill>
              </a:rPr>
            </a:br>
            <a:r>
              <a:rPr lang="fr-CA" sz="1900" dirty="0" smtClean="0">
                <a:solidFill>
                  <a:srgbClr val="9BBB59"/>
                </a:solidFill>
              </a:rPr>
              <a:t>Vue </a:t>
            </a:r>
            <a:r>
              <a:rPr lang="fr-CA" sz="1900" dirty="0">
                <a:solidFill>
                  <a:srgbClr val="9BBB59"/>
                </a:solidFill>
              </a:rPr>
              <a:t>d’ensemble (2/2)</a:t>
            </a:r>
          </a:p>
        </p:txBody>
      </p:sp>
      <p:graphicFrame>
        <p:nvGraphicFramePr>
          <p:cNvPr id="2" name="Tableau 1"/>
          <p:cNvGraphicFramePr>
            <a:graphicFrameLocks noGrp="1"/>
          </p:cNvGraphicFramePr>
          <p:nvPr>
            <p:custDataLst>
              <p:tags r:id="rId4"/>
            </p:custDataLst>
            <p:extLst>
              <p:ext uri="{D42A27DB-BD31-4B8C-83A1-F6EECF244321}">
                <p14:modId xmlns:p14="http://schemas.microsoft.com/office/powerpoint/2010/main" val="624953721"/>
              </p:ext>
            </p:extLst>
          </p:nvPr>
        </p:nvGraphicFramePr>
        <p:xfrm>
          <a:off x="558800" y="1452654"/>
          <a:ext cx="7998285" cy="4424618"/>
        </p:xfrm>
        <a:graphic>
          <a:graphicData uri="http://schemas.openxmlformats.org/drawingml/2006/table">
            <a:tbl>
              <a:tblPr firstRow="1" bandRow="1">
                <a:tableStyleId>{5C22544A-7EE6-4342-B048-85BDC9FD1C3A}</a:tableStyleId>
              </a:tblPr>
              <a:tblGrid>
                <a:gridCol w="3132000"/>
                <a:gridCol w="546285"/>
                <a:gridCol w="432000"/>
                <a:gridCol w="432000"/>
                <a:gridCol w="432000"/>
                <a:gridCol w="432000"/>
                <a:gridCol w="432000"/>
                <a:gridCol w="432000"/>
                <a:gridCol w="432000"/>
                <a:gridCol w="432000"/>
                <a:gridCol w="432000"/>
                <a:gridCol w="432000"/>
              </a:tblGrid>
              <a:tr h="230604">
                <a:tc rowSpan="2">
                  <a:txBody>
                    <a:bodyPr/>
                    <a:lstStyle/>
                    <a:p>
                      <a:endParaRPr lang="fr-CA" dirty="0"/>
                    </a:p>
                  </a:txBody>
                  <a:tcPr>
                    <a:lnB w="57150" cap="flat" cmpd="sng" algn="ctr">
                      <a:noFill/>
                      <a:prstDash val="solid"/>
                      <a:round/>
                      <a:headEnd type="none" w="med" len="med"/>
                      <a:tailEnd type="none" w="med" len="med"/>
                    </a:lnB>
                    <a:solidFill>
                      <a:schemeClr val="bg1"/>
                    </a:solidFill>
                  </a:tcPr>
                </a:tc>
                <a:tc rowSpan="3">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anchor="ctr">
                    <a:lnR w="38100" cap="flat" cmpd="sng" algn="ctr">
                      <a:solidFill>
                        <a:schemeClr val="bg1"/>
                      </a:solidFill>
                      <a:prstDash val="solid"/>
                      <a:round/>
                      <a:headEnd type="none" w="med" len="med"/>
                      <a:tailEnd type="none" w="med" len="med"/>
                    </a:lnR>
                    <a:lnB w="57150" cap="flat" cmpd="sng" algn="ctr">
                      <a:solidFill>
                        <a:srgbClr val="9BBB59"/>
                      </a:solidFill>
                      <a:prstDash val="solid"/>
                      <a:round/>
                      <a:headEnd type="none" w="med" len="med"/>
                      <a:tailEnd type="none" w="med" len="med"/>
                    </a:lnB>
                    <a:solidFill>
                      <a:srgbClr val="EFF4E4"/>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 ANS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57150" cap="flat" cmpd="sng" algn="ctr">
                      <a:noFill/>
                      <a:prstDash val="solid"/>
                      <a:round/>
                      <a:headEnd type="none" w="med" len="med"/>
                      <a:tailEnd type="none" w="med" len="med"/>
                    </a:lnB>
                    <a:solidFill>
                      <a:schemeClr val="bg1">
                        <a:lumMod val="75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 ANS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 ANS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lumMod val="75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35-54 ANS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c grid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 ANS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B w="57150" cap="flat" cmpd="sng" algn="ctr">
                      <a:noFill/>
                      <a:prstDash val="solid"/>
                      <a:round/>
                      <a:headEnd type="none" w="med" len="med"/>
                      <a:tailEnd type="none" w="med" len="med"/>
                    </a:lnB>
                    <a:solidFill>
                      <a:schemeClr val="bg1">
                        <a:lumMod val="75000"/>
                      </a:schemeClr>
                    </a:solidFill>
                  </a:tcPr>
                </a:tc>
                <a:tc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B w="57150" cap="flat" cmpd="sng" algn="ctr">
                      <a:solidFill>
                        <a:srgbClr val="9BBB59"/>
                      </a:solidFill>
                      <a:prstDash val="solid"/>
                      <a:round/>
                      <a:headEnd type="none" w="med" len="med"/>
                      <a:tailEnd type="none" w="med" len="med"/>
                    </a:lnB>
                    <a:solidFill>
                      <a:schemeClr val="bg1"/>
                    </a:solidFill>
                  </a:tcPr>
                </a:tc>
              </a:tr>
              <a:tr h="88224">
                <a:tc vMerge="1">
                  <a:txBody>
                    <a:bodyPr/>
                    <a:lstStyle/>
                    <a:p>
                      <a:endParaRPr lang="fr-CA"/>
                    </a:p>
                  </a:txBody>
                  <a:tcPr/>
                </a:tc>
                <a:tc vMerge="1">
                  <a:txBody>
                    <a:bodyPr/>
                    <a:lstStyle/>
                    <a:p>
                      <a:endParaRPr lang="fr-CA"/>
                    </a:p>
                  </a:txBody>
                  <a:tcPr/>
                </a:tc>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POP.</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CAN</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85000"/>
                      </a:schemeClr>
                    </a:solidFill>
                  </a:tcPr>
                </a:tc>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POP.</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CAN</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85000"/>
                      </a:schemeClr>
                    </a:solidFill>
                  </a:tcPr>
                </a:tc>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POP.</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CAN</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85000"/>
                      </a:schemeClr>
                    </a:solidFill>
                  </a:tcPr>
                </a:tc>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POP.</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CAN</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85000"/>
                      </a:schemeClr>
                    </a:solidFill>
                  </a:tcPr>
                </a:tc>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POP.</a:t>
                      </a:r>
                    </a:p>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CAN</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95000"/>
                      </a:schemeClr>
                    </a:solidFill>
                  </a:tcPr>
                </a:tc>
                <a:tc rowSpan="2">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LGBT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lumMod val="85000"/>
                      </a:schemeClr>
                    </a:solidFill>
                  </a:tcPr>
                </a:tc>
              </a:tr>
              <a:tr h="318828">
                <a:tc>
                  <a:txBody>
                    <a:bodyPr/>
                    <a:lstStyle/>
                    <a:p>
                      <a:endParaRPr lang="fr-CA" dirty="0"/>
                    </a:p>
                  </a:txBody>
                  <a:tcPr>
                    <a:lnT w="57150" cap="flat" cmpd="sng" algn="ctr">
                      <a:noFill/>
                      <a:prstDash val="solid"/>
                      <a:round/>
                      <a:headEnd type="none" w="med" len="med"/>
                      <a:tailEnd type="none" w="med" len="med"/>
                    </a:lnT>
                    <a:lnB w="57150" cap="flat" cmpd="sng" algn="ctr">
                      <a:solidFill>
                        <a:srgbClr val="9BBB59"/>
                      </a:solidFill>
                      <a:prstDash val="solid"/>
                      <a:round/>
                      <a:headEnd type="none" w="med" len="med"/>
                      <a:tailEnd type="none" w="med" len="med"/>
                    </a:lnB>
                    <a:solidFill>
                      <a:schemeClr val="bg1"/>
                    </a:solidFill>
                  </a:tcPr>
                </a:tc>
                <a:tc vMerge="1">
                  <a:txBody>
                    <a:bodyPr/>
                    <a:lstStyle/>
                    <a:p>
                      <a:endParaRPr lang="fr-CA"/>
                    </a:p>
                  </a:txBody>
                  <a:tcPr/>
                </a:tc>
                <a:tc vMerge="1">
                  <a:txBody>
                    <a:bodyPr/>
                    <a:lstStyle/>
                    <a:p>
                      <a:endParaRPr lang="fr-CA"/>
                    </a:p>
                  </a:txBody>
                  <a:tcPr/>
                </a:tc>
                <a:tc vMerge="1">
                  <a:txBody>
                    <a:bodyPr/>
                    <a:lstStyle/>
                    <a:p>
                      <a:endParaRPr lang="fr-CA"/>
                    </a:p>
                  </a:txBody>
                  <a:tcPr/>
                </a:tc>
                <a:tc vMerge="1">
                  <a:txBody>
                    <a:bodyPr/>
                    <a:lstStyle/>
                    <a:p>
                      <a:endParaRPr lang="fr-CA"/>
                    </a:p>
                  </a:txBody>
                  <a:tcPr/>
                </a:tc>
                <a:tc vMerge="1">
                  <a:txBody>
                    <a:bodyPr/>
                    <a:lstStyle/>
                    <a:p>
                      <a:endParaRPr lang="fr-CA"/>
                    </a:p>
                  </a:txBody>
                  <a:tcPr/>
                </a:tc>
                <a:tc vMerge="1">
                  <a:txBody>
                    <a:bodyPr/>
                    <a:lstStyle/>
                    <a:p>
                      <a:endParaRPr lang="fr-CA"/>
                    </a:p>
                  </a:txBody>
                  <a:tcPr/>
                </a:tc>
                <a:tc vMerge="1">
                  <a:txBody>
                    <a:bodyPr/>
                    <a:lstStyle/>
                    <a:p>
                      <a:endParaRPr lang="fr-CA"/>
                    </a:p>
                  </a:txBody>
                  <a:tcPr/>
                </a:tc>
                <a:tc vMerge="1">
                  <a:txBody>
                    <a:bodyPr/>
                    <a:lstStyle/>
                    <a:p>
                      <a:endParaRPr lang="fr-CA"/>
                    </a:p>
                  </a:txBody>
                  <a:tcPr/>
                </a:tc>
                <a:tc vMerge="1">
                  <a:txBody>
                    <a:bodyPr/>
                    <a:lstStyle/>
                    <a:p>
                      <a:endParaRPr lang="fr-CA"/>
                    </a:p>
                  </a:txBody>
                  <a:tcPr/>
                </a:tc>
                <a:tc vMerge="1">
                  <a:txBody>
                    <a:bodyPr/>
                    <a:lstStyle/>
                    <a:p>
                      <a:endParaRPr lang="fr-CA"/>
                    </a:p>
                  </a:txBody>
                  <a:tcPr/>
                </a:tc>
                <a:tc vMerge="1">
                  <a:txBody>
                    <a:bodyPr/>
                    <a:lstStyle/>
                    <a:p>
                      <a:endParaRPr lang="fr-CA"/>
                    </a:p>
                  </a:txBody>
                  <a:tcPr/>
                </a:tc>
              </a:tr>
              <a:tr h="115289">
                <a:tc>
                  <a:txBody>
                    <a:bodyPr/>
                    <a:lstStyle/>
                    <a:p>
                      <a:pPr algn="l" fontAlgn="ctr"/>
                      <a:endParaRPr lang="fr-CA" sz="300" b="1" i="0" u="none" strike="noStrike" dirty="0">
                        <a:solidFill>
                          <a:srgbClr val="595959"/>
                        </a:solidFill>
                        <a:effectLst/>
                        <a:latin typeface="Arial"/>
                      </a:endParaRPr>
                    </a:p>
                  </a:txBody>
                  <a:tcPr marL="9525" marR="9525" marT="9525" marB="0" anchor="ct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300" b="1" kern="1200" dirty="0">
                        <a:solidFill>
                          <a:srgbClr val="FD8B00"/>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300" b="1" kern="1200" dirty="0">
                        <a:solidFill>
                          <a:srgbClr val="FD8B00"/>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300" b="1" kern="1200" dirty="0">
                        <a:solidFill>
                          <a:srgbClr val="FD8B00"/>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300" b="1" kern="1200" dirty="0">
                        <a:solidFill>
                          <a:srgbClr val="FD8B00"/>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ctr"/>
                      <a:endParaRPr lang="fr-CA" sz="300" b="1" kern="1200" dirty="0">
                        <a:solidFill>
                          <a:srgbClr val="FD8B00"/>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c>
                  <a:txBody>
                    <a:bodyPr/>
                    <a:lstStyle/>
                    <a:p>
                      <a:pPr algn="ctr" fontAlgn="b"/>
                      <a:endParaRPr lang="fr-CA" sz="3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57150" cap="flat" cmpd="sng" algn="ctr">
                      <a:solidFill>
                        <a:srgbClr val="9BBB59"/>
                      </a:solidFill>
                      <a:prstDash val="solid"/>
                      <a:round/>
                      <a:headEnd type="none" w="med" len="med"/>
                      <a:tailEnd type="none" w="med" len="med"/>
                    </a:lnT>
                    <a:lnB w="57150" cap="flat" cmpd="sng" algn="ctr">
                      <a:noFill/>
                      <a:prstDash val="solid"/>
                      <a:round/>
                      <a:headEnd type="none" w="med" len="med"/>
                      <a:tailEnd type="none" w="med" len="med"/>
                    </a:lnB>
                    <a:solidFill>
                      <a:schemeClr val="bg1">
                        <a:lumMod val="85000"/>
                      </a:schemeClr>
                    </a:solidFill>
                  </a:tcPr>
                </a:tc>
              </a:tr>
              <a:tr h="167717">
                <a:tc>
                  <a:txBody>
                    <a:bodyPr/>
                    <a:lstStyle/>
                    <a:p>
                      <a:pPr algn="l" fontAlgn="ctr"/>
                      <a:r>
                        <a:rPr lang="fr-CA" sz="1000" b="1" i="0" u="none" strike="noStrike" dirty="0" smtClean="0">
                          <a:solidFill>
                            <a:srgbClr val="595959"/>
                          </a:solidFill>
                          <a:effectLst/>
                          <a:latin typeface="Arial"/>
                        </a:rPr>
                        <a:t>PRIMAUTÉ </a:t>
                      </a:r>
                      <a:r>
                        <a:rPr lang="fr-CA" sz="1000" b="1" i="0" u="none" strike="noStrike" dirty="0">
                          <a:solidFill>
                            <a:srgbClr val="595959"/>
                          </a:solidFill>
                          <a:effectLst/>
                          <a:latin typeface="Arial"/>
                        </a:rPr>
                        <a:t>DE </a:t>
                      </a:r>
                      <a:r>
                        <a:rPr lang="fr-CA" sz="1000" b="1" i="0" u="none" strike="noStrike" dirty="0" smtClean="0">
                          <a:solidFill>
                            <a:srgbClr val="595959"/>
                          </a:solidFill>
                          <a:effectLst/>
                          <a:latin typeface="Arial"/>
                        </a:rPr>
                        <a:t>L'UTILITÉ</a:t>
                      </a:r>
                      <a:endParaRPr lang="fr-CA" sz="1000" b="1" i="0" u="none" strike="noStrike" dirty="0">
                        <a:solidFill>
                          <a:srgbClr val="595959"/>
                        </a:solidFill>
                        <a:effectLst/>
                        <a:latin typeface="Arial"/>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88</a:t>
                      </a: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121</a:t>
                      </a: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79</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87</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75</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90</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15289">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67717">
                <a:tc>
                  <a:txBody>
                    <a:bodyPr/>
                    <a:lstStyle/>
                    <a:p>
                      <a:pPr algn="l" fontAlgn="ctr"/>
                      <a:r>
                        <a:rPr lang="fr-CA" sz="1000" b="1" i="0" u="none" strike="noStrike" dirty="0">
                          <a:solidFill>
                            <a:srgbClr val="595959"/>
                          </a:solidFill>
                          <a:effectLst/>
                          <a:latin typeface="Arial"/>
                        </a:rPr>
                        <a:t>ANOMIE / </a:t>
                      </a:r>
                      <a:r>
                        <a:rPr lang="fr-CA" sz="1000" b="1" i="0" u="none" strike="noStrike" dirty="0" smtClean="0">
                          <a:solidFill>
                            <a:srgbClr val="595959"/>
                          </a:solidFill>
                          <a:effectLst/>
                          <a:latin typeface="Arial"/>
                        </a:rPr>
                        <a:t>DÉCONNEXION </a:t>
                      </a:r>
                      <a:r>
                        <a:rPr lang="fr-CA" sz="1000" b="1" i="0" u="none" strike="noStrike" dirty="0">
                          <a:solidFill>
                            <a:srgbClr val="595959"/>
                          </a:solidFill>
                          <a:effectLst/>
                          <a:latin typeface="Arial"/>
                        </a:rPr>
                        <a:t>SOCIALE</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79</a:t>
                      </a: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112</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136</a:t>
                      </a: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117</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114</a:t>
                      </a: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64</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81</a:t>
                      </a: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60</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67717">
                <a:tc>
                  <a:txBody>
                    <a:bodyPr/>
                    <a:lstStyle/>
                    <a:p>
                      <a:pPr algn="l" fontAlgn="ctr"/>
                      <a:r>
                        <a:rPr lang="fr-CA" sz="1000" b="1" i="0" u="none" strike="noStrike" dirty="0">
                          <a:solidFill>
                            <a:srgbClr val="595959"/>
                          </a:solidFill>
                          <a:effectLst/>
                          <a:latin typeface="Arial"/>
                        </a:rPr>
                        <a:t>ABSENCE DE BUT</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150</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135</a:t>
                      </a: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169</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127</a:t>
                      </a: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123</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15289">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67717">
                <a:tc>
                  <a:txBody>
                    <a:bodyPr/>
                    <a:lstStyle/>
                    <a:p>
                      <a:pPr algn="l" fontAlgn="ctr"/>
                      <a:r>
                        <a:rPr lang="fr-CA" sz="1000" b="1" i="0" u="none" strike="noStrike" dirty="0">
                          <a:solidFill>
                            <a:srgbClr val="595959"/>
                          </a:solidFill>
                          <a:effectLst/>
                          <a:latin typeface="Arial"/>
                        </a:rPr>
                        <a:t>ÉPARGNE PAR PRINCIPE</a:t>
                      </a:r>
                    </a:p>
                  </a:txBody>
                  <a:tcPr marL="9525" marR="9525" marT="9525" marB="0" anchor="ctr">
                    <a:lnL w="12700" cmpd="sng">
                      <a:noFill/>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78</a:t>
                      </a:r>
                    </a:p>
                  </a:txBody>
                  <a:tcPr marL="9525" marR="9525" marT="9525" marB="0" anchor="ctr">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85</a:t>
                      </a: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119</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120</a:t>
                      </a: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115</a:t>
                      </a: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76</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67</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74</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no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15289">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67717">
                <a:tc>
                  <a:txBody>
                    <a:bodyPr/>
                    <a:lstStyle/>
                    <a:p>
                      <a:pPr algn="l" fontAlgn="ctr"/>
                      <a:r>
                        <a:rPr lang="fr-CA" sz="1000" b="1" i="0" u="none" strike="noStrike" dirty="0">
                          <a:solidFill>
                            <a:srgbClr val="595959"/>
                          </a:solidFill>
                          <a:effectLst/>
                          <a:latin typeface="Arial"/>
                        </a:rPr>
                        <a:t>EFFORTS POUR LA SANTÉ</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CC00"/>
                          </a:solidFill>
                          <a:latin typeface="Arial" charset="0"/>
                          <a:ea typeface="+mn-ea"/>
                          <a:cs typeface="+mn-cs"/>
                        </a:rPr>
                        <a:t>68</a:t>
                      </a: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48</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60</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80</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72</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67717">
                <a:tc>
                  <a:txBody>
                    <a:bodyPr/>
                    <a:lstStyle/>
                    <a:p>
                      <a:pPr algn="l" fontAlgn="ctr"/>
                      <a:r>
                        <a:rPr lang="fr-CA" sz="1000" b="1" i="0" u="none" strike="noStrike" dirty="0">
                          <a:solidFill>
                            <a:srgbClr val="595959"/>
                          </a:solidFill>
                          <a:effectLst/>
                          <a:latin typeface="Arial"/>
                        </a:rPr>
                        <a:t>IMPORTANCE DE LA BEAUTÉ DU CORPS</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00FF"/>
                          </a:solidFill>
                          <a:latin typeface="Arial" charset="0"/>
                          <a:ea typeface="+mn-ea"/>
                          <a:cs typeface="+mn-cs"/>
                        </a:rPr>
                        <a:t>60</a:t>
                      </a:r>
                    </a:p>
                  </a:txBody>
                  <a:tcPr marL="9525" marR="9525" marT="9525" marB="0" anchor="ctr">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117</a:t>
                      </a: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43</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53</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57</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50</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67717">
                <a:tc>
                  <a:txBody>
                    <a:bodyPr/>
                    <a:lstStyle/>
                    <a:p>
                      <a:pPr algn="l" fontAlgn="ctr"/>
                      <a:r>
                        <a:rPr lang="fr-CA" sz="1000" b="1" i="0" u="none" strike="noStrike" dirty="0">
                          <a:solidFill>
                            <a:srgbClr val="595959"/>
                          </a:solidFill>
                          <a:effectLst/>
                          <a:latin typeface="Arial"/>
                        </a:rPr>
                        <a:t>SOUCI DE L'APPARENCE</a:t>
                      </a:r>
                    </a:p>
                  </a:txBody>
                  <a:tcPr marL="9525" marR="9525" marT="9525" marB="0" anchor="ctr">
                    <a:lnL w="12700" cmpd="sng">
                      <a:noFill/>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136</a:t>
                      </a: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80</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120</a:t>
                      </a: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76</a:t>
                      </a:r>
                    </a:p>
                  </a:txBody>
                  <a:tcPr marL="9525" marR="9525" marT="9525" marB="0" anchor="b">
                    <a:lnL w="12700" cmpd="sng">
                      <a:noFill/>
                    </a:lnL>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15289">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67717">
                <a:tc>
                  <a:txBody>
                    <a:bodyPr/>
                    <a:lstStyle/>
                    <a:p>
                      <a:pPr algn="l" fontAlgn="ctr"/>
                      <a:r>
                        <a:rPr lang="fr-CA" sz="1000" b="1" i="0" u="none" strike="noStrike" dirty="0">
                          <a:solidFill>
                            <a:srgbClr val="595959"/>
                          </a:solidFill>
                          <a:effectLst/>
                          <a:latin typeface="Arial"/>
                        </a:rPr>
                        <a:t>PRIMAUTÉ DE LA FAMILLE</a:t>
                      </a: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algn="ctr" fontAlgn="ctr"/>
                      <a:r>
                        <a:rPr lang="fr-CA" sz="1200" b="1" kern="1200" dirty="0">
                          <a:solidFill>
                            <a:srgbClr val="0000FF"/>
                          </a:solidFill>
                          <a:latin typeface="Arial" charset="0"/>
                          <a:ea typeface="+mn-ea"/>
                          <a:cs typeface="+mn-cs"/>
                        </a:rPr>
                        <a:t>51</a:t>
                      </a: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83</a:t>
                      </a: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34</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53</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55</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57</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47</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15289">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85000"/>
                      </a:schemeClr>
                    </a:solidFill>
                  </a:tcPr>
                </a:tc>
              </a:tr>
              <a:tr h="167717">
                <a:tc>
                  <a:txBody>
                    <a:bodyPr/>
                    <a:lstStyle/>
                    <a:p>
                      <a:pPr algn="l" fontAlgn="ctr"/>
                      <a:r>
                        <a:rPr lang="fr-CA" sz="1000" b="1" i="0" u="none" strike="noStrike" dirty="0">
                          <a:solidFill>
                            <a:srgbClr val="595959"/>
                          </a:solidFill>
                          <a:effectLst/>
                          <a:latin typeface="Arial"/>
                        </a:rPr>
                        <a:t>CONSOMMATION AVISÉE</a:t>
                      </a:r>
                    </a:p>
                  </a:txBody>
                  <a:tcPr marL="9525" marR="9525" marT="9525" marB="0" anchor="ctr">
                    <a:lnL w="12700" cmpd="sng">
                      <a:noFill/>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58</a:t>
                      </a: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74</a:t>
                      </a: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112</a:t>
                      </a: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12700" cmpd="sng">
                      <a:noFill/>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12700" cmpd="sng">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6350" cap="flat" cmpd="sng" algn="ctr">
                      <a:solidFill>
                        <a:srgbClr val="9BBB59"/>
                      </a:solidFill>
                      <a:prstDash val="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167717">
                <a:tc>
                  <a:txBody>
                    <a:bodyPr/>
                    <a:lstStyle/>
                    <a:p>
                      <a:pPr algn="l" fontAlgn="ctr"/>
                      <a:r>
                        <a:rPr lang="fr-CA" sz="1000" b="1" i="0" u="none" strike="noStrike" dirty="0">
                          <a:solidFill>
                            <a:srgbClr val="595959"/>
                          </a:solidFill>
                          <a:effectLst/>
                          <a:latin typeface="Arial"/>
                        </a:rPr>
                        <a:t>CONSOMMATION ÉTHIQUE</a:t>
                      </a:r>
                    </a:p>
                  </a:txBody>
                  <a:tcPr marL="9525" marR="9525" marT="9525" marB="0" anchor="ctr">
                    <a:lnT w="6350" cap="flat" cmpd="sng" algn="ctr">
                      <a:solidFill>
                        <a:srgbClr val="9BBB59"/>
                      </a:solidFill>
                      <a:prstDash val="dot"/>
                      <a:round/>
                      <a:headEnd type="none" w="med" len="med"/>
                      <a:tailEnd type="none" w="med" len="med"/>
                    </a:lnT>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116</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132</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126</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solidFill>
                      <a:schemeClr val="bg1">
                        <a:lumMod val="9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solidFill>
                      <a:schemeClr val="bg1">
                        <a:lumMod val="85000"/>
                      </a:schemeClr>
                    </a:solidFill>
                  </a:tcPr>
                </a:tc>
              </a:tr>
              <a:tr h="115289">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solidFill>
                      <a:schemeClr val="bg1">
                        <a:lumMod val="85000"/>
                      </a:schemeClr>
                    </a:solidFill>
                  </a:tcPr>
                </a:tc>
                <a:tc>
                  <a:txBody>
                    <a:bodyPr/>
                    <a:lstStyle/>
                    <a:p>
                      <a:pPr marL="0" algn="ctr" defTabSz="914400" rtl="0" eaLnBrk="1" fontAlgn="b" latinLnBrk="0" hangingPunct="1"/>
                      <a:endParaRPr lang="fr-CA" sz="3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solidFill>
                      <a:schemeClr val="bg1">
                        <a:lumMod val="85000"/>
                      </a:schemeClr>
                    </a:solidFill>
                  </a:tcPr>
                </a:tc>
              </a:tr>
              <a:tr h="167717">
                <a:tc>
                  <a:txBody>
                    <a:bodyPr/>
                    <a:lstStyle/>
                    <a:p>
                      <a:pPr algn="l" fontAlgn="ctr"/>
                      <a:r>
                        <a:rPr lang="fr-CA" sz="1000" b="1" i="0" u="none" strike="noStrike" dirty="0">
                          <a:solidFill>
                            <a:srgbClr val="595959"/>
                          </a:solidFill>
                          <a:effectLst/>
                          <a:latin typeface="Arial"/>
                        </a:rPr>
                        <a:t>PLAISIR DE CONSOMMER</a:t>
                      </a:r>
                    </a:p>
                  </a:txBody>
                  <a:tcPr marL="9525" marR="9525" marT="9525" marB="0" anchor="ctr">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127</a:t>
                      </a: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119</a:t>
                      </a: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112</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113</a:t>
                      </a:r>
                    </a:p>
                  </a:txBody>
                  <a:tcPr marL="9525" marR="9525" marT="9525" marB="0" anchor="ctr">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90</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81</a:t>
                      </a:r>
                    </a:p>
                  </a:txBody>
                  <a:tcPr marL="9525" marR="9525" marT="9525" marB="0" anchor="ctr">
                    <a:lnL w="38100" cap="flat" cmpd="sng" algn="ctr">
                      <a:solidFill>
                        <a:schemeClr val="bg1"/>
                      </a:solidFill>
                      <a:prstDash val="solid"/>
                      <a:round/>
                      <a:headEnd type="none" w="med" len="med"/>
                      <a:tailEnd type="none" w="med" len="med"/>
                    </a:lnL>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81</a:t>
                      </a:r>
                    </a:p>
                  </a:txBody>
                  <a:tcPr marL="9525" marR="9525" marT="9525" marB="0" anchor="b">
                    <a:lnR w="38100" cap="flat" cmpd="sng" algn="ctr">
                      <a:solidFill>
                        <a:schemeClr val="bg1"/>
                      </a:solidFill>
                      <a:prstDash val="solid"/>
                      <a:round/>
                      <a:headEnd type="none" w="med" len="med"/>
                      <a:tailEnd type="none" w="med" len="med"/>
                    </a:lnR>
                    <a:lnB w="6350" cap="flat" cmpd="sng" algn="ctr">
                      <a:solidFill>
                        <a:srgbClr val="9BBB59"/>
                      </a:solidFill>
                      <a:prstDash val="dot"/>
                      <a:round/>
                      <a:headEnd type="none" w="med" len="med"/>
                      <a:tailEnd type="none" w="med" len="med"/>
                    </a:lnB>
                    <a:solidFill>
                      <a:schemeClr val="bg1">
                        <a:lumMod val="85000"/>
                      </a:schemeClr>
                    </a:solidFill>
                  </a:tcPr>
                </a:tc>
              </a:tr>
              <a:tr h="167717">
                <a:tc>
                  <a:txBody>
                    <a:bodyPr/>
                    <a:lstStyle/>
                    <a:p>
                      <a:pPr algn="l" fontAlgn="ctr"/>
                      <a:r>
                        <a:rPr lang="fr-CA" sz="1000" b="1" i="0" u="none" strike="noStrike" dirty="0">
                          <a:solidFill>
                            <a:srgbClr val="595959"/>
                          </a:solidFill>
                          <a:effectLst/>
                          <a:latin typeface="Arial"/>
                        </a:rPr>
                        <a:t>RECHERCHE DE LA NOUVEAUTÉ</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128</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77</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111</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119</a:t>
                      </a: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79</a:t>
                      </a: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r>
              <a:tr h="167717">
                <a:tc>
                  <a:txBody>
                    <a:bodyPr/>
                    <a:lstStyle/>
                    <a:p>
                      <a:pPr algn="l" fontAlgn="ctr"/>
                      <a:r>
                        <a:rPr lang="fr-CA" sz="1000" b="1" i="0" u="none" strike="noStrike" dirty="0">
                          <a:solidFill>
                            <a:srgbClr val="595959"/>
                          </a:solidFill>
                          <a:effectLst/>
                          <a:latin typeface="Arial"/>
                        </a:rPr>
                        <a:t>CONSOMMATION OSTENTATOIRE</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ctr">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167</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154</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133</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142</a:t>
                      </a: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54</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54</a:t>
                      </a: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54</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r>
              <a:tr h="167717">
                <a:tc>
                  <a:txBody>
                    <a:bodyPr/>
                    <a:lstStyle/>
                    <a:p>
                      <a:pPr algn="l" fontAlgn="ctr"/>
                      <a:r>
                        <a:rPr lang="fr-CA" sz="1000" b="1" i="0" u="none" strike="noStrike" dirty="0">
                          <a:solidFill>
                            <a:srgbClr val="595959"/>
                          </a:solidFill>
                          <a:effectLst/>
                          <a:latin typeface="Arial"/>
                        </a:rPr>
                        <a:t>CONSOMMATION PRECOCE</a:t>
                      </a: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115</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0000FF"/>
                          </a:solidFill>
                          <a:latin typeface="Arial" charset="0"/>
                          <a:ea typeface="+mn-ea"/>
                          <a:cs typeface="+mn-cs"/>
                        </a:rPr>
                        <a:t>50</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118</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135</a:t>
                      </a: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124</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algn="ctr" fontAlgn="b"/>
                      <a:r>
                        <a:rPr lang="fr-CA" sz="1200" b="1" kern="120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68</a:t>
                      </a: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71</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r>
              <a:tr h="167717">
                <a:tc>
                  <a:txBody>
                    <a:bodyPr/>
                    <a:lstStyle/>
                    <a:p>
                      <a:pPr algn="l" fontAlgn="ctr"/>
                      <a:r>
                        <a:rPr lang="fr-CA" sz="1000" b="1" i="0" u="none" strike="noStrike" dirty="0" smtClean="0">
                          <a:solidFill>
                            <a:srgbClr val="595959"/>
                          </a:solidFill>
                          <a:effectLst/>
                          <a:latin typeface="Arial"/>
                        </a:rPr>
                        <a:t>GADGETISME</a:t>
                      </a:r>
                      <a:endParaRPr lang="fr-CA" sz="1000" b="1" i="0" u="none" strike="noStrike" dirty="0">
                        <a:solidFill>
                          <a:srgbClr val="595959"/>
                        </a:solidFill>
                        <a:effectLst/>
                        <a:latin typeface="Arial"/>
                      </a:endParaRPr>
                    </a:p>
                  </a:txBody>
                  <a:tcPr marL="9525" marR="9525" marT="9525" marB="0" anchor="ct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ctr">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rgbClr val="EFF4E4"/>
                    </a:solidFill>
                  </a:tcPr>
                </a:tc>
                <a:tc>
                  <a:txBody>
                    <a:bodyPr/>
                    <a:lstStyle/>
                    <a:p>
                      <a:pPr marL="0" algn="ctr" defTabSz="914400" rtl="0" eaLnBrk="1" fontAlgn="b" latinLnBrk="0" hangingPunct="1"/>
                      <a:r>
                        <a:rPr lang="fr-CA" sz="1200" b="1" kern="1200" dirty="0">
                          <a:solidFill>
                            <a:srgbClr val="FF0000"/>
                          </a:solidFill>
                          <a:latin typeface="Arial" charset="0"/>
                          <a:ea typeface="+mn-ea"/>
                          <a:cs typeface="+mn-cs"/>
                        </a:rPr>
                        <a:t>144</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127</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a:solidFill>
                            <a:srgbClr val="FD8B00"/>
                          </a:solidFill>
                          <a:latin typeface="Arial" charset="0"/>
                          <a:ea typeface="+mn-ea"/>
                          <a:cs typeface="+mn-cs"/>
                        </a:rPr>
                        <a:t>125</a:t>
                      </a: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127</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116</a:t>
                      </a: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fr-CA" sz="1200" b="1" kern="1200" dirty="0">
                          <a:solidFill>
                            <a:srgbClr val="FD8B00"/>
                          </a:solidFill>
                          <a:latin typeface="Arial" charset="0"/>
                          <a:ea typeface="+mn-ea"/>
                          <a:cs typeface="+mn-cs"/>
                        </a:rPr>
                        <a:t>115</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solidFill>
                  </a:tcPr>
                </a:tc>
                <a:tc>
                  <a:txBody>
                    <a:bodyPr/>
                    <a:lstStyle/>
                    <a:p>
                      <a:pPr algn="ctr" fontAlgn="b"/>
                      <a:r>
                        <a:rPr lang="fr-CA" sz="1200" b="1" kern="1200" dirty="0" smtClean="0">
                          <a:solidFill>
                            <a:srgbClr val="595959"/>
                          </a:solidFill>
                          <a:latin typeface="Arial" charset="0"/>
                          <a:ea typeface="+mn-ea"/>
                          <a:cs typeface="+mn-cs"/>
                        </a:rPr>
                        <a:t>-</a:t>
                      </a:r>
                      <a:endParaRPr lang="fr-CA" sz="1200" b="1" kern="1200" dirty="0">
                        <a:solidFill>
                          <a:srgbClr val="595959"/>
                        </a:solidFill>
                        <a:latin typeface="Arial" charset="0"/>
                        <a:ea typeface="+mn-ea"/>
                        <a:cs typeface="+mn-cs"/>
                      </a:endParaRP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c>
                  <a:txBody>
                    <a:bodyPr/>
                    <a:lstStyle/>
                    <a:p>
                      <a:pPr marL="0" algn="ctr" defTabSz="914400" rtl="0" eaLnBrk="1" fontAlgn="b" latinLnBrk="0" hangingPunct="1"/>
                      <a:r>
                        <a:rPr lang="fr-CA" sz="1200" b="1" kern="1200" dirty="0">
                          <a:solidFill>
                            <a:srgbClr val="00CC00"/>
                          </a:solidFill>
                          <a:latin typeface="Arial" charset="0"/>
                          <a:ea typeface="+mn-ea"/>
                          <a:cs typeface="+mn-cs"/>
                        </a:rPr>
                        <a:t>78</a:t>
                      </a:r>
                    </a:p>
                  </a:txBody>
                  <a:tcPr marL="9525" marR="9525" marT="9525" marB="0" anchor="ctr">
                    <a:lnL w="38100" cap="flat" cmpd="sng" algn="ctr">
                      <a:solidFill>
                        <a:schemeClr val="bg1"/>
                      </a:solidFill>
                      <a:prstDash val="solid"/>
                      <a:round/>
                      <a:headEnd type="none" w="med" len="med"/>
                      <a:tailEnd type="none" w="med" len="med"/>
                    </a:lnL>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95000"/>
                      </a:schemeClr>
                    </a:solidFill>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200" b="1" kern="1200" dirty="0" smtClean="0">
                          <a:solidFill>
                            <a:srgbClr val="595959"/>
                          </a:solidFill>
                          <a:latin typeface="Arial" charset="0"/>
                          <a:ea typeface="+mn-ea"/>
                          <a:cs typeface="+mn-cs"/>
                        </a:rPr>
                        <a:t>-</a:t>
                      </a:r>
                    </a:p>
                  </a:txBody>
                  <a:tcPr marL="9525" marR="9525" marT="9525" marB="0" anchor="b">
                    <a:lnR w="38100" cap="flat" cmpd="sng" algn="ctr">
                      <a:solidFill>
                        <a:schemeClr val="bg1"/>
                      </a:solidFill>
                      <a:prstDash val="solid"/>
                      <a:round/>
                      <a:headEnd type="none" w="med" len="med"/>
                      <a:tailEnd type="none" w="med" len="med"/>
                    </a:lnR>
                    <a:lnT w="6350" cap="flat" cmpd="sng" algn="ctr">
                      <a:solidFill>
                        <a:srgbClr val="9BBB59"/>
                      </a:solidFill>
                      <a:prstDash val="dot"/>
                      <a:round/>
                      <a:headEnd type="none" w="med" len="med"/>
                      <a:tailEnd type="none" w="med" len="med"/>
                    </a:lnT>
                    <a:lnB w="6350" cap="flat" cmpd="sng" algn="ctr">
                      <a:solidFill>
                        <a:srgbClr val="9BBB59"/>
                      </a:solidFill>
                      <a:prstDash val="dot"/>
                      <a:round/>
                      <a:headEnd type="none" w="med" len="med"/>
                      <a:tailEnd type="none" w="med" len="med"/>
                    </a:lnB>
                    <a:solidFill>
                      <a:schemeClr val="bg1">
                        <a:lumMod val="85000"/>
                      </a:schemeClr>
                    </a:solidFill>
                  </a:tcPr>
                </a:tc>
              </a:tr>
            </a:tbl>
          </a:graphicData>
        </a:graphic>
      </p:graphicFrame>
      <p:grpSp>
        <p:nvGrpSpPr>
          <p:cNvPr id="19" name="Groupe 18"/>
          <p:cNvGrpSpPr/>
          <p:nvPr>
            <p:custDataLst>
              <p:tags r:id="rId5"/>
            </p:custDataLst>
          </p:nvPr>
        </p:nvGrpSpPr>
        <p:grpSpPr>
          <a:xfrm>
            <a:off x="4368799" y="5953036"/>
            <a:ext cx="3232869" cy="524197"/>
            <a:chOff x="619051" y="5848285"/>
            <a:chExt cx="3232869" cy="524197"/>
          </a:xfrm>
        </p:grpSpPr>
        <p:sp>
          <p:nvSpPr>
            <p:cNvPr id="21" name="Titre"/>
            <p:cNvSpPr>
              <a:spLocks noChangeAspect="1" noChangeArrowheads="1"/>
            </p:cNvSpPr>
            <p:nvPr>
              <p:custDataLst>
                <p:tags r:id="rId7"/>
              </p:custDataLst>
            </p:nvPr>
          </p:nvSpPr>
          <p:spPr bwMode="auto">
            <a:xfrm>
              <a:off x="755576" y="5849873"/>
              <a:ext cx="3096344" cy="498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fr-FR" altLang="fr-FR" sz="900" b="1" kern="0" dirty="0">
                  <a:solidFill>
                    <a:srgbClr val="595959"/>
                  </a:solidFill>
                  <a:latin typeface="Arial" charset="0"/>
                </a:rPr>
                <a:t>Très </a:t>
              </a:r>
              <a:r>
                <a:rPr lang="fr-FR" altLang="fr-FR" sz="900" b="1" kern="0" dirty="0" smtClean="0">
                  <a:solidFill>
                    <a:srgbClr val="595959"/>
                  </a:solidFill>
                  <a:latin typeface="Arial" charset="0"/>
                </a:rPr>
                <a:t>forts vs moyenne de la pop. canadienne </a:t>
              </a:r>
              <a:endParaRPr lang="fr-FR" altLang="fr-FR" sz="900" b="1" kern="0" dirty="0">
                <a:solidFill>
                  <a:srgbClr val="595959"/>
                </a:solidFill>
                <a:latin typeface="Arial" charset="0"/>
              </a:endParaRPr>
            </a:p>
            <a:p>
              <a:pPr>
                <a:lnSpc>
                  <a:spcPct val="90000"/>
                </a:lnSpc>
                <a:defRPr/>
              </a:pPr>
              <a:r>
                <a:rPr lang="fr-FR" altLang="fr-FR" sz="900" b="1" kern="0" dirty="0" smtClean="0">
                  <a:solidFill>
                    <a:srgbClr val="595959"/>
                  </a:solidFill>
                  <a:latin typeface="Arial" charset="0"/>
                </a:rPr>
                <a:t>Forts </a:t>
              </a:r>
              <a:r>
                <a:rPr lang="fr-FR" altLang="fr-FR" sz="900" b="1" kern="0" dirty="0">
                  <a:solidFill>
                    <a:srgbClr val="595959"/>
                  </a:solidFill>
                  <a:latin typeface="Arial" charset="0"/>
                </a:rPr>
                <a:t>vs moyenne de la pop. canadienne </a:t>
              </a:r>
            </a:p>
            <a:p>
              <a:pPr>
                <a:lnSpc>
                  <a:spcPct val="90000"/>
                </a:lnSpc>
                <a:defRPr/>
              </a:pPr>
              <a:r>
                <a:rPr lang="fr-FR" altLang="fr-FR" sz="900" b="1" kern="0" dirty="0" smtClean="0">
                  <a:solidFill>
                    <a:srgbClr val="595959"/>
                  </a:solidFill>
                  <a:latin typeface="Arial" charset="0"/>
                </a:rPr>
                <a:t>Faibles </a:t>
              </a:r>
              <a:r>
                <a:rPr lang="fr-FR" altLang="fr-FR" sz="900" b="1" kern="0" dirty="0">
                  <a:solidFill>
                    <a:srgbClr val="595959"/>
                  </a:solidFill>
                  <a:latin typeface="Arial" charset="0"/>
                </a:rPr>
                <a:t>vs moyenne de la pop. canadienne </a:t>
              </a:r>
            </a:p>
            <a:p>
              <a:pPr>
                <a:lnSpc>
                  <a:spcPct val="90000"/>
                </a:lnSpc>
                <a:defRPr/>
              </a:pPr>
              <a:r>
                <a:rPr lang="fr-FR" altLang="fr-FR" sz="900" b="1" kern="0" dirty="0">
                  <a:solidFill>
                    <a:srgbClr val="595959"/>
                  </a:solidFill>
                  <a:latin typeface="Arial" charset="0"/>
                </a:rPr>
                <a:t>Très </a:t>
              </a:r>
              <a:r>
                <a:rPr lang="fr-FR" altLang="fr-FR" sz="900" b="1" kern="0" dirty="0" smtClean="0">
                  <a:solidFill>
                    <a:srgbClr val="595959"/>
                  </a:solidFill>
                  <a:latin typeface="Arial" charset="0"/>
                </a:rPr>
                <a:t>faibles </a:t>
              </a:r>
              <a:r>
                <a:rPr lang="fr-FR" altLang="fr-FR" sz="900" b="1" kern="0" dirty="0">
                  <a:solidFill>
                    <a:srgbClr val="595959"/>
                  </a:solidFill>
                  <a:latin typeface="Arial" charset="0"/>
                </a:rPr>
                <a:t>vs moyenne de la pop. canadienne </a:t>
              </a:r>
              <a:endParaRPr lang="fr-CA" altLang="fr-FR" sz="900" b="1" kern="0" dirty="0">
                <a:solidFill>
                  <a:srgbClr val="595959"/>
                </a:solidFill>
                <a:latin typeface="Arial" charset="0"/>
              </a:endParaRPr>
            </a:p>
          </p:txBody>
        </p:sp>
        <p:grpSp>
          <p:nvGrpSpPr>
            <p:cNvPr id="22" name="Groupe 185"/>
            <p:cNvGrpSpPr>
              <a:grpSpLocks/>
            </p:cNvGrpSpPr>
            <p:nvPr/>
          </p:nvGrpSpPr>
          <p:grpSpPr bwMode="auto">
            <a:xfrm>
              <a:off x="619051" y="5848285"/>
              <a:ext cx="101510" cy="524197"/>
              <a:chOff x="7484103" y="4847894"/>
              <a:chExt cx="101600" cy="525119"/>
            </a:xfrm>
          </p:grpSpPr>
          <p:sp>
            <p:nvSpPr>
              <p:cNvPr id="23" name="SynthV1006S0"/>
              <p:cNvSpPr/>
              <p:nvPr/>
            </p:nvSpPr>
            <p:spPr>
              <a:xfrm>
                <a:off x="7484103" y="4847894"/>
                <a:ext cx="101690" cy="101779"/>
              </a:xfrm>
              <a:prstGeom prst="ellipse">
                <a:avLst/>
              </a:prstGeom>
              <a:solidFill>
                <a:srgbClr val="FF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sp>
            <p:nvSpPr>
              <p:cNvPr id="24" name="SynthV1006S0"/>
              <p:cNvSpPr/>
              <p:nvPr/>
            </p:nvSpPr>
            <p:spPr>
              <a:xfrm>
                <a:off x="7484103" y="4991020"/>
                <a:ext cx="101690" cy="101779"/>
              </a:xfrm>
              <a:prstGeom prst="ellipse">
                <a:avLst/>
              </a:prstGeom>
              <a:solidFill>
                <a:srgbClr val="FD8B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sp>
            <p:nvSpPr>
              <p:cNvPr id="25" name="SynthV1006S0"/>
              <p:cNvSpPr/>
              <p:nvPr/>
            </p:nvSpPr>
            <p:spPr>
              <a:xfrm>
                <a:off x="7484103" y="5134147"/>
                <a:ext cx="101690" cy="101779"/>
              </a:xfrm>
              <a:prstGeom prst="ellipse">
                <a:avLst/>
              </a:prstGeom>
              <a:solidFill>
                <a:srgbClr val="00CC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sp>
            <p:nvSpPr>
              <p:cNvPr id="26" name="SynthV1006S0"/>
              <p:cNvSpPr/>
              <p:nvPr/>
            </p:nvSpPr>
            <p:spPr>
              <a:xfrm>
                <a:off x="7484103" y="5270912"/>
                <a:ext cx="101690" cy="101779"/>
              </a:xfrm>
              <a:prstGeom prst="ellipse">
                <a:avLst/>
              </a:prstGeom>
              <a:solidFill>
                <a:srgbClr val="0000FF"/>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900" kern="0">
                  <a:solidFill>
                    <a:prstClr val="white"/>
                  </a:solidFill>
                </a:endParaRPr>
              </a:p>
            </p:txBody>
          </p:sp>
        </p:grpSp>
      </p:grpSp>
      <p:sp>
        <p:nvSpPr>
          <p:cNvPr id="27" name="Titre"/>
          <p:cNvSpPr>
            <a:spLocks noChangeAspect="1" noChangeArrowheads="1"/>
          </p:cNvSpPr>
          <p:nvPr>
            <p:custDataLst>
              <p:tags r:id="rId6"/>
            </p:custDataLst>
          </p:nvPr>
        </p:nvSpPr>
        <p:spPr bwMode="auto">
          <a:xfrm>
            <a:off x="570459" y="5949280"/>
            <a:ext cx="3588339" cy="498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defRPr sz="2400">
                <a:solidFill>
                  <a:schemeClr val="tx1"/>
                </a:solidFill>
                <a:latin typeface="Times New Roman" charset="0"/>
              </a:defRPr>
            </a:lvl1pPr>
            <a:lvl2pPr marL="742950" indent="-285750">
              <a:defRPr sz="2400">
                <a:solidFill>
                  <a:schemeClr val="tx1"/>
                </a:solidFill>
                <a:latin typeface="Times New Roman" charset="0"/>
              </a:defRPr>
            </a:lvl2pPr>
            <a:lvl3pPr marL="1143000" indent="-228600">
              <a:defRPr sz="2400">
                <a:solidFill>
                  <a:schemeClr val="tx1"/>
                </a:solidFill>
                <a:latin typeface="Times New Roman" charset="0"/>
              </a:defRPr>
            </a:lvl3pPr>
            <a:lvl4pPr marL="1600200" indent="-228600">
              <a:defRPr sz="2400">
                <a:solidFill>
                  <a:schemeClr val="tx1"/>
                </a:solidFill>
                <a:latin typeface="Times New Roman" charset="0"/>
              </a:defRPr>
            </a:lvl4pPr>
            <a:lvl5pPr marL="2057400" indent="-228600">
              <a:defRPr sz="2400">
                <a:solidFill>
                  <a:schemeClr val="tx1"/>
                </a:solidFill>
                <a:latin typeface="Times New Roman" charset="0"/>
              </a:defRPr>
            </a:lvl5pPr>
            <a:lvl6pPr marL="2514600" indent="-228600" eaLnBrk="0" fontAlgn="base" hangingPunct="0">
              <a:spcBef>
                <a:spcPct val="0"/>
              </a:spcBef>
              <a:spcAft>
                <a:spcPct val="0"/>
              </a:spcAft>
              <a:defRPr sz="2400">
                <a:solidFill>
                  <a:schemeClr val="tx1"/>
                </a:solidFill>
                <a:latin typeface="Times New Roman" charset="0"/>
              </a:defRPr>
            </a:lvl6pPr>
            <a:lvl7pPr marL="2971800" indent="-228600" eaLnBrk="0" fontAlgn="base" hangingPunct="0">
              <a:spcBef>
                <a:spcPct val="0"/>
              </a:spcBef>
              <a:spcAft>
                <a:spcPct val="0"/>
              </a:spcAft>
              <a:defRPr sz="2400">
                <a:solidFill>
                  <a:schemeClr val="tx1"/>
                </a:solidFill>
                <a:latin typeface="Times New Roman" charset="0"/>
              </a:defRPr>
            </a:lvl7pPr>
            <a:lvl8pPr marL="3429000" indent="-228600" eaLnBrk="0" fontAlgn="base" hangingPunct="0">
              <a:spcBef>
                <a:spcPct val="0"/>
              </a:spcBef>
              <a:spcAft>
                <a:spcPct val="0"/>
              </a:spcAft>
              <a:defRPr sz="2400">
                <a:solidFill>
                  <a:schemeClr val="tx1"/>
                </a:solidFill>
                <a:latin typeface="Times New Roman" charset="0"/>
              </a:defRPr>
            </a:lvl8pPr>
            <a:lvl9pPr marL="3886200" indent="-228600" eaLnBrk="0" fontAlgn="base" hangingPunct="0">
              <a:spcBef>
                <a:spcPct val="0"/>
              </a:spcBef>
              <a:spcAft>
                <a:spcPct val="0"/>
              </a:spcAft>
              <a:defRPr sz="2400">
                <a:solidFill>
                  <a:schemeClr val="tx1"/>
                </a:solidFill>
                <a:latin typeface="Times New Roman" charset="0"/>
              </a:defRPr>
            </a:lvl9pPr>
          </a:lstStyle>
          <a:p>
            <a:pPr>
              <a:lnSpc>
                <a:spcPct val="90000"/>
              </a:lnSpc>
              <a:defRPr/>
            </a:pPr>
            <a:r>
              <a:rPr lang="fr-FR" altLang="fr-FR" sz="900" b="1" u="sng" kern="0" dirty="0" smtClean="0">
                <a:solidFill>
                  <a:srgbClr val="595959"/>
                </a:solidFill>
                <a:latin typeface="Arial" charset="0"/>
              </a:rPr>
              <a:t>Légende </a:t>
            </a:r>
            <a:r>
              <a:rPr lang="fr-FR" altLang="fr-FR" sz="900" b="1" kern="0" dirty="0" smtClean="0">
                <a:solidFill>
                  <a:srgbClr val="595959"/>
                </a:solidFill>
                <a:latin typeface="Arial" charset="0"/>
              </a:rPr>
              <a:t>: </a:t>
            </a:r>
          </a:p>
          <a:p>
            <a:pPr>
              <a:lnSpc>
                <a:spcPct val="90000"/>
              </a:lnSpc>
              <a:defRPr/>
            </a:pPr>
            <a:r>
              <a:rPr lang="fr-FR" altLang="fr-FR" sz="900" b="1" kern="0" dirty="0" smtClean="0">
                <a:solidFill>
                  <a:srgbClr val="595959"/>
                </a:solidFill>
                <a:latin typeface="Arial" charset="0"/>
              </a:rPr>
              <a:t>Différences vs moyenne de la population canadienne exprimées en indices : 100 représente le score moyen de la population canadienne sur la valeur mesurée</a:t>
            </a:r>
            <a:endParaRPr lang="fr-CA" altLang="fr-FR" sz="900" b="1" kern="0" dirty="0">
              <a:solidFill>
                <a:srgbClr val="595959"/>
              </a:solidFill>
              <a:latin typeface="Arial" charset="0"/>
            </a:endParaRPr>
          </a:p>
        </p:txBody>
      </p:sp>
    </p:spTree>
    <p:extLst>
      <p:ext uri="{BB962C8B-B14F-4D97-AF65-F5344CB8AC3E}">
        <p14:creationId xmlns:p14="http://schemas.microsoft.com/office/powerpoint/2010/main" val="2498201724"/>
      </p:ext>
    </p:extLst>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a:solidFill>
                  <a:srgbClr val="000000">
                    <a:tint val="75000"/>
                  </a:srgbClr>
                </a:solidFill>
              </a:rPr>
              <a:t>CROP</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295</a:t>
            </a:fld>
            <a:endParaRPr lang="en-CA">
              <a:solidFill>
                <a:srgbClr val="000000">
                  <a:tint val="75000"/>
                </a:srgbClr>
              </a:solidFill>
            </a:endParaRPr>
          </a:p>
        </p:txBody>
      </p:sp>
      <p:sp>
        <p:nvSpPr>
          <p:cNvPr id="13" name="Titre 4"/>
          <p:cNvSpPr txBox="1">
            <a:spLocks/>
          </p:cNvSpPr>
          <p:nvPr>
            <p:custDataLst>
              <p:tags r:id="rId3"/>
            </p:custDataLst>
          </p:nvPr>
        </p:nvSpPr>
        <p:spPr bwMode="auto">
          <a:xfrm>
            <a:off x="558800" y="260648"/>
            <a:ext cx="5299075" cy="935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ctr" anchorCtr="0" compatLnSpc="1">
            <a:prstTxWarp prst="textNoShape">
              <a:avLst/>
            </a:prstTxWarp>
            <a:normAutofit fontScale="97500"/>
          </a:bodyPr>
          <a:lstStyle>
            <a:lvl1pPr algn="l" rtl="0" eaLnBrk="0" fontAlgn="base" hangingPunct="0">
              <a:spcBef>
                <a:spcPct val="0"/>
              </a:spcBef>
              <a:spcAft>
                <a:spcPct val="0"/>
              </a:spcAft>
              <a:defRPr b="1" kern="1200">
                <a:solidFill>
                  <a:schemeClr val="tx2"/>
                </a:solidFill>
                <a:latin typeface="Arial" pitchFamily="34" charset="0"/>
                <a:ea typeface="+mj-ea"/>
                <a:cs typeface="Arial" pitchFamily="34" charset="0"/>
              </a:defRPr>
            </a:lvl1pPr>
            <a:lvl2pPr algn="l" rtl="0" eaLnBrk="0" fontAlgn="base" hangingPunct="0">
              <a:spcBef>
                <a:spcPct val="0"/>
              </a:spcBef>
              <a:spcAft>
                <a:spcPct val="0"/>
              </a:spcAft>
              <a:defRPr b="1">
                <a:solidFill>
                  <a:schemeClr val="tx2"/>
                </a:solidFill>
                <a:latin typeface="Arial" charset="0"/>
                <a:cs typeface="Arial" charset="0"/>
              </a:defRPr>
            </a:lvl2pPr>
            <a:lvl3pPr algn="l" rtl="0" eaLnBrk="0" fontAlgn="base" hangingPunct="0">
              <a:spcBef>
                <a:spcPct val="0"/>
              </a:spcBef>
              <a:spcAft>
                <a:spcPct val="0"/>
              </a:spcAft>
              <a:defRPr b="1">
                <a:solidFill>
                  <a:schemeClr val="tx2"/>
                </a:solidFill>
                <a:latin typeface="Arial" charset="0"/>
                <a:cs typeface="Arial" charset="0"/>
              </a:defRPr>
            </a:lvl3pPr>
            <a:lvl4pPr algn="l" rtl="0" eaLnBrk="0" fontAlgn="base" hangingPunct="0">
              <a:spcBef>
                <a:spcPct val="0"/>
              </a:spcBef>
              <a:spcAft>
                <a:spcPct val="0"/>
              </a:spcAft>
              <a:defRPr b="1">
                <a:solidFill>
                  <a:schemeClr val="tx2"/>
                </a:solidFill>
                <a:latin typeface="Arial" charset="0"/>
                <a:cs typeface="Arial" charset="0"/>
              </a:defRPr>
            </a:lvl4pPr>
            <a:lvl5pPr algn="l" rtl="0" eaLnBrk="0" fontAlgn="base" hangingPunct="0">
              <a:spcBef>
                <a:spcPct val="0"/>
              </a:spcBef>
              <a:spcAft>
                <a:spcPct val="0"/>
              </a:spcAft>
              <a:defRPr b="1">
                <a:solidFill>
                  <a:schemeClr val="tx2"/>
                </a:solidFill>
                <a:latin typeface="Arial" charset="0"/>
                <a:cs typeface="Arial" charset="0"/>
              </a:defRPr>
            </a:lvl5pPr>
            <a:lvl6pPr marL="457200" algn="l" rtl="0" fontAlgn="base">
              <a:spcBef>
                <a:spcPct val="0"/>
              </a:spcBef>
              <a:spcAft>
                <a:spcPct val="0"/>
              </a:spcAft>
              <a:defRPr b="1">
                <a:solidFill>
                  <a:schemeClr val="tx2"/>
                </a:solidFill>
                <a:latin typeface="Arial" charset="0"/>
                <a:cs typeface="Arial" charset="0"/>
              </a:defRPr>
            </a:lvl6pPr>
            <a:lvl7pPr marL="914400" algn="l" rtl="0" fontAlgn="base">
              <a:spcBef>
                <a:spcPct val="0"/>
              </a:spcBef>
              <a:spcAft>
                <a:spcPct val="0"/>
              </a:spcAft>
              <a:defRPr b="1">
                <a:solidFill>
                  <a:schemeClr val="tx2"/>
                </a:solidFill>
                <a:latin typeface="Arial" charset="0"/>
                <a:cs typeface="Arial" charset="0"/>
              </a:defRPr>
            </a:lvl7pPr>
            <a:lvl8pPr marL="1371600" algn="l" rtl="0" fontAlgn="base">
              <a:spcBef>
                <a:spcPct val="0"/>
              </a:spcBef>
              <a:spcAft>
                <a:spcPct val="0"/>
              </a:spcAft>
              <a:defRPr b="1">
                <a:solidFill>
                  <a:schemeClr val="tx2"/>
                </a:solidFill>
                <a:latin typeface="Arial" charset="0"/>
                <a:cs typeface="Arial" charset="0"/>
              </a:defRPr>
            </a:lvl8pPr>
            <a:lvl9pPr marL="1828800" algn="l" rtl="0" fontAlgn="base">
              <a:spcBef>
                <a:spcPct val="0"/>
              </a:spcBef>
              <a:spcAft>
                <a:spcPct val="0"/>
              </a:spcAft>
              <a:defRPr b="1">
                <a:solidFill>
                  <a:schemeClr val="tx2"/>
                </a:solidFill>
                <a:latin typeface="Arial" charset="0"/>
                <a:cs typeface="Arial" charset="0"/>
              </a:defRPr>
            </a:lvl9pPr>
          </a:lstStyle>
          <a:p>
            <a:r>
              <a:rPr lang="fr-CA" sz="2100" dirty="0" smtClean="0">
                <a:solidFill>
                  <a:srgbClr val="9BBB59"/>
                </a:solidFill>
              </a:rPr>
              <a:t>En résumé : grands axes de valeurs qui caractérisent la population LGBT selon les groupes d’âge</a:t>
            </a:r>
            <a:endParaRPr lang="fr-CA" dirty="0">
              <a:solidFill>
                <a:srgbClr val="00AFDC"/>
              </a:solidFill>
            </a:endParaRPr>
          </a:p>
        </p:txBody>
      </p:sp>
      <p:sp>
        <p:nvSpPr>
          <p:cNvPr id="5" name="Rectangle à coins arrondis 4"/>
          <p:cNvSpPr/>
          <p:nvPr/>
        </p:nvSpPr>
        <p:spPr>
          <a:xfrm>
            <a:off x="594259" y="1498600"/>
            <a:ext cx="3777357"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dirty="0" smtClean="0">
                <a:solidFill>
                  <a:srgbClr val="7F7F7F"/>
                </a:solidFill>
                <a:latin typeface="Arial" panose="020B0604020202020204" pitchFamily="34" charset="0"/>
                <a:cs typeface="Arial" panose="020B0604020202020204" pitchFamily="34" charset="0"/>
              </a:rPr>
              <a:t>Grande volonté d’épanouissement personnel  </a:t>
            </a:r>
            <a:endParaRPr lang="fr-CA" sz="1200" dirty="0">
              <a:solidFill>
                <a:srgbClr val="7F7F7F"/>
              </a:solidFill>
              <a:latin typeface="Arial" panose="020B0604020202020204" pitchFamily="34" charset="0"/>
              <a:cs typeface="Arial" panose="020B0604020202020204" pitchFamily="34" charset="0"/>
            </a:endParaRPr>
          </a:p>
        </p:txBody>
      </p:sp>
      <p:sp>
        <p:nvSpPr>
          <p:cNvPr id="11" name="Rectangle à coins arrondis 10"/>
          <p:cNvSpPr/>
          <p:nvPr/>
        </p:nvSpPr>
        <p:spPr>
          <a:xfrm>
            <a:off x="594259" y="2702417"/>
            <a:ext cx="3777357"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dirty="0" smtClean="0">
                <a:solidFill>
                  <a:srgbClr val="7F7F7F"/>
                </a:solidFill>
                <a:latin typeface="Arial" panose="020B0604020202020204" pitchFamily="34" charset="0"/>
                <a:cs typeface="Arial" panose="020B0604020202020204" pitchFamily="34" charset="0"/>
              </a:rPr>
              <a:t>Désir d’authenticité </a:t>
            </a:r>
            <a:endParaRPr lang="fr-CA" sz="1200" dirty="0">
              <a:solidFill>
                <a:srgbClr val="7F7F7F"/>
              </a:solidFill>
              <a:latin typeface="Arial" panose="020B0604020202020204" pitchFamily="34" charset="0"/>
              <a:cs typeface="Arial" panose="020B0604020202020204" pitchFamily="34" charset="0"/>
            </a:endParaRPr>
          </a:p>
        </p:txBody>
      </p:sp>
      <p:sp>
        <p:nvSpPr>
          <p:cNvPr id="14" name="Rectangle à coins arrondis 13"/>
          <p:cNvSpPr/>
          <p:nvPr/>
        </p:nvSpPr>
        <p:spPr>
          <a:xfrm>
            <a:off x="594259" y="4629899"/>
            <a:ext cx="3777357"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dirty="0" smtClean="0">
                <a:solidFill>
                  <a:srgbClr val="7F7F7F"/>
                </a:solidFill>
                <a:latin typeface="Arial" panose="020B0604020202020204" pitchFamily="34" charset="0"/>
                <a:cs typeface="Arial" panose="020B0604020202020204" pitchFamily="34" charset="0"/>
              </a:rPr>
              <a:t>Adaptabilité, en </a:t>
            </a:r>
            <a:r>
              <a:rPr lang="fr-CA" sz="1200" dirty="0">
                <a:solidFill>
                  <a:srgbClr val="7F7F7F"/>
                </a:solidFill>
                <a:latin typeface="Arial" panose="020B0604020202020204" pitchFamily="34" charset="0"/>
                <a:cs typeface="Arial" panose="020B0604020202020204" pitchFamily="34" charset="0"/>
              </a:rPr>
              <a:t>phase avec la société</a:t>
            </a:r>
          </a:p>
        </p:txBody>
      </p:sp>
      <p:sp>
        <p:nvSpPr>
          <p:cNvPr id="15" name="Rectangle à coins arrondis 14"/>
          <p:cNvSpPr/>
          <p:nvPr/>
        </p:nvSpPr>
        <p:spPr>
          <a:xfrm>
            <a:off x="594259" y="3160569"/>
            <a:ext cx="3777357"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dirty="0">
                <a:solidFill>
                  <a:srgbClr val="7F7F7F"/>
                </a:solidFill>
                <a:latin typeface="Arial" panose="020B0604020202020204" pitchFamily="34" charset="0"/>
                <a:cs typeface="Arial" panose="020B0604020202020204" pitchFamily="34" charset="0"/>
              </a:rPr>
              <a:t>Conscience sociale et </a:t>
            </a:r>
            <a:r>
              <a:rPr lang="fr-CA" sz="1200" dirty="0" smtClean="0">
                <a:solidFill>
                  <a:srgbClr val="7F7F7F"/>
                </a:solidFill>
                <a:latin typeface="Arial" panose="020B0604020202020204" pitchFamily="34" charset="0"/>
                <a:cs typeface="Arial" panose="020B0604020202020204" pitchFamily="34" charset="0"/>
              </a:rPr>
              <a:t>écologique</a:t>
            </a:r>
            <a:endParaRPr lang="fr-CA" sz="1200" dirty="0">
              <a:solidFill>
                <a:srgbClr val="7F7F7F"/>
              </a:solidFill>
              <a:latin typeface="Arial" panose="020B0604020202020204" pitchFamily="34" charset="0"/>
              <a:cs typeface="Arial" panose="020B0604020202020204" pitchFamily="34" charset="0"/>
            </a:endParaRPr>
          </a:p>
        </p:txBody>
      </p:sp>
      <p:sp>
        <p:nvSpPr>
          <p:cNvPr id="17" name="ZoneTexte 16"/>
          <p:cNvSpPr txBox="1"/>
          <p:nvPr>
            <p:custDataLst>
              <p:tags r:id="rId4"/>
            </p:custDataLst>
          </p:nvPr>
        </p:nvSpPr>
        <p:spPr>
          <a:xfrm>
            <a:off x="4888607" y="1394425"/>
            <a:ext cx="4032448" cy="792087"/>
          </a:xfrm>
          <a:prstGeom prst="rect">
            <a:avLst/>
          </a:prstGeom>
          <a:noFill/>
        </p:spPr>
        <p:txBody>
          <a:bodyPr wrap="square" lIns="0" tIns="0" rIns="0" bIns="0" rtlCol="0" anchor="ctr">
            <a:normAutofit/>
          </a:bodyPr>
          <a:lstStyle/>
          <a:p>
            <a:pPr>
              <a:spcBef>
                <a:spcPts val="600"/>
              </a:spcBef>
              <a:buClr>
                <a:srgbClr val="9BBB59"/>
              </a:buClr>
            </a:pPr>
            <a:r>
              <a:rPr lang="fr-CA" sz="1000" dirty="0" smtClean="0">
                <a:solidFill>
                  <a:srgbClr val="595959"/>
                </a:solidFill>
                <a:latin typeface="Arial" pitchFamily="34" charset="0"/>
                <a:cs typeface="Arial" pitchFamily="34" charset="0"/>
              </a:rPr>
              <a:t>Caractérise les LGBT de tous les âges avec quelques nuances :</a:t>
            </a:r>
          </a:p>
          <a:p>
            <a:pPr>
              <a:spcBef>
                <a:spcPts val="300"/>
              </a:spcBef>
              <a:buClr>
                <a:srgbClr val="9BBB59"/>
              </a:buClr>
            </a:pPr>
            <a:r>
              <a:rPr lang="fr-CA" sz="1000" dirty="0" smtClean="0">
                <a:solidFill>
                  <a:srgbClr val="595959"/>
                </a:solidFill>
                <a:latin typeface="Arial" pitchFamily="34" charset="0"/>
                <a:cs typeface="Arial" pitchFamily="34" charset="0"/>
              </a:rPr>
              <a:t>++ distanciation par rapport au travail chez les LGBT de 25 ans +</a:t>
            </a:r>
          </a:p>
          <a:p>
            <a:pPr>
              <a:spcBef>
                <a:spcPts val="300"/>
              </a:spcBef>
              <a:buClr>
                <a:srgbClr val="9BBB59"/>
              </a:buClr>
            </a:pPr>
            <a:r>
              <a:rPr lang="fr-CA" sz="1000" dirty="0" smtClean="0">
                <a:solidFill>
                  <a:srgbClr val="595959"/>
                </a:solidFill>
                <a:latin typeface="Arial" pitchFamily="34" charset="0"/>
                <a:cs typeface="Arial" pitchFamily="34" charset="0"/>
              </a:rPr>
              <a:t>++ désir de mordre dans les plaisirs de la vie chez les plus jeunes LGBT (moins de 35 ans)</a:t>
            </a:r>
          </a:p>
        </p:txBody>
      </p:sp>
      <p:sp>
        <p:nvSpPr>
          <p:cNvPr id="2" name="Flèche droite 1"/>
          <p:cNvSpPr/>
          <p:nvPr/>
        </p:nvSpPr>
        <p:spPr>
          <a:xfrm>
            <a:off x="4524375" y="1552078"/>
            <a:ext cx="288032" cy="253083"/>
          </a:xfrm>
          <a:prstGeom prst="rightArrow">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prstClr val="white"/>
              </a:solidFill>
            </a:endParaRPr>
          </a:p>
        </p:txBody>
      </p:sp>
      <p:sp>
        <p:nvSpPr>
          <p:cNvPr id="18" name="Rectangle à coins arrondis 17"/>
          <p:cNvSpPr/>
          <p:nvPr/>
        </p:nvSpPr>
        <p:spPr>
          <a:xfrm>
            <a:off x="594259" y="2215773"/>
            <a:ext cx="3777357"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dirty="0">
                <a:solidFill>
                  <a:srgbClr val="7F7F7F"/>
                </a:solidFill>
                <a:latin typeface="Arial" panose="020B0604020202020204" pitchFamily="34" charset="0"/>
                <a:cs typeface="Arial" panose="020B0604020202020204" pitchFamily="34" charset="0"/>
              </a:rPr>
              <a:t>O</a:t>
            </a:r>
            <a:r>
              <a:rPr lang="fr-CA" sz="1200" dirty="0" smtClean="0">
                <a:solidFill>
                  <a:srgbClr val="7F7F7F"/>
                </a:solidFill>
                <a:latin typeface="Arial" panose="020B0604020202020204" pitchFamily="34" charset="0"/>
                <a:cs typeface="Arial" panose="020B0604020202020204" pitchFamily="34" charset="0"/>
              </a:rPr>
              <a:t>uverture d’esprit </a:t>
            </a:r>
            <a:endParaRPr lang="fr-CA" sz="1200" dirty="0">
              <a:solidFill>
                <a:srgbClr val="7F7F7F"/>
              </a:solidFill>
              <a:latin typeface="Arial" panose="020B0604020202020204" pitchFamily="34" charset="0"/>
              <a:cs typeface="Arial" panose="020B0604020202020204" pitchFamily="34" charset="0"/>
            </a:endParaRPr>
          </a:p>
        </p:txBody>
      </p:sp>
      <p:sp>
        <p:nvSpPr>
          <p:cNvPr id="19" name="ZoneTexte 18"/>
          <p:cNvSpPr txBox="1"/>
          <p:nvPr>
            <p:custDataLst>
              <p:tags r:id="rId5"/>
            </p:custDataLst>
          </p:nvPr>
        </p:nvSpPr>
        <p:spPr>
          <a:xfrm>
            <a:off x="4888607" y="2187199"/>
            <a:ext cx="4032448" cy="468250"/>
          </a:xfrm>
          <a:prstGeom prst="rect">
            <a:avLst/>
          </a:prstGeom>
          <a:noFill/>
        </p:spPr>
        <p:txBody>
          <a:bodyPr wrap="square" lIns="0" tIns="0" rIns="0" bIns="0" rtlCol="0" anchor="ctr">
            <a:normAutofit/>
          </a:bodyPr>
          <a:lstStyle/>
          <a:p>
            <a:pPr>
              <a:spcBef>
                <a:spcPts val="600"/>
              </a:spcBef>
              <a:buClr>
                <a:srgbClr val="9BBB59"/>
              </a:buClr>
            </a:pPr>
            <a:r>
              <a:rPr lang="fr-CA" sz="1000" dirty="0" smtClean="0">
                <a:solidFill>
                  <a:srgbClr val="595959"/>
                </a:solidFill>
                <a:latin typeface="Arial" pitchFamily="34" charset="0"/>
                <a:cs typeface="Arial" pitchFamily="34" charset="0"/>
              </a:rPr>
              <a:t>Caractérise les LGBT de tous les âges, même si l’intensité de ce trait a naturellement tendance à décroître avec l’âge (aussi bien chez les LGBT que dans l’ensemble de la population)</a:t>
            </a:r>
          </a:p>
        </p:txBody>
      </p:sp>
      <p:sp>
        <p:nvSpPr>
          <p:cNvPr id="20" name="Flèche droite 19"/>
          <p:cNvSpPr/>
          <p:nvPr/>
        </p:nvSpPr>
        <p:spPr>
          <a:xfrm>
            <a:off x="4524375" y="2258526"/>
            <a:ext cx="288032" cy="253083"/>
          </a:xfrm>
          <a:prstGeom prst="rightArrow">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prstClr val="white"/>
              </a:solidFill>
            </a:endParaRPr>
          </a:p>
        </p:txBody>
      </p:sp>
      <p:sp>
        <p:nvSpPr>
          <p:cNvPr id="21" name="Rectangle à coins arrondis 20"/>
          <p:cNvSpPr/>
          <p:nvPr/>
        </p:nvSpPr>
        <p:spPr>
          <a:xfrm>
            <a:off x="594259" y="4065867"/>
            <a:ext cx="3777357"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dirty="0">
                <a:solidFill>
                  <a:srgbClr val="7F7F7F"/>
                </a:solidFill>
                <a:latin typeface="Arial" panose="020B0604020202020204" pitchFamily="34" charset="0"/>
                <a:cs typeface="Arial" panose="020B0604020202020204" pitchFamily="34" charset="0"/>
              </a:rPr>
              <a:t>Créativité</a:t>
            </a:r>
          </a:p>
        </p:txBody>
      </p:sp>
      <p:sp>
        <p:nvSpPr>
          <p:cNvPr id="22" name="ZoneTexte 21"/>
          <p:cNvSpPr txBox="1"/>
          <p:nvPr>
            <p:custDataLst>
              <p:tags r:id="rId6"/>
            </p:custDataLst>
          </p:nvPr>
        </p:nvSpPr>
        <p:spPr>
          <a:xfrm>
            <a:off x="4883993" y="3984328"/>
            <a:ext cx="4032448" cy="642739"/>
          </a:xfrm>
          <a:prstGeom prst="rect">
            <a:avLst/>
          </a:prstGeom>
          <a:noFill/>
        </p:spPr>
        <p:txBody>
          <a:bodyPr wrap="square" lIns="0" tIns="0" rIns="0" bIns="0" rtlCol="0" anchor="ctr">
            <a:normAutofit/>
          </a:bodyPr>
          <a:lstStyle/>
          <a:p>
            <a:pPr>
              <a:spcBef>
                <a:spcPts val="600"/>
              </a:spcBef>
              <a:buClr>
                <a:srgbClr val="9BBB59"/>
              </a:buClr>
            </a:pPr>
            <a:r>
              <a:rPr lang="fr-CA" sz="1000" dirty="0" smtClean="0">
                <a:solidFill>
                  <a:srgbClr val="595959"/>
                </a:solidFill>
                <a:latin typeface="Arial" pitchFamily="34" charset="0"/>
                <a:cs typeface="Arial" pitchFamily="34" charset="0"/>
              </a:rPr>
              <a:t>Trait </a:t>
            </a:r>
            <a:r>
              <a:rPr lang="fr-CA" sz="1000" b="1" dirty="0" smtClean="0">
                <a:solidFill>
                  <a:srgbClr val="595959"/>
                </a:solidFill>
                <a:latin typeface="Arial" pitchFamily="34" charset="0"/>
                <a:cs typeface="Arial" pitchFamily="34" charset="0"/>
              </a:rPr>
              <a:t>spécifique</a:t>
            </a:r>
            <a:r>
              <a:rPr lang="fr-CA" sz="1000" dirty="0" smtClean="0">
                <a:solidFill>
                  <a:srgbClr val="595959"/>
                </a:solidFill>
                <a:latin typeface="Arial" pitchFamily="34" charset="0"/>
                <a:cs typeface="Arial" pitchFamily="34" charset="0"/>
              </a:rPr>
              <a:t> aux LGBT de </a:t>
            </a:r>
            <a:r>
              <a:rPr lang="fr-CA" sz="1000" b="1" u="sng" dirty="0" smtClean="0">
                <a:solidFill>
                  <a:srgbClr val="595959"/>
                </a:solidFill>
                <a:latin typeface="Arial" pitchFamily="34" charset="0"/>
                <a:cs typeface="Arial" pitchFamily="34" charset="0"/>
              </a:rPr>
              <a:t>moins</a:t>
            </a:r>
            <a:r>
              <a:rPr lang="fr-CA" sz="1000" b="1" dirty="0" smtClean="0">
                <a:solidFill>
                  <a:srgbClr val="595959"/>
                </a:solidFill>
                <a:latin typeface="Arial" pitchFamily="34" charset="0"/>
                <a:cs typeface="Arial" pitchFamily="34" charset="0"/>
              </a:rPr>
              <a:t> de 35 ans </a:t>
            </a:r>
            <a:br>
              <a:rPr lang="fr-CA" sz="1000" b="1" dirty="0" smtClean="0">
                <a:solidFill>
                  <a:srgbClr val="595959"/>
                </a:solidFill>
                <a:latin typeface="Arial" pitchFamily="34" charset="0"/>
                <a:cs typeface="Arial" pitchFamily="34" charset="0"/>
              </a:rPr>
            </a:br>
            <a:r>
              <a:rPr lang="fr-CA" sz="1000" dirty="0" smtClean="0">
                <a:solidFill>
                  <a:srgbClr val="595959"/>
                </a:solidFill>
                <a:latin typeface="Arial" pitchFamily="34" charset="0"/>
                <a:cs typeface="Arial" pitchFamily="34" charset="0"/>
              </a:rPr>
              <a:t>(cet aspect est également plus présent chez les jeunes dans l’ensemble de la population, mais à un moindre niveau que chez les jeunes LGBT)</a:t>
            </a:r>
          </a:p>
        </p:txBody>
      </p:sp>
      <p:sp>
        <p:nvSpPr>
          <p:cNvPr id="23" name="Flèche droite 22"/>
          <p:cNvSpPr/>
          <p:nvPr/>
        </p:nvSpPr>
        <p:spPr>
          <a:xfrm>
            <a:off x="4519761" y="4102139"/>
            <a:ext cx="288032" cy="253083"/>
          </a:xfrm>
          <a:prstGeom prst="rightArrow">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prstClr val="white"/>
              </a:solidFill>
            </a:endParaRPr>
          </a:p>
        </p:txBody>
      </p:sp>
      <p:sp>
        <p:nvSpPr>
          <p:cNvPr id="24" name="ZoneTexte 23"/>
          <p:cNvSpPr txBox="1"/>
          <p:nvPr>
            <p:custDataLst>
              <p:tags r:id="rId7"/>
            </p:custDataLst>
          </p:nvPr>
        </p:nvSpPr>
        <p:spPr>
          <a:xfrm>
            <a:off x="4888607" y="2660669"/>
            <a:ext cx="4032448" cy="468250"/>
          </a:xfrm>
          <a:prstGeom prst="rect">
            <a:avLst/>
          </a:prstGeom>
          <a:noFill/>
        </p:spPr>
        <p:txBody>
          <a:bodyPr wrap="square" lIns="0" tIns="0" rIns="0" bIns="0" rtlCol="0" anchor="ctr">
            <a:normAutofit/>
          </a:bodyPr>
          <a:lstStyle/>
          <a:p>
            <a:pPr>
              <a:spcBef>
                <a:spcPts val="600"/>
              </a:spcBef>
              <a:buClr>
                <a:srgbClr val="9BBB59"/>
              </a:buClr>
            </a:pPr>
            <a:r>
              <a:rPr lang="fr-CA" sz="1000" dirty="0" smtClean="0">
                <a:solidFill>
                  <a:srgbClr val="595959"/>
                </a:solidFill>
                <a:latin typeface="Arial" pitchFamily="34" charset="0"/>
                <a:cs typeface="Arial" pitchFamily="34" charset="0"/>
              </a:rPr>
              <a:t>Caractérise les </a:t>
            </a:r>
            <a:r>
              <a:rPr lang="fr-CA" sz="1000" dirty="0">
                <a:solidFill>
                  <a:srgbClr val="595959"/>
                </a:solidFill>
                <a:latin typeface="Arial" pitchFamily="34" charset="0"/>
                <a:cs typeface="Arial" pitchFamily="34" charset="0"/>
              </a:rPr>
              <a:t>LGBT </a:t>
            </a:r>
            <a:r>
              <a:rPr lang="fr-CA" sz="1000" dirty="0" smtClean="0">
                <a:solidFill>
                  <a:srgbClr val="595959"/>
                </a:solidFill>
                <a:latin typeface="Arial" pitchFamily="34" charset="0"/>
                <a:cs typeface="Arial" pitchFamily="34" charset="0"/>
              </a:rPr>
              <a:t>de </a:t>
            </a:r>
            <a:r>
              <a:rPr lang="fr-CA" sz="1000" dirty="0">
                <a:solidFill>
                  <a:srgbClr val="595959"/>
                </a:solidFill>
                <a:latin typeface="Arial" pitchFamily="34" charset="0"/>
                <a:cs typeface="Arial" pitchFamily="34" charset="0"/>
              </a:rPr>
              <a:t>tous les </a:t>
            </a:r>
            <a:r>
              <a:rPr lang="fr-CA" sz="1000" dirty="0" smtClean="0">
                <a:solidFill>
                  <a:srgbClr val="595959"/>
                </a:solidFill>
                <a:latin typeface="Arial" pitchFamily="34" charset="0"/>
                <a:cs typeface="Arial" pitchFamily="34" charset="0"/>
              </a:rPr>
              <a:t>âges et tout particulièrement les plus jeunes (15-17 ans) et les plus vieux (55 ans et +) </a:t>
            </a:r>
          </a:p>
        </p:txBody>
      </p:sp>
      <p:sp>
        <p:nvSpPr>
          <p:cNvPr id="25" name="Flèche droite 24"/>
          <p:cNvSpPr/>
          <p:nvPr/>
        </p:nvSpPr>
        <p:spPr>
          <a:xfrm>
            <a:off x="4524375" y="2751046"/>
            <a:ext cx="288032" cy="253083"/>
          </a:xfrm>
          <a:prstGeom prst="rightArrow">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prstClr val="white"/>
              </a:solidFill>
            </a:endParaRPr>
          </a:p>
        </p:txBody>
      </p:sp>
      <p:sp>
        <p:nvSpPr>
          <p:cNvPr id="26" name="ZoneTexte 25"/>
          <p:cNvSpPr txBox="1"/>
          <p:nvPr>
            <p:custDataLst>
              <p:tags r:id="rId8"/>
            </p:custDataLst>
          </p:nvPr>
        </p:nvSpPr>
        <p:spPr>
          <a:xfrm>
            <a:off x="4883993" y="3102602"/>
            <a:ext cx="4032448" cy="509396"/>
          </a:xfrm>
          <a:prstGeom prst="rect">
            <a:avLst/>
          </a:prstGeom>
          <a:noFill/>
        </p:spPr>
        <p:txBody>
          <a:bodyPr wrap="square" lIns="0" tIns="0" rIns="0" bIns="0" rtlCol="0" anchor="ctr">
            <a:normAutofit/>
          </a:bodyPr>
          <a:lstStyle/>
          <a:p>
            <a:pPr>
              <a:spcBef>
                <a:spcPts val="600"/>
              </a:spcBef>
              <a:buClr>
                <a:srgbClr val="9BBB59"/>
              </a:buClr>
            </a:pPr>
            <a:r>
              <a:rPr lang="fr-CA" sz="1000" dirty="0" smtClean="0">
                <a:solidFill>
                  <a:srgbClr val="595959"/>
                </a:solidFill>
                <a:latin typeface="Arial" pitchFamily="34" charset="0"/>
                <a:cs typeface="Arial" pitchFamily="34" charset="0"/>
              </a:rPr>
              <a:t>Caractérise les </a:t>
            </a:r>
            <a:r>
              <a:rPr lang="fr-CA" sz="1000" dirty="0">
                <a:solidFill>
                  <a:srgbClr val="595959"/>
                </a:solidFill>
                <a:latin typeface="Arial" pitchFamily="34" charset="0"/>
                <a:cs typeface="Arial" pitchFamily="34" charset="0"/>
              </a:rPr>
              <a:t>LGBT </a:t>
            </a:r>
            <a:r>
              <a:rPr lang="fr-CA" sz="1000" dirty="0" smtClean="0">
                <a:solidFill>
                  <a:srgbClr val="595959"/>
                </a:solidFill>
                <a:latin typeface="Arial" pitchFamily="34" charset="0"/>
                <a:cs typeface="Arial" pitchFamily="34" charset="0"/>
              </a:rPr>
              <a:t>de </a:t>
            </a:r>
            <a:r>
              <a:rPr lang="fr-CA" sz="1000" dirty="0">
                <a:solidFill>
                  <a:srgbClr val="595959"/>
                </a:solidFill>
                <a:latin typeface="Arial" pitchFamily="34" charset="0"/>
                <a:cs typeface="Arial" pitchFamily="34" charset="0"/>
              </a:rPr>
              <a:t>tous les </a:t>
            </a:r>
            <a:r>
              <a:rPr lang="fr-CA" sz="1000" dirty="0" smtClean="0">
                <a:solidFill>
                  <a:srgbClr val="595959"/>
                </a:solidFill>
                <a:latin typeface="Arial" pitchFamily="34" charset="0"/>
                <a:cs typeface="Arial" pitchFamily="34" charset="0"/>
              </a:rPr>
              <a:t>âges, mais cette conscience est plus sociale qu’écologique chez les plus jeunes (moins de 35 ans) et plus écologique que sociale chez les plus vieux (35 ans et +)</a:t>
            </a:r>
          </a:p>
        </p:txBody>
      </p:sp>
      <p:sp>
        <p:nvSpPr>
          <p:cNvPr id="27" name="Flèche droite 26"/>
          <p:cNvSpPr/>
          <p:nvPr/>
        </p:nvSpPr>
        <p:spPr>
          <a:xfrm>
            <a:off x="4519761" y="3221555"/>
            <a:ext cx="288032" cy="253083"/>
          </a:xfrm>
          <a:prstGeom prst="rightArrow">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prstClr val="white"/>
              </a:solidFill>
            </a:endParaRPr>
          </a:p>
        </p:txBody>
      </p:sp>
      <p:sp>
        <p:nvSpPr>
          <p:cNvPr id="28" name="ZoneTexte 27"/>
          <p:cNvSpPr txBox="1"/>
          <p:nvPr>
            <p:custDataLst>
              <p:tags r:id="rId9"/>
            </p:custDataLst>
          </p:nvPr>
        </p:nvSpPr>
        <p:spPr>
          <a:xfrm>
            <a:off x="4888607" y="4600091"/>
            <a:ext cx="4032448" cy="825426"/>
          </a:xfrm>
          <a:prstGeom prst="rect">
            <a:avLst/>
          </a:prstGeom>
          <a:noFill/>
        </p:spPr>
        <p:txBody>
          <a:bodyPr wrap="square" lIns="0" tIns="0" rIns="0" bIns="0" rtlCol="0" anchor="ctr">
            <a:normAutofit/>
          </a:bodyPr>
          <a:lstStyle/>
          <a:p>
            <a:pPr>
              <a:spcBef>
                <a:spcPts val="600"/>
              </a:spcBef>
              <a:buClr>
                <a:srgbClr val="9BBB59"/>
              </a:buClr>
            </a:pPr>
            <a:r>
              <a:rPr lang="fr-CA" sz="1000" dirty="0" smtClean="0">
                <a:solidFill>
                  <a:srgbClr val="595959"/>
                </a:solidFill>
                <a:latin typeface="Arial" pitchFamily="34" charset="0"/>
                <a:cs typeface="Arial" pitchFamily="34" charset="0"/>
              </a:rPr>
              <a:t>Trait </a:t>
            </a:r>
            <a:r>
              <a:rPr lang="fr-CA" sz="1000" b="1" dirty="0" smtClean="0">
                <a:solidFill>
                  <a:srgbClr val="595959"/>
                </a:solidFill>
                <a:latin typeface="Arial" pitchFamily="34" charset="0"/>
                <a:cs typeface="Arial" pitchFamily="34" charset="0"/>
              </a:rPr>
              <a:t>spécifique</a:t>
            </a:r>
            <a:r>
              <a:rPr lang="fr-CA" sz="1000" dirty="0" smtClean="0">
                <a:solidFill>
                  <a:srgbClr val="595959"/>
                </a:solidFill>
                <a:latin typeface="Arial" pitchFamily="34" charset="0"/>
                <a:cs typeface="Arial" pitchFamily="34" charset="0"/>
              </a:rPr>
              <a:t> aux LGBT de </a:t>
            </a:r>
            <a:r>
              <a:rPr lang="fr-CA" sz="1000" b="1" dirty="0" smtClean="0">
                <a:solidFill>
                  <a:srgbClr val="595959"/>
                </a:solidFill>
                <a:latin typeface="Arial" pitchFamily="34" charset="0"/>
                <a:cs typeface="Arial" pitchFamily="34" charset="0"/>
              </a:rPr>
              <a:t>35 ans </a:t>
            </a:r>
            <a:r>
              <a:rPr lang="fr-CA" sz="1000" b="1" u="sng" dirty="0" smtClean="0">
                <a:solidFill>
                  <a:srgbClr val="595959"/>
                </a:solidFill>
                <a:latin typeface="Arial" pitchFamily="34" charset="0"/>
                <a:cs typeface="Arial" pitchFamily="34" charset="0"/>
              </a:rPr>
              <a:t>et plus</a:t>
            </a:r>
          </a:p>
          <a:p>
            <a:pPr>
              <a:spcBef>
                <a:spcPts val="600"/>
              </a:spcBef>
              <a:buClr>
                <a:srgbClr val="9BBB59"/>
              </a:buClr>
            </a:pPr>
            <a:r>
              <a:rPr lang="fr-CA" sz="1000" b="1" u="sng" dirty="0" smtClean="0">
                <a:solidFill>
                  <a:srgbClr val="595959"/>
                </a:solidFill>
                <a:latin typeface="Arial" pitchFamily="34" charset="0"/>
                <a:cs typeface="Arial" pitchFamily="34" charset="0"/>
              </a:rPr>
              <a:t>Au contraire </a:t>
            </a:r>
            <a:r>
              <a:rPr lang="fr-CA" sz="1000" dirty="0" smtClean="0">
                <a:solidFill>
                  <a:srgbClr val="595959"/>
                </a:solidFill>
                <a:latin typeface="Arial" pitchFamily="34" charset="0"/>
                <a:cs typeface="Arial" pitchFamily="34" charset="0"/>
              </a:rPr>
              <a:t>: les plus </a:t>
            </a:r>
            <a:r>
              <a:rPr lang="fr-CA" sz="1000" b="1" dirty="0" smtClean="0">
                <a:solidFill>
                  <a:srgbClr val="595959"/>
                </a:solidFill>
                <a:latin typeface="Arial" pitchFamily="34" charset="0"/>
                <a:cs typeface="Arial" pitchFamily="34" charset="0"/>
              </a:rPr>
              <a:t>jeunes</a:t>
            </a:r>
            <a:r>
              <a:rPr lang="fr-CA" sz="1000" dirty="0" smtClean="0">
                <a:solidFill>
                  <a:srgbClr val="595959"/>
                </a:solidFill>
                <a:latin typeface="Arial" pitchFamily="34" charset="0"/>
                <a:cs typeface="Arial" pitchFamily="34" charset="0"/>
              </a:rPr>
              <a:t> (tout particulièrement les 15-24 ans) ont tendance à avoir de la difficulté à donner du sens à leur vie, et ce, encore plus que les jeunes de l’ensemble de la population</a:t>
            </a:r>
          </a:p>
        </p:txBody>
      </p:sp>
      <p:sp>
        <p:nvSpPr>
          <p:cNvPr id="29" name="Flèche droite 28"/>
          <p:cNvSpPr/>
          <p:nvPr/>
        </p:nvSpPr>
        <p:spPr>
          <a:xfrm>
            <a:off x="4524375" y="4719705"/>
            <a:ext cx="288032" cy="253083"/>
          </a:xfrm>
          <a:prstGeom prst="rightArrow">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prstClr val="white"/>
              </a:solidFill>
            </a:endParaRPr>
          </a:p>
        </p:txBody>
      </p:sp>
      <p:sp>
        <p:nvSpPr>
          <p:cNvPr id="30" name="Rectangle à coins arrondis 29"/>
          <p:cNvSpPr/>
          <p:nvPr/>
        </p:nvSpPr>
        <p:spPr>
          <a:xfrm>
            <a:off x="594259" y="5523135"/>
            <a:ext cx="3777357" cy="734367"/>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dirty="0">
                <a:solidFill>
                  <a:srgbClr val="7F7F7F"/>
                </a:solidFill>
                <a:latin typeface="Arial" panose="020B0604020202020204" pitchFamily="34" charset="0"/>
                <a:cs typeface="Arial" panose="020B0604020202020204" pitchFamily="34" charset="0"/>
              </a:rPr>
              <a:t>A</a:t>
            </a:r>
            <a:r>
              <a:rPr lang="fr-CA" sz="1200" dirty="0" smtClean="0">
                <a:solidFill>
                  <a:srgbClr val="7F7F7F"/>
                </a:solidFill>
                <a:latin typeface="Arial" panose="020B0604020202020204" pitchFamily="34" charset="0"/>
                <a:cs typeface="Arial" panose="020B0604020202020204" pitchFamily="34" charset="0"/>
              </a:rPr>
              <a:t>ttitudes quelque peu différenciées face à la consommation</a:t>
            </a:r>
            <a:endParaRPr lang="fr-CA" sz="1200" dirty="0">
              <a:solidFill>
                <a:srgbClr val="7F7F7F"/>
              </a:solidFill>
              <a:latin typeface="Arial" panose="020B0604020202020204" pitchFamily="34" charset="0"/>
              <a:cs typeface="Arial" panose="020B0604020202020204" pitchFamily="34" charset="0"/>
            </a:endParaRPr>
          </a:p>
        </p:txBody>
      </p:sp>
      <p:sp>
        <p:nvSpPr>
          <p:cNvPr id="31" name="ZoneTexte 30"/>
          <p:cNvSpPr txBox="1"/>
          <p:nvPr>
            <p:custDataLst>
              <p:tags r:id="rId10"/>
            </p:custDataLst>
          </p:nvPr>
        </p:nvSpPr>
        <p:spPr>
          <a:xfrm>
            <a:off x="4888607" y="5445596"/>
            <a:ext cx="4032448" cy="1007740"/>
          </a:xfrm>
          <a:prstGeom prst="rect">
            <a:avLst/>
          </a:prstGeom>
          <a:noFill/>
        </p:spPr>
        <p:txBody>
          <a:bodyPr wrap="square" lIns="0" tIns="0" rIns="0" bIns="0" rtlCol="0" anchor="ctr">
            <a:normAutofit/>
          </a:bodyPr>
          <a:lstStyle/>
          <a:p>
            <a:pPr>
              <a:spcBef>
                <a:spcPts val="600"/>
              </a:spcBef>
              <a:buClr>
                <a:srgbClr val="9BBB59"/>
              </a:buClr>
            </a:pPr>
            <a:r>
              <a:rPr lang="fr-CA" sz="1000" dirty="0" smtClean="0">
                <a:solidFill>
                  <a:srgbClr val="595959"/>
                </a:solidFill>
                <a:latin typeface="Arial" pitchFamily="34" charset="0"/>
                <a:cs typeface="Arial" pitchFamily="34" charset="0"/>
              </a:rPr>
              <a:t>Les </a:t>
            </a:r>
            <a:r>
              <a:rPr lang="fr-CA" sz="1000" b="1" dirty="0" smtClean="0">
                <a:solidFill>
                  <a:srgbClr val="595959"/>
                </a:solidFill>
                <a:latin typeface="Arial" pitchFamily="34" charset="0"/>
                <a:cs typeface="Arial" pitchFamily="34" charset="0"/>
              </a:rPr>
              <a:t>plus vieux </a:t>
            </a:r>
            <a:r>
              <a:rPr lang="fr-CA" sz="1000" dirty="0" smtClean="0">
                <a:solidFill>
                  <a:srgbClr val="595959"/>
                </a:solidFill>
                <a:latin typeface="Arial" pitchFamily="34" charset="0"/>
                <a:cs typeface="Arial" pitchFamily="34" charset="0"/>
              </a:rPr>
              <a:t>recherchent moins les plaisirs de la consommation ou à se valider socialement par ce biais (tout comme c’est le cas dans l’ensemble de la population)</a:t>
            </a:r>
          </a:p>
          <a:p>
            <a:pPr>
              <a:spcBef>
                <a:spcPts val="300"/>
              </a:spcBef>
              <a:buClr>
                <a:srgbClr val="9BBB59"/>
              </a:buClr>
            </a:pPr>
            <a:r>
              <a:rPr lang="fr-CA" sz="1000" dirty="0" smtClean="0">
                <a:solidFill>
                  <a:srgbClr val="595959"/>
                </a:solidFill>
                <a:latin typeface="Arial" pitchFamily="34" charset="0"/>
                <a:cs typeface="Arial" pitchFamily="34" charset="0"/>
              </a:rPr>
              <a:t>Les </a:t>
            </a:r>
            <a:r>
              <a:rPr lang="fr-CA" sz="1000" b="1" dirty="0" smtClean="0">
                <a:solidFill>
                  <a:srgbClr val="595959"/>
                </a:solidFill>
                <a:latin typeface="Arial" pitchFamily="34" charset="0"/>
                <a:cs typeface="Arial" pitchFamily="34" charset="0"/>
              </a:rPr>
              <a:t>plus jeunes </a:t>
            </a:r>
            <a:r>
              <a:rPr lang="fr-CA" sz="1000" dirty="0" smtClean="0">
                <a:solidFill>
                  <a:srgbClr val="595959"/>
                </a:solidFill>
                <a:latin typeface="Arial" pitchFamily="34" charset="0"/>
                <a:cs typeface="Arial" pitchFamily="34" charset="0"/>
              </a:rPr>
              <a:t>y sont </a:t>
            </a:r>
            <a:r>
              <a:rPr lang="fr-CA" sz="1000" b="1" dirty="0" smtClean="0">
                <a:solidFill>
                  <a:srgbClr val="595959"/>
                </a:solidFill>
                <a:latin typeface="Arial" pitchFamily="34" charset="0"/>
                <a:cs typeface="Arial" pitchFamily="34" charset="0"/>
              </a:rPr>
              <a:t>un peu plus sensibles </a:t>
            </a:r>
            <a:r>
              <a:rPr lang="fr-CA" sz="1000" dirty="0" smtClean="0">
                <a:solidFill>
                  <a:srgbClr val="595959"/>
                </a:solidFill>
                <a:latin typeface="Arial" pitchFamily="34" charset="0"/>
                <a:cs typeface="Arial" pitchFamily="34" charset="0"/>
              </a:rPr>
              <a:t>(surtout les 18-24 ans), mais dans une moindre mesure que les </a:t>
            </a:r>
            <a:r>
              <a:rPr lang="fr-CA" sz="1000" dirty="0">
                <a:solidFill>
                  <a:srgbClr val="595959"/>
                </a:solidFill>
                <a:latin typeface="Arial" pitchFamily="34" charset="0"/>
                <a:cs typeface="Arial" pitchFamily="34" charset="0"/>
              </a:rPr>
              <a:t>jeunes de l’ensemble de la </a:t>
            </a:r>
            <a:r>
              <a:rPr lang="fr-CA" sz="1000" dirty="0" smtClean="0">
                <a:solidFill>
                  <a:srgbClr val="595959"/>
                </a:solidFill>
                <a:latin typeface="Arial" pitchFamily="34" charset="0"/>
                <a:cs typeface="Arial" pitchFamily="34" charset="0"/>
              </a:rPr>
              <a:t>population</a:t>
            </a:r>
            <a:endParaRPr lang="fr-CA" sz="1000" dirty="0">
              <a:solidFill>
                <a:srgbClr val="595959"/>
              </a:solidFill>
              <a:latin typeface="Arial" pitchFamily="34" charset="0"/>
              <a:cs typeface="Arial" pitchFamily="34" charset="0"/>
            </a:endParaRPr>
          </a:p>
        </p:txBody>
      </p:sp>
      <p:sp>
        <p:nvSpPr>
          <p:cNvPr id="32" name="Flèche droite 31"/>
          <p:cNvSpPr/>
          <p:nvPr/>
        </p:nvSpPr>
        <p:spPr>
          <a:xfrm>
            <a:off x="4524375" y="5612942"/>
            <a:ext cx="288032" cy="253083"/>
          </a:xfrm>
          <a:prstGeom prst="rightArrow">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prstClr val="white"/>
              </a:solidFill>
            </a:endParaRPr>
          </a:p>
        </p:txBody>
      </p:sp>
      <p:cxnSp>
        <p:nvCxnSpPr>
          <p:cNvPr id="8" name="Connecteur droit 7"/>
          <p:cNvCxnSpPr/>
          <p:nvPr/>
        </p:nvCxnSpPr>
        <p:spPr>
          <a:xfrm>
            <a:off x="558800" y="4009042"/>
            <a:ext cx="8362255" cy="0"/>
          </a:xfrm>
          <a:prstGeom prst="line">
            <a:avLst/>
          </a:prstGeom>
          <a:ln w="22225">
            <a:solidFill>
              <a:schemeClr val="bg2"/>
            </a:solidFill>
            <a:prstDash val="dash"/>
          </a:ln>
        </p:spPr>
        <p:style>
          <a:lnRef idx="1">
            <a:schemeClr val="accent1"/>
          </a:lnRef>
          <a:fillRef idx="0">
            <a:schemeClr val="accent1"/>
          </a:fillRef>
          <a:effectRef idx="0">
            <a:schemeClr val="accent1"/>
          </a:effectRef>
          <a:fontRef idx="minor">
            <a:schemeClr val="tx1"/>
          </a:fontRef>
        </p:style>
      </p:cxnSp>
      <p:cxnSp>
        <p:nvCxnSpPr>
          <p:cNvPr id="33" name="Connecteur droit 32"/>
          <p:cNvCxnSpPr/>
          <p:nvPr/>
        </p:nvCxnSpPr>
        <p:spPr>
          <a:xfrm>
            <a:off x="594259" y="5424789"/>
            <a:ext cx="8362255" cy="0"/>
          </a:xfrm>
          <a:prstGeom prst="line">
            <a:avLst/>
          </a:prstGeom>
          <a:ln w="22225">
            <a:solidFill>
              <a:schemeClr val="bg2"/>
            </a:solidFill>
            <a:prstDash val="dash"/>
          </a:ln>
        </p:spPr>
        <p:style>
          <a:lnRef idx="1">
            <a:schemeClr val="accent1"/>
          </a:lnRef>
          <a:fillRef idx="0">
            <a:schemeClr val="accent1"/>
          </a:fillRef>
          <a:effectRef idx="0">
            <a:schemeClr val="accent1"/>
          </a:effectRef>
          <a:fontRef idx="minor">
            <a:schemeClr val="tx1"/>
          </a:fontRef>
        </p:style>
      </p:cxnSp>
      <p:sp>
        <p:nvSpPr>
          <p:cNvPr id="35" name="Rectangle à coins arrondis 34"/>
          <p:cNvSpPr/>
          <p:nvPr/>
        </p:nvSpPr>
        <p:spPr>
          <a:xfrm>
            <a:off x="584458" y="3596879"/>
            <a:ext cx="3777357" cy="360040"/>
          </a:xfrm>
          <a:prstGeom prst="roundRect">
            <a:avLst/>
          </a:prstGeom>
          <a:noFill/>
          <a:ln>
            <a:solidFill>
              <a:srgbClr val="9BBB5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CA" sz="1200" dirty="0">
                <a:solidFill>
                  <a:srgbClr val="7F7F7F"/>
                </a:solidFill>
                <a:latin typeface="Arial" panose="020B0604020202020204" pitchFamily="34" charset="0"/>
                <a:cs typeface="Arial" panose="020B0604020202020204" pitchFamily="34" charset="0"/>
              </a:rPr>
              <a:t>Distance face aux valeurs familiales traditionnelles</a:t>
            </a:r>
          </a:p>
        </p:txBody>
      </p:sp>
      <p:sp>
        <p:nvSpPr>
          <p:cNvPr id="36" name="ZoneTexte 35"/>
          <p:cNvSpPr txBox="1"/>
          <p:nvPr>
            <p:custDataLst>
              <p:tags r:id="rId11"/>
            </p:custDataLst>
          </p:nvPr>
        </p:nvSpPr>
        <p:spPr>
          <a:xfrm>
            <a:off x="4907326" y="3674839"/>
            <a:ext cx="4032448" cy="262701"/>
          </a:xfrm>
          <a:prstGeom prst="rect">
            <a:avLst/>
          </a:prstGeom>
          <a:noFill/>
        </p:spPr>
        <p:txBody>
          <a:bodyPr wrap="square" lIns="0" tIns="0" rIns="0" bIns="0" rtlCol="0" anchor="ctr">
            <a:normAutofit/>
          </a:bodyPr>
          <a:lstStyle/>
          <a:p>
            <a:pPr>
              <a:spcBef>
                <a:spcPts val="600"/>
              </a:spcBef>
              <a:buClr>
                <a:srgbClr val="9BBB59"/>
              </a:buClr>
            </a:pPr>
            <a:r>
              <a:rPr lang="fr-CA" sz="1000" dirty="0" smtClean="0">
                <a:solidFill>
                  <a:srgbClr val="595959"/>
                </a:solidFill>
                <a:latin typeface="Arial" pitchFamily="34" charset="0"/>
                <a:cs typeface="Arial" pitchFamily="34" charset="0"/>
              </a:rPr>
              <a:t>Caractérise les </a:t>
            </a:r>
            <a:r>
              <a:rPr lang="fr-CA" sz="1000" dirty="0">
                <a:solidFill>
                  <a:srgbClr val="595959"/>
                </a:solidFill>
                <a:latin typeface="Arial" pitchFamily="34" charset="0"/>
                <a:cs typeface="Arial" pitchFamily="34" charset="0"/>
              </a:rPr>
              <a:t>LGBT </a:t>
            </a:r>
            <a:r>
              <a:rPr lang="fr-CA" sz="1000" dirty="0" smtClean="0">
                <a:solidFill>
                  <a:srgbClr val="595959"/>
                </a:solidFill>
                <a:latin typeface="Arial" pitchFamily="34" charset="0"/>
                <a:cs typeface="Arial" pitchFamily="34" charset="0"/>
              </a:rPr>
              <a:t>de </a:t>
            </a:r>
            <a:r>
              <a:rPr lang="fr-CA" sz="1000" dirty="0">
                <a:solidFill>
                  <a:srgbClr val="595959"/>
                </a:solidFill>
                <a:latin typeface="Arial" pitchFamily="34" charset="0"/>
                <a:cs typeface="Arial" pitchFamily="34" charset="0"/>
              </a:rPr>
              <a:t>tous les </a:t>
            </a:r>
            <a:r>
              <a:rPr lang="fr-CA" sz="1000" dirty="0" smtClean="0">
                <a:solidFill>
                  <a:srgbClr val="595959"/>
                </a:solidFill>
                <a:latin typeface="Arial" pitchFamily="34" charset="0"/>
                <a:cs typeface="Arial" pitchFamily="34" charset="0"/>
              </a:rPr>
              <a:t>âges, surtout les plus jeunes</a:t>
            </a:r>
          </a:p>
        </p:txBody>
      </p:sp>
      <p:sp>
        <p:nvSpPr>
          <p:cNvPr id="37" name="Flèche droite 36"/>
          <p:cNvSpPr/>
          <p:nvPr/>
        </p:nvSpPr>
        <p:spPr>
          <a:xfrm>
            <a:off x="4522317" y="3645508"/>
            <a:ext cx="288032" cy="253083"/>
          </a:xfrm>
          <a:prstGeom prst="rightArrow">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prstClr val="white"/>
              </a:solidFill>
            </a:endParaRPr>
          </a:p>
        </p:txBody>
      </p:sp>
    </p:spTree>
    <p:extLst>
      <p:ext uri="{BB962C8B-B14F-4D97-AF65-F5344CB8AC3E}">
        <p14:creationId xmlns:p14="http://schemas.microsoft.com/office/powerpoint/2010/main" val="1407162091"/>
      </p:ext>
    </p:extLst>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 name="Espace réservé du texte 13"/>
          <p:cNvSpPr>
            <a:spLocks noGrp="1"/>
          </p:cNvSpPr>
          <p:nvPr>
            <p:ph type="body" sz="quarter" idx="15"/>
            <p:custDataLst>
              <p:tags r:id="rId1"/>
            </p:custDataLst>
          </p:nvPr>
        </p:nvSpPr>
        <p:spPr>
          <a:xfrm>
            <a:off x="558801" y="2512250"/>
            <a:ext cx="3959224" cy="1081964"/>
          </a:xfrm>
        </p:spPr>
        <p:txBody>
          <a:bodyPr>
            <a:noAutofit/>
          </a:bodyPr>
          <a:lstStyle>
            <a:lvl1pPr>
              <a:defRPr sz="1800" b="0">
                <a:solidFill>
                  <a:schemeClr val="bg1"/>
                </a:solidFill>
                <a:latin typeface="Arial Narrow" pitchFamily="34" charset="0"/>
              </a:defRPr>
            </a:lvl1pPr>
            <a:lvl2pPr>
              <a:spcBef>
                <a:spcPts val="900"/>
              </a:spcBef>
              <a:defRPr sz="1800" baseline="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a:t>555, RENÉ-LÉVESQUE OUEST</a:t>
            </a:r>
          </a:p>
          <a:p>
            <a:pPr lvl="1"/>
            <a:r>
              <a:rPr lang="fr-FR" dirty="0"/>
              <a:t>MONTRÉAL (QUÉBEC) H2Z 1B1</a:t>
            </a:r>
          </a:p>
          <a:p>
            <a:pPr lvl="1"/>
            <a:r>
              <a:rPr lang="fr-FR"/>
              <a:t>BUREAU 1501</a:t>
            </a:r>
            <a:endParaRPr lang="fr-FR" dirty="0" smtClean="0"/>
          </a:p>
        </p:txBody>
      </p:sp>
      <p:sp>
        <p:nvSpPr>
          <p:cNvPr id="7" name="Espace réservé du texte 13"/>
          <p:cNvSpPr>
            <a:spLocks noGrp="1"/>
          </p:cNvSpPr>
          <p:nvPr>
            <p:ph type="body" sz="quarter" idx="16"/>
            <p:custDataLst>
              <p:tags r:id="rId2"/>
            </p:custDataLst>
          </p:nvPr>
        </p:nvSpPr>
        <p:spPr>
          <a:xfrm>
            <a:off x="558801" y="3731374"/>
            <a:ext cx="3959224" cy="1081964"/>
          </a:xfrm>
        </p:spPr>
        <p:txBody>
          <a:bodyPr>
            <a:noAutofit/>
          </a:bodyPr>
          <a:lstStyle>
            <a:lvl1pPr>
              <a:defRPr sz="1800" b="0">
                <a:solidFill>
                  <a:schemeClr val="bg1"/>
                </a:solidFill>
                <a:latin typeface="Arial Narrow" pitchFamily="34" charset="0"/>
              </a:defRPr>
            </a:lvl1pPr>
            <a:lvl2pPr>
              <a:spcBef>
                <a:spcPts val="900"/>
              </a:spcBef>
              <a:defRPr sz="1800">
                <a:solidFill>
                  <a:schemeClr val="bg1"/>
                </a:solidFill>
                <a:latin typeface="Arial Narrow" pitchFamily="34" charset="0"/>
              </a:defRPr>
            </a:lvl2pPr>
            <a:lvl3pPr>
              <a:defRPr sz="1800">
                <a:solidFill>
                  <a:schemeClr val="bg1"/>
                </a:solidFill>
                <a:latin typeface="Arial Narrow" pitchFamily="34" charset="0"/>
              </a:defRPr>
            </a:lvl3pPr>
            <a:lvl4pPr>
              <a:defRPr sz="1800">
                <a:solidFill>
                  <a:schemeClr val="bg1"/>
                </a:solidFill>
                <a:latin typeface="Arial Narrow" pitchFamily="34" charset="0"/>
              </a:defRPr>
            </a:lvl4pPr>
            <a:lvl5pPr>
              <a:defRPr sz="1800">
                <a:solidFill>
                  <a:schemeClr val="bg1"/>
                </a:solidFill>
                <a:latin typeface="Arial Narrow" pitchFamily="34" charset="0"/>
              </a:defRPr>
            </a:lvl5pPr>
          </a:lstStyle>
          <a:p>
            <a:pPr lvl="0"/>
            <a:r>
              <a:rPr lang="fr-FR" dirty="0" smtClean="0"/>
              <a:t>T 514 849-8086</a:t>
            </a:r>
          </a:p>
          <a:p>
            <a:pPr lvl="1"/>
            <a:r>
              <a:rPr lang="fr-FR" smtClean="0"/>
              <a:t>WWW.CROP.CA</a:t>
            </a:r>
            <a:endParaRPr lang="fr-FR" dirty="0" smtClean="0"/>
          </a:p>
        </p:txBody>
      </p:sp>
    </p:spTree>
    <p:extLst>
      <p:ext uri="{BB962C8B-B14F-4D97-AF65-F5344CB8AC3E}">
        <p14:creationId xmlns:p14="http://schemas.microsoft.com/office/powerpoint/2010/main" val="144352570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p:txBody>
          <a:bodyPr/>
          <a:lstStyle/>
          <a:p>
            <a:pPr eaLnBrk="1" hangingPunct="1">
              <a:spcBef>
                <a:spcPct val="0"/>
              </a:spcBef>
            </a:pPr>
            <a:r>
              <a:rPr lang="fr-CA" sz="3200" dirty="0" smtClean="0">
                <a:latin typeface="Arial" charset="0"/>
                <a:cs typeface="Arial" charset="0"/>
              </a:rPr>
              <a:t>Contexte et méthodologie</a:t>
            </a:r>
            <a:endParaRPr lang="fr-CA" sz="3200" dirty="0">
              <a:latin typeface="Arial" charset="0"/>
              <a:cs typeface="Arial" charset="0"/>
            </a:endParaRPr>
          </a:p>
        </p:txBody>
      </p:sp>
      <p:sp>
        <p:nvSpPr>
          <p:cNvPr id="3" name="Espace réservé du texte 2"/>
          <p:cNvSpPr>
            <a:spLocks noGrp="1"/>
          </p:cNvSpPr>
          <p:nvPr>
            <p:ph type="body" sz="quarter" idx="10"/>
            <p:custDataLst>
              <p:tags r:id="rId2"/>
            </p:custDataLst>
          </p:nvPr>
        </p:nvSpPr>
        <p:spPr/>
        <p:txBody>
          <a:bodyPr/>
          <a:lstStyle/>
          <a:p>
            <a:r>
              <a:rPr lang="fr-CA" i="1" dirty="0"/>
              <a:t>RAPPORT PRÉPARÉ POUR LA </a:t>
            </a:r>
            <a:r>
              <a:rPr lang="fr-CA" i="1" dirty="0" smtClean="0"/>
              <a:t>FONDATION JASMIN ROY</a:t>
            </a:r>
            <a:endParaRPr lang="fr-CA" i="1" dirty="0"/>
          </a:p>
        </p:txBody>
      </p:sp>
    </p:spTree>
    <p:extLst>
      <p:ext uri="{BB962C8B-B14F-4D97-AF65-F5344CB8AC3E}">
        <p14:creationId xmlns:p14="http://schemas.microsoft.com/office/powerpoint/2010/main" val="365008163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30</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dirty="0">
                <a:solidFill>
                  <a:srgbClr val="9BBB59"/>
                </a:solidFill>
              </a:rPr>
              <a:t>Davantage de personnes </a:t>
            </a:r>
            <a:r>
              <a:rPr lang="fr-CA" dirty="0" smtClean="0">
                <a:solidFill>
                  <a:srgbClr val="9BBB59"/>
                </a:solidFill>
              </a:rPr>
              <a:t>qui se disent bisexuelles, </a:t>
            </a:r>
            <a:r>
              <a:rPr lang="fr-CA" dirty="0" err="1" smtClean="0">
                <a:solidFill>
                  <a:srgbClr val="9BBB59"/>
                </a:solidFill>
              </a:rPr>
              <a:t>pansexuelles</a:t>
            </a:r>
            <a:r>
              <a:rPr lang="fr-CA" dirty="0" smtClean="0">
                <a:solidFill>
                  <a:srgbClr val="9BBB59"/>
                </a:solidFill>
              </a:rPr>
              <a:t> ou asexuelles </a:t>
            </a:r>
            <a:br>
              <a:rPr lang="fr-CA" dirty="0" smtClean="0">
                <a:solidFill>
                  <a:srgbClr val="9BBB59"/>
                </a:solidFill>
              </a:rPr>
            </a:br>
            <a:r>
              <a:rPr lang="fr-CA" dirty="0" smtClean="0">
                <a:solidFill>
                  <a:srgbClr val="9BBB59"/>
                </a:solidFill>
              </a:rPr>
              <a:t>chez </a:t>
            </a:r>
            <a:r>
              <a:rPr lang="fr-CA" dirty="0">
                <a:solidFill>
                  <a:srgbClr val="9BBB59"/>
                </a:solidFill>
              </a:rPr>
              <a:t>les </a:t>
            </a:r>
            <a:r>
              <a:rPr lang="fr-CA" dirty="0" smtClean="0">
                <a:solidFill>
                  <a:srgbClr val="9BBB59"/>
                </a:solidFill>
              </a:rPr>
              <a:t>jeunes LGBT</a:t>
            </a:r>
            <a:r>
              <a:rPr lang="fr-CA" sz="2000" dirty="0">
                <a:solidFill>
                  <a:srgbClr val="9BBB59"/>
                </a:solidFill>
              </a:rPr>
              <a:t/>
            </a:r>
            <a:br>
              <a:rPr lang="fr-CA" sz="2000" dirty="0">
                <a:solidFill>
                  <a:srgbClr val="9BBB59"/>
                </a:solidFill>
              </a:rPr>
            </a:b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680231040"/>
              </p:ext>
            </p:extLst>
          </p:nvPr>
        </p:nvGraphicFramePr>
        <p:xfrm>
          <a:off x="621295" y="1894652"/>
          <a:ext cx="5606890" cy="3190532"/>
        </p:xfrm>
        <a:graphic>
          <a:graphicData uri="http://schemas.openxmlformats.org/drawingml/2006/table">
            <a:tbl>
              <a:tblPr firstRow="1" bandRow="1">
                <a:tableStyleId>{2D5ABB26-0587-4C30-8999-92F81FD0307C}</a:tableStyleId>
              </a:tblPr>
              <a:tblGrid>
                <a:gridCol w="1631849"/>
                <a:gridCol w="567863"/>
                <a:gridCol w="567863"/>
                <a:gridCol w="567863"/>
                <a:gridCol w="567863"/>
                <a:gridCol w="567863"/>
                <a:gridCol w="567863"/>
                <a:gridCol w="567863"/>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endParaRPr lang="fr-CA"/>
                    </a:p>
                  </a:txBody>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endParaRPr lang="fr-CA"/>
                    </a:p>
                  </a:txBody>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07999">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Narrow" panose="020B0606020202030204" pitchFamily="34" charset="0"/>
                        </a:rPr>
                        <a:t>1 897</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40000">
                <a:tc>
                  <a:txBody>
                    <a:bodyPr/>
                    <a:lstStyle/>
                    <a:p>
                      <a:pPr algn="l" fontAlgn="b"/>
                      <a:r>
                        <a:rPr lang="fr-CA" sz="1100" b="0" i="0" u="none" strike="noStrike" dirty="0" smtClean="0">
                          <a:solidFill>
                            <a:srgbClr val="5A5A5A"/>
                          </a:solidFill>
                          <a:effectLst/>
                          <a:latin typeface="Arial Narrow"/>
                        </a:rPr>
                        <a:t>Homosexuel(le)</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55</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25</a:t>
                      </a:r>
                      <a:endParaRPr lang="fr-CA" sz="11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fr-CA" sz="1100" b="0" i="0" u="none" strike="noStrike" dirty="0" smtClean="0">
                          <a:solidFill>
                            <a:srgbClr val="5A5A5A"/>
                          </a:solidFill>
                          <a:effectLst/>
                          <a:latin typeface="Arial Narrow"/>
                        </a:rPr>
                        <a:t>Bisexuel(le)</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28</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fr-CA" sz="1100" b="0" i="0" u="none" strike="noStrike" dirty="0" err="1" smtClean="0">
                          <a:solidFill>
                            <a:srgbClr val="5A5A5A"/>
                          </a:solidFill>
                          <a:effectLst/>
                          <a:latin typeface="Arial Narrow"/>
                        </a:rPr>
                        <a:t>Pansexuel</a:t>
                      </a:r>
                      <a:r>
                        <a:rPr lang="fr-CA" sz="1100" b="0" i="0" u="none" strike="noStrike" dirty="0" smtClean="0">
                          <a:solidFill>
                            <a:srgbClr val="5A5A5A"/>
                          </a:solidFill>
                          <a:effectLst/>
                          <a:latin typeface="Arial Narrow"/>
                        </a:rPr>
                        <a:t>(le)</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10</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29</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fr-CA" sz="1100" b="0" i="0" u="none" strike="noStrike" dirty="0" smtClean="0">
                          <a:solidFill>
                            <a:srgbClr val="5A5A5A"/>
                          </a:solidFill>
                          <a:effectLst/>
                          <a:latin typeface="Arial Narrow"/>
                        </a:rPr>
                        <a:t>Asexuel(le)</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4</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FF0000"/>
                          </a:solidFill>
                          <a:effectLst/>
                          <a:latin typeface="Arial Narrow" panose="020B0606020202030204" pitchFamily="34" charset="0"/>
                        </a:rPr>
                        <a:t>1</a:t>
                      </a:r>
                      <a:endParaRPr lang="fr-CA" sz="1100" b="0" i="0" u="none" strike="noStrike" dirty="0">
                        <a:solidFill>
                          <a:srgbClr val="FF000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FF0000"/>
                          </a:solidFill>
                          <a:effectLst/>
                          <a:latin typeface="Arial Narrow" panose="020B0606020202030204" pitchFamily="34" charset="0"/>
                        </a:rPr>
                        <a:t>&lt; 1</a:t>
                      </a:r>
                      <a:endParaRPr lang="fr-CA" sz="1100" b="0" i="0" u="none" strike="noStrike" dirty="0">
                        <a:solidFill>
                          <a:srgbClr val="FF000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2" name="Rectangle 1"/>
          <p:cNvSpPr/>
          <p:nvPr/>
        </p:nvSpPr>
        <p:spPr>
          <a:xfrm>
            <a:off x="590294" y="6207836"/>
            <a:ext cx="4572000" cy="230832"/>
          </a:xfrm>
          <a:prstGeom prst="rect">
            <a:avLst/>
          </a:prstGeom>
        </p:spPr>
        <p:txBody>
          <a:bodyPr>
            <a:spAutoFit/>
          </a:bodyPr>
          <a:lstStyle/>
          <a:p>
            <a:r>
              <a:rPr lang="fr-CA" sz="900" dirty="0">
                <a:solidFill>
                  <a:srgbClr val="595959"/>
                </a:solidFill>
                <a:latin typeface="Arial" panose="020B0604020202020204" pitchFamily="34" charset="0"/>
                <a:cs typeface="Arial" panose="020B0604020202020204" pitchFamily="34" charset="0"/>
              </a:rPr>
              <a:t>Q6. Comment définiriez-vous votre orientation sexuelle? Diriez-vous que vous êtes...</a:t>
            </a:r>
          </a:p>
        </p:txBody>
      </p:sp>
    </p:spTree>
    <p:extLst>
      <p:ext uri="{BB962C8B-B14F-4D97-AF65-F5344CB8AC3E}">
        <p14:creationId xmlns:p14="http://schemas.microsoft.com/office/powerpoint/2010/main" val="3015636433"/>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31</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sz="2000" dirty="0" smtClean="0">
                <a:solidFill>
                  <a:srgbClr val="9BBB59"/>
                </a:solidFill>
              </a:rPr>
              <a:t>Corrélation de l’orientation sexuelle au genre</a:t>
            </a:r>
            <a:r>
              <a:rPr lang="fr-CA" sz="2000" dirty="0">
                <a:solidFill>
                  <a:srgbClr val="9BBB59"/>
                </a:solidFill>
              </a:rPr>
              <a:t/>
            </a:r>
            <a:br>
              <a:rPr lang="fr-CA" sz="2000" dirty="0">
                <a:solidFill>
                  <a:srgbClr val="9BBB59"/>
                </a:solidFill>
              </a:rPr>
            </a:b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424369148"/>
              </p:ext>
            </p:extLst>
          </p:nvPr>
        </p:nvGraphicFramePr>
        <p:xfrm>
          <a:off x="590294" y="1268760"/>
          <a:ext cx="2757569" cy="4428192"/>
        </p:xfrm>
        <a:graphic>
          <a:graphicData uri="http://schemas.openxmlformats.org/drawingml/2006/table">
            <a:tbl>
              <a:tblPr firstRow="1" bandRow="1">
                <a:tableStyleId>{2D5ABB26-0587-4C30-8999-92F81FD0307C}</a:tableStyleId>
              </a:tblPr>
              <a:tblGrid>
                <a:gridCol w="1184565"/>
                <a:gridCol w="786502"/>
                <a:gridCol w="786502"/>
              </a:tblGrid>
              <a:tr h="55401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2">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GENRE </a:t>
                      </a:r>
                    </a:p>
                    <a:p>
                      <a:pPr algn="ctr" fontAlgn="b"/>
                      <a:r>
                        <a:rPr lang="fr-CA" sz="1100" b="0" i="0" u="none" strike="noStrike" kern="1200" dirty="0" smtClean="0">
                          <a:solidFill>
                            <a:srgbClr val="5A5A5A"/>
                          </a:solidFill>
                          <a:effectLst/>
                          <a:latin typeface="Arial Narrow"/>
                          <a:ea typeface="+mn-ea"/>
                          <a:cs typeface="+mn-cs"/>
                        </a:rPr>
                        <a:t>(parmi les répondants </a:t>
                      </a:r>
                      <a:br>
                        <a:rPr lang="fr-CA" sz="1100" b="0" i="0" u="none" strike="noStrike" kern="1200" dirty="0" smtClean="0">
                          <a:solidFill>
                            <a:srgbClr val="5A5A5A"/>
                          </a:solidFill>
                          <a:effectLst/>
                          <a:latin typeface="Arial Narrow"/>
                          <a:ea typeface="+mn-ea"/>
                          <a:cs typeface="+mn-cs"/>
                        </a:rPr>
                      </a:br>
                      <a:r>
                        <a:rPr lang="fr-CA" sz="1100" b="0" i="0" u="none" strike="noStrike" kern="1200" dirty="0" smtClean="0">
                          <a:solidFill>
                            <a:srgbClr val="5A5A5A"/>
                          </a:solidFill>
                          <a:effectLst/>
                          <a:latin typeface="Arial Narrow"/>
                          <a:ea typeface="+mn-ea"/>
                          <a:cs typeface="+mn-cs"/>
                        </a:rPr>
                        <a:t>binaires </a:t>
                      </a:r>
                      <a:r>
                        <a:rPr lang="fr-CA" sz="1100" b="0" i="0" u="none" strike="noStrike" kern="1200" dirty="0" err="1" smtClean="0">
                          <a:solidFill>
                            <a:srgbClr val="5A5A5A"/>
                          </a:solidFill>
                          <a:effectLst/>
                          <a:latin typeface="Arial Narrow"/>
                          <a:ea typeface="+mn-ea"/>
                          <a:cs typeface="+mn-cs"/>
                        </a:rPr>
                        <a:t>cisgenres</a:t>
                      </a:r>
                      <a:r>
                        <a:rPr lang="fr-CA" sz="1100" b="0" i="0" u="none" strike="noStrike" kern="1200" dirty="0" smtClean="0">
                          <a:solidFill>
                            <a:srgbClr val="5A5A5A"/>
                          </a:solidFill>
                          <a:effectLst/>
                          <a:latin typeface="Arial Narrow"/>
                          <a:ea typeface="+mn-ea"/>
                          <a:cs typeface="+mn-cs"/>
                        </a:rPr>
                        <a:t>)</a:t>
                      </a:r>
                      <a:endParaRPr lang="fr-CA" sz="1100" b="0"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759039">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Hommes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Femmes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88032">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979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40000">
                <a:tc>
                  <a:txBody>
                    <a:bodyPr/>
                    <a:lstStyle/>
                    <a:p>
                      <a:pPr algn="l" fontAlgn="b"/>
                      <a:r>
                        <a:rPr lang="fr-CA" sz="1100" b="0" i="0" u="none" strike="noStrike" dirty="0" smtClean="0">
                          <a:solidFill>
                            <a:srgbClr val="5A5A5A"/>
                          </a:solidFill>
                          <a:effectLst/>
                          <a:latin typeface="Arial Narrow"/>
                        </a:rPr>
                        <a:t>Homosexuel(le)</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00B0F0"/>
                          </a:solidFill>
                          <a:effectLst/>
                          <a:latin typeface="Arial Narrow" panose="020B0606020202030204" pitchFamily="34" charset="0"/>
                        </a:rPr>
                        <a:t>76</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fr-CA" sz="1100" b="0" i="0" u="none" strike="noStrike" dirty="0" smtClean="0">
                          <a:solidFill>
                            <a:srgbClr val="5A5A5A"/>
                          </a:solidFill>
                          <a:effectLst/>
                          <a:latin typeface="Arial Narrow"/>
                        </a:rPr>
                        <a:t>Bisexuel(le)</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fr-CA" sz="1100" b="0" i="0" u="none" strike="noStrike" dirty="0" err="1" smtClean="0">
                          <a:solidFill>
                            <a:srgbClr val="5A5A5A"/>
                          </a:solidFill>
                          <a:effectLst/>
                          <a:latin typeface="Arial Narrow"/>
                        </a:rPr>
                        <a:t>Pansexuel</a:t>
                      </a:r>
                      <a:r>
                        <a:rPr lang="fr-CA" sz="1100" b="0" i="0" u="none" strike="noStrike" dirty="0" smtClean="0">
                          <a:solidFill>
                            <a:srgbClr val="5A5A5A"/>
                          </a:solidFill>
                          <a:effectLst/>
                          <a:latin typeface="Arial Narrow"/>
                        </a:rPr>
                        <a:t>(le)</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11</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fr-CA" sz="1100" b="0" i="0" u="none" strike="noStrike" dirty="0" smtClean="0">
                          <a:solidFill>
                            <a:srgbClr val="5A5A5A"/>
                          </a:solidFill>
                          <a:effectLst/>
                          <a:latin typeface="Arial Narrow"/>
                        </a:rPr>
                        <a:t>Asexuel(le)</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fr-CA" sz="1100" b="0" i="0" u="none" strike="noStrike" dirty="0" err="1" smtClean="0">
                          <a:solidFill>
                            <a:srgbClr val="5A5A5A"/>
                          </a:solidFill>
                          <a:effectLst/>
                          <a:latin typeface="Arial Narrow"/>
                        </a:rPr>
                        <a:t>Queer</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&lt; 1</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1</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2" name="Rectangle 1"/>
          <p:cNvSpPr/>
          <p:nvPr/>
        </p:nvSpPr>
        <p:spPr>
          <a:xfrm>
            <a:off x="590294" y="6207836"/>
            <a:ext cx="4572000" cy="230832"/>
          </a:xfrm>
          <a:prstGeom prst="rect">
            <a:avLst/>
          </a:prstGeom>
        </p:spPr>
        <p:txBody>
          <a:bodyPr>
            <a:spAutoFit/>
          </a:bodyPr>
          <a:lstStyle/>
          <a:p>
            <a:r>
              <a:rPr lang="fr-CA" sz="900" dirty="0">
                <a:solidFill>
                  <a:srgbClr val="595959"/>
                </a:solidFill>
                <a:latin typeface="Arial" panose="020B0604020202020204" pitchFamily="34" charset="0"/>
                <a:cs typeface="Arial" panose="020B0604020202020204" pitchFamily="34" charset="0"/>
              </a:rPr>
              <a:t>Q6. Comment définiriez-vous votre orientation sexuelle? Diriez-vous que vous êtes...</a:t>
            </a:r>
          </a:p>
        </p:txBody>
      </p:sp>
      <p:graphicFrame>
        <p:nvGraphicFramePr>
          <p:cNvPr id="10" name="Table 9"/>
          <p:cNvGraphicFramePr>
            <a:graphicFrameLocks noGrp="1"/>
          </p:cNvGraphicFramePr>
          <p:nvPr>
            <p:custDataLst>
              <p:tags r:id="rId5"/>
            </p:custDataLst>
            <p:extLst>
              <p:ext uri="{D42A27DB-BD31-4B8C-83A1-F6EECF244321}">
                <p14:modId xmlns:p14="http://schemas.microsoft.com/office/powerpoint/2010/main" val="4188930351"/>
              </p:ext>
            </p:extLst>
          </p:nvPr>
        </p:nvGraphicFramePr>
        <p:xfrm>
          <a:off x="3563888" y="1312365"/>
          <a:ext cx="4752529" cy="4910098"/>
        </p:xfrm>
        <a:graphic>
          <a:graphicData uri="http://schemas.openxmlformats.org/drawingml/2006/table">
            <a:tbl>
              <a:tblPr firstRow="1" bandRow="1">
                <a:tableStyleId>{2D5ABB26-0587-4C30-8999-92F81FD0307C}</a:tableStyleId>
              </a:tblPr>
              <a:tblGrid>
                <a:gridCol w="1299985"/>
                <a:gridCol w="863136"/>
                <a:gridCol w="717199"/>
                <a:gridCol w="864096"/>
                <a:gridCol w="1008113"/>
              </a:tblGrid>
              <a:tr h="551965">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GENRE </a:t>
                      </a:r>
                    </a:p>
                    <a:p>
                      <a:pPr algn="ctr" fontAlgn="b"/>
                      <a:r>
                        <a:rPr lang="fr-CA" sz="1100" b="0" i="0" u="none" strike="noStrike" kern="1200" dirty="0" smtClean="0">
                          <a:solidFill>
                            <a:srgbClr val="5A5A5A"/>
                          </a:solidFill>
                          <a:effectLst/>
                          <a:latin typeface="Arial Narrow"/>
                          <a:ea typeface="+mn-ea"/>
                          <a:cs typeface="+mn-cs"/>
                        </a:rPr>
                        <a:t>(parmi les répondants transgenres binaires et</a:t>
                      </a:r>
                      <a:br>
                        <a:rPr lang="fr-CA" sz="1100" b="0" i="0" u="none" strike="noStrike" kern="1200" dirty="0" smtClean="0">
                          <a:solidFill>
                            <a:srgbClr val="5A5A5A"/>
                          </a:solidFill>
                          <a:effectLst/>
                          <a:latin typeface="Arial Narrow"/>
                          <a:ea typeface="+mn-ea"/>
                          <a:cs typeface="+mn-cs"/>
                        </a:rPr>
                      </a:br>
                      <a:r>
                        <a:rPr lang="fr-CA" sz="1100" b="0" i="0" u="none" strike="noStrike" kern="1200" dirty="0" smtClean="0">
                          <a:solidFill>
                            <a:srgbClr val="5A5A5A"/>
                          </a:solidFill>
                          <a:effectLst/>
                          <a:latin typeface="Arial Narrow"/>
                          <a:ea typeface="+mn-ea"/>
                          <a:cs typeface="+mn-cs"/>
                        </a:rPr>
                        <a:t> les répondants non binaires)</a:t>
                      </a:r>
                      <a:endParaRPr lang="fr-CA" sz="1100" b="0"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0"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0"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663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796245">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Hommes</a:t>
                      </a:r>
                    </a:p>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trans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Femmes</a:t>
                      </a:r>
                    </a:p>
                    <a:p>
                      <a:pPr algn="ctr" fontAlgn="b"/>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trans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Personnes </a:t>
                      </a:r>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trans</a:t>
                      </a: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 non</a:t>
                      </a: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a:t>
                      </a: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binaires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Personnes non binaires de genre fluide, </a:t>
                      </a:r>
                      <a:r>
                        <a:rPr lang="fr-CA" sz="1000" b="1" kern="1200" dirty="0" err="1" smtClean="0">
                          <a:solidFill>
                            <a:schemeClr val="tx1">
                              <a:lumMod val="65000"/>
                              <a:lumOff val="35000"/>
                            </a:schemeClr>
                          </a:solidFill>
                          <a:latin typeface="Arial Narrow" panose="020B0606020202030204" pitchFamily="34" charset="0"/>
                          <a:ea typeface="+mn-ea"/>
                          <a:cs typeface="Arial" panose="020B0604020202020204" pitchFamily="34" charset="0"/>
                        </a:rPr>
                        <a:t>agenre</a:t>
                      </a: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 ou demi-genre</a:t>
                      </a:r>
                    </a:p>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5900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Narrow" panose="020B0606020202030204" pitchFamily="34" charset="0"/>
                        </a:rPr>
                        <a:t>81</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Narrow" panose="020B0606020202030204" pitchFamily="34" charset="0"/>
                        </a:rPr>
                        <a:t>66</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Narrow" panose="020B0606020202030204" pitchFamily="34" charset="0"/>
                        </a:rPr>
                        <a:t>157</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Narrow" panose="020B0606020202030204" pitchFamily="34" charset="0"/>
                        </a:rPr>
                        <a:t>52</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37999">
                <a:tc>
                  <a:txBody>
                    <a:bodyPr/>
                    <a:lstStyle/>
                    <a:p>
                      <a:pPr algn="l" fontAlgn="b"/>
                      <a:r>
                        <a:rPr lang="fr-CA" sz="1100" b="0" i="0" u="none" strike="noStrike" dirty="0" smtClean="0">
                          <a:solidFill>
                            <a:srgbClr val="5A5A5A"/>
                          </a:solidFill>
                          <a:effectLst/>
                          <a:latin typeface="Arial Narrow"/>
                        </a:rPr>
                        <a:t>Homosexuel(le)</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kern="1200" dirty="0" smtClean="0">
                          <a:solidFill>
                            <a:srgbClr val="595959"/>
                          </a:solidFill>
                          <a:effectLst/>
                          <a:latin typeface="Arial Narrow" panose="020B0606020202030204" pitchFamily="34" charset="0"/>
                          <a:ea typeface="+mn-ea"/>
                          <a:cs typeface="+mn-cs"/>
                        </a:rPr>
                        <a:t>19</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43</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15</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37999">
                <a:tc>
                  <a:txBody>
                    <a:bodyPr/>
                    <a:lstStyle/>
                    <a:p>
                      <a:pPr algn="l" fontAlgn="b"/>
                      <a:r>
                        <a:rPr lang="fr-CA" sz="1100" b="0" i="0" u="none" strike="noStrike" dirty="0" smtClean="0">
                          <a:solidFill>
                            <a:srgbClr val="5A5A5A"/>
                          </a:solidFill>
                          <a:effectLst/>
                          <a:latin typeface="Arial Narrow"/>
                        </a:rPr>
                        <a:t>Bisexuel(le)</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15</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7</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37999">
                <a:tc>
                  <a:txBody>
                    <a:bodyPr/>
                    <a:lstStyle/>
                    <a:p>
                      <a:pPr algn="l" fontAlgn="b"/>
                      <a:r>
                        <a:rPr lang="fr-CA" sz="1100" b="0" i="0" u="none" strike="noStrike" dirty="0" err="1" smtClean="0">
                          <a:solidFill>
                            <a:srgbClr val="5A5A5A"/>
                          </a:solidFill>
                          <a:effectLst/>
                          <a:latin typeface="Arial Narrow"/>
                        </a:rPr>
                        <a:t>Pansexuel</a:t>
                      </a:r>
                      <a:r>
                        <a:rPr lang="fr-CA" sz="1100" b="0" i="0" u="none" strike="noStrike" dirty="0" smtClean="0">
                          <a:solidFill>
                            <a:srgbClr val="5A5A5A"/>
                          </a:solidFill>
                          <a:effectLst/>
                          <a:latin typeface="Arial Narrow"/>
                        </a:rPr>
                        <a:t>(le)</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FF0000"/>
                          </a:solidFill>
                          <a:effectLst/>
                          <a:latin typeface="Arial Narrow" panose="020B0606020202030204" pitchFamily="34" charset="0"/>
                        </a:rPr>
                        <a:t>24</a:t>
                      </a:r>
                      <a:endParaRPr lang="fr-CA" sz="1100" b="1" i="0" u="none" strike="noStrike" dirty="0">
                        <a:solidFill>
                          <a:srgbClr val="FF000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Narrow" panose="020B0606020202030204" pitchFamily="34" charset="0"/>
                        </a:rPr>
                        <a:t>23</a:t>
                      </a:r>
                      <a:endParaRPr lang="fr-CA" sz="1100" b="1" i="0" u="none" strike="noStrike" dirty="0">
                        <a:solidFill>
                          <a:srgbClr val="FF000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47</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37999">
                <a:tc>
                  <a:txBody>
                    <a:bodyPr/>
                    <a:lstStyle/>
                    <a:p>
                      <a:pPr algn="l" fontAlgn="b"/>
                      <a:r>
                        <a:rPr lang="fr-CA" sz="1100" b="0" i="0" u="none" strike="noStrike" dirty="0" smtClean="0">
                          <a:solidFill>
                            <a:srgbClr val="5A5A5A"/>
                          </a:solidFill>
                          <a:effectLst/>
                          <a:latin typeface="Arial Narrow"/>
                        </a:rPr>
                        <a:t>Asexuel(le)</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8</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10</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37999">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fr-CA" sz="1100" b="0" i="0" u="none" strike="noStrike" dirty="0" err="1" smtClean="0">
                          <a:solidFill>
                            <a:srgbClr val="5A5A5A"/>
                          </a:solidFill>
                          <a:effectLst/>
                          <a:latin typeface="Arial Narrow"/>
                        </a:rPr>
                        <a:t>Queer</a:t>
                      </a:r>
                      <a:endParaRPr lang="fr-CA" sz="1100" b="0" i="0" u="none" strike="noStrike" dirty="0" smtClean="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37999">
                <a:tc>
                  <a:txBody>
                    <a:bodyPr/>
                    <a:lstStyle/>
                    <a:p>
                      <a:pPr algn="l" fontAlgn="b"/>
                      <a:r>
                        <a:rPr lang="fr-CA" sz="1100" b="0" i="0" u="none" strike="noStrike" dirty="0" smtClean="0">
                          <a:solidFill>
                            <a:srgbClr val="5A5A5A"/>
                          </a:solidFill>
                          <a:effectLst/>
                          <a:latin typeface="Arial Narrow"/>
                        </a:rPr>
                        <a:t>Hétérosexuel(le)</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7</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5</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FF0000"/>
                          </a:solidFill>
                          <a:effectLst/>
                          <a:latin typeface="Arial Narrow" panose="020B0606020202030204" pitchFamily="34" charset="0"/>
                        </a:rPr>
                        <a:t>0</a:t>
                      </a:r>
                      <a:endParaRPr lang="fr-CA" sz="1100" b="1" i="0" u="none" strike="noStrike" dirty="0">
                        <a:solidFill>
                          <a:srgbClr val="FF000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1057487144"/>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32</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dirty="0" smtClean="0">
                <a:solidFill>
                  <a:srgbClr val="9BBB59"/>
                </a:solidFill>
              </a:rPr>
              <a:t>En conséquence des éléments précédents : distribution non linéaire du genre selon l’âge dans notre échantillon</a:t>
            </a:r>
            <a:r>
              <a:rPr lang="fr-CA" sz="2000" dirty="0">
                <a:solidFill>
                  <a:srgbClr val="9BBB59"/>
                </a:solidFill>
              </a:rPr>
              <a:t/>
            </a:r>
            <a:br>
              <a:rPr lang="fr-CA" sz="2000" dirty="0">
                <a:solidFill>
                  <a:srgbClr val="9BBB59"/>
                </a:solidFill>
              </a:rPr>
            </a:br>
            <a:endParaRPr lang="fr-CA" dirty="0"/>
          </a:p>
        </p:txBody>
      </p:sp>
      <p:graphicFrame>
        <p:nvGraphicFramePr>
          <p:cNvPr id="11" name="Table 9"/>
          <p:cNvGraphicFramePr>
            <a:graphicFrameLocks noGrp="1"/>
          </p:cNvGraphicFramePr>
          <p:nvPr>
            <p:custDataLst>
              <p:tags r:id="rId4"/>
            </p:custDataLst>
            <p:extLst>
              <p:ext uri="{D42A27DB-BD31-4B8C-83A1-F6EECF244321}">
                <p14:modId xmlns:p14="http://schemas.microsoft.com/office/powerpoint/2010/main" val="550628861"/>
              </p:ext>
            </p:extLst>
          </p:nvPr>
        </p:nvGraphicFramePr>
        <p:xfrm>
          <a:off x="575771" y="1340768"/>
          <a:ext cx="6084460" cy="4270532"/>
        </p:xfrm>
        <a:graphic>
          <a:graphicData uri="http://schemas.openxmlformats.org/drawingml/2006/table">
            <a:tbl>
              <a:tblPr firstRow="1" bandRow="1">
                <a:tableStyleId>{2D5ABB26-0587-4C30-8999-92F81FD0307C}</a:tableStyleId>
              </a:tblPr>
              <a:tblGrid>
                <a:gridCol w="1770843"/>
                <a:gridCol w="616231"/>
                <a:gridCol w="616231"/>
                <a:gridCol w="616231"/>
                <a:gridCol w="616231"/>
                <a:gridCol w="616231"/>
                <a:gridCol w="616231"/>
                <a:gridCol w="616231"/>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endParaRPr lang="fr-CA"/>
                    </a:p>
                  </a:txBody>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endParaRPr lang="fr-CA"/>
                    </a:p>
                  </a:txBody>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07999">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Narrow" panose="020B0606020202030204" pitchFamily="34" charset="0"/>
                        </a:rPr>
                        <a:t>1 897</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540000">
                <a:tc>
                  <a:txBody>
                    <a:bodyPr/>
                    <a:lstStyle/>
                    <a:p>
                      <a:pPr algn="l" fontAlgn="b"/>
                      <a:r>
                        <a:rPr lang="fr-CA" sz="1100" b="0" i="0" u="none" strike="noStrike" dirty="0" smtClean="0">
                          <a:solidFill>
                            <a:srgbClr val="5A5A5A"/>
                          </a:solidFill>
                          <a:effectLst/>
                          <a:latin typeface="Arial Narrow"/>
                        </a:rPr>
                        <a:t>Homme</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51</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fr-CA" sz="1100" b="0" i="0" u="none" strike="noStrike" dirty="0" smtClean="0">
                          <a:solidFill>
                            <a:srgbClr val="5A5A5A"/>
                          </a:solidFill>
                          <a:effectLst/>
                          <a:latin typeface="Arial Narrow"/>
                        </a:rPr>
                        <a:t>Femme</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36</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fr-CA" sz="1100" b="0" i="0" u="none" strike="noStrike" dirty="0" smtClean="0">
                          <a:solidFill>
                            <a:srgbClr val="5A5A5A"/>
                          </a:solidFill>
                          <a:effectLst/>
                          <a:latin typeface="Arial Narrow"/>
                        </a:rPr>
                        <a:t>Homme </a:t>
                      </a:r>
                      <a:r>
                        <a:rPr lang="fr-CA" sz="1100" b="0" i="0" u="none" strike="noStrike" dirty="0" err="1" smtClean="0">
                          <a:solidFill>
                            <a:srgbClr val="5A5A5A"/>
                          </a:solidFill>
                          <a:effectLst/>
                          <a:latin typeface="Arial Narrow"/>
                        </a:rPr>
                        <a:t>trans</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3</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fr-CA" sz="1100" b="0" i="0" u="none" strike="noStrike" dirty="0" smtClean="0">
                          <a:solidFill>
                            <a:srgbClr val="5A5A5A"/>
                          </a:solidFill>
                          <a:effectLst/>
                          <a:latin typeface="Arial Narrow"/>
                        </a:rPr>
                        <a:t>Femme </a:t>
                      </a:r>
                      <a:r>
                        <a:rPr lang="fr-CA" sz="1100" b="0" i="0" u="none" strike="noStrike" dirty="0" err="1" smtClean="0">
                          <a:solidFill>
                            <a:srgbClr val="5A5A5A"/>
                          </a:solidFill>
                          <a:effectLst/>
                          <a:latin typeface="Arial Narrow"/>
                        </a:rPr>
                        <a:t>trans</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4</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fr-CA" sz="1100" b="0" i="0" u="none" strike="noStrike" dirty="0" smtClean="0">
                          <a:solidFill>
                            <a:srgbClr val="5A5A5A"/>
                          </a:solidFill>
                          <a:effectLst/>
                          <a:latin typeface="Arial Narrow"/>
                        </a:rPr>
                        <a:t>Personnes </a:t>
                      </a:r>
                      <a:r>
                        <a:rPr lang="fr-CA" sz="1100" b="0" i="0" u="none" strike="noStrike" dirty="0" err="1" smtClean="0">
                          <a:solidFill>
                            <a:srgbClr val="5A5A5A"/>
                          </a:solidFill>
                          <a:effectLst/>
                          <a:latin typeface="Arial Narrow"/>
                        </a:rPr>
                        <a:t>trans</a:t>
                      </a:r>
                      <a:r>
                        <a:rPr lang="fr-CA" sz="1100" b="0" i="0" u="none" strike="noStrike" dirty="0" smtClean="0">
                          <a:solidFill>
                            <a:srgbClr val="5A5A5A"/>
                          </a:solidFill>
                          <a:effectLst/>
                          <a:latin typeface="Arial Narrow"/>
                        </a:rPr>
                        <a:t> non binaires</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4</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10</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40000">
                <a:tc>
                  <a:txBody>
                    <a:bodyPr/>
                    <a:lstStyle/>
                    <a:p>
                      <a:pPr algn="l" fontAlgn="b"/>
                      <a:r>
                        <a:rPr lang="fr-CA" sz="1100" b="0" i="0" u="none" strike="noStrike" dirty="0" smtClean="0">
                          <a:solidFill>
                            <a:srgbClr val="5A5A5A"/>
                          </a:solidFill>
                          <a:effectLst/>
                          <a:latin typeface="Arial Narrow"/>
                        </a:rPr>
                        <a:t>Personnes non</a:t>
                      </a:r>
                      <a:r>
                        <a:rPr lang="fr-CA" sz="1100" b="0" i="0" u="none" strike="noStrike" baseline="0" dirty="0" smtClean="0">
                          <a:solidFill>
                            <a:srgbClr val="5A5A5A"/>
                          </a:solidFill>
                          <a:effectLst/>
                          <a:latin typeface="Arial Narrow"/>
                        </a:rPr>
                        <a:t> </a:t>
                      </a:r>
                      <a:r>
                        <a:rPr lang="fr-CA" sz="1100" b="0" i="0" u="none" strike="noStrike" dirty="0" smtClean="0">
                          <a:solidFill>
                            <a:srgbClr val="5A5A5A"/>
                          </a:solidFill>
                          <a:effectLst/>
                          <a:latin typeface="Arial Narrow"/>
                        </a:rPr>
                        <a:t>binaires de genre fluide, </a:t>
                      </a:r>
                      <a:r>
                        <a:rPr lang="fr-CA" sz="1100" b="0" i="0" u="none" strike="noStrike" dirty="0" err="1" smtClean="0">
                          <a:solidFill>
                            <a:srgbClr val="5A5A5A"/>
                          </a:solidFill>
                          <a:effectLst/>
                          <a:latin typeface="Arial Narrow"/>
                        </a:rPr>
                        <a:t>agenre</a:t>
                      </a:r>
                      <a:r>
                        <a:rPr lang="fr-CA" sz="1100" b="0" i="0" u="none" strike="noStrike" dirty="0" smtClean="0">
                          <a:solidFill>
                            <a:srgbClr val="5A5A5A"/>
                          </a:solidFill>
                          <a:effectLst/>
                          <a:latin typeface="Arial Narrow"/>
                        </a:rPr>
                        <a:t> ou demi-genre</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1</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a:t>
                      </a:r>
                      <a:endParaRPr lang="fr-CA" sz="1100" b="1" i="0" u="none" strike="noStrike" dirty="0">
                        <a:solidFill>
                          <a:srgbClr val="00B0F0"/>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&lt; 1</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&lt; 1</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&lt; 1</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3" name="Rectangle 12"/>
          <p:cNvSpPr/>
          <p:nvPr/>
        </p:nvSpPr>
        <p:spPr>
          <a:xfrm>
            <a:off x="590294" y="6165304"/>
            <a:ext cx="4572000" cy="230832"/>
          </a:xfrm>
          <a:prstGeom prst="rect">
            <a:avLst/>
          </a:prstGeom>
        </p:spPr>
        <p:txBody>
          <a:bodyPr>
            <a:spAutoFit/>
          </a:bodyPr>
          <a:lstStyle/>
          <a:p>
            <a:r>
              <a:rPr lang="fr-CA" sz="900" dirty="0">
                <a:solidFill>
                  <a:srgbClr val="595959"/>
                </a:solidFill>
                <a:latin typeface="Arial" panose="020B0604020202020204" pitchFamily="34" charset="0"/>
                <a:cs typeface="Arial" panose="020B0604020202020204" pitchFamily="34" charset="0"/>
              </a:rPr>
              <a:t>Q5. Comment définiriez-vous votre identité de genre? Êtes-vous….</a:t>
            </a:r>
          </a:p>
        </p:txBody>
      </p:sp>
      <p:sp>
        <p:nvSpPr>
          <p:cNvPr id="14" name="Rectangle 13"/>
          <p:cNvSpPr/>
          <p:nvPr/>
        </p:nvSpPr>
        <p:spPr>
          <a:xfrm>
            <a:off x="6876625" y="656104"/>
            <a:ext cx="1296144" cy="5509200"/>
          </a:xfrm>
          <a:prstGeom prst="rect">
            <a:avLst/>
          </a:prstGeom>
          <a:solidFill>
            <a:schemeClr val="accent6">
              <a:lumMod val="60000"/>
              <a:lumOff val="40000"/>
            </a:schemeClr>
          </a:solidFill>
        </p:spPr>
        <p:txBody>
          <a:bodyPr wrap="square">
            <a:spAutoFit/>
          </a:bodyPr>
          <a:lstStyle/>
          <a:p>
            <a:r>
              <a:rPr lang="fr-CA" sz="1100" b="1" u="sng" dirty="0" smtClean="0">
                <a:solidFill>
                  <a:srgbClr val="595959"/>
                </a:solidFill>
                <a:latin typeface="Arial" panose="020B0604020202020204" pitchFamily="34" charset="0"/>
                <a:cs typeface="Arial" panose="020B0604020202020204" pitchFamily="34" charset="0"/>
              </a:rPr>
              <a:t>Mise en garde</a:t>
            </a:r>
            <a:r>
              <a:rPr lang="fr-CA" sz="1100" b="1" dirty="0" smtClean="0">
                <a:solidFill>
                  <a:srgbClr val="595959"/>
                </a:solidFill>
                <a:latin typeface="Arial" panose="020B0604020202020204" pitchFamily="34" charset="0"/>
                <a:cs typeface="Arial" panose="020B0604020202020204" pitchFamily="34" charset="0"/>
              </a:rPr>
              <a:t> </a:t>
            </a:r>
            <a:r>
              <a:rPr lang="fr-CA" sz="1100" dirty="0" smtClean="0">
                <a:solidFill>
                  <a:srgbClr val="595959"/>
                </a:solidFill>
                <a:latin typeface="Arial" panose="020B0604020202020204" pitchFamily="34" charset="0"/>
                <a:cs typeface="Arial" panose="020B0604020202020204" pitchFamily="34" charset="0"/>
              </a:rPr>
              <a:t>: par l’effet cumulé du lien entre l’âge et l’orientation sexuelle et du lien entre l’identité de genre et l’orientation sexuelle, </a:t>
            </a:r>
            <a:r>
              <a:rPr lang="fr-CA" sz="1100" b="1" dirty="0" smtClean="0">
                <a:solidFill>
                  <a:srgbClr val="595959"/>
                </a:solidFill>
                <a:latin typeface="Arial" panose="020B0604020202020204" pitchFamily="34" charset="0"/>
                <a:cs typeface="Arial" panose="020B0604020202020204" pitchFamily="34" charset="0"/>
              </a:rPr>
              <a:t>les femmes de l’échantillon sont en moyenne nettement plus jeunes que les hommes de l’échantillon. </a:t>
            </a:r>
            <a:r>
              <a:rPr lang="fr-CA" sz="1100" dirty="0" smtClean="0">
                <a:solidFill>
                  <a:srgbClr val="595959"/>
                </a:solidFill>
                <a:latin typeface="Arial" panose="020B0604020202020204" pitchFamily="34" charset="0"/>
                <a:cs typeface="Arial" panose="020B0604020202020204" pitchFamily="34" charset="0"/>
              </a:rPr>
              <a:t>Cette distribution non linéaire des genres à travers les groupes d’âge doit toujours être considérée lorsque des comparaisons de résultats sont faites sur la base de l’âge, de l’orientation sexuelle ou l’identité de genre.</a:t>
            </a:r>
            <a:endParaRPr lang="fr-CA" sz="11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3675735"/>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4294967295"/>
            <p:custDataLst>
              <p:tags r:id="rId1"/>
            </p:custDataLst>
          </p:nvPr>
        </p:nvSpPr>
        <p:spPr>
          <a:xfrm>
            <a:off x="558800" y="6483096"/>
            <a:ext cx="2560638" cy="238379"/>
          </a:xfrm>
          <a:prstGeom prst="rect">
            <a:avLst/>
          </a:prstGeom>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4294967295"/>
            <p:custDataLst>
              <p:tags r:id="rId2"/>
            </p:custDataLst>
          </p:nvPr>
        </p:nvSpPr>
        <p:spPr>
          <a:xfrm>
            <a:off x="5989639" y="6483096"/>
            <a:ext cx="2597150" cy="238379"/>
          </a:xfrm>
          <a:prstGeom prst="rect">
            <a:avLst/>
          </a:prstGeom>
        </p:spPr>
        <p:txBody>
          <a:bodyPr/>
          <a:lstStyle/>
          <a:p>
            <a:fld id="{E7B58D81-04C7-47EB-9B1C-20051A4D7758}" type="slidenum">
              <a:rPr lang="en-CA" smtClean="0">
                <a:solidFill>
                  <a:srgbClr val="000000">
                    <a:tint val="75000"/>
                  </a:srgbClr>
                </a:solidFill>
              </a:rPr>
              <a:pPr/>
              <a:t>33</a:t>
            </a:fld>
            <a:endParaRPr lang="en-CA" dirty="0">
              <a:solidFill>
                <a:srgbClr val="000000">
                  <a:tint val="75000"/>
                </a:srgbClr>
              </a:solidFill>
            </a:endParaRPr>
          </a:p>
        </p:txBody>
      </p:sp>
      <p:graphicFrame>
        <p:nvGraphicFramePr>
          <p:cNvPr id="9" name="Graphique 8"/>
          <p:cNvGraphicFramePr/>
          <p:nvPr>
            <p:custDataLst>
              <p:tags r:id="rId3"/>
            </p:custDataLst>
            <p:extLst>
              <p:ext uri="{D42A27DB-BD31-4B8C-83A1-F6EECF244321}">
                <p14:modId xmlns:p14="http://schemas.microsoft.com/office/powerpoint/2010/main" val="919781903"/>
              </p:ext>
            </p:extLst>
          </p:nvPr>
        </p:nvGraphicFramePr>
        <p:xfrm>
          <a:off x="1282457" y="1484784"/>
          <a:ext cx="3816424" cy="2952328"/>
        </p:xfrm>
        <a:graphic>
          <a:graphicData uri="http://schemas.openxmlformats.org/drawingml/2006/chart">
            <c:chart xmlns:c="http://schemas.openxmlformats.org/drawingml/2006/chart" xmlns:r="http://schemas.openxmlformats.org/officeDocument/2006/relationships" r:id="rId8"/>
          </a:graphicData>
        </a:graphic>
      </p:graphicFrame>
      <p:sp>
        <p:nvSpPr>
          <p:cNvPr id="14" name="Titre 4"/>
          <p:cNvSpPr>
            <a:spLocks noGrp="1"/>
          </p:cNvSpPr>
          <p:nvPr>
            <p:ph type="title"/>
            <p:custDataLst>
              <p:tags r:id="rId4"/>
            </p:custDataLst>
          </p:nvPr>
        </p:nvSpPr>
        <p:spPr>
          <a:xfrm>
            <a:off x="558800" y="476672"/>
            <a:ext cx="5309344" cy="631545"/>
          </a:xfrm>
        </p:spPr>
        <p:txBody>
          <a:bodyPr>
            <a:normAutofit fontScale="90000"/>
          </a:bodyPr>
          <a:lstStyle/>
          <a:p>
            <a:r>
              <a:rPr lang="fr-CA" sz="2000" dirty="0" smtClean="0">
                <a:solidFill>
                  <a:srgbClr val="9BBB59"/>
                </a:solidFill>
              </a:rPr>
              <a:t>Estimation de l’incidence de la population LGBT au Canada</a:t>
            </a:r>
            <a:br>
              <a:rPr lang="fr-CA" sz="2000" dirty="0" smtClean="0">
                <a:solidFill>
                  <a:srgbClr val="9BBB59"/>
                </a:solidFill>
              </a:rPr>
            </a:br>
            <a:endParaRPr lang="fr-CA" dirty="0"/>
          </a:p>
        </p:txBody>
      </p:sp>
      <p:sp>
        <p:nvSpPr>
          <p:cNvPr id="15" name="Rectangle 14"/>
          <p:cNvSpPr/>
          <p:nvPr>
            <p:custDataLst>
              <p:tags r:id="rId5"/>
            </p:custDataLst>
          </p:nvPr>
        </p:nvSpPr>
        <p:spPr>
          <a:xfrm>
            <a:off x="506698" y="1340768"/>
            <a:ext cx="5367942" cy="861774"/>
          </a:xfrm>
          <a:prstGeom prst="rect">
            <a:avLst/>
          </a:prstGeom>
        </p:spPr>
        <p:txBody>
          <a:bodyPr wrap="square">
            <a:spAutoFit/>
          </a:bodyPr>
          <a:lstStyle/>
          <a:p>
            <a:pPr algn="ctr"/>
            <a:r>
              <a:rPr lang="fr-CA" sz="1200" b="1" dirty="0">
                <a:solidFill>
                  <a:srgbClr val="9BBB59"/>
                </a:solidFill>
                <a:latin typeface="Arial" panose="020B0604020202020204" pitchFamily="34" charset="0"/>
                <a:cs typeface="Arial" panose="020B0604020202020204" pitchFamily="34" charset="0"/>
              </a:rPr>
              <a:t>Base : </a:t>
            </a:r>
            <a:r>
              <a:rPr lang="fr-CA" sz="1200" b="1" dirty="0" smtClean="0">
                <a:solidFill>
                  <a:srgbClr val="9BBB59"/>
                </a:solidFill>
                <a:latin typeface="Arial" panose="020B0604020202020204" pitchFamily="34" charset="0"/>
                <a:cs typeface="Arial" panose="020B0604020202020204" pitchFamily="34" charset="0"/>
              </a:rPr>
              <a:t>panélistes </a:t>
            </a:r>
            <a:r>
              <a:rPr lang="fr-CA" sz="1200" b="1" i="1" dirty="0" err="1" smtClean="0">
                <a:solidFill>
                  <a:srgbClr val="9BBB59"/>
                </a:solidFill>
                <a:latin typeface="Arial" panose="020B0604020202020204" pitchFamily="34" charset="0"/>
                <a:cs typeface="Arial" panose="020B0604020202020204" pitchFamily="34" charset="0"/>
              </a:rPr>
              <a:t>Asking</a:t>
            </a:r>
            <a:r>
              <a:rPr lang="fr-CA" sz="1200" b="1" i="1" dirty="0" smtClean="0">
                <a:solidFill>
                  <a:srgbClr val="9BBB59"/>
                </a:solidFill>
                <a:latin typeface="Arial" panose="020B0604020202020204" pitchFamily="34" charset="0"/>
                <a:cs typeface="Arial" panose="020B0604020202020204" pitchFamily="34" charset="0"/>
              </a:rPr>
              <a:t> </a:t>
            </a:r>
            <a:r>
              <a:rPr lang="fr-CA" sz="1200" b="1" i="1" dirty="0" err="1" smtClean="0">
                <a:solidFill>
                  <a:srgbClr val="9BBB59"/>
                </a:solidFill>
                <a:latin typeface="Arial" panose="020B0604020202020204" pitchFamily="34" charset="0"/>
                <a:cs typeface="Arial" panose="020B0604020202020204" pitchFamily="34" charset="0"/>
              </a:rPr>
              <a:t>Canadians</a:t>
            </a:r>
            <a:r>
              <a:rPr lang="fr-CA" sz="1200" b="1" i="1" dirty="0" smtClean="0">
                <a:solidFill>
                  <a:srgbClr val="9BBB59"/>
                </a:solidFill>
                <a:latin typeface="Arial" panose="020B0604020202020204" pitchFamily="34" charset="0"/>
                <a:cs typeface="Arial" panose="020B0604020202020204" pitchFamily="34" charset="0"/>
              </a:rPr>
              <a:t> </a:t>
            </a:r>
            <a:r>
              <a:rPr lang="fr-CA" sz="1200" b="1" dirty="0" smtClean="0">
                <a:solidFill>
                  <a:srgbClr val="9BBB59"/>
                </a:solidFill>
                <a:latin typeface="Arial" panose="020B0604020202020204" pitchFamily="34" charset="0"/>
                <a:cs typeface="Arial" panose="020B0604020202020204" pitchFamily="34" charset="0"/>
              </a:rPr>
              <a:t>de 18* ans et + ayant complété les questions sociodémographiques avant fermeture du premier quota de répondants hétérosexuels </a:t>
            </a:r>
            <a:r>
              <a:rPr lang="fr-CA" sz="1200" b="1" dirty="0" err="1" smtClean="0">
                <a:solidFill>
                  <a:srgbClr val="9BBB59"/>
                </a:solidFill>
                <a:latin typeface="Arial" panose="020B0604020202020204" pitchFamily="34" charset="0"/>
                <a:cs typeface="Arial" panose="020B0604020202020204" pitchFamily="34" charset="0"/>
              </a:rPr>
              <a:t>cisgenre</a:t>
            </a:r>
            <a:endParaRPr lang="fr-CA" sz="1200" b="1" dirty="0" smtClean="0">
              <a:solidFill>
                <a:srgbClr val="9BBB59"/>
              </a:solidFill>
              <a:latin typeface="Arial" panose="020B0604020202020204" pitchFamily="34" charset="0"/>
              <a:cs typeface="Arial" panose="020B0604020202020204" pitchFamily="34" charset="0"/>
            </a:endParaRPr>
          </a:p>
          <a:p>
            <a:pPr algn="ctr">
              <a:spcBef>
                <a:spcPts val="600"/>
              </a:spcBef>
            </a:pPr>
            <a:r>
              <a:rPr lang="fr-CA" sz="900" dirty="0" smtClean="0">
                <a:solidFill>
                  <a:srgbClr val="9BBB59"/>
                </a:solidFill>
                <a:latin typeface="Arial" panose="020B0604020202020204" pitchFamily="34" charset="0"/>
                <a:cs typeface="Arial" panose="020B0604020202020204" pitchFamily="34" charset="0"/>
              </a:rPr>
              <a:t>* 15-17 ans exclus car en nombre insuffisant pour la validité de ce calcul </a:t>
            </a:r>
            <a:endParaRPr lang="fr-CA" sz="900" dirty="0">
              <a:solidFill>
                <a:srgbClr val="000000"/>
              </a:solidFill>
              <a:latin typeface="Arial" panose="020B0604020202020204" pitchFamily="34" charset="0"/>
              <a:cs typeface="Arial" panose="020B0604020202020204" pitchFamily="34" charset="0"/>
            </a:endParaRPr>
          </a:p>
        </p:txBody>
      </p:sp>
      <p:sp>
        <p:nvSpPr>
          <p:cNvPr id="10" name="Rectangle 9"/>
          <p:cNvSpPr/>
          <p:nvPr/>
        </p:nvSpPr>
        <p:spPr>
          <a:xfrm>
            <a:off x="590294" y="6093296"/>
            <a:ext cx="4572000" cy="507831"/>
          </a:xfrm>
          <a:prstGeom prst="rect">
            <a:avLst/>
          </a:prstGeom>
        </p:spPr>
        <p:txBody>
          <a:bodyPr>
            <a:spAutoFit/>
          </a:bodyPr>
          <a:lstStyle/>
          <a:p>
            <a:r>
              <a:rPr lang="fr-CA" sz="900" dirty="0">
                <a:solidFill>
                  <a:srgbClr val="595959"/>
                </a:solidFill>
                <a:latin typeface="Arial" panose="020B0604020202020204" pitchFamily="34" charset="0"/>
                <a:cs typeface="Arial" panose="020B0604020202020204" pitchFamily="34" charset="0"/>
              </a:rPr>
              <a:t>Q5. Comment définiriez-vous votre identité de genre? Êtes-vous….</a:t>
            </a:r>
          </a:p>
          <a:p>
            <a:r>
              <a:rPr lang="fr-CA" sz="900" dirty="0">
                <a:solidFill>
                  <a:srgbClr val="595959"/>
                </a:solidFill>
                <a:latin typeface="Arial" panose="020B0604020202020204" pitchFamily="34" charset="0"/>
                <a:cs typeface="Arial" panose="020B0604020202020204" pitchFamily="34" charset="0"/>
              </a:rPr>
              <a:t>Q6. Comment définiriez-vous votre orientation sexuelle? Diriez-vous que vous êtes...</a:t>
            </a:r>
          </a:p>
          <a:p>
            <a:endParaRPr lang="fr-CA" sz="900" dirty="0">
              <a:solidFill>
                <a:srgbClr val="595959"/>
              </a:solidFill>
              <a:latin typeface="Arial" panose="020B0604020202020204" pitchFamily="34" charset="0"/>
              <a:cs typeface="Arial" panose="020B0604020202020204" pitchFamily="34" charset="0"/>
            </a:endParaRPr>
          </a:p>
        </p:txBody>
      </p:sp>
      <p:sp>
        <p:nvSpPr>
          <p:cNvPr id="2" name="Rectangle 1"/>
          <p:cNvSpPr/>
          <p:nvPr/>
        </p:nvSpPr>
        <p:spPr>
          <a:xfrm>
            <a:off x="590294" y="4797152"/>
            <a:ext cx="8014154" cy="792088"/>
          </a:xfrm>
          <a:prstGeom prst="rect">
            <a:avLst/>
          </a:prstGeom>
          <a:solidFill>
            <a:srgbClr val="A6A6A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fr-CA" sz="1100" dirty="0">
                <a:latin typeface="Arial "/>
              </a:rPr>
              <a:t>*</a:t>
            </a:r>
            <a:r>
              <a:rPr lang="fr-CA" sz="1100" dirty="0" smtClean="0">
                <a:latin typeface="Arial "/>
              </a:rPr>
              <a:t>L'Enquête </a:t>
            </a:r>
            <a:r>
              <a:rPr lang="fr-CA" sz="1100" dirty="0">
                <a:latin typeface="Arial "/>
              </a:rPr>
              <a:t>sur la santé dans les collectivités canadiennes </a:t>
            </a:r>
            <a:r>
              <a:rPr lang="fr-CA" sz="1100" dirty="0" smtClean="0">
                <a:latin typeface="Arial "/>
              </a:rPr>
              <a:t>constitue </a:t>
            </a:r>
            <a:r>
              <a:rPr lang="fr-CA" sz="1100" dirty="0">
                <a:latin typeface="Arial "/>
              </a:rPr>
              <a:t>la première enquête de Statistique Canada à comporter une question sur l'orientation sexuelle</a:t>
            </a:r>
            <a:r>
              <a:rPr lang="fr-CA" sz="1100" dirty="0" smtClean="0">
                <a:latin typeface="Arial "/>
              </a:rPr>
              <a:t>. Celle-ci évalue à </a:t>
            </a:r>
            <a:r>
              <a:rPr lang="fr-CA" sz="1100" b="1" dirty="0" smtClean="0">
                <a:latin typeface="Arial "/>
              </a:rPr>
              <a:t>3,0 % l</a:t>
            </a:r>
            <a:r>
              <a:rPr lang="fr-CA" sz="1100" dirty="0" smtClean="0">
                <a:latin typeface="Arial "/>
              </a:rPr>
              <a:t>e </a:t>
            </a:r>
            <a:r>
              <a:rPr lang="fr-CA" sz="1100" dirty="0">
                <a:latin typeface="Arial "/>
              </a:rPr>
              <a:t>pourcentage des Canadiens âgés de 18 à 59 qui ont déclaré en 2014 qu’ils se considèrent être </a:t>
            </a:r>
            <a:r>
              <a:rPr lang="fr-CA" sz="1100" dirty="0" smtClean="0">
                <a:latin typeface="Arial "/>
              </a:rPr>
              <a:t>homosexuels ou bisexuels.</a:t>
            </a:r>
            <a:endParaRPr lang="fr-CA" sz="1100" dirty="0">
              <a:latin typeface="Arial "/>
            </a:endParaRPr>
          </a:p>
        </p:txBody>
      </p:sp>
    </p:spTree>
    <p:extLst>
      <p:ext uri="{BB962C8B-B14F-4D97-AF65-F5344CB8AC3E}">
        <p14:creationId xmlns:p14="http://schemas.microsoft.com/office/powerpoint/2010/main" val="1722682159"/>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4" cstate="email">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Espace réservé du contenu 1"/>
          <p:cNvSpPr>
            <a:spLocks noGrp="1"/>
          </p:cNvSpPr>
          <p:nvPr>
            <p:ph idx="1"/>
            <p:custDataLst>
              <p:tags r:id="rId1"/>
            </p:custDataLst>
          </p:nvPr>
        </p:nvSpPr>
        <p:spPr>
          <a:xfrm>
            <a:off x="558801" y="1699260"/>
            <a:ext cx="5309343" cy="2594674"/>
          </a:xfrm>
        </p:spPr>
        <p:txBody>
          <a:bodyPr/>
          <a:lstStyle/>
          <a:p>
            <a:r>
              <a:rPr lang="fr-CA" dirty="0"/>
              <a:t>A</a:t>
            </a:r>
            <a:r>
              <a:rPr lang="fr-CA" dirty="0" smtClean="0"/>
              <a:t>pprivoisement et dévoilement de l’orientation sexuelle et/ou de l’identité de genre</a:t>
            </a:r>
            <a:endParaRPr lang="fr-CA" dirty="0"/>
          </a:p>
        </p:txBody>
      </p:sp>
      <p:sp>
        <p:nvSpPr>
          <p:cNvPr id="3" name="Espace réservé du texte 2"/>
          <p:cNvSpPr>
            <a:spLocks noGrp="1"/>
          </p:cNvSpPr>
          <p:nvPr>
            <p:ph type="body" sz="quarter" idx="10"/>
            <p:custDataLst>
              <p:tags r:id="rId2"/>
            </p:custDataLst>
          </p:nvPr>
        </p:nvSpPr>
        <p:spPr/>
        <p:txBody>
          <a:bodyPr/>
          <a:lstStyle/>
          <a:p>
            <a:r>
              <a:rPr lang="fr-CA" i="1" dirty="0"/>
              <a:t>RAPPORT PRÉPARÉ POUR LA </a:t>
            </a:r>
            <a:r>
              <a:rPr lang="fr-CA" i="1" dirty="0" smtClean="0"/>
              <a:t>FONDATION JASMIN ROY</a:t>
            </a:r>
            <a:endParaRPr lang="fr-CA" i="1" dirty="0"/>
          </a:p>
          <a:p>
            <a:endParaRPr lang="en-CA" dirty="0"/>
          </a:p>
        </p:txBody>
      </p:sp>
    </p:spTree>
    <p:extLst>
      <p:ext uri="{BB962C8B-B14F-4D97-AF65-F5344CB8AC3E}">
        <p14:creationId xmlns:p14="http://schemas.microsoft.com/office/powerpoint/2010/main" val="2563468986"/>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35</a:t>
            </a:fld>
            <a:endParaRPr lang="en-CA" dirty="0">
              <a:solidFill>
                <a:srgbClr val="000000">
                  <a:tint val="75000"/>
                </a:srgbClr>
              </a:solidFill>
            </a:endParaRPr>
          </a:p>
        </p:txBody>
      </p:sp>
      <p:graphicFrame>
        <p:nvGraphicFramePr>
          <p:cNvPr id="9" name="Graphique 8"/>
          <p:cNvGraphicFramePr/>
          <p:nvPr>
            <p:custDataLst>
              <p:tags r:id="rId3"/>
            </p:custDataLst>
            <p:extLst>
              <p:ext uri="{D42A27DB-BD31-4B8C-83A1-F6EECF244321}">
                <p14:modId xmlns:p14="http://schemas.microsoft.com/office/powerpoint/2010/main" val="3491552237"/>
              </p:ext>
            </p:extLst>
          </p:nvPr>
        </p:nvGraphicFramePr>
        <p:xfrm>
          <a:off x="520302" y="2244722"/>
          <a:ext cx="3763666" cy="3660750"/>
        </p:xfrm>
        <a:graphic>
          <a:graphicData uri="http://schemas.openxmlformats.org/drawingml/2006/chart">
            <c:chart xmlns:c="http://schemas.openxmlformats.org/drawingml/2006/chart" xmlns:r="http://schemas.openxmlformats.org/officeDocument/2006/relationships" r:id="rId11"/>
          </a:graphicData>
        </a:graphic>
      </p:graphicFrame>
      <p:sp>
        <p:nvSpPr>
          <p:cNvPr id="14" name="Titre 4"/>
          <p:cNvSpPr>
            <a:spLocks noGrp="1"/>
          </p:cNvSpPr>
          <p:nvPr>
            <p:ph type="title"/>
            <p:custDataLst>
              <p:tags r:id="rId4"/>
            </p:custDataLst>
          </p:nvPr>
        </p:nvSpPr>
        <p:spPr>
          <a:xfrm>
            <a:off x="558800" y="765002"/>
            <a:ext cx="5309344" cy="631545"/>
          </a:xfrm>
        </p:spPr>
        <p:txBody>
          <a:bodyPr>
            <a:normAutofit fontScale="90000"/>
          </a:bodyPr>
          <a:lstStyle/>
          <a:p>
            <a:r>
              <a:rPr lang="fr-CA" sz="2000" dirty="0" smtClean="0">
                <a:solidFill>
                  <a:srgbClr val="9BBB59"/>
                </a:solidFill>
              </a:rPr>
              <a:t>Niveau d’apprivoisement de l’orientation sexuelle et de l’identité de genre</a:t>
            </a:r>
            <a:br>
              <a:rPr lang="fr-CA" sz="2000" dirty="0" smtClean="0">
                <a:solidFill>
                  <a:srgbClr val="9BBB59"/>
                </a:solidFill>
              </a:rPr>
            </a:br>
            <a:endParaRPr lang="fr-CA" dirty="0"/>
          </a:p>
        </p:txBody>
      </p:sp>
      <p:sp>
        <p:nvSpPr>
          <p:cNvPr id="15" name="Rectangle 14"/>
          <p:cNvSpPr/>
          <p:nvPr>
            <p:custDataLst>
              <p:tags r:id="rId5"/>
            </p:custDataLst>
          </p:nvPr>
        </p:nvSpPr>
        <p:spPr>
          <a:xfrm>
            <a:off x="755576" y="1772816"/>
            <a:ext cx="3723744" cy="446276"/>
          </a:xfrm>
          <a:prstGeom prst="rect">
            <a:avLst/>
          </a:prstGeom>
        </p:spPr>
        <p:txBody>
          <a:bodyPr wrap="square">
            <a:spAutoFit/>
          </a:bodyPr>
          <a:lstStyle/>
          <a:p>
            <a:pPr algn="ctr"/>
            <a:r>
              <a:rPr lang="fr-CA" sz="1400" b="1" dirty="0" smtClean="0">
                <a:solidFill>
                  <a:srgbClr val="595959"/>
                </a:solidFill>
                <a:latin typeface="Arial Narrow" panose="020B0606020202030204" pitchFamily="34" charset="0"/>
              </a:rPr>
              <a:t>Niveau d’apprivoisement </a:t>
            </a:r>
            <a:r>
              <a:rPr lang="fr-CA" sz="1400" b="1" dirty="0">
                <a:solidFill>
                  <a:srgbClr val="595959"/>
                </a:solidFill>
                <a:latin typeface="Arial Narrow" panose="020B0606020202030204" pitchFamily="34" charset="0"/>
              </a:rPr>
              <a:t>de </a:t>
            </a:r>
            <a:r>
              <a:rPr lang="fr-CA" sz="1400" b="1" dirty="0" smtClean="0">
                <a:solidFill>
                  <a:srgbClr val="595959"/>
                </a:solidFill>
                <a:latin typeface="Arial Narrow" panose="020B0606020202030204" pitchFamily="34" charset="0"/>
              </a:rPr>
              <a:t>l’orientation sexuelle</a:t>
            </a:r>
            <a:r>
              <a:rPr lang="fr-CA" sz="1200" b="1" dirty="0">
                <a:solidFill>
                  <a:srgbClr val="595959"/>
                </a:solidFill>
                <a:latin typeface="Arial Narrow" panose="020B0606020202030204" pitchFamily="34" charset="0"/>
              </a:rPr>
              <a:t/>
            </a:r>
            <a:br>
              <a:rPr lang="fr-CA" sz="1200" b="1" dirty="0">
                <a:solidFill>
                  <a:srgbClr val="595959"/>
                </a:solidFill>
                <a:latin typeface="Arial Narrow" panose="020B0606020202030204" pitchFamily="34" charset="0"/>
              </a:rPr>
            </a:br>
            <a:r>
              <a:rPr lang="fr-CA" sz="900" dirty="0" smtClean="0">
                <a:solidFill>
                  <a:srgbClr val="9BBB59"/>
                </a:solidFill>
                <a:latin typeface="Arial" panose="020B0604020202020204" pitchFamily="34" charset="0"/>
                <a:cs typeface="Arial" panose="020B0604020202020204" pitchFamily="34" charset="0"/>
              </a:rPr>
              <a:t>Base </a:t>
            </a:r>
            <a:r>
              <a:rPr lang="fr-CA" sz="900" dirty="0">
                <a:solidFill>
                  <a:srgbClr val="9BBB59"/>
                </a:solidFill>
                <a:latin typeface="Arial" panose="020B0604020202020204" pitchFamily="34" charset="0"/>
                <a:cs typeface="Arial" panose="020B0604020202020204" pitchFamily="34" charset="0"/>
              </a:rPr>
              <a:t>: </a:t>
            </a:r>
            <a:r>
              <a:rPr lang="fr-CA" sz="900" dirty="0" smtClean="0">
                <a:solidFill>
                  <a:srgbClr val="9BBB59"/>
                </a:solidFill>
                <a:latin typeface="Arial" panose="020B0604020202020204" pitchFamily="34" charset="0"/>
                <a:cs typeface="Arial" panose="020B0604020202020204" pitchFamily="34" charset="0"/>
              </a:rPr>
              <a:t>répondants LGBT (n=1874)</a:t>
            </a:r>
            <a:endParaRPr lang="fr-CA" sz="900" dirty="0">
              <a:solidFill>
                <a:srgbClr val="000000"/>
              </a:solidFill>
              <a:latin typeface="Arial" panose="020B0604020202020204" pitchFamily="34" charset="0"/>
              <a:cs typeface="Arial" panose="020B0604020202020204" pitchFamily="34" charset="0"/>
            </a:endParaRPr>
          </a:p>
        </p:txBody>
      </p:sp>
      <p:sp>
        <p:nvSpPr>
          <p:cNvPr id="16" name="ZoneTexte 15"/>
          <p:cNvSpPr txBox="1"/>
          <p:nvPr>
            <p:custDataLst>
              <p:tags r:id="rId6"/>
            </p:custDataLst>
          </p:nvPr>
        </p:nvSpPr>
        <p:spPr>
          <a:xfrm>
            <a:off x="570217" y="6084004"/>
            <a:ext cx="7818207" cy="3693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Q7b. Votre orientation sexuelle est-elle clairement définie à vos yeux ou bien êtes-vous en processus de questionnement ou d’acceptation à ce sujet?</a:t>
            </a:r>
          </a:p>
          <a:p>
            <a:r>
              <a:rPr lang="fr-CA" dirty="0"/>
              <a:t>Q7a. Votre identité de genre est-elle clairement définie à vos yeux ou bien êtes-vous en processus de questionnement ou d’acceptation à ce sujet?</a:t>
            </a:r>
          </a:p>
        </p:txBody>
      </p:sp>
      <p:graphicFrame>
        <p:nvGraphicFramePr>
          <p:cNvPr id="8" name="Graphique 7"/>
          <p:cNvGraphicFramePr/>
          <p:nvPr>
            <p:custDataLst>
              <p:tags r:id="rId7"/>
            </p:custDataLst>
            <p:extLst>
              <p:ext uri="{D42A27DB-BD31-4B8C-83A1-F6EECF244321}">
                <p14:modId xmlns:p14="http://schemas.microsoft.com/office/powerpoint/2010/main" val="3987508195"/>
              </p:ext>
            </p:extLst>
          </p:nvPr>
        </p:nvGraphicFramePr>
        <p:xfrm>
          <a:off x="4788024" y="2233064"/>
          <a:ext cx="3744416" cy="3660750"/>
        </p:xfrm>
        <a:graphic>
          <a:graphicData uri="http://schemas.openxmlformats.org/drawingml/2006/chart">
            <c:chart xmlns:c="http://schemas.openxmlformats.org/drawingml/2006/chart" xmlns:r="http://schemas.openxmlformats.org/officeDocument/2006/relationships" r:id="rId12"/>
          </a:graphicData>
        </a:graphic>
      </p:graphicFrame>
      <p:sp>
        <p:nvSpPr>
          <p:cNvPr id="10" name="Rectangle 9"/>
          <p:cNvSpPr/>
          <p:nvPr>
            <p:custDataLst>
              <p:tags r:id="rId8"/>
            </p:custDataLst>
          </p:nvPr>
        </p:nvSpPr>
        <p:spPr>
          <a:xfrm>
            <a:off x="4986859" y="1777313"/>
            <a:ext cx="3688831" cy="446276"/>
          </a:xfrm>
          <a:prstGeom prst="rect">
            <a:avLst/>
          </a:prstGeom>
          <a:solidFill>
            <a:schemeClr val="bg1"/>
          </a:solidFill>
        </p:spPr>
        <p:txBody>
          <a:bodyPr wrap="none">
            <a:spAutoFit/>
          </a:bodyPr>
          <a:lstStyle/>
          <a:p>
            <a:pPr algn="ctr"/>
            <a:r>
              <a:rPr lang="fr-CA" sz="1400" b="1" dirty="0">
                <a:solidFill>
                  <a:srgbClr val="595959"/>
                </a:solidFill>
                <a:latin typeface="Arial Narrow" panose="020B0606020202030204" pitchFamily="34" charset="0"/>
              </a:rPr>
              <a:t>Niveau d’apprivoisement de l’identité de genre </a:t>
            </a:r>
          </a:p>
          <a:p>
            <a:pPr algn="ctr"/>
            <a:r>
              <a:rPr lang="fr-CA" sz="900" dirty="0" smtClean="0">
                <a:solidFill>
                  <a:srgbClr val="9BBB59"/>
                </a:solidFill>
                <a:latin typeface="Arial" panose="020B0604020202020204" pitchFamily="34" charset="0"/>
                <a:cs typeface="Arial" panose="020B0604020202020204" pitchFamily="34" charset="0"/>
              </a:rPr>
              <a:t>Base </a:t>
            </a:r>
            <a:r>
              <a:rPr lang="fr-CA" sz="900" dirty="0">
                <a:solidFill>
                  <a:srgbClr val="9BBB59"/>
                </a:solidFill>
                <a:latin typeface="Arial" panose="020B0604020202020204" pitchFamily="34" charset="0"/>
                <a:cs typeface="Arial" panose="020B0604020202020204" pitchFamily="34" charset="0"/>
              </a:rPr>
              <a:t>: </a:t>
            </a:r>
            <a:r>
              <a:rPr lang="fr-CA" sz="900" dirty="0" smtClean="0">
                <a:solidFill>
                  <a:srgbClr val="9BBB59"/>
                </a:solidFill>
                <a:latin typeface="Arial" panose="020B0604020202020204" pitchFamily="34" charset="0"/>
                <a:cs typeface="Arial" panose="020B0604020202020204" pitchFamily="34" charset="0"/>
              </a:rPr>
              <a:t>répondants transgenres, non-binaires ou genre fluide (n=319)</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2234551"/>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36</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sz="2000" dirty="0">
                <a:solidFill>
                  <a:srgbClr val="9BBB59"/>
                </a:solidFill>
              </a:rPr>
              <a:t>Niveau d’apprivoisement de l’orientation sexuelle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4093574847"/>
              </p:ext>
            </p:extLst>
          </p:nvPr>
        </p:nvGraphicFramePr>
        <p:xfrm>
          <a:off x="539552" y="1213531"/>
          <a:ext cx="7920877" cy="2235204"/>
        </p:xfrm>
        <a:graphic>
          <a:graphicData uri="http://schemas.openxmlformats.org/drawingml/2006/table">
            <a:tbl>
              <a:tblPr firstRow="1" bandRow="1">
                <a:tableStyleId>{2D5ABB26-0587-4C30-8999-92F81FD0307C}</a:tableStyleId>
              </a:tblPr>
              <a:tblGrid>
                <a:gridCol w="2376264"/>
                <a:gridCol w="780319"/>
                <a:gridCol w="794049"/>
                <a:gridCol w="794049"/>
                <a:gridCol w="794049"/>
                <a:gridCol w="794049"/>
                <a:gridCol w="794049"/>
                <a:gridCol w="794049"/>
              </a:tblGrid>
              <a:tr h="23918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05496">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338644">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en-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8752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1874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374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776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290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172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48206">
                <a:tc>
                  <a:txBody>
                    <a:bodyPr/>
                    <a:lstStyle/>
                    <a:p>
                      <a:pPr algn="l" fontAlgn="ctr"/>
                      <a:r>
                        <a:rPr lang="fr-CA" sz="1200" b="0" i="0" u="none" strike="noStrike" dirty="0">
                          <a:solidFill>
                            <a:srgbClr val="595959"/>
                          </a:solidFill>
                          <a:effectLst/>
                          <a:latin typeface="Arial Narrow" panose="020B0606020202030204" pitchFamily="34" charset="0"/>
                        </a:rPr>
                        <a:t>Orientation sexuelle clairement définie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8206">
                <a:tc>
                  <a:txBody>
                    <a:bodyPr/>
                    <a:lstStyle/>
                    <a:p>
                      <a:pPr algn="l" fontAlgn="ctr"/>
                      <a:r>
                        <a:rPr lang="fr-CA" sz="1200" b="0" i="0" u="none" strike="noStrike" dirty="0">
                          <a:solidFill>
                            <a:srgbClr val="595959"/>
                          </a:solidFill>
                          <a:effectLst/>
                          <a:latin typeface="Arial Narrow" panose="020B0606020202030204" pitchFamily="34" charset="0"/>
                        </a:rPr>
                        <a:t>En processus de questionnement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8206">
                <a:tc>
                  <a:txBody>
                    <a:bodyPr/>
                    <a:lstStyle/>
                    <a:p>
                      <a:pPr algn="l" fontAlgn="ctr"/>
                      <a:r>
                        <a:rPr lang="fr-CA" sz="1200" b="0" i="0" u="none" strike="noStrike" dirty="0">
                          <a:solidFill>
                            <a:srgbClr val="595959"/>
                          </a:solidFill>
                          <a:effectLst/>
                          <a:latin typeface="Arial Narrow" panose="020B0606020202030204" pitchFamily="34" charset="0"/>
                        </a:rPr>
                        <a:t>En processus d’acceptation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5"/>
            </p:custDataLst>
          </p:nvPr>
        </p:nvSpPr>
        <p:spPr>
          <a:xfrm>
            <a:off x="500202" y="6251980"/>
            <a:ext cx="7818207" cy="230832"/>
          </a:xfrm>
          <a:prstGeom prst="rect">
            <a:avLst/>
          </a:prstGeom>
          <a:noFill/>
        </p:spPr>
        <p:txBody>
          <a:bodyPr wrap="square" rtlCol="0">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Q7b. Votre orientation sexuelle est-elle clairement définie à vos yeux ou bien êtes-vous en processus de questionnement ou d’acceptation à ce sujet? </a:t>
            </a:r>
          </a:p>
        </p:txBody>
      </p:sp>
      <p:graphicFrame>
        <p:nvGraphicFramePr>
          <p:cNvPr id="7" name="Table 9"/>
          <p:cNvGraphicFramePr>
            <a:graphicFrameLocks noGrp="1"/>
          </p:cNvGraphicFramePr>
          <p:nvPr>
            <p:custDataLst>
              <p:tags r:id="rId6"/>
            </p:custDataLst>
            <p:extLst>
              <p:ext uri="{D42A27DB-BD31-4B8C-83A1-F6EECF244321}">
                <p14:modId xmlns:p14="http://schemas.microsoft.com/office/powerpoint/2010/main" val="54975466"/>
              </p:ext>
            </p:extLst>
          </p:nvPr>
        </p:nvGraphicFramePr>
        <p:xfrm>
          <a:off x="539553" y="3645024"/>
          <a:ext cx="7920878" cy="2331333"/>
        </p:xfrm>
        <a:graphic>
          <a:graphicData uri="http://schemas.openxmlformats.org/drawingml/2006/table">
            <a:tbl>
              <a:tblPr firstRow="1" bandRow="1">
                <a:tableStyleId>{2D5ABB26-0587-4C30-8999-92F81FD0307C}</a:tableStyleId>
              </a:tblPr>
              <a:tblGrid>
                <a:gridCol w="2376263"/>
                <a:gridCol w="792088"/>
                <a:gridCol w="1471751"/>
                <a:gridCol w="1093592"/>
                <a:gridCol w="1093592"/>
                <a:gridCol w="1093592"/>
              </a:tblGrid>
              <a:tr h="25052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fr-CA" sz="1100" b="1" kern="1200" baseline="0" noProof="0" dirty="0" smtClean="0">
                          <a:solidFill>
                            <a:schemeClr val="tx1">
                              <a:lumMod val="65000"/>
                              <a:lumOff val="35000"/>
                            </a:schemeClr>
                          </a:solidFill>
                          <a:latin typeface="Arial" panose="020B0604020202020204" pitchFamily="34" charset="0"/>
                          <a:ea typeface="+mn-ea"/>
                          <a:cs typeface="Arial" panose="020B0604020202020204" pitchFamily="34" charset="0"/>
                        </a:rPr>
                        <a:t> sexuelle</a:t>
                      </a:r>
                      <a:endParaRPr lang="fr-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10497">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r>
              <a:tr h="354696">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a:solidFill>
                            <a:srgbClr val="595959"/>
                          </a:solidFill>
                          <a:effectLst/>
                          <a:latin typeface="Arial"/>
                        </a:rPr>
                        <a:t>Homosexuels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a:solidFill>
                            <a:srgbClr val="595959"/>
                          </a:solidFill>
                          <a:effectLst/>
                          <a:latin typeface="Arial"/>
                        </a:rPr>
                        <a:t>Bisexuels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a:rPr>
                        <a:t>Pansexuels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a:rPr>
                        <a:t>Asexuels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8018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1874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9452">
                <a:tc>
                  <a:txBody>
                    <a:bodyPr/>
                    <a:lstStyle/>
                    <a:p>
                      <a:pPr algn="l" fontAlgn="ctr"/>
                      <a:r>
                        <a:rPr lang="fr-CA" sz="1200" b="0" i="0" u="none" strike="noStrike" dirty="0">
                          <a:solidFill>
                            <a:srgbClr val="595959"/>
                          </a:solidFill>
                          <a:effectLst/>
                          <a:latin typeface="Arial Narrow" panose="020B0606020202030204" pitchFamily="34" charset="0"/>
                        </a:rPr>
                        <a:t>Orientation sexuelle clairement définie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9452">
                <a:tc>
                  <a:txBody>
                    <a:bodyPr/>
                    <a:lstStyle/>
                    <a:p>
                      <a:pPr algn="l" fontAlgn="ctr"/>
                      <a:r>
                        <a:rPr lang="fr-CA" sz="1200" b="0" i="0" u="none" strike="noStrike" dirty="0">
                          <a:solidFill>
                            <a:srgbClr val="595959"/>
                          </a:solidFill>
                          <a:effectLst/>
                          <a:latin typeface="Arial Narrow" panose="020B0606020202030204" pitchFamily="34" charset="0"/>
                        </a:rPr>
                        <a:t>En processus de questionnement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9452">
                <a:tc>
                  <a:txBody>
                    <a:bodyPr/>
                    <a:lstStyle/>
                    <a:p>
                      <a:pPr algn="l" fontAlgn="ctr"/>
                      <a:r>
                        <a:rPr lang="fr-CA" sz="1200" b="0" i="0" u="none" strike="noStrike" dirty="0">
                          <a:solidFill>
                            <a:srgbClr val="595959"/>
                          </a:solidFill>
                          <a:effectLst/>
                          <a:latin typeface="Arial Narrow" panose="020B0606020202030204" pitchFamily="34" charset="0"/>
                        </a:rPr>
                        <a:t>En processus d’acceptation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344752763"/>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37</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sz="2000" dirty="0">
                <a:solidFill>
                  <a:srgbClr val="9BBB59"/>
                </a:solidFill>
              </a:rPr>
              <a:t>Niveau d’apprivoisement de l’orientation sexuelle </a:t>
            </a:r>
            <a:endParaRPr lang="fr-CA" dirty="0"/>
          </a:p>
        </p:txBody>
      </p:sp>
      <p:sp>
        <p:nvSpPr>
          <p:cNvPr id="10" name="ZoneTexte 9"/>
          <p:cNvSpPr txBox="1"/>
          <p:nvPr>
            <p:custDataLst>
              <p:tags r:id="rId4"/>
            </p:custDataLst>
          </p:nvPr>
        </p:nvSpPr>
        <p:spPr>
          <a:xfrm>
            <a:off x="500202" y="6251980"/>
            <a:ext cx="7818207" cy="230832"/>
          </a:xfrm>
          <a:prstGeom prst="rect">
            <a:avLst/>
          </a:prstGeom>
          <a:noFill/>
        </p:spPr>
        <p:txBody>
          <a:bodyPr wrap="square" rtlCol="0">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Q7b. Votre orientation sexuelle est-elle clairement définie à vos yeux ou bien êtes-vous en processus de questionnement ou d’acceptation à ce sujet? </a:t>
            </a:r>
          </a:p>
        </p:txBody>
      </p:sp>
      <p:graphicFrame>
        <p:nvGraphicFramePr>
          <p:cNvPr id="8" name="Table 9"/>
          <p:cNvGraphicFramePr>
            <a:graphicFrameLocks noGrp="1"/>
          </p:cNvGraphicFramePr>
          <p:nvPr>
            <p:custDataLst>
              <p:tags r:id="rId5"/>
            </p:custDataLst>
            <p:extLst>
              <p:ext uri="{D42A27DB-BD31-4B8C-83A1-F6EECF244321}">
                <p14:modId xmlns:p14="http://schemas.microsoft.com/office/powerpoint/2010/main" val="2713615358"/>
              </p:ext>
            </p:extLst>
          </p:nvPr>
        </p:nvGraphicFramePr>
        <p:xfrm>
          <a:off x="534507" y="1124745"/>
          <a:ext cx="7783902" cy="2304256"/>
        </p:xfrm>
        <a:graphic>
          <a:graphicData uri="http://schemas.openxmlformats.org/drawingml/2006/table">
            <a:tbl>
              <a:tblPr firstRow="1" bandRow="1">
                <a:tableStyleId>{2D5ABB26-0587-4C30-8999-92F81FD0307C}</a:tableStyleId>
              </a:tblPr>
              <a:tblGrid>
                <a:gridCol w="2920773"/>
                <a:gridCol w="959125"/>
                <a:gridCol w="976001"/>
                <a:gridCol w="976001"/>
                <a:gridCol w="976001"/>
                <a:gridCol w="976001"/>
              </a:tblGrid>
              <a:tr h="24657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08754">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r>
              <a:tr h="349105">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3667">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1874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a:rPr>
                        <a:t>24*</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110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90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2053">
                <a:tc>
                  <a:txBody>
                    <a:bodyPr/>
                    <a:lstStyle/>
                    <a:p>
                      <a:pPr marL="0" algn="l" defTabSz="914400" rtl="0" eaLnBrk="1" fontAlgn="ctr" latinLnBrk="0" hangingPunct="1"/>
                      <a:r>
                        <a:rPr lang="fr-CA" sz="1200" b="0" i="0" u="none" strike="noStrike" kern="1200" dirty="0">
                          <a:solidFill>
                            <a:srgbClr val="595959"/>
                          </a:solidFill>
                          <a:effectLst/>
                          <a:latin typeface="Arial Narrow" panose="020B0606020202030204" pitchFamily="34" charset="0"/>
                          <a:ea typeface="+mn-ea"/>
                          <a:cs typeface="+mn-cs"/>
                        </a:rPr>
                        <a:t>Orientation sexuelle clairement définie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2053">
                <a:tc>
                  <a:txBody>
                    <a:bodyPr/>
                    <a:lstStyle/>
                    <a:p>
                      <a:pPr marL="0" algn="l" defTabSz="914400" rtl="0" eaLnBrk="1" fontAlgn="ctr" latinLnBrk="0" hangingPunct="1"/>
                      <a:r>
                        <a:rPr lang="fr-CA" sz="1200" b="0" i="0" u="none" strike="noStrike" kern="1200" dirty="0">
                          <a:solidFill>
                            <a:srgbClr val="595959"/>
                          </a:solidFill>
                          <a:effectLst/>
                          <a:latin typeface="Arial Narrow" panose="020B0606020202030204" pitchFamily="34" charset="0"/>
                          <a:ea typeface="+mn-ea"/>
                          <a:cs typeface="+mn-cs"/>
                        </a:rPr>
                        <a:t>En processus de questionnement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2053">
                <a:tc>
                  <a:txBody>
                    <a:bodyPr/>
                    <a:lstStyle/>
                    <a:p>
                      <a:pPr marL="0" algn="l" defTabSz="914400" rtl="0" eaLnBrk="1" fontAlgn="ctr" latinLnBrk="0" hangingPunct="1"/>
                      <a:r>
                        <a:rPr lang="fr-CA" sz="1200" b="0" i="0" u="none" strike="noStrike" kern="1200" dirty="0">
                          <a:solidFill>
                            <a:srgbClr val="595959"/>
                          </a:solidFill>
                          <a:effectLst/>
                          <a:latin typeface="Arial Narrow" panose="020B0606020202030204" pitchFamily="34" charset="0"/>
                          <a:ea typeface="+mn-ea"/>
                          <a:cs typeface="+mn-cs"/>
                        </a:rPr>
                        <a:t>En processus d’acceptation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1829125643"/>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38</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sz="2000" dirty="0">
                <a:solidFill>
                  <a:srgbClr val="9BBB59"/>
                </a:solidFill>
              </a:rPr>
              <a:t>Niveau d’apprivoisement de </a:t>
            </a:r>
            <a:r>
              <a:rPr lang="fr-CA" sz="2000" dirty="0" smtClean="0">
                <a:solidFill>
                  <a:srgbClr val="9BBB59"/>
                </a:solidFill>
              </a:rPr>
              <a:t>l’identité de genre</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179662406"/>
              </p:ext>
            </p:extLst>
          </p:nvPr>
        </p:nvGraphicFramePr>
        <p:xfrm>
          <a:off x="539552" y="1213531"/>
          <a:ext cx="6552726" cy="2367030"/>
        </p:xfrm>
        <a:graphic>
          <a:graphicData uri="http://schemas.openxmlformats.org/drawingml/2006/table">
            <a:tbl>
              <a:tblPr firstRow="1" bandRow="1">
                <a:tableStyleId>{2D5ABB26-0587-4C30-8999-92F81FD0307C}</a:tableStyleId>
              </a:tblPr>
              <a:tblGrid>
                <a:gridCol w="2699578"/>
                <a:gridCol w="1034894"/>
                <a:gridCol w="939418"/>
                <a:gridCol w="939418"/>
                <a:gridCol w="939418"/>
              </a:tblGrid>
              <a:tr h="25473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3">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r>
              <a:tr h="112353">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3"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6065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971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108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121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CA" sz="900" b="0" i="0" u="none" strike="noStrike" dirty="0" smtClean="0">
                          <a:solidFill>
                            <a:srgbClr val="595959"/>
                          </a:solidFill>
                          <a:effectLst/>
                          <a:latin typeface="Arial Narrow" panose="020B0606020202030204" pitchFamily="34" charset="0"/>
                        </a:rPr>
                        <a:t>90</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77342">
                <a:tc>
                  <a:txBody>
                    <a:bodyPr/>
                    <a:lstStyle/>
                    <a:p>
                      <a:pPr marL="0" algn="l" defTabSz="914400" rtl="0" eaLnBrk="1" fontAlgn="ctr" latinLnBrk="0" hangingPunct="1"/>
                      <a:r>
                        <a:rPr lang="fr-CA" sz="1200" b="0" i="0" u="none" strike="noStrike" kern="1200" dirty="0">
                          <a:solidFill>
                            <a:srgbClr val="595959"/>
                          </a:solidFill>
                          <a:effectLst/>
                          <a:latin typeface="Arial Narrow" panose="020B0606020202030204" pitchFamily="34" charset="0"/>
                          <a:ea typeface="+mn-ea"/>
                          <a:cs typeface="+mn-cs"/>
                        </a:rPr>
                        <a:t>Identité de genre clairement définie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77342">
                <a:tc>
                  <a:txBody>
                    <a:bodyPr/>
                    <a:lstStyle/>
                    <a:p>
                      <a:pPr marL="0" algn="l" defTabSz="914400" rtl="0" eaLnBrk="1" fontAlgn="ctr" latinLnBrk="0" hangingPunct="1"/>
                      <a:r>
                        <a:rPr lang="fr-CA" sz="1200" b="0" i="0" u="none" strike="noStrike" kern="1200" dirty="0">
                          <a:solidFill>
                            <a:srgbClr val="595959"/>
                          </a:solidFill>
                          <a:effectLst/>
                          <a:latin typeface="Arial Narrow" panose="020B0606020202030204" pitchFamily="34" charset="0"/>
                          <a:ea typeface="+mn-ea"/>
                          <a:cs typeface="+mn-cs"/>
                        </a:rPr>
                        <a:t>En processus de questionnement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77342">
                <a:tc>
                  <a:txBody>
                    <a:bodyPr/>
                    <a:lstStyle/>
                    <a:p>
                      <a:pPr marL="0" algn="l" defTabSz="914400" rtl="0" eaLnBrk="1" fontAlgn="ctr" latinLnBrk="0" hangingPunct="1"/>
                      <a:r>
                        <a:rPr lang="fr-CA" sz="1200" b="0" i="0" u="none" strike="noStrike" kern="1200" dirty="0">
                          <a:solidFill>
                            <a:srgbClr val="595959"/>
                          </a:solidFill>
                          <a:effectLst/>
                          <a:latin typeface="Arial Narrow" panose="020B0606020202030204" pitchFamily="34" charset="0"/>
                          <a:ea typeface="+mn-ea"/>
                          <a:cs typeface="+mn-cs"/>
                        </a:rPr>
                        <a:t>En processus d’acceptation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5"/>
            </p:custDataLst>
          </p:nvPr>
        </p:nvSpPr>
        <p:spPr>
          <a:xfrm>
            <a:off x="500202" y="6251980"/>
            <a:ext cx="7818207" cy="230832"/>
          </a:xfrm>
          <a:prstGeom prst="rect">
            <a:avLst/>
          </a:prstGeom>
          <a:noFill/>
        </p:spPr>
        <p:txBody>
          <a:bodyPr wrap="square" rtlCol="0">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Q7a. Votre identité de genre est-elle clairement définie à vos yeux ou bien êtes-vous en processus de questionnement ou d’acceptation à ce sujet? </a:t>
            </a:r>
          </a:p>
        </p:txBody>
      </p:sp>
      <p:graphicFrame>
        <p:nvGraphicFramePr>
          <p:cNvPr id="7" name="Table 9"/>
          <p:cNvGraphicFramePr>
            <a:graphicFrameLocks noGrp="1"/>
          </p:cNvGraphicFramePr>
          <p:nvPr>
            <p:custDataLst>
              <p:tags r:id="rId6"/>
            </p:custDataLst>
            <p:extLst>
              <p:ext uri="{D42A27DB-BD31-4B8C-83A1-F6EECF244321}">
                <p14:modId xmlns:p14="http://schemas.microsoft.com/office/powerpoint/2010/main" val="1255236391"/>
              </p:ext>
            </p:extLst>
          </p:nvPr>
        </p:nvGraphicFramePr>
        <p:xfrm>
          <a:off x="498670" y="3757443"/>
          <a:ext cx="6593609" cy="2205786"/>
        </p:xfrm>
        <a:graphic>
          <a:graphicData uri="http://schemas.openxmlformats.org/drawingml/2006/table">
            <a:tbl>
              <a:tblPr firstRow="1" bandRow="1">
                <a:tableStyleId>{2D5ABB26-0587-4C30-8999-92F81FD0307C}</a:tableStyleId>
              </a:tblPr>
              <a:tblGrid>
                <a:gridCol w="2777186"/>
                <a:gridCol w="1008112"/>
                <a:gridCol w="1704834"/>
                <a:gridCol w="1103477"/>
              </a:tblGrid>
              <a:tr h="23571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2">
                  <a:txBody>
                    <a:bodyPr/>
                    <a:lstStyle/>
                    <a:p>
                      <a:pPr algn="ctr" fontAlgn="b"/>
                      <a:r>
                        <a:rPr lang="fr-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fr-CA" sz="1100" b="1" kern="1200" baseline="0" noProof="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03966">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33732">
                <a:tc vMerge="1">
                  <a:txBody>
                    <a:bodyPr/>
                    <a:lstStyle/>
                    <a:p>
                      <a:endParaRPr lang="fr-CA"/>
                    </a:p>
                  </a:txBody>
                  <a:tcPr/>
                </a:tc>
                <a:tc vMerge="1">
                  <a:txBody>
                    <a:bodyPr/>
                    <a:lstStyle/>
                    <a:p>
                      <a:endParaRPr lang="fr-CA"/>
                    </a:p>
                  </a:txBody>
                  <a:tcPr/>
                </a:tc>
                <a:tc>
                  <a:txBody>
                    <a:bodyPr/>
                    <a:lstStyle/>
                    <a:p>
                      <a:pPr algn="ctr" fontAlgn="b"/>
                      <a:r>
                        <a:rPr lang="fr-CA" sz="900" b="1" i="0" u="none" strike="noStrike" noProof="0" dirty="0">
                          <a:solidFill>
                            <a:srgbClr val="595959"/>
                          </a:solidFill>
                          <a:effectLst/>
                          <a:latin typeface="Arial"/>
                        </a:rPr>
                        <a:t>Personne </a:t>
                      </a:r>
                      <a:r>
                        <a:rPr lang="fr-CA" sz="900" b="1" i="0" u="none" strike="noStrike" noProof="0" dirty="0" err="1">
                          <a:solidFill>
                            <a:srgbClr val="595959"/>
                          </a:solidFill>
                          <a:effectLst/>
                          <a:latin typeface="Arial"/>
                        </a:rPr>
                        <a:t>trans</a:t>
                      </a:r>
                      <a:r>
                        <a:rPr lang="fr-CA" sz="900" b="1" i="0" u="none" strike="noStrike" noProof="0" dirty="0">
                          <a:solidFill>
                            <a:srgbClr val="595959"/>
                          </a:solidFill>
                          <a:effectLst/>
                          <a:latin typeface="Arial"/>
                        </a:rPr>
                        <a:t> </a:t>
                      </a:r>
                      <a:r>
                        <a:rPr lang="fr-CA" sz="900" b="1" i="0" u="none" strike="noStrike" noProof="0" dirty="0" smtClean="0">
                          <a:solidFill>
                            <a:srgbClr val="595959"/>
                          </a:solidFill>
                          <a:effectLst/>
                          <a:latin typeface="Arial"/>
                        </a:rPr>
                        <a:t/>
                      </a:r>
                      <a:br>
                        <a:rPr lang="fr-CA" sz="900" b="1" i="0" u="none" strike="noStrike" noProof="0" dirty="0" smtClean="0">
                          <a:solidFill>
                            <a:srgbClr val="595959"/>
                          </a:solidFill>
                          <a:effectLst/>
                          <a:latin typeface="Arial"/>
                        </a:rPr>
                      </a:br>
                      <a:r>
                        <a:rPr lang="fr-CA" sz="900" b="1" i="0" u="none" strike="noStrike" noProof="0" dirty="0" smtClean="0">
                          <a:solidFill>
                            <a:srgbClr val="595959"/>
                          </a:solidFill>
                          <a:effectLst/>
                          <a:latin typeface="Arial"/>
                        </a:rPr>
                        <a:t>binaire</a:t>
                      </a:r>
                      <a:endParaRPr lang="fr-CA" sz="900" b="1" i="0" u="none" strike="noStrike" noProof="0" dirty="0">
                        <a:solidFill>
                          <a:srgbClr val="595959"/>
                        </a:solidFill>
                        <a:effectLst/>
                        <a:latin typeface="Arial"/>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noProof="0" dirty="0">
                          <a:solidFill>
                            <a:srgbClr val="595959"/>
                          </a:solidFill>
                          <a:effectLst/>
                          <a:latin typeface="Arial"/>
                        </a:rPr>
                        <a:t>Personne </a:t>
                      </a:r>
                      <a:r>
                        <a:rPr lang="fr-CA" sz="900" b="1" i="0" u="none" strike="noStrike" noProof="0" dirty="0" err="1">
                          <a:solidFill>
                            <a:srgbClr val="595959"/>
                          </a:solidFill>
                          <a:effectLst/>
                          <a:latin typeface="Arial"/>
                        </a:rPr>
                        <a:t>trans</a:t>
                      </a:r>
                      <a:r>
                        <a:rPr lang="fr-CA" sz="900" b="1" i="0" u="none" strike="noStrike" noProof="0" dirty="0">
                          <a:solidFill>
                            <a:srgbClr val="595959"/>
                          </a:solidFill>
                          <a:effectLst/>
                          <a:latin typeface="Arial"/>
                        </a:rPr>
                        <a:t> </a:t>
                      </a:r>
                      <a:r>
                        <a:rPr lang="fr-CA" sz="900" b="1" i="0" u="none" strike="noStrike" noProof="0" dirty="0" smtClean="0">
                          <a:solidFill>
                            <a:srgbClr val="595959"/>
                          </a:solidFill>
                          <a:effectLst/>
                          <a:latin typeface="Arial"/>
                        </a:rPr>
                        <a:t/>
                      </a:r>
                      <a:br>
                        <a:rPr lang="fr-CA" sz="900" b="1" i="0" u="none" strike="noStrike" noProof="0" dirty="0" smtClean="0">
                          <a:solidFill>
                            <a:srgbClr val="595959"/>
                          </a:solidFill>
                          <a:effectLst/>
                          <a:latin typeface="Arial"/>
                        </a:rPr>
                      </a:br>
                      <a:r>
                        <a:rPr lang="fr-CA" sz="900" b="1" i="0" u="none" strike="noStrike" noProof="0" dirty="0" smtClean="0">
                          <a:solidFill>
                            <a:srgbClr val="595959"/>
                          </a:solidFill>
                          <a:effectLst/>
                          <a:latin typeface="Arial"/>
                        </a:rPr>
                        <a:t>non</a:t>
                      </a:r>
                      <a:r>
                        <a:rPr lang="fr-CA" sz="900" b="1" i="0" u="none" strike="noStrike" baseline="0" noProof="0" dirty="0" smtClean="0">
                          <a:solidFill>
                            <a:srgbClr val="595959"/>
                          </a:solidFill>
                          <a:effectLst/>
                          <a:latin typeface="Arial"/>
                        </a:rPr>
                        <a:t> </a:t>
                      </a:r>
                      <a:r>
                        <a:rPr lang="fr-CA" sz="900" b="1" i="0" u="none" strike="noStrike" noProof="0" dirty="0" smtClean="0">
                          <a:solidFill>
                            <a:srgbClr val="595959"/>
                          </a:solidFill>
                          <a:effectLst/>
                          <a:latin typeface="Arial"/>
                        </a:rPr>
                        <a:t>binaire</a:t>
                      </a:r>
                      <a:endParaRPr lang="fr-CA" sz="900" b="1" i="0" u="none" strike="noStrike" noProof="0" dirty="0">
                        <a:solidFill>
                          <a:srgbClr val="595959"/>
                        </a:solidFill>
                        <a:effectLst/>
                        <a:latin typeface="Arial"/>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331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Narrow" panose="020B0606020202030204" pitchFamily="34" charset="0"/>
                          <a:ea typeface="+mn-ea"/>
                          <a:cs typeface="+mn-cs"/>
                        </a:rPr>
                        <a:t>319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157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41704">
                <a:tc>
                  <a:txBody>
                    <a:bodyPr/>
                    <a:lstStyle/>
                    <a:p>
                      <a:pPr marL="0" algn="l" defTabSz="914400" rtl="0" eaLnBrk="1" fontAlgn="ctr" latinLnBrk="0" hangingPunct="1"/>
                      <a:r>
                        <a:rPr lang="fr-CA" sz="1200" b="0" i="0" u="none" strike="noStrike" kern="1200" dirty="0">
                          <a:solidFill>
                            <a:srgbClr val="595959"/>
                          </a:solidFill>
                          <a:effectLst/>
                          <a:latin typeface="Arial Narrow" panose="020B0606020202030204" pitchFamily="34" charset="0"/>
                          <a:ea typeface="+mn-ea"/>
                          <a:cs typeface="+mn-cs"/>
                        </a:rPr>
                        <a:t>Identité de genre clairement définie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1704">
                <a:tc>
                  <a:txBody>
                    <a:bodyPr/>
                    <a:lstStyle/>
                    <a:p>
                      <a:pPr marL="0" algn="l" defTabSz="914400" rtl="0" eaLnBrk="1" fontAlgn="ctr" latinLnBrk="0" hangingPunct="1"/>
                      <a:r>
                        <a:rPr lang="fr-CA" sz="1200" b="0" i="0" u="none" strike="noStrike" kern="1200" dirty="0">
                          <a:solidFill>
                            <a:srgbClr val="595959"/>
                          </a:solidFill>
                          <a:effectLst/>
                          <a:latin typeface="Arial Narrow" panose="020B0606020202030204" pitchFamily="34" charset="0"/>
                          <a:ea typeface="+mn-ea"/>
                          <a:cs typeface="+mn-cs"/>
                        </a:rPr>
                        <a:t>En processus de questionnement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1704">
                <a:tc>
                  <a:txBody>
                    <a:bodyPr/>
                    <a:lstStyle/>
                    <a:p>
                      <a:pPr marL="0" algn="l" defTabSz="914400" rtl="0" eaLnBrk="1" fontAlgn="ctr" latinLnBrk="0" hangingPunct="1"/>
                      <a:r>
                        <a:rPr lang="fr-CA" sz="1200" b="0" i="0" u="none" strike="noStrike" kern="1200" dirty="0">
                          <a:solidFill>
                            <a:srgbClr val="595959"/>
                          </a:solidFill>
                          <a:effectLst/>
                          <a:latin typeface="Arial Narrow" panose="020B0606020202030204" pitchFamily="34" charset="0"/>
                          <a:ea typeface="+mn-ea"/>
                          <a:cs typeface="+mn-cs"/>
                        </a:rPr>
                        <a:t>En processus d’acceptation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1569980418"/>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39</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sz="2000" dirty="0">
                <a:solidFill>
                  <a:srgbClr val="9BBB59"/>
                </a:solidFill>
              </a:rPr>
              <a:t>Niveau d’apprivoisement de </a:t>
            </a:r>
            <a:r>
              <a:rPr lang="fr-CA" sz="2000" dirty="0" smtClean="0">
                <a:solidFill>
                  <a:srgbClr val="9BBB59"/>
                </a:solidFill>
              </a:rPr>
              <a:t>l’identité de genre</a:t>
            </a:r>
            <a:endParaRPr lang="fr-CA" dirty="0"/>
          </a:p>
        </p:txBody>
      </p:sp>
      <p:sp>
        <p:nvSpPr>
          <p:cNvPr id="10" name="ZoneTexte 9"/>
          <p:cNvSpPr txBox="1"/>
          <p:nvPr>
            <p:custDataLst>
              <p:tags r:id="rId4"/>
            </p:custDataLst>
          </p:nvPr>
        </p:nvSpPr>
        <p:spPr>
          <a:xfrm>
            <a:off x="500202" y="6251980"/>
            <a:ext cx="7818207" cy="230832"/>
          </a:xfrm>
          <a:prstGeom prst="rect">
            <a:avLst/>
          </a:prstGeom>
          <a:noFill/>
        </p:spPr>
        <p:txBody>
          <a:bodyPr wrap="square" rtlCol="0">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Q7a. Votre identité de genre est-elle clairement définie à vos yeux ou bien êtes-vous en processus de questionnement ou d’acceptation à ce sujet? </a:t>
            </a:r>
          </a:p>
        </p:txBody>
      </p:sp>
      <p:graphicFrame>
        <p:nvGraphicFramePr>
          <p:cNvPr id="8" name="Table 9"/>
          <p:cNvGraphicFramePr>
            <a:graphicFrameLocks noGrp="1"/>
          </p:cNvGraphicFramePr>
          <p:nvPr>
            <p:custDataLst>
              <p:tags r:id="rId5"/>
            </p:custDataLst>
            <p:extLst>
              <p:ext uri="{D42A27DB-BD31-4B8C-83A1-F6EECF244321}">
                <p14:modId xmlns:p14="http://schemas.microsoft.com/office/powerpoint/2010/main" val="3321186024"/>
              </p:ext>
            </p:extLst>
          </p:nvPr>
        </p:nvGraphicFramePr>
        <p:xfrm>
          <a:off x="539552" y="1268760"/>
          <a:ext cx="7778857" cy="2367030"/>
        </p:xfrm>
        <a:graphic>
          <a:graphicData uri="http://schemas.openxmlformats.org/drawingml/2006/table">
            <a:tbl>
              <a:tblPr firstRow="1" bandRow="1">
                <a:tableStyleId>{2D5ABB26-0587-4C30-8999-92F81FD0307C}</a:tableStyleId>
              </a:tblPr>
              <a:tblGrid>
                <a:gridCol w="2802887"/>
                <a:gridCol w="1074498"/>
                <a:gridCol w="975368"/>
                <a:gridCol w="975368"/>
                <a:gridCol w="975368"/>
                <a:gridCol w="975368"/>
              </a:tblGrid>
              <a:tr h="25473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endParaRPr lang="fr-CA"/>
                    </a:p>
                  </a:txBody>
                  <a:tcPr/>
                </a:tc>
              </a:tr>
              <a:tr h="112353">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6065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19971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ctr" latinLnBrk="0" hangingPunct="1"/>
                      <a:r>
                        <a:rPr lang="fr-CA" sz="900" b="0" i="0" u="none" strike="noStrike" kern="1200" dirty="0">
                          <a:solidFill>
                            <a:srgbClr val="595959"/>
                          </a:solidFill>
                          <a:effectLst/>
                          <a:latin typeface="Arial"/>
                          <a:ea typeface="+mn-ea"/>
                          <a:cs typeface="+mn-cs"/>
                        </a:rPr>
                        <a:t>319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a:rPr>
                        <a:t>24*</a:t>
                      </a:r>
                      <a:endParaRPr lang="fr-CA" sz="9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110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90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77342">
                <a:tc>
                  <a:txBody>
                    <a:bodyPr/>
                    <a:lstStyle/>
                    <a:p>
                      <a:pPr marL="0" algn="l" defTabSz="914400" rtl="0" eaLnBrk="1" fontAlgn="ctr" latinLnBrk="0" hangingPunct="1"/>
                      <a:r>
                        <a:rPr lang="fr-CA" sz="1200" b="0" i="0" u="none" strike="noStrike" kern="1200" dirty="0">
                          <a:solidFill>
                            <a:srgbClr val="595959"/>
                          </a:solidFill>
                          <a:effectLst/>
                          <a:latin typeface="Arial Narrow" panose="020B0606020202030204" pitchFamily="34" charset="0"/>
                          <a:ea typeface="+mn-ea"/>
                          <a:cs typeface="+mn-cs"/>
                        </a:rPr>
                        <a:t>Identité de genre clairement définie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77342">
                <a:tc>
                  <a:txBody>
                    <a:bodyPr/>
                    <a:lstStyle/>
                    <a:p>
                      <a:pPr marL="0" algn="l" defTabSz="914400" rtl="0" eaLnBrk="1" fontAlgn="ctr" latinLnBrk="0" hangingPunct="1"/>
                      <a:r>
                        <a:rPr lang="fr-CA" sz="1200" b="0" i="0" u="none" strike="noStrike" kern="1200" dirty="0">
                          <a:solidFill>
                            <a:srgbClr val="595959"/>
                          </a:solidFill>
                          <a:effectLst/>
                          <a:latin typeface="Arial Narrow" panose="020B0606020202030204" pitchFamily="34" charset="0"/>
                          <a:ea typeface="+mn-ea"/>
                          <a:cs typeface="+mn-cs"/>
                        </a:rPr>
                        <a:t>En processus de questionnement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77342">
                <a:tc>
                  <a:txBody>
                    <a:bodyPr/>
                    <a:lstStyle/>
                    <a:p>
                      <a:pPr marL="0" algn="l" defTabSz="914400" rtl="0" eaLnBrk="1" fontAlgn="ctr" latinLnBrk="0" hangingPunct="1"/>
                      <a:r>
                        <a:rPr lang="fr-CA" sz="1200" b="0" i="0" u="none" strike="noStrike" kern="1200" dirty="0">
                          <a:solidFill>
                            <a:srgbClr val="595959"/>
                          </a:solidFill>
                          <a:effectLst/>
                          <a:latin typeface="Arial Narrow" panose="020B0606020202030204" pitchFamily="34" charset="0"/>
                          <a:ea typeface="+mn-ea"/>
                          <a:cs typeface="+mn-cs"/>
                        </a:rPr>
                        <a:t>En processus d’acceptation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2366483574"/>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a:solidFill>
                  <a:srgbClr val="9BBB59"/>
                </a:solidFill>
              </a:rPr>
              <a:t>Contexte</a:t>
            </a: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4</a:t>
            </a:fld>
            <a:endParaRPr lang="en-CA">
              <a:solidFill>
                <a:srgbClr val="000000">
                  <a:tint val="75000"/>
                </a:srgbClr>
              </a:solidFill>
            </a:endParaRPr>
          </a:p>
        </p:txBody>
      </p:sp>
      <p:sp>
        <p:nvSpPr>
          <p:cNvPr id="7" name="Espace réservé du contenu 6"/>
          <p:cNvSpPr>
            <a:spLocks noGrp="1"/>
          </p:cNvSpPr>
          <p:nvPr>
            <p:ph type="body" sz="quarter" idx="13"/>
            <p:custDataLst>
              <p:tags r:id="rId3"/>
            </p:custDataLst>
          </p:nvPr>
        </p:nvSpPr>
        <p:spPr/>
        <p:txBody>
          <a:bodyPr>
            <a:normAutofit lnSpcReduction="10000"/>
          </a:bodyPr>
          <a:lstStyle/>
          <a:p>
            <a:r>
              <a:rPr lang="fr-CA" sz="1200" b="0" dirty="0" smtClean="0"/>
              <a:t>La </a:t>
            </a:r>
            <a:r>
              <a:rPr lang="fr-CA" sz="1200" b="0" i="1" dirty="0"/>
              <a:t>Fondation Jasmin Roy</a:t>
            </a:r>
            <a:r>
              <a:rPr lang="fr-CA" sz="1200" b="0" dirty="0"/>
              <a:t> </a:t>
            </a:r>
            <a:r>
              <a:rPr lang="fr-CA" sz="1200" b="0" dirty="0" smtClean="0"/>
              <a:t>a mandaté CROP pour réaliser </a:t>
            </a:r>
            <a:r>
              <a:rPr lang="fr-CA" sz="1200" b="0" dirty="0"/>
              <a:t>un </a:t>
            </a:r>
            <a:r>
              <a:rPr lang="fr-CA" sz="1200" b="0" dirty="0" smtClean="0"/>
              <a:t>sondage permettant </a:t>
            </a:r>
            <a:r>
              <a:rPr lang="fr-CA" sz="1200" b="0" dirty="0"/>
              <a:t>de </a:t>
            </a:r>
            <a:r>
              <a:rPr lang="fr-CA" sz="1200" b="0" dirty="0" smtClean="0"/>
              <a:t>faire le point sur </a:t>
            </a:r>
            <a:r>
              <a:rPr lang="fr-CA" sz="1200" b="0" dirty="0"/>
              <a:t>certaines réalités de vie, </a:t>
            </a:r>
            <a:r>
              <a:rPr lang="fr-CA" sz="1200" b="0" dirty="0" smtClean="0"/>
              <a:t>ainsi que de connaître </a:t>
            </a:r>
            <a:r>
              <a:rPr lang="fr-CA" sz="1200" b="0" dirty="0"/>
              <a:t>les valeurs et besoins des </a:t>
            </a:r>
            <a:r>
              <a:rPr lang="fr-CA" sz="1200" b="0" dirty="0" smtClean="0"/>
              <a:t>membres des communautés </a:t>
            </a:r>
            <a:r>
              <a:rPr lang="fr-CA" sz="1200" b="0" dirty="0"/>
              <a:t>LGBT du </a:t>
            </a:r>
            <a:r>
              <a:rPr lang="fr-CA" sz="1200" b="0" dirty="0" smtClean="0"/>
              <a:t>Canada.</a:t>
            </a:r>
          </a:p>
          <a:p>
            <a:r>
              <a:rPr lang="fr-CA" sz="1200" dirty="0" smtClean="0"/>
              <a:t>Ce </a:t>
            </a:r>
            <a:r>
              <a:rPr lang="fr-CA" sz="1200" dirty="0"/>
              <a:t>projet a été rendu possible grâce à la contribution du ministère de la </a:t>
            </a:r>
            <a:r>
              <a:rPr lang="fr-CA" sz="1200" dirty="0" smtClean="0"/>
              <a:t>Justice du Québec</a:t>
            </a:r>
            <a:r>
              <a:rPr lang="fr-CA" sz="1200" dirty="0"/>
              <a:t> </a:t>
            </a:r>
            <a:r>
              <a:rPr lang="fr-CA" sz="1200" dirty="0" smtClean="0"/>
              <a:t>dans </a:t>
            </a:r>
            <a:r>
              <a:rPr lang="fr-CA" sz="1200" dirty="0"/>
              <a:t>le cadre du programme Lutte contre l’homophobie, de la Banque RBC, de la Ville de Montréal, du g</a:t>
            </a:r>
            <a:r>
              <a:rPr lang="fr-CA" sz="1200" dirty="0" smtClean="0"/>
              <a:t>ouvernement du Canada, du gouvernement du Nouveau-Brunswick et </a:t>
            </a:r>
            <a:r>
              <a:rPr lang="fr-CA" sz="1200" dirty="0"/>
              <a:t>du </a:t>
            </a:r>
            <a:r>
              <a:rPr lang="fr-CA" sz="1200" dirty="0" smtClean="0"/>
              <a:t>gouvernement </a:t>
            </a:r>
            <a:r>
              <a:rPr lang="fr-CA" sz="1200" dirty="0"/>
              <a:t>de la </a:t>
            </a:r>
            <a:r>
              <a:rPr lang="fr-CA" sz="1200" dirty="0" smtClean="0"/>
              <a:t>Nouvelle-Écosse.</a:t>
            </a:r>
            <a:endParaRPr lang="fr-CA" sz="1200" dirty="0"/>
          </a:p>
          <a:p>
            <a:r>
              <a:rPr lang="fr-CA" sz="1200" b="0" dirty="0" smtClean="0"/>
              <a:t>Les </a:t>
            </a:r>
            <a:r>
              <a:rPr lang="fr-CA" sz="1200" b="0" dirty="0"/>
              <a:t>résultats de ce sondage seront utilisés pour nourrir la réflexion </a:t>
            </a:r>
            <a:r>
              <a:rPr lang="fr-CA" sz="1200" b="0" dirty="0" smtClean="0"/>
              <a:t>d’organismes et de différents paliers de gouvernement en vue d’établir </a:t>
            </a:r>
            <a:r>
              <a:rPr lang="fr-CA" sz="1200" b="0" dirty="0"/>
              <a:t>des plans d’action visant à mieux répondre aux besoins des jeunes de cette communauté et </a:t>
            </a:r>
            <a:r>
              <a:rPr lang="fr-CA" sz="1200" b="0" dirty="0" smtClean="0"/>
              <a:t>à leur </a:t>
            </a:r>
            <a:r>
              <a:rPr lang="fr-CA" sz="1200" b="0" dirty="0"/>
              <a:t>bâtir des milieux plus </a:t>
            </a:r>
            <a:r>
              <a:rPr lang="fr-CA" sz="1200" b="0" dirty="0" smtClean="0"/>
              <a:t>positifs, bienveillants et plus favorables à une meilleure intégration en milieu de travail.</a:t>
            </a:r>
          </a:p>
          <a:p>
            <a:r>
              <a:rPr lang="fr-CA" sz="1200" b="0" dirty="0" smtClean="0"/>
              <a:t>Un des principaux objectifs du </a:t>
            </a:r>
            <a:r>
              <a:rPr lang="fr-CA" sz="1200" b="0" dirty="0"/>
              <a:t>sondage était </a:t>
            </a:r>
            <a:r>
              <a:rPr lang="fr-CA" sz="1200" b="0" dirty="0" smtClean="0"/>
              <a:t>de </a:t>
            </a:r>
            <a:r>
              <a:rPr lang="fr-CA" sz="1200" b="0" dirty="0"/>
              <a:t>faire ressortir les particularités des besoins de la jeune génération LGBT et de ses différents segments (par région, par orientation sexuelle, selon l’identité de genre, selon l’appartenance </a:t>
            </a:r>
            <a:r>
              <a:rPr lang="fr-CA" sz="1200" b="0" dirty="0" smtClean="0"/>
              <a:t>culturelle, </a:t>
            </a:r>
            <a:r>
              <a:rPr lang="fr-CA" sz="1200" b="0" dirty="0"/>
              <a:t>etc</a:t>
            </a:r>
            <a:r>
              <a:rPr lang="fr-CA" sz="1200" b="0" dirty="0" smtClean="0"/>
              <a:t>.).</a:t>
            </a:r>
          </a:p>
          <a:p>
            <a:r>
              <a:rPr lang="fr-CA" sz="1200" b="0" dirty="0"/>
              <a:t>Ce sondage comportait par ailleurs un volet auprès d’hétérosexuels </a:t>
            </a:r>
            <a:r>
              <a:rPr lang="fr-CA" sz="1200" b="0" dirty="0" err="1" smtClean="0"/>
              <a:t>cisgenres</a:t>
            </a:r>
            <a:r>
              <a:rPr lang="fr-CA" sz="1200" b="0" dirty="0" smtClean="0"/>
              <a:t> visant deux objectifs : </a:t>
            </a:r>
          </a:p>
          <a:p>
            <a:pPr marL="361950">
              <a:spcBef>
                <a:spcPts val="600"/>
              </a:spcBef>
            </a:pPr>
            <a:r>
              <a:rPr lang="fr-CA" sz="1200" b="0" dirty="0"/>
              <a:t>c</a:t>
            </a:r>
            <a:r>
              <a:rPr lang="fr-CA" sz="1200" b="0" dirty="0" smtClean="0"/>
              <a:t>omparer certains comportements, valeurs et habitudes de vie à ceux des membres des communautés LGBT – </a:t>
            </a:r>
            <a:r>
              <a:rPr lang="fr-CA" sz="1200" b="0" i="1" dirty="0" smtClean="0"/>
              <a:t>résultats présentés dans ce rapport;</a:t>
            </a:r>
          </a:p>
          <a:p>
            <a:pPr marL="361950">
              <a:spcBef>
                <a:spcPts val="600"/>
              </a:spcBef>
            </a:pPr>
            <a:r>
              <a:rPr lang="fr-CA" sz="1200" b="0" dirty="0"/>
              <a:t>m</a:t>
            </a:r>
            <a:r>
              <a:rPr lang="fr-CA" sz="1200" b="0" dirty="0" smtClean="0"/>
              <a:t>esurer certaines de leurs perceptions à l’égard des communautés </a:t>
            </a:r>
            <a:r>
              <a:rPr lang="fr-CA" sz="1200" b="0" dirty="0"/>
              <a:t>LGBT – </a:t>
            </a:r>
            <a:r>
              <a:rPr lang="fr-CA" sz="1200" b="0" i="1" dirty="0"/>
              <a:t>résultats présentés dans </a:t>
            </a:r>
            <a:r>
              <a:rPr lang="fr-CA" sz="1200" b="0" i="1" dirty="0" smtClean="0"/>
              <a:t>un rapport séparé.</a:t>
            </a:r>
            <a:endParaRPr lang="fr-CA" sz="1200" b="0" i="1" dirty="0"/>
          </a:p>
          <a:p>
            <a:endParaRPr lang="fr-CA" sz="1200" b="0" dirty="0"/>
          </a:p>
        </p:txBody>
      </p:sp>
      <p:sp>
        <p:nvSpPr>
          <p:cNvPr id="5" name="Espace réservé du pied de page 2"/>
          <p:cNvSpPr>
            <a:spLocks noGrp="1"/>
          </p:cNvSpPr>
          <p:nvPr>
            <p:ph type="ftr" sz="quarter" idx="11"/>
            <p:custDataLst>
              <p:tags r:id="rId4"/>
            </p:custDataLst>
          </p:nvPr>
        </p:nvSpPr>
        <p:spPr>
          <a:xfrm>
            <a:off x="558800" y="6494247"/>
            <a:ext cx="2560638" cy="238379"/>
          </a:xfrm>
        </p:spPr>
        <p:txBody>
          <a:bodyPr/>
          <a:lstStyle/>
          <a:p>
            <a:r>
              <a:rPr lang="en-CA" dirty="0" smtClean="0">
                <a:solidFill>
                  <a:srgbClr val="000000">
                    <a:tint val="75000"/>
                  </a:srgbClr>
                </a:solidFill>
              </a:rPr>
              <a:t>CROP</a:t>
            </a:r>
            <a:endParaRPr lang="en-CA" dirty="0">
              <a:solidFill>
                <a:srgbClr val="000000">
                  <a:tint val="75000"/>
                </a:srgbClr>
              </a:solidFill>
            </a:endParaRPr>
          </a:p>
        </p:txBody>
      </p:sp>
    </p:spTree>
    <p:extLst>
      <p:ext uri="{BB962C8B-B14F-4D97-AF65-F5344CB8AC3E}">
        <p14:creationId xmlns:p14="http://schemas.microsoft.com/office/powerpoint/2010/main" val="2783968637"/>
      </p:ext>
    </p:extLst>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40</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500361"/>
            <a:ext cx="5669384" cy="631545"/>
          </a:xfrm>
        </p:spPr>
        <p:txBody>
          <a:bodyPr/>
          <a:lstStyle/>
          <a:p>
            <a:r>
              <a:rPr lang="fr-CA" sz="2000" dirty="0" smtClean="0">
                <a:solidFill>
                  <a:srgbClr val="9BBB59"/>
                </a:solidFill>
              </a:rPr>
              <a:t>Dévoilement de l’orientation sexuelle à l’entourage</a:t>
            </a:r>
            <a:endParaRPr lang="fr-CA" dirty="0"/>
          </a:p>
        </p:txBody>
      </p:sp>
      <p:sp>
        <p:nvSpPr>
          <p:cNvPr id="14" name="ZoneTexte 13"/>
          <p:cNvSpPr txBox="1"/>
          <p:nvPr>
            <p:custDataLst>
              <p:tags r:id="rId4"/>
            </p:custDataLst>
          </p:nvPr>
        </p:nvSpPr>
        <p:spPr>
          <a:xfrm>
            <a:off x="500202" y="6130041"/>
            <a:ext cx="8190880" cy="369332"/>
          </a:xfrm>
          <a:prstGeom prst="rect">
            <a:avLst/>
          </a:prstGeom>
          <a:noFill/>
        </p:spPr>
        <p:txBody>
          <a:bodyPr wrap="square" rtlCol="0">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Q18c. Avez-vous commencé à dévoiler votre orientation sexuelle à votre entourage (amis, famille, etc.)? </a:t>
            </a:r>
            <a:br>
              <a:rPr lang="fr-CA" dirty="0"/>
            </a:br>
            <a:r>
              <a:rPr lang="fr-CA" dirty="0"/>
              <a:t>Q18d. À quel âge avez-vous commencé à dévoiler votre orientation sexuelle à votre entourage? </a:t>
            </a:r>
          </a:p>
        </p:txBody>
      </p:sp>
      <p:graphicFrame>
        <p:nvGraphicFramePr>
          <p:cNvPr id="8" name="Graphique 7"/>
          <p:cNvGraphicFramePr/>
          <p:nvPr>
            <p:extLst>
              <p:ext uri="{D42A27DB-BD31-4B8C-83A1-F6EECF244321}">
                <p14:modId xmlns:p14="http://schemas.microsoft.com/office/powerpoint/2010/main" val="2735743663"/>
              </p:ext>
            </p:extLst>
          </p:nvPr>
        </p:nvGraphicFramePr>
        <p:xfrm>
          <a:off x="395536" y="2452169"/>
          <a:ext cx="3384376" cy="2952328"/>
        </p:xfrm>
        <a:graphic>
          <a:graphicData uri="http://schemas.openxmlformats.org/drawingml/2006/chart">
            <c:chart xmlns:c="http://schemas.openxmlformats.org/drawingml/2006/chart" xmlns:r="http://schemas.openxmlformats.org/officeDocument/2006/relationships" r:id="rId8"/>
          </a:graphicData>
        </a:graphic>
      </p:graphicFrame>
      <p:sp>
        <p:nvSpPr>
          <p:cNvPr id="11" name="ZoneTexte 10"/>
          <p:cNvSpPr txBox="1"/>
          <p:nvPr/>
        </p:nvSpPr>
        <p:spPr>
          <a:xfrm>
            <a:off x="2708427" y="5037358"/>
            <a:ext cx="429926" cy="307777"/>
          </a:xfrm>
          <a:prstGeom prst="rect">
            <a:avLst/>
          </a:prstGeom>
          <a:noFill/>
        </p:spPr>
        <p:txBody>
          <a:bodyPr wrap="none" rtlCol="0">
            <a:spAutoFit/>
          </a:bodyPr>
          <a:lstStyle/>
          <a:p>
            <a:r>
              <a:rPr lang="fr-CA" sz="1400" b="1" dirty="0" smtClean="0">
                <a:solidFill>
                  <a:srgbClr val="595959"/>
                </a:solidFill>
                <a:latin typeface="Arial Narrow" panose="020B0606020202030204" pitchFamily="34" charset="0"/>
              </a:rPr>
              <a:t>Oui</a:t>
            </a:r>
            <a:endParaRPr lang="fr-CA" sz="1400" b="1" dirty="0">
              <a:solidFill>
                <a:srgbClr val="595959"/>
              </a:solidFill>
              <a:latin typeface="Arial Narrow" panose="020B0606020202030204" pitchFamily="34" charset="0"/>
            </a:endParaRPr>
          </a:p>
        </p:txBody>
      </p:sp>
      <p:graphicFrame>
        <p:nvGraphicFramePr>
          <p:cNvPr id="17" name="Graphique 16"/>
          <p:cNvGraphicFramePr/>
          <p:nvPr>
            <p:custDataLst>
              <p:tags r:id="rId5"/>
            </p:custDataLst>
            <p:extLst>
              <p:ext uri="{D42A27DB-BD31-4B8C-83A1-F6EECF244321}">
                <p14:modId xmlns:p14="http://schemas.microsoft.com/office/powerpoint/2010/main" val="2011525661"/>
              </p:ext>
            </p:extLst>
          </p:nvPr>
        </p:nvGraphicFramePr>
        <p:xfrm>
          <a:off x="4283968" y="1981256"/>
          <a:ext cx="4608512" cy="3840158"/>
        </p:xfrm>
        <a:graphic>
          <a:graphicData uri="http://schemas.openxmlformats.org/drawingml/2006/chart">
            <c:chart xmlns:c="http://schemas.openxmlformats.org/drawingml/2006/chart" xmlns:r="http://schemas.openxmlformats.org/officeDocument/2006/relationships" r:id="rId9"/>
          </a:graphicData>
        </a:graphic>
      </p:graphicFrame>
      <p:sp>
        <p:nvSpPr>
          <p:cNvPr id="21" name="ZoneTexte 20"/>
          <p:cNvSpPr txBox="1"/>
          <p:nvPr/>
        </p:nvSpPr>
        <p:spPr>
          <a:xfrm>
            <a:off x="5035924" y="1596347"/>
            <a:ext cx="3900427" cy="553998"/>
          </a:xfrm>
          <a:prstGeom prst="rect">
            <a:avLst/>
          </a:prstGeom>
          <a:noFill/>
        </p:spPr>
        <p:txBody>
          <a:bodyPr wrap="none" rtlCol="0">
            <a:spAutoFit/>
          </a:bodyPr>
          <a:lstStyle/>
          <a:p>
            <a:pPr algn="ctr"/>
            <a:r>
              <a:rPr lang="fr-CA" sz="1200" b="1" dirty="0" smtClean="0">
                <a:solidFill>
                  <a:srgbClr val="595959"/>
                </a:solidFill>
                <a:latin typeface="Arial Narrow" panose="020B0606020202030204" pitchFamily="34" charset="0"/>
              </a:rPr>
              <a:t>Âge du début du dévoilement de l’orientation sexuelle</a:t>
            </a:r>
            <a:br>
              <a:rPr lang="fr-CA" sz="1200" b="1" dirty="0" smtClean="0">
                <a:solidFill>
                  <a:srgbClr val="595959"/>
                </a:solidFill>
                <a:latin typeface="Arial Narrow" panose="020B0606020202030204" pitchFamily="34" charset="0"/>
              </a:rPr>
            </a:br>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non </a:t>
            </a:r>
            <a:r>
              <a:rPr lang="fr-CA" sz="900" dirty="0" smtClean="0">
                <a:solidFill>
                  <a:srgbClr val="9BBB59"/>
                </a:solidFill>
                <a:latin typeface="Arial" panose="020B0604020202020204" pitchFamily="34" charset="0"/>
                <a:cs typeface="Arial" panose="020B0604020202020204" pitchFamily="34" charset="0"/>
              </a:rPr>
              <a:t>hétérosexuels ayant </a:t>
            </a:r>
            <a:br>
              <a:rPr lang="fr-CA" sz="900" dirty="0" smtClean="0">
                <a:solidFill>
                  <a:srgbClr val="9BBB59"/>
                </a:solidFill>
                <a:latin typeface="Arial" panose="020B0604020202020204" pitchFamily="34" charset="0"/>
                <a:cs typeface="Arial" panose="020B0604020202020204" pitchFamily="34" charset="0"/>
              </a:rPr>
            </a:br>
            <a:r>
              <a:rPr lang="fr-CA" sz="900" dirty="0" smtClean="0">
                <a:solidFill>
                  <a:srgbClr val="9BBB59"/>
                </a:solidFill>
                <a:latin typeface="Arial" panose="020B0604020202020204" pitchFamily="34" charset="0"/>
                <a:cs typeface="Arial" panose="020B0604020202020204" pitchFamily="34" charset="0"/>
              </a:rPr>
              <a:t>commencé à dévoiler leur orientation sexuelle à leur entourage (n=1616)</a:t>
            </a:r>
            <a:endParaRPr lang="fr-CA" sz="900" dirty="0">
              <a:solidFill>
                <a:srgbClr val="000000"/>
              </a:solidFill>
              <a:latin typeface="Arial" panose="020B0604020202020204" pitchFamily="34" charset="0"/>
              <a:cs typeface="Arial" panose="020B0604020202020204" pitchFamily="34" charset="0"/>
            </a:endParaRPr>
          </a:p>
        </p:txBody>
      </p:sp>
      <p:sp>
        <p:nvSpPr>
          <p:cNvPr id="22" name="ZoneTexte 21"/>
          <p:cNvSpPr txBox="1"/>
          <p:nvPr/>
        </p:nvSpPr>
        <p:spPr>
          <a:xfrm>
            <a:off x="869680" y="1772816"/>
            <a:ext cx="2592376" cy="415498"/>
          </a:xfrm>
          <a:prstGeom prst="rect">
            <a:avLst/>
          </a:prstGeom>
          <a:noFill/>
        </p:spPr>
        <p:txBody>
          <a:bodyPr wrap="none" rtlCol="0">
            <a:spAutoFit/>
          </a:bodyPr>
          <a:lstStyle/>
          <a:p>
            <a:pPr algn="ctr"/>
            <a:r>
              <a:rPr lang="fr-CA" sz="1200" b="1" dirty="0" smtClean="0">
                <a:solidFill>
                  <a:srgbClr val="595959"/>
                </a:solidFill>
                <a:latin typeface="Arial Narrow" panose="020B0606020202030204" pitchFamily="34" charset="0"/>
              </a:rPr>
              <a:t>Dévoilement commencé?</a:t>
            </a:r>
            <a:br>
              <a:rPr lang="fr-CA" sz="1200" b="1" dirty="0" smtClean="0">
                <a:solidFill>
                  <a:srgbClr val="595959"/>
                </a:solidFill>
                <a:latin typeface="Arial Narrow" panose="020B0606020202030204" pitchFamily="34" charset="0"/>
              </a:rPr>
            </a:br>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non hétérosexuels (n=1874)</a:t>
            </a:r>
            <a:endParaRPr lang="fr-CA" sz="900" dirty="0">
              <a:solidFill>
                <a:srgbClr val="000000"/>
              </a:solidFill>
              <a:latin typeface="Arial" panose="020B0604020202020204" pitchFamily="34" charset="0"/>
              <a:cs typeface="Arial" panose="020B0604020202020204" pitchFamily="34" charset="0"/>
            </a:endParaRPr>
          </a:p>
        </p:txBody>
      </p:sp>
      <p:sp>
        <p:nvSpPr>
          <p:cNvPr id="18" name="ZoneTexte 17"/>
          <p:cNvSpPr txBox="1"/>
          <p:nvPr/>
        </p:nvSpPr>
        <p:spPr>
          <a:xfrm>
            <a:off x="1077957" y="2614885"/>
            <a:ext cx="470000" cy="307777"/>
          </a:xfrm>
          <a:prstGeom prst="rect">
            <a:avLst/>
          </a:prstGeom>
          <a:noFill/>
        </p:spPr>
        <p:txBody>
          <a:bodyPr wrap="none" rtlCol="0">
            <a:spAutoFit/>
          </a:bodyPr>
          <a:lstStyle/>
          <a:p>
            <a:r>
              <a:rPr lang="fr-CA" sz="1400" b="1" dirty="0" smtClean="0">
                <a:solidFill>
                  <a:srgbClr val="595959"/>
                </a:solidFill>
                <a:latin typeface="Arial Narrow" panose="020B0606020202030204" pitchFamily="34" charset="0"/>
              </a:rPr>
              <a:t>Non</a:t>
            </a:r>
            <a:endParaRPr lang="fr-CA" sz="1400" b="1" dirty="0">
              <a:solidFill>
                <a:srgbClr val="595959"/>
              </a:solidFill>
              <a:latin typeface="Arial Narrow" panose="020B0606020202030204" pitchFamily="34" charset="0"/>
            </a:endParaRPr>
          </a:p>
        </p:txBody>
      </p:sp>
      <p:sp>
        <p:nvSpPr>
          <p:cNvPr id="2" name="ZoneTexte 1"/>
          <p:cNvSpPr txBox="1"/>
          <p:nvPr/>
        </p:nvSpPr>
        <p:spPr>
          <a:xfrm>
            <a:off x="5580112" y="5704180"/>
            <a:ext cx="2369559" cy="276999"/>
          </a:xfrm>
          <a:prstGeom prst="rect">
            <a:avLst/>
          </a:prstGeom>
          <a:solidFill>
            <a:srgbClr val="D7E4BD"/>
          </a:solidFill>
        </p:spPr>
        <p:txBody>
          <a:bodyPr wrap="none" rtlCol="0">
            <a:spAutoFit/>
          </a:bodyPr>
          <a:lstStyle/>
          <a:p>
            <a:r>
              <a:rPr lang="fr-CA" sz="1200" b="1" dirty="0">
                <a:solidFill>
                  <a:srgbClr val="595959"/>
                </a:solidFill>
                <a:latin typeface="Arial Narrow" panose="020B0606020202030204" pitchFamily="34" charset="0"/>
              </a:rPr>
              <a:t>Â</a:t>
            </a:r>
            <a:r>
              <a:rPr lang="fr-CA" sz="1200" b="1" dirty="0" smtClean="0">
                <a:solidFill>
                  <a:srgbClr val="595959"/>
                </a:solidFill>
                <a:latin typeface="Arial Narrow" panose="020B0606020202030204" pitchFamily="34" charset="0"/>
              </a:rPr>
              <a:t>ge moyen du dévoilement : 23 ans</a:t>
            </a:r>
            <a:endParaRPr lang="fr-CA" sz="1200" b="1" dirty="0">
              <a:solidFill>
                <a:srgbClr val="595959"/>
              </a:solidFill>
              <a:latin typeface="Arial Narrow" panose="020B0606020202030204" pitchFamily="34" charset="0"/>
            </a:endParaRPr>
          </a:p>
        </p:txBody>
      </p:sp>
      <p:grpSp>
        <p:nvGrpSpPr>
          <p:cNvPr id="15" name="Groupe 14"/>
          <p:cNvGrpSpPr/>
          <p:nvPr/>
        </p:nvGrpSpPr>
        <p:grpSpPr>
          <a:xfrm>
            <a:off x="3635896" y="4064363"/>
            <a:ext cx="1562205" cy="300741"/>
            <a:chOff x="3635896" y="4064363"/>
            <a:chExt cx="1562205" cy="300741"/>
          </a:xfrm>
        </p:grpSpPr>
        <p:sp>
          <p:nvSpPr>
            <p:cNvPr id="16" name="Chevron 15"/>
            <p:cNvSpPr/>
            <p:nvPr/>
          </p:nvSpPr>
          <p:spPr>
            <a:xfrm>
              <a:off x="3635896" y="4077072"/>
              <a:ext cx="216024" cy="288032"/>
            </a:xfrm>
            <a:prstGeom prst="chevron">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chemeClr val="tx1"/>
                </a:solidFill>
              </a:endParaRPr>
            </a:p>
          </p:txBody>
        </p:sp>
        <p:sp>
          <p:nvSpPr>
            <p:cNvPr id="19" name="Chevron 18"/>
            <p:cNvSpPr/>
            <p:nvPr/>
          </p:nvSpPr>
          <p:spPr>
            <a:xfrm>
              <a:off x="3972441" y="4064363"/>
              <a:ext cx="216024" cy="288032"/>
            </a:xfrm>
            <a:prstGeom prst="chevron">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chemeClr val="tx1"/>
                </a:solidFill>
              </a:endParaRPr>
            </a:p>
          </p:txBody>
        </p:sp>
        <p:sp>
          <p:nvSpPr>
            <p:cNvPr id="20" name="Chevron 19"/>
            <p:cNvSpPr/>
            <p:nvPr/>
          </p:nvSpPr>
          <p:spPr>
            <a:xfrm>
              <a:off x="4308986" y="4077072"/>
              <a:ext cx="216024" cy="288032"/>
            </a:xfrm>
            <a:prstGeom prst="chevron">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chemeClr val="tx1"/>
                </a:solidFill>
              </a:endParaRPr>
            </a:p>
          </p:txBody>
        </p:sp>
        <p:sp>
          <p:nvSpPr>
            <p:cNvPr id="23" name="Chevron 22"/>
            <p:cNvSpPr/>
            <p:nvPr/>
          </p:nvSpPr>
          <p:spPr>
            <a:xfrm>
              <a:off x="4645531" y="4077072"/>
              <a:ext cx="216024" cy="288032"/>
            </a:xfrm>
            <a:prstGeom prst="chevron">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chemeClr val="tx1"/>
                </a:solidFill>
              </a:endParaRPr>
            </a:p>
          </p:txBody>
        </p:sp>
        <p:sp>
          <p:nvSpPr>
            <p:cNvPr id="24" name="Chevron 23"/>
            <p:cNvSpPr/>
            <p:nvPr/>
          </p:nvSpPr>
          <p:spPr>
            <a:xfrm>
              <a:off x="4982077" y="4077072"/>
              <a:ext cx="216024" cy="288032"/>
            </a:xfrm>
            <a:prstGeom prst="chevron">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chemeClr val="tx1"/>
                </a:solidFill>
              </a:endParaRPr>
            </a:p>
          </p:txBody>
        </p:sp>
      </p:grpSp>
    </p:spTree>
    <p:extLst>
      <p:ext uri="{BB962C8B-B14F-4D97-AF65-F5344CB8AC3E}">
        <p14:creationId xmlns:p14="http://schemas.microsoft.com/office/powerpoint/2010/main" val="1875059946"/>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41</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500361"/>
            <a:ext cx="5669384" cy="631545"/>
          </a:xfrm>
        </p:spPr>
        <p:txBody>
          <a:bodyPr/>
          <a:lstStyle/>
          <a:p>
            <a:r>
              <a:rPr lang="fr-CA" sz="2000" dirty="0" smtClean="0">
                <a:solidFill>
                  <a:srgbClr val="9BBB59"/>
                </a:solidFill>
              </a:rPr>
              <a:t>Dévoilement de l’identité de genre à l’entourage</a:t>
            </a:r>
            <a:endParaRPr lang="fr-CA" dirty="0"/>
          </a:p>
        </p:txBody>
      </p:sp>
      <p:sp>
        <p:nvSpPr>
          <p:cNvPr id="14" name="ZoneTexte 13"/>
          <p:cNvSpPr txBox="1"/>
          <p:nvPr>
            <p:custDataLst>
              <p:tags r:id="rId4"/>
            </p:custDataLst>
          </p:nvPr>
        </p:nvSpPr>
        <p:spPr>
          <a:xfrm>
            <a:off x="500202" y="6130041"/>
            <a:ext cx="8190880" cy="369332"/>
          </a:xfrm>
          <a:prstGeom prst="rect">
            <a:avLst/>
          </a:prstGeom>
          <a:noFill/>
        </p:spPr>
        <p:txBody>
          <a:bodyPr wrap="square" rtlCol="0">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Q18a. Avez-vous commencé à dévoiler votre identité de genre à votre entourage (amis, famille, etc.)? </a:t>
            </a:r>
            <a:br>
              <a:rPr lang="fr-CA" dirty="0"/>
            </a:br>
            <a:r>
              <a:rPr lang="fr-CA" dirty="0"/>
              <a:t>Q18b. À quel âge avez-vous commencé à dévoiler votre identité de genre à votre entourage? </a:t>
            </a:r>
          </a:p>
        </p:txBody>
      </p:sp>
      <p:graphicFrame>
        <p:nvGraphicFramePr>
          <p:cNvPr id="8" name="Graphique 7"/>
          <p:cNvGraphicFramePr/>
          <p:nvPr>
            <p:extLst>
              <p:ext uri="{D42A27DB-BD31-4B8C-83A1-F6EECF244321}">
                <p14:modId xmlns:p14="http://schemas.microsoft.com/office/powerpoint/2010/main" val="4085152612"/>
              </p:ext>
            </p:extLst>
          </p:nvPr>
        </p:nvGraphicFramePr>
        <p:xfrm>
          <a:off x="395536" y="2452169"/>
          <a:ext cx="3384376" cy="2952328"/>
        </p:xfrm>
        <a:graphic>
          <a:graphicData uri="http://schemas.openxmlformats.org/drawingml/2006/chart">
            <c:chart xmlns:c="http://schemas.openxmlformats.org/drawingml/2006/chart" xmlns:r="http://schemas.openxmlformats.org/officeDocument/2006/relationships" r:id="rId8"/>
          </a:graphicData>
        </a:graphic>
      </p:graphicFrame>
      <p:sp>
        <p:nvSpPr>
          <p:cNvPr id="11" name="ZoneTexte 10"/>
          <p:cNvSpPr txBox="1"/>
          <p:nvPr/>
        </p:nvSpPr>
        <p:spPr>
          <a:xfrm>
            <a:off x="2278501" y="5216549"/>
            <a:ext cx="429926" cy="307777"/>
          </a:xfrm>
          <a:prstGeom prst="rect">
            <a:avLst/>
          </a:prstGeom>
          <a:noFill/>
        </p:spPr>
        <p:txBody>
          <a:bodyPr wrap="none" rtlCol="0">
            <a:spAutoFit/>
          </a:bodyPr>
          <a:lstStyle/>
          <a:p>
            <a:r>
              <a:rPr lang="fr-CA" sz="1400" b="1" dirty="0" smtClean="0">
                <a:solidFill>
                  <a:srgbClr val="595959"/>
                </a:solidFill>
                <a:latin typeface="Arial Narrow" panose="020B0606020202030204" pitchFamily="34" charset="0"/>
              </a:rPr>
              <a:t>Oui</a:t>
            </a:r>
            <a:endParaRPr lang="fr-CA" sz="1400" b="1" dirty="0">
              <a:solidFill>
                <a:srgbClr val="595959"/>
              </a:solidFill>
              <a:latin typeface="Arial Narrow" panose="020B0606020202030204" pitchFamily="34" charset="0"/>
            </a:endParaRPr>
          </a:p>
        </p:txBody>
      </p:sp>
      <p:graphicFrame>
        <p:nvGraphicFramePr>
          <p:cNvPr id="17" name="Graphique 16"/>
          <p:cNvGraphicFramePr/>
          <p:nvPr>
            <p:custDataLst>
              <p:tags r:id="rId5"/>
            </p:custDataLst>
            <p:extLst>
              <p:ext uri="{D42A27DB-BD31-4B8C-83A1-F6EECF244321}">
                <p14:modId xmlns:p14="http://schemas.microsoft.com/office/powerpoint/2010/main" val="1398224484"/>
              </p:ext>
            </p:extLst>
          </p:nvPr>
        </p:nvGraphicFramePr>
        <p:xfrm>
          <a:off x="4283968" y="1981256"/>
          <a:ext cx="4608512" cy="3840158"/>
        </p:xfrm>
        <a:graphic>
          <a:graphicData uri="http://schemas.openxmlformats.org/drawingml/2006/chart">
            <c:chart xmlns:c="http://schemas.openxmlformats.org/drawingml/2006/chart" xmlns:r="http://schemas.openxmlformats.org/officeDocument/2006/relationships" r:id="rId9"/>
          </a:graphicData>
        </a:graphic>
      </p:graphicFrame>
      <p:sp>
        <p:nvSpPr>
          <p:cNvPr id="21" name="ZoneTexte 20"/>
          <p:cNvSpPr txBox="1"/>
          <p:nvPr/>
        </p:nvSpPr>
        <p:spPr>
          <a:xfrm>
            <a:off x="5148064" y="1500650"/>
            <a:ext cx="3744416" cy="692497"/>
          </a:xfrm>
          <a:prstGeom prst="rect">
            <a:avLst/>
          </a:prstGeom>
          <a:noFill/>
        </p:spPr>
        <p:txBody>
          <a:bodyPr wrap="square" rtlCol="0">
            <a:spAutoFit/>
          </a:bodyPr>
          <a:lstStyle/>
          <a:p>
            <a:pPr algn="ctr"/>
            <a:r>
              <a:rPr lang="fr-CA" sz="1200" b="1" dirty="0" smtClean="0">
                <a:solidFill>
                  <a:srgbClr val="595959"/>
                </a:solidFill>
                <a:latin typeface="Arial Narrow" panose="020B0606020202030204" pitchFamily="34" charset="0"/>
              </a:rPr>
              <a:t>Âge du début du dévoilement de l’identité de genre</a:t>
            </a:r>
            <a:br>
              <a:rPr lang="fr-CA" sz="1200" b="1" dirty="0" smtClean="0">
                <a:solidFill>
                  <a:srgbClr val="595959"/>
                </a:solidFill>
                <a:latin typeface="Arial Narrow" panose="020B0606020202030204" pitchFamily="34" charset="0"/>
              </a:rPr>
            </a:br>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personnes </a:t>
            </a:r>
            <a:r>
              <a:rPr lang="fr-CA" sz="900" dirty="0">
                <a:solidFill>
                  <a:srgbClr val="9BBB59"/>
                </a:solidFill>
                <a:latin typeface="Arial" panose="020B0604020202020204" pitchFamily="34" charset="0"/>
                <a:cs typeface="Arial" panose="020B0604020202020204" pitchFamily="34" charset="0"/>
              </a:rPr>
              <a:t>transgenres </a:t>
            </a:r>
            <a:r>
              <a:rPr lang="fr-CA" sz="900" dirty="0" smtClean="0">
                <a:solidFill>
                  <a:srgbClr val="9BBB59"/>
                </a:solidFill>
                <a:latin typeface="Arial" panose="020B0604020202020204" pitchFamily="34" charset="0"/>
                <a:cs typeface="Arial" panose="020B0604020202020204" pitchFamily="34" charset="0"/>
              </a:rPr>
              <a:t>ayant </a:t>
            </a:r>
            <a:br>
              <a:rPr lang="fr-CA" sz="900" dirty="0" smtClean="0">
                <a:solidFill>
                  <a:srgbClr val="9BBB59"/>
                </a:solidFill>
                <a:latin typeface="Arial" panose="020B0604020202020204" pitchFamily="34" charset="0"/>
                <a:cs typeface="Arial" panose="020B0604020202020204" pitchFamily="34" charset="0"/>
              </a:rPr>
            </a:br>
            <a:r>
              <a:rPr lang="fr-CA" sz="900" dirty="0" smtClean="0">
                <a:solidFill>
                  <a:srgbClr val="9BBB59"/>
                </a:solidFill>
                <a:latin typeface="Arial" panose="020B0604020202020204" pitchFamily="34" charset="0"/>
                <a:cs typeface="Arial" panose="020B0604020202020204" pitchFamily="34" charset="0"/>
              </a:rPr>
              <a:t>commencé à dévoiler leur identité de </a:t>
            </a:r>
            <a:br>
              <a:rPr lang="fr-CA" sz="900" dirty="0" smtClean="0">
                <a:solidFill>
                  <a:srgbClr val="9BBB59"/>
                </a:solidFill>
                <a:latin typeface="Arial" panose="020B0604020202020204" pitchFamily="34" charset="0"/>
                <a:cs typeface="Arial" panose="020B0604020202020204" pitchFamily="34" charset="0"/>
              </a:rPr>
            </a:br>
            <a:r>
              <a:rPr lang="fr-CA" sz="900" dirty="0" smtClean="0">
                <a:solidFill>
                  <a:srgbClr val="9BBB59"/>
                </a:solidFill>
                <a:latin typeface="Arial" panose="020B0604020202020204" pitchFamily="34" charset="0"/>
                <a:cs typeface="Arial" panose="020B0604020202020204" pitchFamily="34" charset="0"/>
              </a:rPr>
              <a:t>genre à leur entourage (n=274)</a:t>
            </a:r>
            <a:endParaRPr lang="fr-CA" sz="900" dirty="0">
              <a:solidFill>
                <a:srgbClr val="000000"/>
              </a:solidFill>
              <a:latin typeface="Arial" panose="020B0604020202020204" pitchFamily="34" charset="0"/>
              <a:cs typeface="Arial" panose="020B0604020202020204" pitchFamily="34" charset="0"/>
            </a:endParaRPr>
          </a:p>
        </p:txBody>
      </p:sp>
      <p:sp>
        <p:nvSpPr>
          <p:cNvPr id="22" name="ZoneTexte 21"/>
          <p:cNvSpPr txBox="1"/>
          <p:nvPr/>
        </p:nvSpPr>
        <p:spPr>
          <a:xfrm>
            <a:off x="858462" y="1772816"/>
            <a:ext cx="2614818" cy="553998"/>
          </a:xfrm>
          <a:prstGeom prst="rect">
            <a:avLst/>
          </a:prstGeom>
          <a:solidFill>
            <a:schemeClr val="bg1"/>
          </a:solidFill>
        </p:spPr>
        <p:txBody>
          <a:bodyPr wrap="none" rtlCol="0">
            <a:spAutoFit/>
          </a:bodyPr>
          <a:lstStyle/>
          <a:p>
            <a:pPr algn="ctr"/>
            <a:r>
              <a:rPr lang="fr-CA" sz="1200" b="1" dirty="0" smtClean="0">
                <a:solidFill>
                  <a:srgbClr val="595959"/>
                </a:solidFill>
                <a:latin typeface="Arial Narrow" panose="020B0606020202030204" pitchFamily="34" charset="0"/>
              </a:rPr>
              <a:t>Dévoilement commencé?</a:t>
            </a:r>
            <a:br>
              <a:rPr lang="fr-CA" sz="1200" b="1" dirty="0" smtClean="0">
                <a:solidFill>
                  <a:srgbClr val="595959"/>
                </a:solidFill>
                <a:latin typeface="Arial Narrow" panose="020B0606020202030204" pitchFamily="34" charset="0"/>
              </a:rPr>
            </a:br>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personnes transgenres, non-binaires ou </a:t>
            </a:r>
          </a:p>
          <a:p>
            <a:pPr algn="ctr"/>
            <a:r>
              <a:rPr lang="fr-CA" sz="900" dirty="0" smtClean="0">
                <a:solidFill>
                  <a:srgbClr val="9BBB59"/>
                </a:solidFill>
                <a:latin typeface="Arial" panose="020B0604020202020204" pitchFamily="34" charset="0"/>
                <a:cs typeface="Arial" panose="020B0604020202020204" pitchFamily="34" charset="0"/>
              </a:rPr>
              <a:t>de genre fluide (n=319)</a:t>
            </a:r>
            <a:endParaRPr lang="fr-CA" sz="900" dirty="0">
              <a:solidFill>
                <a:srgbClr val="000000"/>
              </a:solidFill>
              <a:latin typeface="Arial" panose="020B0604020202020204" pitchFamily="34" charset="0"/>
              <a:cs typeface="Arial" panose="020B0604020202020204" pitchFamily="34" charset="0"/>
            </a:endParaRPr>
          </a:p>
        </p:txBody>
      </p:sp>
      <p:sp>
        <p:nvSpPr>
          <p:cNvPr id="18" name="ZoneTexte 17"/>
          <p:cNvSpPr txBox="1"/>
          <p:nvPr/>
        </p:nvSpPr>
        <p:spPr>
          <a:xfrm>
            <a:off x="1480502" y="2460997"/>
            <a:ext cx="470000" cy="307777"/>
          </a:xfrm>
          <a:prstGeom prst="rect">
            <a:avLst/>
          </a:prstGeom>
          <a:noFill/>
        </p:spPr>
        <p:txBody>
          <a:bodyPr wrap="none" rtlCol="0">
            <a:spAutoFit/>
          </a:bodyPr>
          <a:lstStyle/>
          <a:p>
            <a:r>
              <a:rPr lang="fr-CA" sz="1400" b="1" dirty="0" smtClean="0">
                <a:solidFill>
                  <a:srgbClr val="595959"/>
                </a:solidFill>
                <a:latin typeface="Arial Narrow" panose="020B0606020202030204" pitchFamily="34" charset="0"/>
              </a:rPr>
              <a:t>Non</a:t>
            </a:r>
            <a:endParaRPr lang="fr-CA" sz="1400" b="1" dirty="0">
              <a:solidFill>
                <a:srgbClr val="595959"/>
              </a:solidFill>
              <a:latin typeface="Arial Narrow" panose="020B0606020202030204" pitchFamily="34" charset="0"/>
            </a:endParaRPr>
          </a:p>
        </p:txBody>
      </p:sp>
      <p:sp>
        <p:nvSpPr>
          <p:cNvPr id="2" name="ZoneTexte 1"/>
          <p:cNvSpPr txBox="1"/>
          <p:nvPr/>
        </p:nvSpPr>
        <p:spPr>
          <a:xfrm>
            <a:off x="5580112" y="5704180"/>
            <a:ext cx="2440092" cy="276999"/>
          </a:xfrm>
          <a:prstGeom prst="rect">
            <a:avLst/>
          </a:prstGeom>
          <a:solidFill>
            <a:srgbClr val="D7E4BD"/>
          </a:solidFill>
        </p:spPr>
        <p:txBody>
          <a:bodyPr wrap="none" rtlCol="0">
            <a:spAutoFit/>
          </a:bodyPr>
          <a:lstStyle/>
          <a:p>
            <a:r>
              <a:rPr lang="fr-CA" sz="1200" b="1" dirty="0">
                <a:solidFill>
                  <a:srgbClr val="595959"/>
                </a:solidFill>
                <a:latin typeface="Arial Narrow" panose="020B0606020202030204" pitchFamily="34" charset="0"/>
              </a:rPr>
              <a:t>Â</a:t>
            </a:r>
            <a:r>
              <a:rPr lang="fr-CA" sz="1200" b="1" dirty="0" smtClean="0">
                <a:solidFill>
                  <a:srgbClr val="595959"/>
                </a:solidFill>
                <a:latin typeface="Arial Narrow" panose="020B0606020202030204" pitchFamily="34" charset="0"/>
              </a:rPr>
              <a:t>ge moyen du dévoilement : 26,9 ans</a:t>
            </a:r>
            <a:endParaRPr lang="fr-CA" sz="1200" b="1" dirty="0">
              <a:solidFill>
                <a:srgbClr val="595959"/>
              </a:solidFill>
              <a:latin typeface="Arial Narrow" panose="020B0606020202030204" pitchFamily="34" charset="0"/>
            </a:endParaRPr>
          </a:p>
        </p:txBody>
      </p:sp>
      <p:grpSp>
        <p:nvGrpSpPr>
          <p:cNvPr id="9" name="Groupe 8"/>
          <p:cNvGrpSpPr/>
          <p:nvPr/>
        </p:nvGrpSpPr>
        <p:grpSpPr>
          <a:xfrm>
            <a:off x="3635896" y="4064363"/>
            <a:ext cx="1562205" cy="300741"/>
            <a:chOff x="3635896" y="4064363"/>
            <a:chExt cx="1562205" cy="300741"/>
          </a:xfrm>
        </p:grpSpPr>
        <p:sp>
          <p:nvSpPr>
            <p:cNvPr id="7" name="Chevron 6"/>
            <p:cNvSpPr/>
            <p:nvPr/>
          </p:nvSpPr>
          <p:spPr>
            <a:xfrm>
              <a:off x="3635896" y="4077072"/>
              <a:ext cx="216024" cy="288032"/>
            </a:xfrm>
            <a:prstGeom prst="chevron">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chemeClr val="tx1"/>
                </a:solidFill>
              </a:endParaRPr>
            </a:p>
          </p:txBody>
        </p:sp>
        <p:sp>
          <p:nvSpPr>
            <p:cNvPr id="19" name="Chevron 18"/>
            <p:cNvSpPr/>
            <p:nvPr/>
          </p:nvSpPr>
          <p:spPr>
            <a:xfrm>
              <a:off x="3972441" y="4064363"/>
              <a:ext cx="216024" cy="288032"/>
            </a:xfrm>
            <a:prstGeom prst="chevron">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chemeClr val="tx1"/>
                </a:solidFill>
              </a:endParaRPr>
            </a:p>
          </p:txBody>
        </p:sp>
        <p:sp>
          <p:nvSpPr>
            <p:cNvPr id="20" name="Chevron 19"/>
            <p:cNvSpPr/>
            <p:nvPr/>
          </p:nvSpPr>
          <p:spPr>
            <a:xfrm>
              <a:off x="4308986" y="4077072"/>
              <a:ext cx="216024" cy="288032"/>
            </a:xfrm>
            <a:prstGeom prst="chevron">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chemeClr val="tx1"/>
                </a:solidFill>
              </a:endParaRPr>
            </a:p>
          </p:txBody>
        </p:sp>
        <p:sp>
          <p:nvSpPr>
            <p:cNvPr id="23" name="Chevron 22"/>
            <p:cNvSpPr/>
            <p:nvPr/>
          </p:nvSpPr>
          <p:spPr>
            <a:xfrm>
              <a:off x="4645531" y="4077072"/>
              <a:ext cx="216024" cy="288032"/>
            </a:xfrm>
            <a:prstGeom prst="chevron">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chemeClr val="tx1"/>
                </a:solidFill>
              </a:endParaRPr>
            </a:p>
          </p:txBody>
        </p:sp>
        <p:sp>
          <p:nvSpPr>
            <p:cNvPr id="24" name="Chevron 23"/>
            <p:cNvSpPr/>
            <p:nvPr/>
          </p:nvSpPr>
          <p:spPr>
            <a:xfrm>
              <a:off x="4982077" y="4077072"/>
              <a:ext cx="216024" cy="288032"/>
            </a:xfrm>
            <a:prstGeom prst="chevron">
              <a:avLst/>
            </a:prstGeom>
            <a:solidFill>
              <a:srgbClr val="C3D69B"/>
            </a:solidFill>
            <a:ln>
              <a:solidFill>
                <a:srgbClr val="C3D69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solidFill>
                  <a:schemeClr val="tx1"/>
                </a:solidFill>
              </a:endParaRPr>
            </a:p>
          </p:txBody>
        </p:sp>
      </p:grpSp>
    </p:spTree>
    <p:extLst>
      <p:ext uri="{BB962C8B-B14F-4D97-AF65-F5344CB8AC3E}">
        <p14:creationId xmlns:p14="http://schemas.microsoft.com/office/powerpoint/2010/main" val="273009231"/>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42</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32119"/>
            <a:ext cx="5741392" cy="631545"/>
          </a:xfrm>
        </p:spPr>
        <p:txBody>
          <a:bodyPr/>
          <a:lstStyle/>
          <a:p>
            <a:r>
              <a:rPr lang="fr-CA" dirty="0" smtClean="0">
                <a:solidFill>
                  <a:srgbClr val="9BBB59"/>
                </a:solidFill>
              </a:rPr>
              <a:t>Identité de genre : âge du début des processus de questionnement, d’acceptation et de dévoilement</a:t>
            </a:r>
            <a:endParaRPr lang="fr-CA" sz="1600"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3389990769"/>
              </p:ext>
            </p:extLst>
          </p:nvPr>
        </p:nvGraphicFramePr>
        <p:xfrm>
          <a:off x="590294" y="1412776"/>
          <a:ext cx="5364000" cy="3240362"/>
        </p:xfrm>
        <a:graphic>
          <a:graphicData uri="http://schemas.openxmlformats.org/drawingml/2006/table">
            <a:tbl>
              <a:tblPr firstRow="1" bandRow="1">
                <a:tableStyleId>{2D5ABB26-0587-4C30-8999-92F81FD0307C}</a:tableStyleId>
              </a:tblPr>
              <a:tblGrid>
                <a:gridCol w="2304000"/>
                <a:gridCol w="612000"/>
                <a:gridCol w="612000"/>
                <a:gridCol w="612000"/>
                <a:gridCol w="612000"/>
                <a:gridCol w="612000"/>
              </a:tblGrid>
              <a:tr h="32617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gridSpan="4">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p>
                  </a:txBody>
                  <a:tcPr marL="9525" marR="9525" marT="9525" marB="0"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endParaRPr lang="fr-CA"/>
                    </a:p>
                  </a:txBody>
                  <a:tcPr/>
                </a:tc>
                <a:tc rowSpan="2" hMerge="1">
                  <a:txBody>
                    <a:bodyPr/>
                    <a:lstStyle/>
                    <a:p>
                      <a:endParaRPr lang="fr-CA"/>
                    </a:p>
                  </a:txBody>
                  <a:tcPr/>
                </a:tc>
                <a:tc rowSpan="2" hMerge="1">
                  <a:txBody>
                    <a:bodyPr/>
                    <a:lstStyle/>
                    <a:p>
                      <a:endParaRPr lang="fr-CA"/>
                    </a:p>
                  </a:txBody>
                  <a:tcPr/>
                </a:tc>
              </a:tr>
              <a:tr h="14386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r>
                        <a:rPr lang="en-CA" sz="1200" b="1" dirty="0" err="1" smtClean="0">
                          <a:solidFill>
                            <a:srgbClr val="9BBB59"/>
                          </a:solidFill>
                          <a:latin typeface="Arial" pitchFamily="34" charset="0"/>
                          <a:cs typeface="Arial" pitchFamily="34" charset="0"/>
                        </a:rPr>
                        <a:t>Moyenne</a:t>
                      </a:r>
                      <a:r>
                        <a:rPr lang="en-CA" sz="1200" b="1" baseline="0" dirty="0" smtClean="0">
                          <a:solidFill>
                            <a:srgbClr val="9BBB59"/>
                          </a:solidFill>
                          <a:latin typeface="Arial" pitchFamily="34" charset="0"/>
                          <a:cs typeface="Arial" pitchFamily="34" charset="0"/>
                        </a:rPr>
                        <a:t> </a:t>
                      </a:r>
                      <a:r>
                        <a:rPr lang="en-CA" sz="1200" b="1" baseline="0" dirty="0" err="1" smtClean="0">
                          <a:solidFill>
                            <a:srgbClr val="9BBB59"/>
                          </a:solidFill>
                          <a:latin typeface="Arial" pitchFamily="34" charset="0"/>
                          <a:cs typeface="Arial" pitchFamily="34" charset="0"/>
                        </a:rPr>
                        <a:t>d’âge</a:t>
                      </a:r>
                      <a:r>
                        <a:rPr lang="en-CA" sz="1200" b="1" baseline="0" dirty="0" smtClean="0">
                          <a:solidFill>
                            <a:srgbClr val="9BBB59"/>
                          </a:solidFill>
                          <a:latin typeface="Arial" pitchFamily="34" charset="0"/>
                          <a:cs typeface="Arial" pitchFamily="34" charset="0"/>
                        </a:rPr>
                        <a:t>)</a:t>
                      </a:r>
                      <a:endParaRPr lang="en-CA" sz="1200" b="1" dirty="0" smtClean="0">
                        <a:solidFill>
                          <a:srgbClr val="9BBB59"/>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61807">
                <a:tc vMerge="1">
                  <a:txBody>
                    <a:bodyPr/>
                    <a:lstStyle/>
                    <a:p>
                      <a:endParaRPr lang="fr-CA"/>
                    </a:p>
                  </a:txBody>
                  <a:tcPr/>
                </a:tc>
                <a:tc>
                  <a:txBody>
                    <a:bodyPr/>
                    <a:lstStyle/>
                    <a:p>
                      <a:pPr marL="0" algn="ctr" defTabSz="914400" rtl="0" eaLnBrk="1" fontAlgn="b" latinLnBrk="0" hangingPunct="1"/>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Total</a:t>
                      </a: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15-17 ans</a:t>
                      </a:r>
                    </a:p>
                  </a:txBody>
                  <a:tcPr marL="9525" marR="9525" marT="9525" marB="0"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18-24 ans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25-34 ans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algn="ctr" defTabSz="914400" rtl="0" eaLnBrk="1" fontAlgn="b" latinLnBrk="0" hangingPunct="1"/>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35 ans </a:t>
                      </a: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et</a:t>
                      </a: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plus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r>
              <a:tr h="32128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fr-CA" sz="900" b="0" i="0" u="none" strike="noStrike" kern="1200" dirty="0" smtClean="0">
                          <a:solidFill>
                            <a:srgbClr val="9BBB59"/>
                          </a:solidFill>
                          <a:effectLst/>
                          <a:latin typeface="Arial Narrow"/>
                          <a:ea typeface="+mn-ea"/>
                          <a:cs typeface="+mn-cs"/>
                        </a:rPr>
                        <a:t>Base: parmi les répondants transgenres¸</a:t>
                      </a:r>
                      <a:r>
                        <a:rPr lang="fr-CA" sz="900" b="0" i="0" u="none" strike="noStrike" kern="1200" baseline="0" dirty="0" smtClean="0">
                          <a:solidFill>
                            <a:srgbClr val="9BBB59"/>
                          </a:solidFill>
                          <a:effectLst/>
                          <a:latin typeface="Arial Narrow"/>
                          <a:ea typeface="+mn-ea"/>
                          <a:cs typeface="+mn-cs"/>
                        </a:rPr>
                        <a:t> non-binaires </a:t>
                      </a:r>
                      <a:r>
                        <a:rPr lang="fr-CA" sz="900" b="0" i="0" u="none" strike="noStrike" kern="1200" dirty="0" smtClean="0">
                          <a:solidFill>
                            <a:srgbClr val="9BBB59"/>
                          </a:solidFill>
                          <a:effectLst/>
                          <a:latin typeface="Arial Narrow"/>
                          <a:ea typeface="+mn-ea"/>
                          <a:cs typeface="+mn-cs"/>
                        </a:rPr>
                        <a:t>ou de genre fluide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Narrow" panose="020B0606020202030204" pitchFamily="34" charset="0"/>
                        </a:rPr>
                        <a:t>n=319</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Narrow" panose="020B0606020202030204" pitchFamily="34" charset="0"/>
                        </a:rPr>
                        <a:t>n=108</a:t>
                      </a:r>
                      <a:endParaRPr lang="fr-CA" sz="900" b="0" i="0" u="none" strike="noStrike" dirty="0">
                        <a:solidFill>
                          <a:srgbClr val="595959"/>
                        </a:solidFill>
                        <a:effectLst/>
                        <a:latin typeface="Arial Narrow" panose="020B0606020202030204" pitchFamily="34" charset="0"/>
                      </a:endParaRP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Narrow" panose="020B0606020202030204" pitchFamily="34" charset="0"/>
                        </a:rPr>
                        <a:t>n=121</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Narrow" panose="020B0606020202030204" pitchFamily="34" charset="0"/>
                        </a:rPr>
                        <a:t>n=49</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smtClean="0">
                          <a:solidFill>
                            <a:srgbClr val="595959"/>
                          </a:solidFill>
                          <a:effectLst/>
                          <a:latin typeface="Arial Narrow" panose="020B0606020202030204" pitchFamily="34" charset="0"/>
                        </a:rPr>
                        <a:t>n=41</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448226">
                <a:tc>
                  <a:txBody>
                    <a:bodyPr/>
                    <a:lstStyle/>
                    <a:p>
                      <a:pPr marL="0" algn="l" defTabSz="914400" rtl="0" eaLnBrk="1" fontAlgn="b" latinLnBrk="0" hangingPunct="1"/>
                      <a:r>
                        <a:rPr lang="fr-CA" sz="1100" b="1" i="0" u="none" strike="noStrike" kern="1200" dirty="0" smtClean="0">
                          <a:solidFill>
                            <a:srgbClr val="5A5A5A"/>
                          </a:solidFill>
                          <a:effectLst/>
                          <a:latin typeface="Arial Narrow"/>
                          <a:ea typeface="+mn-ea"/>
                          <a:cs typeface="+mn-cs"/>
                        </a:rPr>
                        <a:t>PROCESSUS DE QUESTIONNEMENT</a:t>
                      </a:r>
                      <a:r>
                        <a:rPr lang="fr-CA" sz="1100" b="1" i="0" u="none" strike="noStrike" kern="1200" baseline="0" dirty="0" smtClean="0">
                          <a:solidFill>
                            <a:srgbClr val="5A5A5A"/>
                          </a:solidFill>
                          <a:effectLst/>
                          <a:latin typeface="Arial Narrow"/>
                          <a:ea typeface="+mn-ea"/>
                          <a:cs typeface="+mn-cs"/>
                        </a:rPr>
                        <a:t> DE L’IDENTITÉ DE GENRE</a:t>
                      </a:r>
                      <a:endParaRPr lang="fr-CA" sz="1100" b="1"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a:solidFill>
                            <a:srgbClr val="595959"/>
                          </a:solidFill>
                          <a:effectLst/>
                          <a:latin typeface="Arial"/>
                        </a:rPr>
                        <a:t>16.5</a:t>
                      </a: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a:solidFill>
                            <a:srgbClr val="FF0000"/>
                          </a:solidFill>
                          <a:effectLst/>
                          <a:latin typeface="Arial"/>
                        </a:rPr>
                        <a:t>12.8</a:t>
                      </a: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a:solidFill>
                            <a:srgbClr val="FF0000"/>
                          </a:solidFill>
                          <a:effectLst/>
                          <a:latin typeface="Arial"/>
                        </a:rPr>
                        <a:t>14.1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a:solidFill>
                            <a:srgbClr val="595959"/>
                          </a:solidFill>
                          <a:effectLst/>
                          <a:latin typeface="Arial"/>
                        </a:rPr>
                        <a:t>17.4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a:solidFill>
                            <a:srgbClr val="595959"/>
                          </a:solidFill>
                          <a:effectLst/>
                          <a:latin typeface="Arial"/>
                        </a:rPr>
                        <a:t>18.4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128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fr-CA" sz="900" b="0" i="0" u="none" strike="noStrike" kern="1200" dirty="0" smtClean="0">
                          <a:solidFill>
                            <a:srgbClr val="9BBB59"/>
                          </a:solidFill>
                          <a:effectLst/>
                          <a:latin typeface="Arial Narrow"/>
                          <a:ea typeface="+mn-ea"/>
                          <a:cs typeface="+mn-cs"/>
                        </a:rPr>
                        <a:t>Base: parmi</a:t>
                      </a:r>
                      <a:r>
                        <a:rPr lang="fr-CA" sz="900" b="0" i="0" u="none" strike="noStrike" kern="1200" baseline="0" dirty="0" smtClean="0">
                          <a:solidFill>
                            <a:srgbClr val="9BBB59"/>
                          </a:solidFill>
                          <a:effectLst/>
                          <a:latin typeface="Arial Narrow"/>
                          <a:ea typeface="+mn-ea"/>
                          <a:cs typeface="+mn-cs"/>
                        </a:rPr>
                        <a:t> </a:t>
                      </a:r>
                      <a:r>
                        <a:rPr lang="fr-CA" sz="900" b="0" i="0" u="none" strike="noStrike" kern="1200" dirty="0" smtClean="0">
                          <a:solidFill>
                            <a:srgbClr val="9BBB59"/>
                          </a:solidFill>
                          <a:effectLst/>
                          <a:latin typeface="Arial Narrow"/>
                          <a:ea typeface="+mn-ea"/>
                          <a:cs typeface="+mn-cs"/>
                        </a:rPr>
                        <a:t>les répondants </a:t>
                      </a:r>
                      <a:r>
                        <a:rPr lang="fr-CA" sz="900" b="0" i="0" u="none" strike="noStrike" kern="1200" baseline="0" dirty="0" smtClean="0">
                          <a:solidFill>
                            <a:srgbClr val="9BBB59"/>
                          </a:solidFill>
                          <a:effectLst/>
                          <a:latin typeface="Arial Narrow"/>
                          <a:ea typeface="+mn-ea"/>
                          <a:cs typeface="+mn-cs"/>
                        </a:rPr>
                        <a:t>ayant accepté leur </a:t>
                      </a:r>
                      <a:r>
                        <a:rPr lang="fr-CA" sz="900" b="0" i="0" u="none" strike="noStrike" kern="1200" dirty="0" smtClean="0">
                          <a:solidFill>
                            <a:srgbClr val="9BBB59"/>
                          </a:solidFill>
                          <a:effectLst/>
                          <a:latin typeface="Arial Narrow"/>
                          <a:ea typeface="+mn-ea"/>
                          <a:cs typeface="+mn-cs"/>
                        </a:rPr>
                        <a:t>identité de genre</a:t>
                      </a:r>
                      <a:endParaRPr lang="fr-CA" sz="900" b="0" i="0" u="none" strike="noStrike" kern="1200" dirty="0">
                        <a:solidFill>
                          <a:srgbClr val="9BBB59"/>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n=222</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n=71</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n=79</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n=38</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n=34</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r>
              <a:tr h="448226">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fr-CA" sz="1100" b="1" i="0" u="none" strike="noStrike" kern="1200" dirty="0" smtClean="0">
                          <a:solidFill>
                            <a:srgbClr val="5A5A5A"/>
                          </a:solidFill>
                          <a:effectLst/>
                          <a:latin typeface="Arial Narrow"/>
                          <a:ea typeface="+mn-ea"/>
                          <a:cs typeface="+mn-cs"/>
                        </a:rPr>
                        <a:t>PROCESSUS D’ACCEPTATION </a:t>
                      </a:r>
                      <a:r>
                        <a:rPr lang="fr-CA" sz="1100" b="1" i="0" u="none" strike="noStrike" kern="1200" baseline="0" dirty="0" smtClean="0">
                          <a:solidFill>
                            <a:srgbClr val="5A5A5A"/>
                          </a:solidFill>
                          <a:effectLst/>
                          <a:latin typeface="Arial Narrow"/>
                          <a:ea typeface="+mn-ea"/>
                          <a:cs typeface="+mn-cs"/>
                        </a:rPr>
                        <a:t>DE L’IDENTITÉ DE GENRE</a:t>
                      </a:r>
                      <a:endParaRPr lang="fr-CA" sz="1100" b="1" i="0" u="none" strike="noStrike" kern="1200" dirty="0" smtClean="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a:solidFill>
                            <a:srgbClr val="595959"/>
                          </a:solidFill>
                          <a:effectLst/>
                          <a:latin typeface="Arial"/>
                        </a:rPr>
                        <a:t>24.6</a:t>
                      </a: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a:solidFill>
                            <a:srgbClr val="FF0000"/>
                          </a:solidFill>
                          <a:effectLst/>
                          <a:latin typeface="Arial"/>
                        </a:rPr>
                        <a:t>14.4</a:t>
                      </a: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a:solidFill>
                            <a:srgbClr val="FF0000"/>
                          </a:solidFill>
                          <a:effectLst/>
                          <a:latin typeface="Arial"/>
                        </a:rPr>
                        <a:t>15.8</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a:solidFill>
                            <a:srgbClr val="595959"/>
                          </a:solidFill>
                          <a:effectLst/>
                          <a:latin typeface="Arial"/>
                        </a:rPr>
                        <a:t>24.4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a:solidFill>
                            <a:srgbClr val="00B0F0"/>
                          </a:solidFill>
                          <a:effectLst/>
                          <a:latin typeface="Arial"/>
                        </a:rPr>
                        <a:t>33.0</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128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fr-CA" sz="900" b="0" i="0" u="none" strike="noStrike" kern="1200" dirty="0" smtClean="0">
                          <a:solidFill>
                            <a:srgbClr val="9BBB59"/>
                          </a:solidFill>
                          <a:effectLst/>
                          <a:latin typeface="Arial Narrow"/>
                          <a:ea typeface="+mn-ea"/>
                          <a:cs typeface="+mn-cs"/>
                        </a:rPr>
                        <a:t>Base: parmi les répondants </a:t>
                      </a:r>
                      <a:r>
                        <a:rPr lang="fr-CA" sz="900" b="0" i="0" u="none" strike="noStrike" kern="1200" baseline="0" dirty="0" smtClean="0">
                          <a:solidFill>
                            <a:srgbClr val="9BBB59"/>
                          </a:solidFill>
                          <a:effectLst/>
                          <a:latin typeface="Arial Narrow"/>
                          <a:ea typeface="+mn-ea"/>
                          <a:cs typeface="+mn-cs"/>
                        </a:rPr>
                        <a:t>ayant </a:t>
                      </a:r>
                      <a:r>
                        <a:rPr lang="fr-CA" sz="900" b="0" i="0" u="none" strike="noStrike" kern="1200" dirty="0" smtClean="0">
                          <a:solidFill>
                            <a:srgbClr val="9BBB59"/>
                          </a:solidFill>
                          <a:effectLst/>
                          <a:latin typeface="Arial Narrow"/>
                          <a:ea typeface="+mn-ea"/>
                          <a:cs typeface="+mn-cs"/>
                        </a:rPr>
                        <a:t>commencé à dévoiler leur identité de genre à leur entourage</a:t>
                      </a:r>
                      <a:endParaRPr lang="fr-CA" sz="900" b="0" i="0" u="none" strike="noStrike" kern="1200" dirty="0">
                        <a:solidFill>
                          <a:srgbClr val="9BBB59"/>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n=274</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n=91</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n=98</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n=48</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n=37</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r>
              <a:tr h="448226">
                <a:tc>
                  <a:txBody>
                    <a:bodyPr/>
                    <a:lstStyle/>
                    <a:p>
                      <a:pPr marL="0" algn="l" defTabSz="914400" rtl="0" eaLnBrk="1" fontAlgn="b" latinLnBrk="0" hangingPunct="1"/>
                      <a:r>
                        <a:rPr lang="fr-CA" sz="1100" b="1" i="0" u="none" strike="noStrike" kern="1200" dirty="0" smtClean="0">
                          <a:solidFill>
                            <a:srgbClr val="5A5A5A"/>
                          </a:solidFill>
                          <a:effectLst/>
                          <a:latin typeface="Arial Narrow"/>
                          <a:ea typeface="+mn-ea"/>
                          <a:cs typeface="+mn-cs"/>
                        </a:rPr>
                        <a:t>DÉVOILEMENT</a:t>
                      </a:r>
                      <a:r>
                        <a:rPr lang="fr-CA" sz="1100" b="1" i="0" u="none" strike="noStrike" kern="1200" baseline="0" dirty="0" smtClean="0">
                          <a:solidFill>
                            <a:srgbClr val="5A5A5A"/>
                          </a:solidFill>
                          <a:effectLst/>
                          <a:latin typeface="Arial Narrow"/>
                          <a:ea typeface="+mn-ea"/>
                          <a:cs typeface="+mn-cs"/>
                        </a:rPr>
                        <a:t> DE L’IDENTITÉ DE GENRE</a:t>
                      </a:r>
                      <a:endParaRPr lang="fr-CA" sz="1100" b="1"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1" i="0" u="none" strike="noStrike" dirty="0">
                          <a:solidFill>
                            <a:srgbClr val="595959"/>
                          </a:solidFill>
                          <a:effectLst/>
                          <a:latin typeface="Arial"/>
                        </a:rPr>
                        <a:t>26.9</a:t>
                      </a: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a:solidFill>
                            <a:srgbClr val="FF0000"/>
                          </a:solidFill>
                          <a:effectLst/>
                          <a:latin typeface="Arial"/>
                        </a:rPr>
                        <a:t>14.6</a:t>
                      </a: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a:solidFill>
                            <a:srgbClr val="FF0000"/>
                          </a:solidFill>
                          <a:effectLst/>
                          <a:latin typeface="Arial"/>
                        </a:rPr>
                        <a:t>17.2</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595959"/>
                          </a:solidFill>
                          <a:effectLst/>
                          <a:latin typeface="Arial"/>
                          <a:ea typeface="+mn-ea"/>
                          <a:cs typeface="+mn-cs"/>
                        </a:rPr>
                        <a:t>24.3</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a:solidFill>
                            <a:srgbClr val="00B0F0"/>
                          </a:solidFill>
                          <a:effectLst/>
                          <a:latin typeface="Arial"/>
                        </a:rPr>
                        <a:t>41.2</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3" name="Rectangle 12"/>
          <p:cNvSpPr/>
          <p:nvPr/>
        </p:nvSpPr>
        <p:spPr>
          <a:xfrm>
            <a:off x="590294" y="5949280"/>
            <a:ext cx="8014154" cy="507831"/>
          </a:xfrm>
          <a:prstGeom prst="rect">
            <a:avLst/>
          </a:prstGeom>
        </p:spPr>
        <p:txBody>
          <a:bodyPr wrap="square">
            <a:spAutoFit/>
          </a:bodyPr>
          <a:lstStyle/>
          <a:p>
            <a:r>
              <a:rPr lang="fr-CA" sz="900" dirty="0" smtClean="0">
                <a:solidFill>
                  <a:srgbClr val="595959"/>
                </a:solidFill>
                <a:latin typeface="Arial" panose="020B0604020202020204" pitchFamily="34" charset="0"/>
                <a:cs typeface="Arial" panose="020B0604020202020204" pitchFamily="34" charset="0"/>
              </a:rPr>
              <a:t>Q9A. À quel âge avez-vous commencé votre processus de questionnement quant à votre identité de genre? </a:t>
            </a:r>
          </a:p>
          <a:p>
            <a:r>
              <a:rPr lang="fr-CA" sz="900" dirty="0">
                <a:solidFill>
                  <a:srgbClr val="595959"/>
                </a:solidFill>
                <a:latin typeface="Arial" panose="020B0604020202020204" pitchFamily="34" charset="0"/>
                <a:cs typeface="Arial" panose="020B0604020202020204" pitchFamily="34" charset="0"/>
              </a:rPr>
              <a:t>Q9B. À quel âge avez-vous commencé votre processus d’acceptation quant à votre identité de genre? </a:t>
            </a:r>
            <a:r>
              <a:rPr lang="fr-CA" sz="900" dirty="0" smtClean="0">
                <a:solidFill>
                  <a:srgbClr val="595959"/>
                </a:solidFill>
                <a:latin typeface="Arial" panose="020B0604020202020204" pitchFamily="34" charset="0"/>
                <a:cs typeface="Arial" panose="020B0604020202020204" pitchFamily="34" charset="0"/>
              </a:rPr>
              <a:t> </a:t>
            </a:r>
          </a:p>
          <a:p>
            <a:r>
              <a:rPr lang="fr-CA" sz="900" dirty="0" smtClean="0">
                <a:solidFill>
                  <a:srgbClr val="595959"/>
                </a:solidFill>
                <a:latin typeface="Arial" panose="020B0604020202020204" pitchFamily="34" charset="0"/>
                <a:cs typeface="Arial" panose="020B0604020202020204" pitchFamily="34" charset="0"/>
              </a:rPr>
              <a:t>Q18B. À quel âge avez-vous commencé à dévoiler votre identité de genre à votre entourage?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23166212"/>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43</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18471"/>
            <a:ext cx="6029424" cy="631545"/>
          </a:xfrm>
        </p:spPr>
        <p:txBody>
          <a:bodyPr/>
          <a:lstStyle/>
          <a:p>
            <a:r>
              <a:rPr lang="fr-CA" dirty="0" smtClean="0">
                <a:solidFill>
                  <a:srgbClr val="9BBB59"/>
                </a:solidFill>
              </a:rPr>
              <a:t>Orientation sexuelle : âge du début des processus de questionnement, d’acceptation et de dévoilement</a:t>
            </a:r>
            <a:endParaRPr lang="fr-CA" sz="1600"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4208536413"/>
              </p:ext>
            </p:extLst>
          </p:nvPr>
        </p:nvGraphicFramePr>
        <p:xfrm>
          <a:off x="590294" y="1412776"/>
          <a:ext cx="6588000" cy="2830958"/>
        </p:xfrm>
        <a:graphic>
          <a:graphicData uri="http://schemas.openxmlformats.org/drawingml/2006/table">
            <a:tbl>
              <a:tblPr firstRow="1" bandRow="1">
                <a:tableStyleId>{2D5ABB26-0587-4C30-8999-92F81FD0307C}</a:tableStyleId>
              </a:tblPr>
              <a:tblGrid>
                <a:gridCol w="2304000"/>
                <a:gridCol w="612000"/>
                <a:gridCol w="612000"/>
                <a:gridCol w="612000"/>
                <a:gridCol w="612000"/>
                <a:gridCol w="612000"/>
                <a:gridCol w="612000"/>
                <a:gridCol w="612000"/>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gridSpan="6">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p>
                  </a:txBody>
                  <a:tcPr marL="9525" marR="9525" marT="9525" marB="0"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endParaRPr lang="fr-CA"/>
                    </a:p>
                  </a:txBody>
                  <a:tcPr/>
                </a:tc>
                <a:tc rowSpan="2" hMerge="1">
                  <a:txBody>
                    <a:bodyPr/>
                    <a:lstStyle/>
                    <a:p>
                      <a:endParaRPr lang="fr-CA"/>
                    </a:p>
                  </a:txBody>
                  <a:tcPr/>
                </a:tc>
                <a:tc rowSpan="2" hMerge="1">
                  <a:txBody>
                    <a:bodyPr/>
                    <a:lstStyle/>
                    <a:p>
                      <a:endParaRPr lang="fr-CA"/>
                    </a:p>
                  </a:txBody>
                  <a:tcPr/>
                </a:tc>
                <a:tc rowSpan="2"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marL="0" marR="0" indent="0" algn="ctr" defTabSz="914400" rtl="0" eaLnBrk="1" fontAlgn="b" latinLnBrk="0" hangingPunct="1">
                        <a:lnSpc>
                          <a:spcPct val="100000"/>
                        </a:lnSpc>
                        <a:spcBef>
                          <a:spcPts val="0"/>
                        </a:spcBef>
                        <a:spcAft>
                          <a:spcPts val="0"/>
                        </a:spcAft>
                        <a:buClrTx/>
                        <a:buSzTx/>
                        <a:buFontTx/>
                        <a:buNone/>
                        <a:tabLst/>
                        <a:defRPr/>
                      </a:pPr>
                      <a:endPar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762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r>
                        <a:rPr lang="en-CA" sz="1200" b="1" dirty="0" err="1" smtClean="0">
                          <a:solidFill>
                            <a:srgbClr val="9BBB59"/>
                          </a:solidFill>
                          <a:latin typeface="Arial" pitchFamily="34" charset="0"/>
                          <a:cs typeface="Arial" pitchFamily="34" charset="0"/>
                        </a:rPr>
                        <a:t>Moyenne</a:t>
                      </a:r>
                      <a:r>
                        <a:rPr lang="en-CA" sz="1200" b="1" baseline="0" dirty="0" smtClean="0">
                          <a:solidFill>
                            <a:srgbClr val="9BBB59"/>
                          </a:solidFill>
                          <a:latin typeface="Arial" pitchFamily="34" charset="0"/>
                          <a:cs typeface="Arial" pitchFamily="34" charset="0"/>
                        </a:rPr>
                        <a:t> </a:t>
                      </a:r>
                      <a:r>
                        <a:rPr lang="en-CA" sz="1200" b="1" baseline="0" dirty="0" err="1" smtClean="0">
                          <a:solidFill>
                            <a:srgbClr val="9BBB59"/>
                          </a:solidFill>
                          <a:latin typeface="Arial" pitchFamily="34" charset="0"/>
                          <a:cs typeface="Arial" pitchFamily="34" charset="0"/>
                        </a:rPr>
                        <a:t>d’âge</a:t>
                      </a:r>
                      <a:r>
                        <a:rPr lang="en-CA" sz="1200" b="1" baseline="0" dirty="0" smtClean="0">
                          <a:solidFill>
                            <a:srgbClr val="9BBB59"/>
                          </a:solidFill>
                          <a:latin typeface="Arial" pitchFamily="34" charset="0"/>
                          <a:cs typeface="Arial" pitchFamily="34" charset="0"/>
                        </a:rPr>
                        <a:t>)</a:t>
                      </a:r>
                      <a:endParaRPr lang="en-CA" sz="1200" b="1" dirty="0" smtClean="0">
                        <a:solidFill>
                          <a:srgbClr val="9BBB59"/>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a:txBody>
                    <a:bodyPr/>
                    <a:lstStyle/>
                    <a:p>
                      <a:pPr marL="0" algn="ctr" defTabSz="914400" rtl="0" eaLnBrk="1" fontAlgn="b" latinLnBrk="0" hangingPunct="1"/>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Total</a:t>
                      </a: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15-17 ans</a:t>
                      </a:r>
                    </a:p>
                  </a:txBody>
                  <a:tcPr marL="9525" marR="9525" marT="9525" marB="0" anchor="ctr">
                    <a:lnL w="762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18-24 ans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25-34 ans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35-44 ans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45-54 ans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rPr>
                        <a:t>55 </a:t>
                      </a:r>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ans</a:t>
                      </a:r>
                      <a:r>
                        <a:rPr lang="fr-CA" sz="1000" b="1" kern="1200" baseline="0" dirty="0" smtClean="0">
                          <a:solidFill>
                            <a:schemeClr val="tx1">
                              <a:lumMod val="65000"/>
                              <a:lumOff val="35000"/>
                            </a:schemeClr>
                          </a:solidFill>
                          <a:latin typeface="Arial Narrow" panose="020B0606020202030204" pitchFamily="34" charset="0"/>
                          <a:ea typeface="+mn-ea"/>
                          <a:cs typeface="Arial" panose="020B0604020202020204" pitchFamily="34" charset="0"/>
                        </a:rPr>
                        <a:t> et plus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BBB59"/>
                      </a:solidFill>
                      <a:prstDash val="solid"/>
                      <a:round/>
                      <a:headEnd type="none" w="med" len="med"/>
                      <a:tailEnd type="none" w="med" len="med"/>
                    </a:lnB>
                    <a:lnTlToBr w="12700" cmpd="sng">
                      <a:noFill/>
                      <a:prstDash val="solid"/>
                    </a:lnTlToBr>
                    <a:lnBlToTr w="12700" cmpd="sng">
                      <a:noFill/>
                      <a:prstDash val="solid"/>
                    </a:lnBlToTr>
                  </a:tcPr>
                </a:tc>
              </a:tr>
              <a:tr h="25200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fr-CA" sz="900" b="0" i="0" u="none" strike="noStrike" kern="1200" dirty="0" smtClean="0">
                          <a:solidFill>
                            <a:srgbClr val="9BBB59"/>
                          </a:solidFill>
                          <a:effectLst/>
                          <a:latin typeface="Arial Narrow"/>
                          <a:ea typeface="+mn-ea"/>
                          <a:cs typeface="+mn-cs"/>
                        </a:rPr>
                        <a:t>Base: parmi les répondants</a:t>
                      </a:r>
                      <a:r>
                        <a:rPr lang="fr-CA" sz="900" b="0" i="0" u="none" strike="noStrike" kern="1200" baseline="0" dirty="0" smtClean="0">
                          <a:solidFill>
                            <a:srgbClr val="9BBB59"/>
                          </a:solidFill>
                          <a:effectLst/>
                          <a:latin typeface="Arial Narrow"/>
                          <a:ea typeface="+mn-ea"/>
                          <a:cs typeface="+mn-cs"/>
                        </a:rPr>
                        <a:t> </a:t>
                      </a:r>
                      <a:r>
                        <a:rPr lang="fr-CA" sz="900" b="0" i="0" u="none" strike="noStrike" kern="1200" dirty="0" smtClean="0">
                          <a:solidFill>
                            <a:srgbClr val="9BBB59"/>
                          </a:solidFill>
                          <a:effectLst/>
                          <a:latin typeface="Arial Narrow"/>
                          <a:ea typeface="+mn-ea"/>
                          <a:cs typeface="+mn-cs"/>
                        </a:rPr>
                        <a:t>LGBT non hétérosexuels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n=1874</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n=374</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n=776</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n=290</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n=172</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n=138</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n=124</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BBB59"/>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noFill/>
                  </a:tcPr>
                </a:tc>
              </a:tr>
              <a:tr h="396000">
                <a:tc>
                  <a:txBody>
                    <a:bodyPr/>
                    <a:lstStyle/>
                    <a:p>
                      <a:pPr marL="0" algn="l" defTabSz="914400" rtl="0" eaLnBrk="1" fontAlgn="b" latinLnBrk="0" hangingPunct="1"/>
                      <a:r>
                        <a:rPr lang="fr-CA" sz="1100" b="1" i="0" u="none" strike="noStrike" kern="1200" dirty="0" smtClean="0">
                          <a:solidFill>
                            <a:srgbClr val="5A5A5A"/>
                          </a:solidFill>
                          <a:effectLst/>
                          <a:latin typeface="Arial Narrow"/>
                          <a:ea typeface="+mn-ea"/>
                          <a:cs typeface="+mn-cs"/>
                        </a:rPr>
                        <a:t>PROCESSUS DE QUESTIONNEMENT DE L’ORIENTATION SEXUELLE</a:t>
                      </a:r>
                      <a:endParaRPr lang="fr-CA" sz="1100" b="1"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a:solidFill>
                            <a:srgbClr val="595959"/>
                          </a:solidFill>
                          <a:effectLst/>
                          <a:latin typeface="Arial"/>
                          <a:ea typeface="+mn-ea"/>
                          <a:cs typeface="+mn-cs"/>
                        </a:rPr>
                        <a:t>17.2</a:t>
                      </a: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a:solidFill>
                            <a:srgbClr val="FF0000"/>
                          </a:solidFill>
                          <a:effectLst/>
                          <a:latin typeface="Arial"/>
                          <a:ea typeface="+mn-ea"/>
                          <a:cs typeface="+mn-cs"/>
                        </a:rPr>
                        <a:t>12.5</a:t>
                      </a: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FF0000"/>
                          </a:solidFill>
                          <a:effectLst/>
                          <a:latin typeface="Arial"/>
                          <a:ea typeface="+mn-ea"/>
                          <a:cs typeface="+mn-cs"/>
                        </a:rPr>
                        <a:t>14.2</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FF0000"/>
                          </a:solidFill>
                          <a:effectLst/>
                          <a:latin typeface="Arial"/>
                          <a:ea typeface="+mn-ea"/>
                          <a:cs typeface="+mn-cs"/>
                        </a:rPr>
                        <a:t>16.1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595959"/>
                          </a:solidFill>
                          <a:effectLst/>
                          <a:latin typeface="Arial"/>
                          <a:ea typeface="+mn-ea"/>
                          <a:cs typeface="+mn-cs"/>
                        </a:rPr>
                        <a:t>17.5</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595959"/>
                          </a:solidFill>
                          <a:effectLst/>
                          <a:latin typeface="Arial"/>
                          <a:ea typeface="+mn-ea"/>
                          <a:cs typeface="+mn-cs"/>
                        </a:rPr>
                        <a:t>18.1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00B0F0"/>
                          </a:solidFill>
                          <a:effectLst/>
                          <a:latin typeface="Arial"/>
                          <a:ea typeface="+mn-ea"/>
                          <a:cs typeface="+mn-cs"/>
                        </a:rPr>
                        <a:t>19.5</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fr-CA" sz="900" b="0" i="0" u="none" strike="noStrike" kern="1200" dirty="0" smtClean="0">
                          <a:solidFill>
                            <a:srgbClr val="9BBB59"/>
                          </a:solidFill>
                          <a:effectLst/>
                          <a:latin typeface="Arial Narrow"/>
                          <a:ea typeface="+mn-ea"/>
                          <a:cs typeface="+mn-cs"/>
                        </a:rPr>
                        <a:t>Base: parmi les répondants </a:t>
                      </a:r>
                      <a:r>
                        <a:rPr lang="fr-CA" sz="900" b="0" i="0" u="none" strike="noStrike" kern="1200" baseline="0" dirty="0" smtClean="0">
                          <a:solidFill>
                            <a:srgbClr val="9BBB59"/>
                          </a:solidFill>
                          <a:effectLst/>
                          <a:latin typeface="Arial Narrow"/>
                          <a:ea typeface="+mn-ea"/>
                          <a:cs typeface="+mn-cs"/>
                        </a:rPr>
                        <a:t>ayant accepté leur </a:t>
                      </a:r>
                      <a:r>
                        <a:rPr lang="fr-CA" sz="900" b="0" i="0" u="none" strike="noStrike" kern="1200" dirty="0" smtClean="0">
                          <a:solidFill>
                            <a:srgbClr val="9BBB59"/>
                          </a:solidFill>
                          <a:effectLst/>
                          <a:latin typeface="Arial Narrow"/>
                          <a:ea typeface="+mn-ea"/>
                          <a:cs typeface="+mn-cs"/>
                        </a:rPr>
                        <a:t>orientation sexuelle</a:t>
                      </a:r>
                      <a:endParaRPr lang="fr-CA" sz="900" b="0" i="0" u="none" strike="noStrike" kern="1200" dirty="0">
                        <a:solidFill>
                          <a:srgbClr val="9BBB59"/>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n=1463</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n=245</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n=559</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n=250</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n=158</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n=132</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n=119</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r>
              <a:tr h="39600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fr-CA" sz="1100" b="1" i="0" u="none" strike="noStrike" kern="1200" dirty="0" smtClean="0">
                          <a:solidFill>
                            <a:srgbClr val="5A5A5A"/>
                          </a:solidFill>
                          <a:effectLst/>
                          <a:latin typeface="Arial Narrow"/>
                          <a:ea typeface="+mn-ea"/>
                          <a:cs typeface="+mn-cs"/>
                        </a:rPr>
                        <a:t>PROCESSUS D’ACCEPTATION DE L’ORIENTATION SEXUELLE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a:solidFill>
                            <a:srgbClr val="595959"/>
                          </a:solidFill>
                          <a:effectLst/>
                          <a:latin typeface="Arial"/>
                          <a:ea typeface="+mn-ea"/>
                          <a:cs typeface="+mn-cs"/>
                        </a:rPr>
                        <a:t>21.9</a:t>
                      </a: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a:solidFill>
                            <a:srgbClr val="FF0000"/>
                          </a:solidFill>
                          <a:effectLst/>
                          <a:latin typeface="Arial"/>
                          <a:ea typeface="+mn-ea"/>
                          <a:cs typeface="+mn-cs"/>
                        </a:rPr>
                        <a:t>13.9</a:t>
                      </a: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FF0000"/>
                          </a:solidFill>
                          <a:effectLst/>
                          <a:latin typeface="Arial"/>
                          <a:ea typeface="+mn-ea"/>
                          <a:cs typeface="+mn-cs"/>
                        </a:rPr>
                        <a:t>16.1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FF0000"/>
                          </a:solidFill>
                          <a:effectLst/>
                          <a:latin typeface="Arial"/>
                          <a:ea typeface="+mn-ea"/>
                          <a:cs typeface="+mn-cs"/>
                        </a:rPr>
                        <a:t>19.4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00B0F0"/>
                          </a:solidFill>
                          <a:effectLst/>
                          <a:latin typeface="Arial"/>
                          <a:ea typeface="+mn-ea"/>
                          <a:cs typeface="+mn-cs"/>
                        </a:rPr>
                        <a:t>23.1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00B0F0"/>
                          </a:solidFill>
                          <a:effectLst/>
                          <a:latin typeface="Arial"/>
                          <a:ea typeface="+mn-ea"/>
                          <a:cs typeface="+mn-cs"/>
                        </a:rPr>
                        <a:t>24.0</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00B0F0"/>
                          </a:solidFill>
                          <a:effectLst/>
                          <a:latin typeface="Arial"/>
                          <a:ea typeface="+mn-ea"/>
                          <a:cs typeface="+mn-cs"/>
                        </a:rPr>
                        <a:t>24.6</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fr-CA" sz="900" b="0" i="0" u="none" strike="noStrike" kern="1200" dirty="0" smtClean="0">
                          <a:solidFill>
                            <a:srgbClr val="9BBB59"/>
                          </a:solidFill>
                          <a:effectLst/>
                          <a:latin typeface="Arial Narrow"/>
                          <a:ea typeface="+mn-ea"/>
                          <a:cs typeface="+mn-cs"/>
                        </a:rPr>
                        <a:t>Base: parmi les</a:t>
                      </a:r>
                      <a:r>
                        <a:rPr lang="fr-CA" sz="900" b="0" i="0" u="none" strike="noStrike" kern="1200" baseline="0" dirty="0" smtClean="0">
                          <a:solidFill>
                            <a:srgbClr val="9BBB59"/>
                          </a:solidFill>
                          <a:effectLst/>
                          <a:latin typeface="Arial Narrow"/>
                          <a:ea typeface="+mn-ea"/>
                          <a:cs typeface="+mn-cs"/>
                        </a:rPr>
                        <a:t> répondants ayant </a:t>
                      </a:r>
                      <a:r>
                        <a:rPr lang="fr-CA" sz="900" b="0" i="0" u="none" strike="noStrike" kern="1200" dirty="0" smtClean="0">
                          <a:solidFill>
                            <a:srgbClr val="9BBB59"/>
                          </a:solidFill>
                          <a:effectLst/>
                          <a:latin typeface="Arial Narrow"/>
                          <a:ea typeface="+mn-ea"/>
                          <a:cs typeface="+mn-cs"/>
                        </a:rPr>
                        <a:t>commencé à dévoiler leur orientation sexuelle à leur entourage</a:t>
                      </a:r>
                      <a:endParaRPr lang="fr-CA" sz="900" b="0" i="0" u="none" strike="noStrike" kern="1200" dirty="0">
                        <a:solidFill>
                          <a:srgbClr val="9BBB59"/>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n=1616</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n=331</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n=641</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n=262</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n=160</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n=125</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900" b="0" i="0" u="none" strike="noStrike" kern="1200" dirty="0" smtClean="0">
                          <a:solidFill>
                            <a:srgbClr val="595959"/>
                          </a:solidFill>
                          <a:effectLst/>
                          <a:latin typeface="Arial Narrow" panose="020B0606020202030204" pitchFamily="34" charset="0"/>
                          <a:ea typeface="+mn-ea"/>
                          <a:cs typeface="+mn-cs"/>
                        </a:rPr>
                        <a:t>n=97</a:t>
                      </a:r>
                      <a:endParaRPr lang="fr-CA" sz="9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r>
              <a:tr h="396000">
                <a:tc>
                  <a:txBody>
                    <a:bodyPr/>
                    <a:lstStyle/>
                    <a:p>
                      <a:pPr marL="0" algn="l" defTabSz="914400" rtl="0" eaLnBrk="1" fontAlgn="b" latinLnBrk="0" hangingPunct="1"/>
                      <a:r>
                        <a:rPr lang="fr-CA" sz="1100" b="1" i="0" u="none" strike="noStrike" kern="1200" dirty="0" smtClean="0">
                          <a:solidFill>
                            <a:srgbClr val="5A5A5A"/>
                          </a:solidFill>
                          <a:effectLst/>
                          <a:latin typeface="Arial Narrow"/>
                          <a:ea typeface="+mn-ea"/>
                          <a:cs typeface="+mn-cs"/>
                        </a:rPr>
                        <a:t>DÉVOILEMENT</a:t>
                      </a:r>
                      <a:r>
                        <a:rPr lang="fr-CA" sz="1100" b="1" i="0" u="none" strike="noStrike" kern="1200" baseline="0" dirty="0" smtClean="0">
                          <a:solidFill>
                            <a:srgbClr val="5A5A5A"/>
                          </a:solidFill>
                          <a:effectLst/>
                          <a:latin typeface="Arial Narrow"/>
                          <a:ea typeface="+mn-ea"/>
                          <a:cs typeface="+mn-cs"/>
                        </a:rPr>
                        <a:t> DE</a:t>
                      </a:r>
                      <a:r>
                        <a:rPr lang="fr-CA" sz="1100" b="1" i="0" u="none" strike="noStrike" kern="1200" dirty="0" smtClean="0">
                          <a:solidFill>
                            <a:srgbClr val="5A5A5A"/>
                          </a:solidFill>
                          <a:effectLst/>
                          <a:latin typeface="Arial Narrow"/>
                          <a:ea typeface="+mn-ea"/>
                          <a:cs typeface="+mn-cs"/>
                        </a:rPr>
                        <a:t> L’ORIENTATION SEXUELLE</a:t>
                      </a:r>
                      <a:endParaRPr lang="fr-CA" sz="1100" b="1"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a:solidFill>
                            <a:srgbClr val="595959"/>
                          </a:solidFill>
                          <a:effectLst/>
                          <a:latin typeface="Arial"/>
                          <a:ea typeface="+mn-ea"/>
                          <a:cs typeface="+mn-cs"/>
                        </a:rPr>
                        <a:t>23.0</a:t>
                      </a:r>
                    </a:p>
                  </a:txBody>
                  <a:tcPr marL="9525" marR="9525" marT="9525" marB="0" anchor="ctr">
                    <a:lnL w="38100" cap="flat" cmpd="sng" algn="ctr">
                      <a:solidFill>
                        <a:schemeClr val="bg1"/>
                      </a:solidFill>
                      <a:prstDash val="solid"/>
                      <a:round/>
                      <a:headEnd type="none" w="med" len="med"/>
                      <a:tailEnd type="none" w="med" len="med"/>
                    </a:lnL>
                    <a:lnR w="762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a:solidFill>
                            <a:srgbClr val="FF0000"/>
                          </a:solidFill>
                          <a:effectLst/>
                          <a:latin typeface="Arial"/>
                          <a:ea typeface="+mn-ea"/>
                          <a:cs typeface="+mn-cs"/>
                        </a:rPr>
                        <a:t>14.3</a:t>
                      </a:r>
                    </a:p>
                  </a:txBody>
                  <a:tcPr marL="9525" marR="9525" marT="9525" marB="0" anchor="ctr">
                    <a:lnL w="762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FF0000"/>
                          </a:solidFill>
                          <a:effectLst/>
                          <a:latin typeface="Arial"/>
                          <a:ea typeface="+mn-ea"/>
                          <a:cs typeface="+mn-cs"/>
                        </a:rPr>
                        <a:t>17.0</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FF0000"/>
                          </a:solidFill>
                          <a:effectLst/>
                          <a:latin typeface="Arial"/>
                          <a:ea typeface="+mn-ea"/>
                          <a:cs typeface="+mn-cs"/>
                        </a:rPr>
                        <a:t>20.1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595959"/>
                          </a:solidFill>
                          <a:effectLst/>
                          <a:latin typeface="Arial"/>
                          <a:ea typeface="+mn-ea"/>
                          <a:cs typeface="+mn-cs"/>
                        </a:rPr>
                        <a:t>23.8</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00B0F0"/>
                          </a:solidFill>
                          <a:effectLst/>
                          <a:latin typeface="Arial"/>
                          <a:ea typeface="+mn-ea"/>
                          <a:cs typeface="+mn-cs"/>
                        </a:rPr>
                        <a:t>25.4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a:solidFill>
                            <a:srgbClr val="00B0F0"/>
                          </a:solidFill>
                          <a:effectLst/>
                          <a:latin typeface="Arial"/>
                          <a:ea typeface="+mn-ea"/>
                          <a:cs typeface="+mn-cs"/>
                        </a:rPr>
                        <a:t>28.1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3" name="Rectangle 12"/>
          <p:cNvSpPr/>
          <p:nvPr/>
        </p:nvSpPr>
        <p:spPr>
          <a:xfrm>
            <a:off x="590294" y="5949280"/>
            <a:ext cx="8014154" cy="507831"/>
          </a:xfrm>
          <a:prstGeom prst="rect">
            <a:avLst/>
          </a:prstGeom>
        </p:spPr>
        <p:txBody>
          <a:bodyPr wrap="square">
            <a:spAutoFit/>
          </a:bodyPr>
          <a:lstStyle/>
          <a:p>
            <a:r>
              <a:rPr lang="fr-CA" sz="900" dirty="0" smtClean="0">
                <a:solidFill>
                  <a:srgbClr val="595959"/>
                </a:solidFill>
                <a:latin typeface="Arial" panose="020B0604020202020204" pitchFamily="34" charset="0"/>
                <a:cs typeface="Arial" panose="020B0604020202020204" pitchFamily="34" charset="0"/>
              </a:rPr>
              <a:t>Q9C. À quel âge avez-vous commencé votre processus de questionnement quant à votre orientation sexuelle? </a:t>
            </a:r>
          </a:p>
          <a:p>
            <a:r>
              <a:rPr lang="fr-CA" sz="900" dirty="0">
                <a:solidFill>
                  <a:srgbClr val="595959"/>
                </a:solidFill>
                <a:latin typeface="Arial" panose="020B0604020202020204" pitchFamily="34" charset="0"/>
                <a:cs typeface="Arial" panose="020B0604020202020204" pitchFamily="34" charset="0"/>
              </a:rPr>
              <a:t>Q9D. À quel âge avez-vous commencé votre processus d’acceptation quant à votre orientation sexuelle? </a:t>
            </a:r>
            <a:endParaRPr lang="fr-CA" sz="900" dirty="0" smtClean="0">
              <a:solidFill>
                <a:srgbClr val="595959"/>
              </a:solidFill>
              <a:latin typeface="Arial" panose="020B0604020202020204" pitchFamily="34" charset="0"/>
              <a:cs typeface="Arial" panose="020B0604020202020204" pitchFamily="34" charset="0"/>
            </a:endParaRPr>
          </a:p>
          <a:p>
            <a:r>
              <a:rPr lang="fr-CA" sz="900" dirty="0" smtClean="0">
                <a:solidFill>
                  <a:srgbClr val="595959"/>
                </a:solidFill>
                <a:latin typeface="Arial" panose="020B0604020202020204" pitchFamily="34" charset="0"/>
                <a:cs typeface="Arial" panose="020B0604020202020204" pitchFamily="34" charset="0"/>
              </a:rPr>
              <a:t>Q18D. À quel âge avez-vous commencé à dévoiler votre orientation sexuelle à votre entourage? </a:t>
            </a:r>
            <a:endParaRPr lang="fr-CA" sz="900" dirty="0">
              <a:solidFill>
                <a:srgbClr val="595959"/>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86135202"/>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44</a:t>
            </a:fld>
            <a:endParaRPr lang="en-CA" dirty="0">
              <a:solidFill>
                <a:srgbClr val="000000">
                  <a:tint val="75000"/>
                </a:srgbClr>
              </a:solidFill>
            </a:endParaRPr>
          </a:p>
        </p:txBody>
      </p:sp>
      <p:sp>
        <p:nvSpPr>
          <p:cNvPr id="7" name="Rectangle 6"/>
          <p:cNvSpPr/>
          <p:nvPr>
            <p:custDataLst>
              <p:tags r:id="rId3"/>
            </p:custDataLst>
          </p:nvPr>
        </p:nvSpPr>
        <p:spPr>
          <a:xfrm>
            <a:off x="490287" y="6136962"/>
            <a:ext cx="8052786" cy="369332"/>
          </a:xfrm>
          <a:prstGeom prst="rect">
            <a:avLst/>
          </a:prstGeom>
          <a:noFill/>
        </p:spPr>
        <p:txBody>
          <a:bodyPr wrap="square" rtlCol="0">
            <a:spAutoFit/>
          </a:bodyPr>
          <a:lstStyle/>
          <a:p>
            <a:r>
              <a:rPr lang="en-US" sz="900" dirty="0">
                <a:solidFill>
                  <a:srgbClr val="595959"/>
                </a:solidFill>
                <a:latin typeface="Arial" panose="020B0604020202020204" pitchFamily="34" charset="0"/>
                <a:cs typeface="Arial" panose="020B0604020202020204" pitchFamily="34" charset="0"/>
              </a:rPr>
              <a:t/>
            </a:r>
            <a:br>
              <a:rPr lang="en-US" sz="900" dirty="0">
                <a:solidFill>
                  <a:srgbClr val="595959"/>
                </a:solidFill>
                <a:latin typeface="Arial" panose="020B0604020202020204" pitchFamily="34" charset="0"/>
                <a:cs typeface="Arial" panose="020B0604020202020204" pitchFamily="34" charset="0"/>
              </a:rPr>
            </a:br>
            <a:r>
              <a:rPr lang="en-US" sz="900" dirty="0">
                <a:solidFill>
                  <a:srgbClr val="595959"/>
                </a:solidFill>
                <a:latin typeface="Arial" panose="020B0604020202020204" pitchFamily="34" charset="0"/>
                <a:cs typeface="Arial" panose="020B0604020202020204" pitchFamily="34" charset="0"/>
              </a:rPr>
              <a:t>Q21. </a:t>
            </a:r>
            <a:r>
              <a:rPr lang="fr-CA" sz="900" dirty="0">
                <a:solidFill>
                  <a:srgbClr val="595959"/>
                </a:solidFill>
                <a:latin typeface="Arial" panose="020B0604020202020204" pitchFamily="34" charset="0"/>
                <a:cs typeface="Arial" panose="020B0604020202020204" pitchFamily="34" charset="0"/>
              </a:rPr>
              <a:t>En date d’aujourd’hui, avez-vous dévoilé votre orientation sexuelle/identité de genre  (fait votre « </a:t>
            </a:r>
            <a:r>
              <a:rPr lang="fr-CA" sz="900" dirty="0" err="1">
                <a:solidFill>
                  <a:srgbClr val="595959"/>
                </a:solidFill>
                <a:latin typeface="Arial" panose="020B0604020202020204" pitchFamily="34" charset="0"/>
                <a:cs typeface="Arial" panose="020B0604020202020204" pitchFamily="34" charset="0"/>
              </a:rPr>
              <a:t>coming</a:t>
            </a:r>
            <a:r>
              <a:rPr lang="fr-CA" sz="900" dirty="0">
                <a:solidFill>
                  <a:srgbClr val="595959"/>
                </a:solidFill>
                <a:latin typeface="Arial" panose="020B0604020202020204" pitchFamily="34" charset="0"/>
                <a:cs typeface="Arial" panose="020B0604020202020204" pitchFamily="34" charset="0"/>
              </a:rPr>
              <a:t>-out ») aux personnes suivantes?</a:t>
            </a:r>
            <a:endParaRPr lang="fr-FR" sz="900" dirty="0">
              <a:solidFill>
                <a:srgbClr val="595959"/>
              </a:solidFill>
              <a:latin typeface="Arial" panose="020B0604020202020204" pitchFamily="34" charset="0"/>
              <a:cs typeface="Arial" panose="020B0604020202020204" pitchFamily="34" charset="0"/>
            </a:endParaRPr>
          </a:p>
        </p:txBody>
      </p:sp>
      <p:graphicFrame>
        <p:nvGraphicFramePr>
          <p:cNvPr id="9" name="Graphique 8"/>
          <p:cNvGraphicFramePr/>
          <p:nvPr>
            <p:custDataLst>
              <p:tags r:id="rId4"/>
            </p:custDataLst>
            <p:extLst>
              <p:ext uri="{D42A27DB-BD31-4B8C-83A1-F6EECF244321}">
                <p14:modId xmlns:p14="http://schemas.microsoft.com/office/powerpoint/2010/main" val="1343516547"/>
              </p:ext>
            </p:extLst>
          </p:nvPr>
        </p:nvGraphicFramePr>
        <p:xfrm>
          <a:off x="323528" y="1579588"/>
          <a:ext cx="7096810" cy="4447239"/>
        </p:xfrm>
        <a:graphic>
          <a:graphicData uri="http://schemas.openxmlformats.org/drawingml/2006/chart">
            <c:chart xmlns:c="http://schemas.openxmlformats.org/drawingml/2006/chart" xmlns:r="http://schemas.openxmlformats.org/officeDocument/2006/relationships" r:id="rId9"/>
          </a:graphicData>
        </a:graphic>
      </p:graphicFrame>
      <p:sp>
        <p:nvSpPr>
          <p:cNvPr id="16" name="Titre 4"/>
          <p:cNvSpPr>
            <a:spLocks noGrp="1"/>
          </p:cNvSpPr>
          <p:nvPr>
            <p:ph type="title"/>
            <p:custDataLst>
              <p:tags r:id="rId5"/>
            </p:custDataLst>
          </p:nvPr>
        </p:nvSpPr>
        <p:spPr>
          <a:xfrm>
            <a:off x="558800" y="404664"/>
            <a:ext cx="5309344" cy="919577"/>
          </a:xfrm>
        </p:spPr>
        <p:txBody>
          <a:bodyPr>
            <a:normAutofit/>
          </a:bodyPr>
          <a:lstStyle/>
          <a:p>
            <a:r>
              <a:rPr lang="fr-CA" sz="2000" dirty="0" smtClean="0">
                <a:solidFill>
                  <a:srgbClr val="9BBB59"/>
                </a:solidFill>
              </a:rPr>
              <a:t>Cercles de l’entourage dans lesquels le </a:t>
            </a:r>
            <a:r>
              <a:rPr lang="fr-CA" sz="2000" dirty="0" err="1" smtClean="0">
                <a:solidFill>
                  <a:srgbClr val="9BBB59"/>
                </a:solidFill>
              </a:rPr>
              <a:t>coming</a:t>
            </a:r>
            <a:r>
              <a:rPr lang="fr-CA" sz="2000" dirty="0" smtClean="0">
                <a:solidFill>
                  <a:srgbClr val="9BBB59"/>
                </a:solidFill>
              </a:rPr>
              <a:t>-out est fait</a:t>
            </a:r>
            <a:br>
              <a:rPr lang="fr-CA" sz="2000" dirty="0" smtClean="0">
                <a:solidFill>
                  <a:srgbClr val="9BBB59"/>
                </a:solidFill>
              </a:rPr>
            </a:br>
            <a:endParaRPr lang="fr-CA" sz="2000" dirty="0">
              <a:solidFill>
                <a:srgbClr val="9BBB59"/>
              </a:solidFill>
            </a:endParaRPr>
          </a:p>
        </p:txBody>
      </p:sp>
      <p:graphicFrame>
        <p:nvGraphicFramePr>
          <p:cNvPr id="5" name="Tableau 4"/>
          <p:cNvGraphicFramePr>
            <a:graphicFrameLocks noGrp="1"/>
          </p:cNvGraphicFramePr>
          <p:nvPr>
            <p:extLst>
              <p:ext uri="{D42A27DB-BD31-4B8C-83A1-F6EECF244321}">
                <p14:modId xmlns:p14="http://schemas.microsoft.com/office/powerpoint/2010/main" val="988660251"/>
              </p:ext>
            </p:extLst>
          </p:nvPr>
        </p:nvGraphicFramePr>
        <p:xfrm>
          <a:off x="7284640" y="1340768"/>
          <a:ext cx="1103784" cy="4320481"/>
        </p:xfrm>
        <a:graphic>
          <a:graphicData uri="http://schemas.openxmlformats.org/drawingml/2006/table">
            <a:tbl>
              <a:tblPr firstRow="1" bandRow="1">
                <a:tableStyleId>{073A0DAA-6AF3-43AB-8588-CEC1D06C72B9}</a:tableStyleId>
              </a:tblPr>
              <a:tblGrid>
                <a:gridCol w="1103784"/>
              </a:tblGrid>
              <a:tr h="32472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CA" sz="1200" b="1" u="none" dirty="0" smtClean="0">
                          <a:solidFill>
                            <a:srgbClr val="595959"/>
                          </a:solidFill>
                          <a:latin typeface="Arial" panose="020B0604020202020204" pitchFamily="34" charset="0"/>
                          <a:cs typeface="Arial" panose="020B0604020202020204" pitchFamily="34" charset="0"/>
                        </a:rPr>
                        <a:t>Total Oui</a:t>
                      </a:r>
                    </a:p>
                  </a:txBody>
                  <a:tcPr>
                    <a:lnB w="19050" cap="flat" cmpd="sng" algn="ctr">
                      <a:solidFill>
                        <a:schemeClr val="tx1">
                          <a:lumMod val="50000"/>
                          <a:lumOff val="50000"/>
                        </a:schemeClr>
                      </a:solidFill>
                      <a:prstDash val="solid"/>
                      <a:round/>
                      <a:headEnd type="none" w="med" len="med"/>
                      <a:tailEnd type="none" w="med" len="med"/>
                    </a:lnB>
                    <a:noFill/>
                  </a:tcPr>
                </a:tc>
              </a:tr>
              <a:tr h="499470">
                <a:tc>
                  <a:txBody>
                    <a:bodyPr/>
                    <a:lstStyle/>
                    <a:p>
                      <a:pPr algn="ctr"/>
                      <a:r>
                        <a:rPr lang="fr-CA" sz="1200" b="1" dirty="0" smtClean="0">
                          <a:solidFill>
                            <a:srgbClr val="595959"/>
                          </a:solidFill>
                          <a:latin typeface="Arial" panose="020B0604020202020204" pitchFamily="34" charset="0"/>
                          <a:cs typeface="Arial" panose="020B0604020202020204" pitchFamily="34" charset="0"/>
                        </a:rPr>
                        <a:t>81%</a:t>
                      </a:r>
                      <a:endParaRPr lang="fr-CA" sz="1200" b="1" dirty="0">
                        <a:solidFill>
                          <a:srgbClr val="595959"/>
                        </a:solidFill>
                        <a:latin typeface="Arial" panose="020B0604020202020204" pitchFamily="34" charset="0"/>
                        <a:cs typeface="Arial" panose="020B0604020202020204" pitchFamily="34" charset="0"/>
                      </a:endParaRPr>
                    </a:p>
                  </a:txBody>
                  <a:tcPr anchor="ctr">
                    <a:lnT w="19050" cap="flat" cmpd="sng" algn="ctr">
                      <a:solidFill>
                        <a:schemeClr val="tx1">
                          <a:lumMod val="50000"/>
                          <a:lumOff val="50000"/>
                        </a:schemeClr>
                      </a:solidFill>
                      <a:prstDash val="solid"/>
                      <a:round/>
                      <a:headEnd type="none" w="med" len="med"/>
                      <a:tailEnd type="none" w="med" len="med"/>
                    </a:lnT>
                    <a:noFill/>
                  </a:tcPr>
                </a:tc>
              </a:tr>
              <a:tr h="499470">
                <a:tc>
                  <a:txBody>
                    <a:bodyPr/>
                    <a:lstStyle/>
                    <a:p>
                      <a:pPr algn="ctr"/>
                      <a:r>
                        <a:rPr lang="fr-CA" sz="1200" b="1" dirty="0" smtClean="0">
                          <a:solidFill>
                            <a:srgbClr val="595959"/>
                          </a:solidFill>
                          <a:latin typeface="Arial" panose="020B0604020202020204" pitchFamily="34" charset="0"/>
                          <a:cs typeface="Arial" panose="020B0604020202020204" pitchFamily="34" charset="0"/>
                        </a:rPr>
                        <a:t>76%</a:t>
                      </a:r>
                      <a:endParaRPr lang="fr-CA" sz="1200" b="1" dirty="0">
                        <a:solidFill>
                          <a:srgbClr val="595959"/>
                        </a:solidFill>
                        <a:latin typeface="Arial" panose="020B0604020202020204" pitchFamily="34" charset="0"/>
                        <a:cs typeface="Arial" panose="020B0604020202020204" pitchFamily="34" charset="0"/>
                      </a:endParaRPr>
                    </a:p>
                  </a:txBody>
                  <a:tcPr anchor="ctr">
                    <a:noFill/>
                  </a:tcPr>
                </a:tc>
              </a:tr>
              <a:tr h="499470">
                <a:tc>
                  <a:txBody>
                    <a:bodyPr/>
                    <a:lstStyle/>
                    <a:p>
                      <a:pPr algn="ctr"/>
                      <a:r>
                        <a:rPr lang="fr-CA" sz="1200" b="1" dirty="0" smtClean="0">
                          <a:solidFill>
                            <a:srgbClr val="595959"/>
                          </a:solidFill>
                          <a:latin typeface="Arial" panose="020B0604020202020204" pitchFamily="34" charset="0"/>
                          <a:cs typeface="Arial" panose="020B0604020202020204" pitchFamily="34" charset="0"/>
                        </a:rPr>
                        <a:t>62%</a:t>
                      </a:r>
                      <a:endParaRPr lang="fr-CA" sz="1200" b="1" dirty="0">
                        <a:solidFill>
                          <a:srgbClr val="595959"/>
                        </a:solidFill>
                        <a:latin typeface="Arial" panose="020B0604020202020204" pitchFamily="34" charset="0"/>
                        <a:cs typeface="Arial" panose="020B0604020202020204" pitchFamily="34" charset="0"/>
                      </a:endParaRPr>
                    </a:p>
                  </a:txBody>
                  <a:tcPr anchor="ctr">
                    <a:noFill/>
                  </a:tcPr>
                </a:tc>
              </a:tr>
              <a:tr h="499470">
                <a:tc>
                  <a:txBody>
                    <a:bodyPr/>
                    <a:lstStyle/>
                    <a:p>
                      <a:pPr algn="ctr"/>
                      <a:r>
                        <a:rPr lang="fr-CA" sz="1200" b="1" dirty="0" smtClean="0">
                          <a:solidFill>
                            <a:srgbClr val="595959"/>
                          </a:solidFill>
                          <a:latin typeface="Arial" panose="020B0604020202020204" pitchFamily="34" charset="0"/>
                          <a:cs typeface="Arial" panose="020B0604020202020204" pitchFamily="34" charset="0"/>
                        </a:rPr>
                        <a:t>65%</a:t>
                      </a:r>
                      <a:endParaRPr lang="fr-CA" sz="1200" b="1" dirty="0">
                        <a:solidFill>
                          <a:srgbClr val="595959"/>
                        </a:solidFill>
                        <a:latin typeface="Arial" panose="020B0604020202020204" pitchFamily="34" charset="0"/>
                        <a:cs typeface="Arial" panose="020B0604020202020204" pitchFamily="34" charset="0"/>
                      </a:endParaRPr>
                    </a:p>
                  </a:txBody>
                  <a:tcPr anchor="ctr">
                    <a:noFill/>
                  </a:tcPr>
                </a:tc>
              </a:tr>
              <a:tr h="499470">
                <a:tc>
                  <a:txBody>
                    <a:bodyPr/>
                    <a:lstStyle/>
                    <a:p>
                      <a:pPr algn="ctr"/>
                      <a:r>
                        <a:rPr lang="fr-CA" sz="1200" b="1" dirty="0" smtClean="0">
                          <a:solidFill>
                            <a:srgbClr val="595959"/>
                          </a:solidFill>
                          <a:latin typeface="Arial" panose="020B0604020202020204" pitchFamily="34" charset="0"/>
                          <a:cs typeface="Arial" panose="020B0604020202020204" pitchFamily="34" charset="0"/>
                        </a:rPr>
                        <a:t>40%</a:t>
                      </a:r>
                      <a:endParaRPr lang="fr-CA" sz="1200" b="1" dirty="0">
                        <a:solidFill>
                          <a:srgbClr val="595959"/>
                        </a:solidFill>
                        <a:latin typeface="Arial" panose="020B0604020202020204" pitchFamily="34" charset="0"/>
                        <a:cs typeface="Arial" panose="020B0604020202020204" pitchFamily="34" charset="0"/>
                      </a:endParaRPr>
                    </a:p>
                  </a:txBody>
                  <a:tcPr anchor="ctr">
                    <a:noFill/>
                  </a:tcPr>
                </a:tc>
              </a:tr>
              <a:tr h="499470">
                <a:tc>
                  <a:txBody>
                    <a:bodyPr/>
                    <a:lstStyle/>
                    <a:p>
                      <a:pPr algn="ctr"/>
                      <a:r>
                        <a:rPr lang="fr-CA" sz="1200" b="1" dirty="0" smtClean="0">
                          <a:solidFill>
                            <a:srgbClr val="595959"/>
                          </a:solidFill>
                          <a:latin typeface="Arial" panose="020B0604020202020204" pitchFamily="34" charset="0"/>
                          <a:cs typeface="Arial" panose="020B0604020202020204" pitchFamily="34" charset="0"/>
                        </a:rPr>
                        <a:t>46%</a:t>
                      </a:r>
                      <a:endParaRPr lang="fr-CA" sz="1200" b="1" dirty="0">
                        <a:solidFill>
                          <a:srgbClr val="595959"/>
                        </a:solidFill>
                        <a:latin typeface="Arial" panose="020B0604020202020204" pitchFamily="34" charset="0"/>
                        <a:cs typeface="Arial" panose="020B0604020202020204" pitchFamily="34" charset="0"/>
                      </a:endParaRPr>
                    </a:p>
                  </a:txBody>
                  <a:tcPr anchor="ctr">
                    <a:noFill/>
                  </a:tcPr>
                </a:tc>
              </a:tr>
              <a:tr h="499470">
                <a:tc>
                  <a:txBody>
                    <a:bodyPr/>
                    <a:lstStyle/>
                    <a:p>
                      <a:pPr algn="ctr"/>
                      <a:r>
                        <a:rPr lang="fr-CA" sz="1200" b="1" dirty="0" smtClean="0">
                          <a:solidFill>
                            <a:srgbClr val="595959"/>
                          </a:solidFill>
                          <a:latin typeface="Arial" panose="020B0604020202020204" pitchFamily="34" charset="0"/>
                          <a:cs typeface="Arial" panose="020B0604020202020204" pitchFamily="34" charset="0"/>
                        </a:rPr>
                        <a:t>55%</a:t>
                      </a:r>
                      <a:endParaRPr lang="fr-CA" sz="1200" b="1" dirty="0">
                        <a:solidFill>
                          <a:srgbClr val="595959"/>
                        </a:solidFill>
                        <a:latin typeface="Arial" panose="020B0604020202020204" pitchFamily="34" charset="0"/>
                        <a:cs typeface="Arial" panose="020B0604020202020204" pitchFamily="34" charset="0"/>
                      </a:endParaRPr>
                    </a:p>
                  </a:txBody>
                  <a:tcPr anchor="ctr">
                    <a:noFill/>
                  </a:tcPr>
                </a:tc>
              </a:tr>
              <a:tr h="499470">
                <a:tc>
                  <a:txBody>
                    <a:bodyPr/>
                    <a:lstStyle/>
                    <a:p>
                      <a:pPr algn="ctr"/>
                      <a:r>
                        <a:rPr lang="fr-CA" sz="1200" b="1" dirty="0" smtClean="0">
                          <a:solidFill>
                            <a:srgbClr val="595959"/>
                          </a:solidFill>
                          <a:latin typeface="Arial" panose="020B0604020202020204" pitchFamily="34" charset="0"/>
                          <a:cs typeface="Arial" panose="020B0604020202020204" pitchFamily="34" charset="0"/>
                        </a:rPr>
                        <a:t>44%</a:t>
                      </a:r>
                      <a:endParaRPr lang="fr-CA" sz="1200" b="1" dirty="0">
                        <a:solidFill>
                          <a:srgbClr val="595959"/>
                        </a:solidFill>
                        <a:latin typeface="Arial" panose="020B0604020202020204" pitchFamily="34" charset="0"/>
                        <a:cs typeface="Arial" panose="020B0604020202020204" pitchFamily="34" charset="0"/>
                      </a:endParaRPr>
                    </a:p>
                  </a:txBody>
                  <a:tcPr anchor="ctr">
                    <a:noFill/>
                  </a:tcPr>
                </a:tc>
              </a:tr>
            </a:tbl>
          </a:graphicData>
        </a:graphic>
      </p:graphicFrame>
      <p:sp>
        <p:nvSpPr>
          <p:cNvPr id="18" name="Rectangle 17"/>
          <p:cNvSpPr/>
          <p:nvPr>
            <p:custDataLst>
              <p:tags r:id="rId6"/>
            </p:custDataLst>
          </p:nvPr>
        </p:nvSpPr>
        <p:spPr>
          <a:xfrm>
            <a:off x="499526" y="1131202"/>
            <a:ext cx="2582758"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pour qui le cercle s’applique</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11003704"/>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45</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193684366"/>
              </p:ext>
            </p:extLst>
          </p:nvPr>
        </p:nvGraphicFramePr>
        <p:xfrm>
          <a:off x="527098" y="1196752"/>
          <a:ext cx="7992889" cy="4919810"/>
        </p:xfrm>
        <a:graphic>
          <a:graphicData uri="http://schemas.openxmlformats.org/drawingml/2006/table">
            <a:tbl>
              <a:tblPr firstRow="1" bandRow="1">
                <a:tableStyleId>{2D5ABB26-0587-4C30-8999-92F81FD0307C}</a:tableStyleId>
              </a:tblPr>
              <a:tblGrid>
                <a:gridCol w="2302578"/>
                <a:gridCol w="882703"/>
                <a:gridCol w="801268"/>
                <a:gridCol w="801268"/>
                <a:gridCol w="801268"/>
                <a:gridCol w="801268"/>
                <a:gridCol w="801268"/>
                <a:gridCol w="801268"/>
              </a:tblGrid>
              <a:tr h="329091">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endParaRPr lang="fr-CA"/>
                    </a:p>
                  </a:txBody>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56940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33170">
                <a:tc>
                  <a:txBody>
                    <a:bodyPr/>
                    <a:lstStyle/>
                    <a:p>
                      <a:pPr algn="l" fontAlgn="ctr"/>
                      <a:r>
                        <a:rPr lang="fr-CA" sz="1100" b="1" i="0" u="none" strike="noStrike" dirty="0" smtClean="0">
                          <a:solidFill>
                            <a:srgbClr val="595959"/>
                          </a:solidFill>
                          <a:effectLst/>
                          <a:latin typeface="Arial Narrow" panose="020B0606020202030204" pitchFamily="34" charset="0"/>
                        </a:rPr>
                        <a:t>Votre cercle d’amis</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(n=1881)</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(n=379)</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(n=770)</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(n=292)</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(n=176)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(n=138)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(n=126)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totalement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partiellement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fr-CA" sz="1100" b="1" i="0" u="none" strike="noStrike" dirty="0" smtClean="0">
                          <a:solidFill>
                            <a:srgbClr val="595959"/>
                          </a:solidFill>
                          <a:effectLst/>
                          <a:latin typeface="Arial Narrow" panose="020B0606020202030204" pitchFamily="34" charset="0"/>
                        </a:rPr>
                        <a:t>Votre cercle familial immédiat (parents, frère, sœur)</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(n=1876)</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(n=377)</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(n=770)</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(n=294)</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(n=175)</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(n=138)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(n=122)</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totalement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partiellement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fr-CA" sz="1100" b="1" i="0" u="none" strike="noStrike" dirty="0" smtClean="0">
                          <a:solidFill>
                            <a:srgbClr val="595959"/>
                          </a:solidFill>
                          <a:effectLst/>
                          <a:latin typeface="Arial Narrow" panose="020B0606020202030204" pitchFamily="34" charset="0"/>
                        </a:rPr>
                        <a:t>Votre conjoint(e),</a:t>
                      </a:r>
                      <a:r>
                        <a:rPr lang="fr-CA" sz="1100" b="1" i="0" u="none" strike="noStrike" baseline="0" dirty="0" smtClean="0">
                          <a:solidFill>
                            <a:srgbClr val="595959"/>
                          </a:solidFill>
                          <a:effectLst/>
                          <a:latin typeface="Arial Narrow" panose="020B0606020202030204" pitchFamily="34" charset="0"/>
                        </a:rPr>
                        <a:t> vos enfants</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(n=917)</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(n=132)</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(n=435)</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(n=134)</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(n=84)</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(n=65)</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(n=67)</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totalement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partiellement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fr-CA" sz="1100" b="1" i="0" u="none" strike="noStrike" dirty="0" smtClean="0">
                          <a:solidFill>
                            <a:srgbClr val="595959"/>
                          </a:solidFill>
                          <a:effectLst/>
                          <a:latin typeface="Arial Narrow" panose="020B0606020202030204" pitchFamily="34" charset="0"/>
                        </a:rPr>
                        <a:t>Votre cercle familial élargi (oncles, tantes, cousins, grands-parents, etc.)</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(n=1856)</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(n=378)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(n=758)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(n=287)</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(n=174)</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(n=137)</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(n=122)</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totalement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partiellement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2582758"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répondants pour qui le cercle s’applique</a:t>
            </a:r>
            <a:endParaRPr lang="fr-CA" sz="900" dirty="0">
              <a:solidFill>
                <a:srgbClr val="000000"/>
              </a:solidFill>
              <a:latin typeface="Arial" panose="020B0604020202020204" pitchFamily="34" charset="0"/>
              <a:cs typeface="Arial" panose="020B0604020202020204" pitchFamily="34" charset="0"/>
            </a:endParaRPr>
          </a:p>
        </p:txBody>
      </p:sp>
      <p:sp>
        <p:nvSpPr>
          <p:cNvPr id="11" name="Titre 4"/>
          <p:cNvSpPr>
            <a:spLocks noGrp="1"/>
          </p:cNvSpPr>
          <p:nvPr>
            <p:ph type="title"/>
            <p:custDataLst>
              <p:tags r:id="rId5"/>
            </p:custDataLst>
          </p:nvPr>
        </p:nvSpPr>
        <p:spPr>
          <a:xfrm>
            <a:off x="558800" y="127265"/>
            <a:ext cx="5309344" cy="919577"/>
          </a:xfrm>
        </p:spPr>
        <p:txBody>
          <a:bodyPr>
            <a:normAutofit/>
          </a:bodyPr>
          <a:lstStyle/>
          <a:p>
            <a:r>
              <a:rPr lang="fr-CA" sz="2000" dirty="0" smtClean="0">
                <a:solidFill>
                  <a:srgbClr val="9BBB59"/>
                </a:solidFill>
              </a:rPr>
              <a:t>Cercles de l’entourage dans lesquels le </a:t>
            </a:r>
            <a:r>
              <a:rPr lang="fr-CA" sz="2000" dirty="0" err="1" smtClean="0">
                <a:solidFill>
                  <a:srgbClr val="9BBB59"/>
                </a:solidFill>
              </a:rPr>
              <a:t>coming</a:t>
            </a:r>
            <a:r>
              <a:rPr lang="fr-CA" sz="2000" dirty="0" smtClean="0">
                <a:solidFill>
                  <a:srgbClr val="9BBB59"/>
                </a:solidFill>
              </a:rPr>
              <a:t>-out est fait</a:t>
            </a:r>
            <a:br>
              <a:rPr lang="fr-CA" sz="2000" dirty="0" smtClean="0">
                <a:solidFill>
                  <a:srgbClr val="9BBB59"/>
                </a:solidFill>
              </a:rPr>
            </a:br>
            <a:endParaRPr lang="fr-CA" sz="2000" dirty="0">
              <a:solidFill>
                <a:srgbClr val="9BBB59"/>
              </a:solidFill>
            </a:endParaRPr>
          </a:p>
        </p:txBody>
      </p:sp>
      <p:sp>
        <p:nvSpPr>
          <p:cNvPr id="10" name="Rectangle 9"/>
          <p:cNvSpPr/>
          <p:nvPr>
            <p:custDataLst>
              <p:tags r:id="rId6"/>
            </p:custDataLst>
          </p:nvPr>
        </p:nvSpPr>
        <p:spPr>
          <a:xfrm>
            <a:off x="490287" y="6136962"/>
            <a:ext cx="8052786" cy="369332"/>
          </a:xfrm>
          <a:prstGeom prst="rect">
            <a:avLst/>
          </a:prstGeom>
          <a:noFill/>
        </p:spPr>
        <p:txBody>
          <a:bodyPr wrap="square" rtlCol="0">
            <a:spAutoFit/>
          </a:bodyPr>
          <a:lstStyle/>
          <a:p>
            <a:r>
              <a:rPr lang="en-US" sz="900" dirty="0">
                <a:solidFill>
                  <a:srgbClr val="595959"/>
                </a:solidFill>
                <a:latin typeface="Arial" panose="020B0604020202020204" pitchFamily="34" charset="0"/>
                <a:cs typeface="Arial" panose="020B0604020202020204" pitchFamily="34" charset="0"/>
              </a:rPr>
              <a:t/>
            </a:r>
            <a:br>
              <a:rPr lang="en-US" sz="900" dirty="0">
                <a:solidFill>
                  <a:srgbClr val="595959"/>
                </a:solidFill>
                <a:latin typeface="Arial" panose="020B0604020202020204" pitchFamily="34" charset="0"/>
                <a:cs typeface="Arial" panose="020B0604020202020204" pitchFamily="34" charset="0"/>
              </a:rPr>
            </a:br>
            <a:r>
              <a:rPr lang="en-US" sz="900" dirty="0">
                <a:solidFill>
                  <a:srgbClr val="595959"/>
                </a:solidFill>
                <a:latin typeface="Arial" panose="020B0604020202020204" pitchFamily="34" charset="0"/>
                <a:cs typeface="Arial" panose="020B0604020202020204" pitchFamily="34" charset="0"/>
              </a:rPr>
              <a:t>Q21. </a:t>
            </a:r>
            <a:r>
              <a:rPr lang="fr-CA" sz="900" dirty="0">
                <a:solidFill>
                  <a:srgbClr val="595959"/>
                </a:solidFill>
                <a:latin typeface="Arial" panose="020B0604020202020204" pitchFamily="34" charset="0"/>
                <a:cs typeface="Arial" panose="020B0604020202020204" pitchFamily="34" charset="0"/>
              </a:rPr>
              <a:t>En date d’aujourd’hui, avez-vous dévoilé votre orientation sexuelle/identité de genre  (fait votre « </a:t>
            </a:r>
            <a:r>
              <a:rPr lang="fr-CA" sz="900" dirty="0" err="1">
                <a:solidFill>
                  <a:srgbClr val="595959"/>
                </a:solidFill>
                <a:latin typeface="Arial" panose="020B0604020202020204" pitchFamily="34" charset="0"/>
                <a:cs typeface="Arial" panose="020B0604020202020204" pitchFamily="34" charset="0"/>
              </a:rPr>
              <a:t>coming</a:t>
            </a:r>
            <a:r>
              <a:rPr lang="fr-CA" sz="900" dirty="0">
                <a:solidFill>
                  <a:srgbClr val="595959"/>
                </a:solidFill>
                <a:latin typeface="Arial" panose="020B0604020202020204" pitchFamily="34" charset="0"/>
                <a:cs typeface="Arial" panose="020B0604020202020204" pitchFamily="34" charset="0"/>
              </a:rPr>
              <a:t>-out ») aux personnes suivantes?</a:t>
            </a:r>
            <a:endParaRPr lang="fr-FR" sz="900" dirty="0">
              <a:solidFill>
                <a:srgbClr val="595959"/>
              </a:solidFill>
              <a:latin typeface="Arial" panose="020B0604020202020204" pitchFamily="34" charset="0"/>
              <a:cs typeface="Arial" panose="020B0604020202020204" pitchFamily="34" charset="0"/>
            </a:endParaRPr>
          </a:p>
        </p:txBody>
      </p:sp>
      <p:sp>
        <p:nvSpPr>
          <p:cNvPr id="2" name="ZoneTexte 1"/>
          <p:cNvSpPr txBox="1"/>
          <p:nvPr/>
        </p:nvSpPr>
        <p:spPr>
          <a:xfrm>
            <a:off x="7895001" y="1168177"/>
            <a:ext cx="648072" cy="369332"/>
          </a:xfrm>
          <a:prstGeom prst="rect">
            <a:avLst/>
          </a:prstGeom>
          <a:noFill/>
        </p:spPr>
        <p:txBody>
          <a:bodyPr wrap="square" rtlCol="0">
            <a:spAutoFit/>
          </a:bodyPr>
          <a:lstStyle/>
          <a:p>
            <a:r>
              <a:rPr lang="fr-CA" i="1" dirty="0">
                <a:solidFill>
                  <a:srgbClr val="9BBB59"/>
                </a:solidFill>
              </a:rPr>
              <a:t>(1/2)</a:t>
            </a:r>
            <a:endParaRPr lang="fr-CA" i="1" dirty="0"/>
          </a:p>
        </p:txBody>
      </p:sp>
    </p:spTree>
    <p:extLst>
      <p:ext uri="{BB962C8B-B14F-4D97-AF65-F5344CB8AC3E}">
        <p14:creationId xmlns:p14="http://schemas.microsoft.com/office/powerpoint/2010/main" val="4125247460"/>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46</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614734365"/>
              </p:ext>
            </p:extLst>
          </p:nvPr>
        </p:nvGraphicFramePr>
        <p:xfrm>
          <a:off x="539552" y="1213531"/>
          <a:ext cx="7992889" cy="4883862"/>
        </p:xfrm>
        <a:graphic>
          <a:graphicData uri="http://schemas.openxmlformats.org/drawingml/2006/table">
            <a:tbl>
              <a:tblPr firstRow="1" bandRow="1">
                <a:tableStyleId>{2D5ABB26-0587-4C30-8999-92F81FD0307C}</a:tableStyleId>
              </a:tblPr>
              <a:tblGrid>
                <a:gridCol w="2302578"/>
                <a:gridCol w="882703"/>
                <a:gridCol w="801268"/>
                <a:gridCol w="801268"/>
                <a:gridCol w="801268"/>
                <a:gridCol w="801268"/>
                <a:gridCol w="801268"/>
                <a:gridCol w="801268"/>
              </a:tblGrid>
              <a:tr h="38432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endParaRPr lang="fr-CA"/>
                    </a:p>
                  </a:txBody>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377592">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45445">
                <a:tc>
                  <a:txBody>
                    <a:bodyPr/>
                    <a:lstStyle/>
                    <a:p>
                      <a:pPr algn="l" fontAlgn="ctr"/>
                      <a:r>
                        <a:rPr lang="fr-CA" sz="1100" b="1" i="0" u="none" strike="noStrike" dirty="0" smtClean="0">
                          <a:solidFill>
                            <a:srgbClr val="595959"/>
                          </a:solidFill>
                          <a:effectLst/>
                          <a:latin typeface="Arial Narrow" panose="020B0606020202030204" pitchFamily="34" charset="0"/>
                        </a:rPr>
                        <a:t>La direction de l’entreprise dans laquelle vous travaillez</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(n=1811)</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(n=358)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(n=741)</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(n=286)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(n=171)</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(n=133)</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(n=122)</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totalement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partiellement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fr-CA" sz="1100" b="1" i="0" u="none" strike="noStrike" dirty="0" smtClean="0">
                          <a:solidFill>
                            <a:srgbClr val="595959"/>
                          </a:solidFill>
                          <a:effectLst/>
                          <a:latin typeface="Arial Narrow" panose="020B0606020202030204" pitchFamily="34" charset="0"/>
                        </a:rPr>
                        <a:t>Vos collègues de travail</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(n=1834)</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(n=360)</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(n=746)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(n=291)</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(n=176)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(n=137)</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(n=124)</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totalement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partiellement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fr-CA" sz="1100" b="1" i="0" u="none" strike="noStrike" dirty="0" smtClean="0">
                          <a:solidFill>
                            <a:srgbClr val="595959"/>
                          </a:solidFill>
                          <a:effectLst/>
                          <a:latin typeface="Arial Narrow" panose="020B0606020202030204" pitchFamily="34" charset="0"/>
                        </a:rPr>
                        <a:t>Vos collègues de classe</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(n=1442)</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(n=374)</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(n=696)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(n=192)</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(n=78)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(n=46)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(n=56)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totalement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partiellement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fr-CA" sz="1100" b="1" i="0" u="none" strike="noStrike" dirty="0" smtClean="0">
                          <a:solidFill>
                            <a:srgbClr val="595959"/>
                          </a:solidFill>
                          <a:effectLst/>
                          <a:latin typeface="Arial Narrow" panose="020B0606020202030204" pitchFamily="34" charset="0"/>
                        </a:rPr>
                        <a:t>Le personnel de votre établissement scolaire</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(n=1411)</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(n=367)</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(n=685)</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(n=181)</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(n=75)</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(n=47)</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(n=56)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totalement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partiellement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2582758"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répondants pour qui le cercle s’applique</a:t>
            </a:r>
            <a:endParaRPr lang="fr-CA" sz="900" dirty="0">
              <a:solidFill>
                <a:srgbClr val="000000"/>
              </a:solidFill>
              <a:latin typeface="Arial" panose="020B0604020202020204" pitchFamily="34" charset="0"/>
              <a:cs typeface="Arial" panose="020B0604020202020204" pitchFamily="34" charset="0"/>
            </a:endParaRPr>
          </a:p>
        </p:txBody>
      </p:sp>
      <p:sp>
        <p:nvSpPr>
          <p:cNvPr id="11" name="Titre 4"/>
          <p:cNvSpPr>
            <a:spLocks noGrp="1"/>
          </p:cNvSpPr>
          <p:nvPr>
            <p:ph type="title"/>
            <p:custDataLst>
              <p:tags r:id="rId5"/>
            </p:custDataLst>
          </p:nvPr>
        </p:nvSpPr>
        <p:spPr>
          <a:xfrm>
            <a:off x="558800" y="127265"/>
            <a:ext cx="5309344" cy="919577"/>
          </a:xfrm>
        </p:spPr>
        <p:txBody>
          <a:bodyPr>
            <a:normAutofit/>
          </a:bodyPr>
          <a:lstStyle/>
          <a:p>
            <a:r>
              <a:rPr lang="fr-CA" sz="2000" dirty="0" smtClean="0">
                <a:solidFill>
                  <a:srgbClr val="9BBB59"/>
                </a:solidFill>
              </a:rPr>
              <a:t>Cercles de l’entourage dans lesquels le </a:t>
            </a:r>
            <a:r>
              <a:rPr lang="fr-CA" sz="2000" dirty="0" err="1" smtClean="0">
                <a:solidFill>
                  <a:srgbClr val="9BBB59"/>
                </a:solidFill>
              </a:rPr>
              <a:t>coming</a:t>
            </a:r>
            <a:r>
              <a:rPr lang="fr-CA" sz="2000" dirty="0" smtClean="0">
                <a:solidFill>
                  <a:srgbClr val="9BBB59"/>
                </a:solidFill>
              </a:rPr>
              <a:t>-out est fait</a:t>
            </a:r>
            <a:br>
              <a:rPr lang="fr-CA" sz="2000" dirty="0" smtClean="0">
                <a:solidFill>
                  <a:srgbClr val="9BBB59"/>
                </a:solidFill>
              </a:rPr>
            </a:br>
            <a:endParaRPr lang="fr-CA" sz="2000" dirty="0">
              <a:solidFill>
                <a:srgbClr val="9BBB59"/>
              </a:solidFill>
            </a:endParaRPr>
          </a:p>
        </p:txBody>
      </p:sp>
      <p:sp>
        <p:nvSpPr>
          <p:cNvPr id="10" name="Rectangle 9"/>
          <p:cNvSpPr/>
          <p:nvPr>
            <p:custDataLst>
              <p:tags r:id="rId6"/>
            </p:custDataLst>
          </p:nvPr>
        </p:nvSpPr>
        <p:spPr>
          <a:xfrm>
            <a:off x="490287" y="6120507"/>
            <a:ext cx="8052786" cy="369332"/>
          </a:xfrm>
          <a:prstGeom prst="rect">
            <a:avLst/>
          </a:prstGeom>
        </p:spPr>
        <p:txBody>
          <a:bodyPr>
            <a:spAutoFit/>
          </a:bodyPr>
          <a:lstStyle/>
          <a:p>
            <a:r>
              <a:rPr lang="en-US" sz="900" dirty="0">
                <a:solidFill>
                  <a:srgbClr val="595959"/>
                </a:solidFill>
                <a:latin typeface="Arial" panose="020B0604020202020204" pitchFamily="34" charset="0"/>
                <a:cs typeface="Arial" panose="020B0604020202020204" pitchFamily="34" charset="0"/>
              </a:rPr>
              <a:t/>
            </a:r>
            <a:br>
              <a:rPr lang="en-US" sz="900" dirty="0">
                <a:solidFill>
                  <a:srgbClr val="595959"/>
                </a:solidFill>
                <a:latin typeface="Arial" panose="020B0604020202020204" pitchFamily="34" charset="0"/>
                <a:cs typeface="Arial" panose="020B0604020202020204" pitchFamily="34" charset="0"/>
              </a:rPr>
            </a:br>
            <a:r>
              <a:rPr lang="en-US" sz="900" dirty="0">
                <a:solidFill>
                  <a:srgbClr val="595959"/>
                </a:solidFill>
                <a:latin typeface="Arial" panose="020B0604020202020204" pitchFamily="34" charset="0"/>
                <a:cs typeface="Arial" panose="020B0604020202020204" pitchFamily="34" charset="0"/>
              </a:rPr>
              <a:t>Q21. </a:t>
            </a:r>
            <a:r>
              <a:rPr lang="fr-CA" sz="900" dirty="0">
                <a:solidFill>
                  <a:srgbClr val="595959"/>
                </a:solidFill>
                <a:latin typeface="Arial" panose="020B0604020202020204" pitchFamily="34" charset="0"/>
                <a:cs typeface="Arial" panose="020B0604020202020204" pitchFamily="34" charset="0"/>
              </a:rPr>
              <a:t>En date d’aujourd’hui, avez-vous dévoilé votre orientation sexuelle/identité de genre  (fait votre « </a:t>
            </a:r>
            <a:r>
              <a:rPr lang="fr-CA" sz="900" dirty="0" err="1">
                <a:solidFill>
                  <a:srgbClr val="595959"/>
                </a:solidFill>
                <a:latin typeface="Arial" panose="020B0604020202020204" pitchFamily="34" charset="0"/>
                <a:cs typeface="Arial" panose="020B0604020202020204" pitchFamily="34" charset="0"/>
              </a:rPr>
              <a:t>coming</a:t>
            </a:r>
            <a:r>
              <a:rPr lang="fr-CA" sz="900" dirty="0">
                <a:solidFill>
                  <a:srgbClr val="595959"/>
                </a:solidFill>
                <a:latin typeface="Arial" panose="020B0604020202020204" pitchFamily="34" charset="0"/>
                <a:cs typeface="Arial" panose="020B0604020202020204" pitchFamily="34" charset="0"/>
              </a:rPr>
              <a:t>-out ») aux personnes suivantes?</a:t>
            </a:r>
            <a:endParaRPr lang="fr-FR" sz="900" dirty="0">
              <a:solidFill>
                <a:srgbClr val="595959"/>
              </a:solidFill>
              <a:latin typeface="Arial" panose="020B0604020202020204" pitchFamily="34" charset="0"/>
              <a:cs typeface="Arial" panose="020B0604020202020204" pitchFamily="34" charset="0"/>
            </a:endParaRPr>
          </a:p>
        </p:txBody>
      </p:sp>
      <p:sp>
        <p:nvSpPr>
          <p:cNvPr id="13" name="ZoneTexte 12"/>
          <p:cNvSpPr txBox="1"/>
          <p:nvPr/>
        </p:nvSpPr>
        <p:spPr>
          <a:xfrm>
            <a:off x="7895001" y="1168177"/>
            <a:ext cx="648072" cy="369332"/>
          </a:xfrm>
          <a:prstGeom prst="rect">
            <a:avLst/>
          </a:prstGeom>
          <a:noFill/>
        </p:spPr>
        <p:txBody>
          <a:bodyPr wrap="square" rtlCol="0">
            <a:spAutoFit/>
          </a:bodyPr>
          <a:lstStyle/>
          <a:p>
            <a:r>
              <a:rPr lang="fr-CA" i="1" dirty="0" smtClean="0">
                <a:solidFill>
                  <a:srgbClr val="9BBB59"/>
                </a:solidFill>
              </a:rPr>
              <a:t>(2/2</a:t>
            </a:r>
            <a:r>
              <a:rPr lang="fr-CA" i="1" dirty="0">
                <a:solidFill>
                  <a:srgbClr val="9BBB59"/>
                </a:solidFill>
              </a:rPr>
              <a:t>)</a:t>
            </a:r>
            <a:endParaRPr lang="fr-CA" i="1" dirty="0"/>
          </a:p>
        </p:txBody>
      </p:sp>
    </p:spTree>
    <p:extLst>
      <p:ext uri="{BB962C8B-B14F-4D97-AF65-F5344CB8AC3E}">
        <p14:creationId xmlns:p14="http://schemas.microsoft.com/office/powerpoint/2010/main" val="1207081879"/>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47</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205988090"/>
              </p:ext>
            </p:extLst>
          </p:nvPr>
        </p:nvGraphicFramePr>
        <p:xfrm>
          <a:off x="527098" y="1196752"/>
          <a:ext cx="7791311" cy="4919810"/>
        </p:xfrm>
        <a:graphic>
          <a:graphicData uri="http://schemas.openxmlformats.org/drawingml/2006/table">
            <a:tbl>
              <a:tblPr firstRow="1" bandRow="1">
                <a:tableStyleId>{2D5ABB26-0587-4C30-8999-92F81FD0307C}</a:tableStyleId>
              </a:tblPr>
              <a:tblGrid>
                <a:gridCol w="2807373"/>
                <a:gridCol w="1076218"/>
                <a:gridCol w="976930"/>
                <a:gridCol w="976930"/>
                <a:gridCol w="976930"/>
                <a:gridCol w="976930"/>
              </a:tblGrid>
              <a:tr h="329091">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endParaRPr lang="fr-CA"/>
                    </a:p>
                  </a:txBody>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56940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33170">
                <a:tc>
                  <a:txBody>
                    <a:bodyPr/>
                    <a:lstStyle/>
                    <a:p>
                      <a:pPr algn="l" fontAlgn="ctr"/>
                      <a:r>
                        <a:rPr lang="fr-CA" sz="1100" b="1" i="0" u="none" strike="noStrike" dirty="0" smtClean="0">
                          <a:solidFill>
                            <a:srgbClr val="595959"/>
                          </a:solidFill>
                          <a:effectLst/>
                          <a:latin typeface="Arial Narrow" panose="020B0606020202030204" pitchFamily="34" charset="0"/>
                        </a:rPr>
                        <a:t>Votre cercle d’amis</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(n=1881)</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(n=129)</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(n=717)</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((n=604)</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(n=431)</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totalement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partiellement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fr-CA" sz="1100" b="1" i="0" u="none" strike="noStrike" dirty="0" smtClean="0">
                          <a:solidFill>
                            <a:srgbClr val="595959"/>
                          </a:solidFill>
                          <a:effectLst/>
                          <a:latin typeface="Arial Narrow" panose="020B0606020202030204" pitchFamily="34" charset="0"/>
                        </a:rPr>
                        <a:t>Votre cercle familial immédiat (parents, frère, sœur)</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(n=1876)</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(n=130)</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(n=715)</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(n=603)</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(n=428)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totalement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partiellement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fr-CA" sz="1100" b="1" i="0" u="none" strike="noStrike" dirty="0" smtClean="0">
                          <a:solidFill>
                            <a:srgbClr val="595959"/>
                          </a:solidFill>
                          <a:effectLst/>
                          <a:latin typeface="Arial Narrow" panose="020B0606020202030204" pitchFamily="34" charset="0"/>
                        </a:rPr>
                        <a:t>Votre conjoint(e),</a:t>
                      </a:r>
                      <a:r>
                        <a:rPr lang="fr-CA" sz="1100" b="1" i="0" u="none" strike="noStrike" baseline="0" dirty="0" smtClean="0">
                          <a:solidFill>
                            <a:srgbClr val="595959"/>
                          </a:solidFill>
                          <a:effectLst/>
                          <a:latin typeface="Arial Narrow" panose="020B0606020202030204" pitchFamily="34" charset="0"/>
                        </a:rPr>
                        <a:t> vos enfants</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(n=917)</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(n=69)</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(n=311)</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(n=330)</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(n=207)</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totalement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partiellement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fr-CA" sz="1100" b="1" i="0" u="none" strike="noStrike" dirty="0" smtClean="0">
                          <a:solidFill>
                            <a:srgbClr val="595959"/>
                          </a:solidFill>
                          <a:effectLst/>
                          <a:latin typeface="Arial Narrow" panose="020B0606020202030204" pitchFamily="34" charset="0"/>
                        </a:rPr>
                        <a:t>Votre cercle familial élargi (oncles, tantes, cousins, grands-parents, etc.)</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(n=1856)</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(n=129)</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(n=702)</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(n=600)</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(n=425)</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totalement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partiellement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4"/>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Q21. En date d’aujourd’hui, avez-vous dévoilé votre orientation sexuelle/identité de genre (fait votre « </a:t>
            </a:r>
            <a:r>
              <a:rPr lang="fr-CA" dirty="0" err="1"/>
              <a:t>coming</a:t>
            </a:r>
            <a:r>
              <a:rPr lang="fr-CA" dirty="0"/>
              <a:t>-out ») aux personnes suivantes? </a:t>
            </a:r>
          </a:p>
        </p:txBody>
      </p:sp>
      <p:sp>
        <p:nvSpPr>
          <p:cNvPr id="9" name="Rectangle 8"/>
          <p:cNvSpPr/>
          <p:nvPr>
            <p:custDataLst>
              <p:tags r:id="rId5"/>
            </p:custDataLst>
          </p:nvPr>
        </p:nvSpPr>
        <p:spPr>
          <a:xfrm>
            <a:off x="510159" y="817869"/>
            <a:ext cx="2582758"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répondants pour qui le cercle s’applique</a:t>
            </a:r>
            <a:endParaRPr lang="fr-CA" sz="900" dirty="0">
              <a:solidFill>
                <a:srgbClr val="000000"/>
              </a:solidFill>
              <a:latin typeface="Arial" panose="020B0604020202020204" pitchFamily="34" charset="0"/>
              <a:cs typeface="Arial" panose="020B0604020202020204" pitchFamily="34" charset="0"/>
            </a:endParaRPr>
          </a:p>
        </p:txBody>
      </p:sp>
      <p:sp>
        <p:nvSpPr>
          <p:cNvPr id="11" name="Titre 4"/>
          <p:cNvSpPr>
            <a:spLocks noGrp="1"/>
          </p:cNvSpPr>
          <p:nvPr>
            <p:ph type="title"/>
            <p:custDataLst>
              <p:tags r:id="rId6"/>
            </p:custDataLst>
          </p:nvPr>
        </p:nvSpPr>
        <p:spPr>
          <a:xfrm>
            <a:off x="558800" y="127265"/>
            <a:ext cx="5309344" cy="919577"/>
          </a:xfrm>
        </p:spPr>
        <p:txBody>
          <a:bodyPr>
            <a:normAutofit/>
          </a:bodyPr>
          <a:lstStyle/>
          <a:p>
            <a:r>
              <a:rPr lang="fr-CA" sz="2000" dirty="0" smtClean="0">
                <a:solidFill>
                  <a:srgbClr val="9BBB59"/>
                </a:solidFill>
              </a:rPr>
              <a:t>Cercles de l’entourage dans lesquels le </a:t>
            </a:r>
            <a:r>
              <a:rPr lang="fr-CA" sz="2000" dirty="0" err="1" smtClean="0">
                <a:solidFill>
                  <a:srgbClr val="9BBB59"/>
                </a:solidFill>
              </a:rPr>
              <a:t>coming</a:t>
            </a:r>
            <a:r>
              <a:rPr lang="fr-CA" sz="2000" dirty="0" smtClean="0">
                <a:solidFill>
                  <a:srgbClr val="9BBB59"/>
                </a:solidFill>
              </a:rPr>
              <a:t>-out est fait</a:t>
            </a:r>
            <a:br>
              <a:rPr lang="fr-CA" sz="2000" dirty="0" smtClean="0">
                <a:solidFill>
                  <a:srgbClr val="9BBB59"/>
                </a:solidFill>
              </a:rPr>
            </a:br>
            <a:endParaRPr lang="fr-CA" sz="2000" dirty="0">
              <a:solidFill>
                <a:srgbClr val="9BBB59"/>
              </a:solidFill>
            </a:endParaRPr>
          </a:p>
        </p:txBody>
      </p:sp>
      <p:sp>
        <p:nvSpPr>
          <p:cNvPr id="10" name="ZoneTexte 9"/>
          <p:cNvSpPr txBox="1"/>
          <p:nvPr/>
        </p:nvSpPr>
        <p:spPr>
          <a:xfrm>
            <a:off x="7740352" y="1168177"/>
            <a:ext cx="648072" cy="369332"/>
          </a:xfrm>
          <a:prstGeom prst="rect">
            <a:avLst/>
          </a:prstGeom>
          <a:noFill/>
        </p:spPr>
        <p:txBody>
          <a:bodyPr wrap="square" rtlCol="0">
            <a:spAutoFit/>
          </a:bodyPr>
          <a:lstStyle/>
          <a:p>
            <a:r>
              <a:rPr lang="fr-CA" i="1" dirty="0">
                <a:solidFill>
                  <a:srgbClr val="9BBB59"/>
                </a:solidFill>
              </a:rPr>
              <a:t>(1/2)</a:t>
            </a:r>
            <a:endParaRPr lang="fr-CA" i="1" dirty="0"/>
          </a:p>
        </p:txBody>
      </p:sp>
    </p:spTree>
    <p:extLst>
      <p:ext uri="{BB962C8B-B14F-4D97-AF65-F5344CB8AC3E}">
        <p14:creationId xmlns:p14="http://schemas.microsoft.com/office/powerpoint/2010/main" val="4003526252"/>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48</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949876207"/>
              </p:ext>
            </p:extLst>
          </p:nvPr>
        </p:nvGraphicFramePr>
        <p:xfrm>
          <a:off x="539552" y="1213531"/>
          <a:ext cx="7778859" cy="4872227"/>
        </p:xfrm>
        <a:graphic>
          <a:graphicData uri="http://schemas.openxmlformats.org/drawingml/2006/table">
            <a:tbl>
              <a:tblPr firstRow="1" bandRow="1">
                <a:tableStyleId>{2D5ABB26-0587-4C30-8999-92F81FD0307C}</a:tableStyleId>
              </a:tblPr>
              <a:tblGrid>
                <a:gridCol w="2802885"/>
                <a:gridCol w="1074498"/>
                <a:gridCol w="975369"/>
                <a:gridCol w="975369"/>
                <a:gridCol w="975369"/>
                <a:gridCol w="975369"/>
              </a:tblGrid>
              <a:tr h="38432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endParaRPr lang="fr-CA"/>
                    </a:p>
                  </a:txBody>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377592">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45445">
                <a:tc>
                  <a:txBody>
                    <a:bodyPr/>
                    <a:lstStyle/>
                    <a:p>
                      <a:pPr algn="l" fontAlgn="ctr"/>
                      <a:r>
                        <a:rPr lang="fr-CA" sz="1100" b="1" i="0" u="none" strike="noStrike" dirty="0" smtClean="0">
                          <a:solidFill>
                            <a:srgbClr val="595959"/>
                          </a:solidFill>
                          <a:effectLst/>
                          <a:latin typeface="Arial Narrow" panose="020B0606020202030204" pitchFamily="34" charset="0"/>
                        </a:rPr>
                        <a:t>La direction de l’entreprise dans laquelle vous travaillez</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(n=1811)</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(n=126)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(n=673)</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(n=593)</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(n=419)</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totalement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partiellement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fr-CA" sz="1100" b="1" i="0" u="none" strike="noStrike" dirty="0" smtClean="0">
                          <a:solidFill>
                            <a:srgbClr val="595959"/>
                          </a:solidFill>
                          <a:effectLst/>
                          <a:latin typeface="Arial Narrow" panose="020B0606020202030204" pitchFamily="34" charset="0"/>
                        </a:rPr>
                        <a:t>Vos collègues de travail</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(n=1834)</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(n=126)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(n=691)</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(n=593)</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(n=424)</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totalement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partiellement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fr-CA" sz="1100" b="1" i="0" u="none" strike="noStrike" dirty="0" smtClean="0">
                          <a:solidFill>
                            <a:srgbClr val="595959"/>
                          </a:solidFill>
                          <a:effectLst/>
                          <a:latin typeface="Arial Narrow" panose="020B0606020202030204" pitchFamily="34" charset="0"/>
                        </a:rPr>
                        <a:t>Vos collègues de classe</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(n=1442)</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(n=106)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(n=479)</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(n=508)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(n=349)</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totalement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partiellement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algn="l" fontAlgn="ctr"/>
                      <a:r>
                        <a:rPr lang="fr-CA" sz="1100" b="1" i="0" u="none" strike="noStrike" dirty="0" smtClean="0">
                          <a:solidFill>
                            <a:srgbClr val="595959"/>
                          </a:solidFill>
                          <a:effectLst/>
                          <a:latin typeface="Arial Narrow" panose="020B0606020202030204" pitchFamily="34" charset="0"/>
                        </a:rPr>
                        <a:t>Le personnel de votre établissement scolaire</a:t>
                      </a:r>
                      <a:endParaRPr lang="fr-CA" sz="11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(n=1411)</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(n=108)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(n=460)</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(n=503)</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(n=340)</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totalement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33170">
                <a:tc>
                  <a:txBody>
                    <a:bodyPr/>
                    <a:lstStyle/>
                    <a:p>
                      <a:pPr marL="361950" indent="0" algn="l" fontAlgn="ctr"/>
                      <a:r>
                        <a:rPr lang="fr-CA" sz="1100" b="0" i="0" u="none" strike="noStrike" dirty="0" smtClean="0">
                          <a:solidFill>
                            <a:srgbClr val="595959"/>
                          </a:solidFill>
                          <a:effectLst/>
                          <a:latin typeface="Arial Narrow" panose="020B0606020202030204" pitchFamily="34" charset="0"/>
                        </a:rPr>
                        <a:t>Oui, partiellement</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9" name="Rectangle 8"/>
          <p:cNvSpPr/>
          <p:nvPr>
            <p:custDataLst>
              <p:tags r:id="rId4"/>
            </p:custDataLst>
          </p:nvPr>
        </p:nvSpPr>
        <p:spPr>
          <a:xfrm>
            <a:off x="510159" y="817869"/>
            <a:ext cx="2582758"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répondants pour qui le cercle s’applique</a:t>
            </a:r>
            <a:endParaRPr lang="fr-CA" sz="900" dirty="0">
              <a:solidFill>
                <a:srgbClr val="000000"/>
              </a:solidFill>
              <a:latin typeface="Arial" panose="020B0604020202020204" pitchFamily="34" charset="0"/>
              <a:cs typeface="Arial" panose="020B0604020202020204" pitchFamily="34" charset="0"/>
            </a:endParaRPr>
          </a:p>
        </p:txBody>
      </p:sp>
      <p:sp>
        <p:nvSpPr>
          <p:cNvPr id="11" name="Titre 4"/>
          <p:cNvSpPr>
            <a:spLocks noGrp="1"/>
          </p:cNvSpPr>
          <p:nvPr>
            <p:ph type="title"/>
            <p:custDataLst>
              <p:tags r:id="rId5"/>
            </p:custDataLst>
          </p:nvPr>
        </p:nvSpPr>
        <p:spPr>
          <a:xfrm>
            <a:off x="558800" y="127265"/>
            <a:ext cx="5309344" cy="919577"/>
          </a:xfrm>
        </p:spPr>
        <p:txBody>
          <a:bodyPr>
            <a:normAutofit/>
          </a:bodyPr>
          <a:lstStyle/>
          <a:p>
            <a:r>
              <a:rPr lang="fr-CA" sz="2000" dirty="0" smtClean="0">
                <a:solidFill>
                  <a:srgbClr val="9BBB59"/>
                </a:solidFill>
              </a:rPr>
              <a:t>Cercles de l’entourage dans lesquels le </a:t>
            </a:r>
            <a:r>
              <a:rPr lang="fr-CA" sz="2000" dirty="0" err="1" smtClean="0">
                <a:solidFill>
                  <a:srgbClr val="9BBB59"/>
                </a:solidFill>
              </a:rPr>
              <a:t>coming</a:t>
            </a:r>
            <a:r>
              <a:rPr lang="fr-CA" sz="2000" dirty="0" smtClean="0">
                <a:solidFill>
                  <a:srgbClr val="9BBB59"/>
                </a:solidFill>
              </a:rPr>
              <a:t>-out est fait</a:t>
            </a:r>
            <a:br>
              <a:rPr lang="fr-CA" sz="2000" dirty="0" smtClean="0">
                <a:solidFill>
                  <a:srgbClr val="9BBB59"/>
                </a:solidFill>
              </a:rPr>
            </a:br>
            <a:endParaRPr lang="fr-CA" sz="2000" dirty="0">
              <a:solidFill>
                <a:srgbClr val="9BBB59"/>
              </a:solidFill>
            </a:endParaRPr>
          </a:p>
        </p:txBody>
      </p:sp>
      <p:sp>
        <p:nvSpPr>
          <p:cNvPr id="10" name="ZoneTexte 9"/>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Q21. En date d’aujourd’hui, avez-vous dévoilé votre orientation sexuelle/identité de genre (fait votre « </a:t>
            </a:r>
            <a:r>
              <a:rPr lang="fr-CA" dirty="0" err="1"/>
              <a:t>coming</a:t>
            </a:r>
            <a:r>
              <a:rPr lang="fr-CA" dirty="0"/>
              <a:t>-out ») aux personnes suivantes? </a:t>
            </a:r>
          </a:p>
        </p:txBody>
      </p:sp>
      <p:sp>
        <p:nvSpPr>
          <p:cNvPr id="13" name="ZoneTexte 12"/>
          <p:cNvSpPr txBox="1"/>
          <p:nvPr/>
        </p:nvSpPr>
        <p:spPr>
          <a:xfrm>
            <a:off x="7740352" y="1206277"/>
            <a:ext cx="648072" cy="369332"/>
          </a:xfrm>
          <a:prstGeom prst="rect">
            <a:avLst/>
          </a:prstGeom>
          <a:noFill/>
        </p:spPr>
        <p:txBody>
          <a:bodyPr wrap="square" rtlCol="0">
            <a:spAutoFit/>
          </a:bodyPr>
          <a:lstStyle/>
          <a:p>
            <a:r>
              <a:rPr lang="fr-CA" i="1" dirty="0" smtClean="0">
                <a:solidFill>
                  <a:srgbClr val="9BBB59"/>
                </a:solidFill>
              </a:rPr>
              <a:t>(2/2</a:t>
            </a:r>
            <a:r>
              <a:rPr lang="fr-CA" i="1" dirty="0">
                <a:solidFill>
                  <a:srgbClr val="9BBB59"/>
                </a:solidFill>
              </a:rPr>
              <a:t>)</a:t>
            </a:r>
            <a:endParaRPr lang="fr-CA" i="1" dirty="0"/>
          </a:p>
        </p:txBody>
      </p:sp>
    </p:spTree>
    <p:extLst>
      <p:ext uri="{BB962C8B-B14F-4D97-AF65-F5344CB8AC3E}">
        <p14:creationId xmlns:p14="http://schemas.microsoft.com/office/powerpoint/2010/main" val="3282980729"/>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49</a:t>
            </a:fld>
            <a:endParaRPr lang="en-CA" dirty="0">
              <a:solidFill>
                <a:srgbClr val="000000">
                  <a:tint val="75000"/>
                </a:srgbClr>
              </a:solidFill>
            </a:endParaRPr>
          </a:p>
        </p:txBody>
      </p:sp>
      <p:graphicFrame>
        <p:nvGraphicFramePr>
          <p:cNvPr id="9" name="Graphique 8"/>
          <p:cNvGraphicFramePr/>
          <p:nvPr>
            <p:custDataLst>
              <p:tags r:id="rId3"/>
            </p:custDataLst>
            <p:extLst>
              <p:ext uri="{D42A27DB-BD31-4B8C-83A1-F6EECF244321}">
                <p14:modId xmlns:p14="http://schemas.microsoft.com/office/powerpoint/2010/main" val="637109912"/>
              </p:ext>
            </p:extLst>
          </p:nvPr>
        </p:nvGraphicFramePr>
        <p:xfrm>
          <a:off x="4949441" y="2204864"/>
          <a:ext cx="3763666" cy="3660750"/>
        </p:xfrm>
        <a:graphic>
          <a:graphicData uri="http://schemas.openxmlformats.org/drawingml/2006/chart">
            <c:chart xmlns:c="http://schemas.openxmlformats.org/drawingml/2006/chart" xmlns:r="http://schemas.openxmlformats.org/officeDocument/2006/relationships" r:id="rId12"/>
          </a:graphicData>
        </a:graphic>
      </p:graphicFrame>
      <p:sp>
        <p:nvSpPr>
          <p:cNvPr id="15" name="Rectangle 14"/>
          <p:cNvSpPr/>
          <p:nvPr>
            <p:custDataLst>
              <p:tags r:id="rId4"/>
            </p:custDataLst>
          </p:nvPr>
        </p:nvSpPr>
        <p:spPr>
          <a:xfrm>
            <a:off x="755576" y="1772816"/>
            <a:ext cx="3723744" cy="307777"/>
          </a:xfrm>
          <a:prstGeom prst="rect">
            <a:avLst/>
          </a:prstGeom>
        </p:spPr>
        <p:txBody>
          <a:bodyPr wrap="square">
            <a:spAutoFit/>
          </a:bodyPr>
          <a:lstStyle/>
          <a:p>
            <a:pPr algn="ctr"/>
            <a:r>
              <a:rPr lang="fr-CA" sz="1400" b="1" dirty="0" smtClean="0">
                <a:solidFill>
                  <a:srgbClr val="595959"/>
                </a:solidFill>
                <a:latin typeface="Arial Narrow" panose="020B0606020202030204" pitchFamily="34" charset="0"/>
              </a:rPr>
              <a:t>Premier cercle de dévoilement</a:t>
            </a:r>
            <a:endParaRPr lang="fr-CA" sz="900" dirty="0">
              <a:solidFill>
                <a:srgbClr val="000000"/>
              </a:solidFill>
              <a:latin typeface="Arial" panose="020B0604020202020204" pitchFamily="34" charset="0"/>
              <a:cs typeface="Arial" panose="020B0604020202020204" pitchFamily="34" charset="0"/>
            </a:endParaRPr>
          </a:p>
        </p:txBody>
      </p:sp>
      <p:sp>
        <p:nvSpPr>
          <p:cNvPr id="10" name="Rectangle 9"/>
          <p:cNvSpPr/>
          <p:nvPr>
            <p:custDataLst>
              <p:tags r:id="rId5"/>
            </p:custDataLst>
          </p:nvPr>
        </p:nvSpPr>
        <p:spPr>
          <a:xfrm>
            <a:off x="5688974" y="1777313"/>
            <a:ext cx="2284600" cy="307777"/>
          </a:xfrm>
          <a:prstGeom prst="rect">
            <a:avLst/>
          </a:prstGeom>
        </p:spPr>
        <p:txBody>
          <a:bodyPr wrap="none">
            <a:spAutoFit/>
          </a:bodyPr>
          <a:lstStyle/>
          <a:p>
            <a:pPr algn="ctr"/>
            <a:r>
              <a:rPr lang="fr-CA" sz="1400" b="1" dirty="0" smtClean="0">
                <a:solidFill>
                  <a:srgbClr val="595959"/>
                </a:solidFill>
                <a:latin typeface="Arial Narrow" panose="020B0606020202030204" pitchFamily="34" charset="0"/>
              </a:rPr>
              <a:t>Dernier cercle de dévoilement</a:t>
            </a:r>
            <a:endParaRPr lang="fr-CA" sz="1400" b="1" dirty="0">
              <a:solidFill>
                <a:srgbClr val="595959"/>
              </a:solidFill>
              <a:latin typeface="Arial Narrow" panose="020B0606020202030204" pitchFamily="34" charset="0"/>
            </a:endParaRPr>
          </a:p>
        </p:txBody>
      </p:sp>
      <p:sp>
        <p:nvSpPr>
          <p:cNvPr id="11" name="Titre 4"/>
          <p:cNvSpPr txBox="1">
            <a:spLocks/>
          </p:cNvSpPr>
          <p:nvPr>
            <p:custDataLst>
              <p:tags r:id="rId6"/>
            </p:custDataLst>
          </p:nvPr>
        </p:nvSpPr>
        <p:spPr>
          <a:xfrm>
            <a:off x="570217" y="409727"/>
            <a:ext cx="5309344" cy="919577"/>
          </a:xfrm>
          <a:prstGeom prst="rect">
            <a:avLst/>
          </a:prstGeom>
        </p:spPr>
        <p:txBody>
          <a:bodyPr vert="horz" lIns="0" tIns="0" rIns="0" bIns="0" rtlCol="0" anchor="ctr">
            <a:normAutofit fontScale="92500"/>
          </a:bodyPr>
          <a:lstStyle>
            <a:lvl1pPr algn="l" defTabSz="914400" rtl="0" eaLnBrk="1" latinLnBrk="0" hangingPunct="1">
              <a:spcBef>
                <a:spcPct val="0"/>
              </a:spcBef>
              <a:buNone/>
              <a:defRPr sz="1800" b="1" kern="1200">
                <a:solidFill>
                  <a:srgbClr val="E31836"/>
                </a:solidFill>
                <a:latin typeface="Arial" pitchFamily="34" charset="0"/>
                <a:ea typeface="+mj-ea"/>
                <a:cs typeface="Arial" pitchFamily="34" charset="0"/>
              </a:defRPr>
            </a:lvl1pPr>
          </a:lstStyle>
          <a:p>
            <a:r>
              <a:rPr lang="fr-CA" sz="2000" dirty="0" smtClean="0">
                <a:solidFill>
                  <a:srgbClr val="9BBB59"/>
                </a:solidFill>
              </a:rPr>
              <a:t>Cercles de l’entourage dans lesquels le </a:t>
            </a:r>
            <a:r>
              <a:rPr lang="fr-CA" sz="2000" dirty="0" err="1" smtClean="0">
                <a:solidFill>
                  <a:srgbClr val="9BBB59"/>
                </a:solidFill>
              </a:rPr>
              <a:t>coming</a:t>
            </a:r>
            <a:r>
              <a:rPr lang="fr-CA" sz="2000" dirty="0" smtClean="0">
                <a:solidFill>
                  <a:srgbClr val="9BBB59"/>
                </a:solidFill>
              </a:rPr>
              <a:t>-out s’est fait en premier vs en dernier</a:t>
            </a:r>
            <a:br>
              <a:rPr lang="fr-CA" sz="2000" dirty="0" smtClean="0">
                <a:solidFill>
                  <a:srgbClr val="9BBB59"/>
                </a:solidFill>
              </a:rPr>
            </a:br>
            <a:endParaRPr lang="fr-CA" sz="2000" dirty="0">
              <a:solidFill>
                <a:srgbClr val="9BBB59"/>
              </a:solidFill>
            </a:endParaRPr>
          </a:p>
        </p:txBody>
      </p:sp>
      <p:sp>
        <p:nvSpPr>
          <p:cNvPr id="12" name="Rectangle 11"/>
          <p:cNvSpPr/>
          <p:nvPr>
            <p:custDataLst>
              <p:tags r:id="rId7"/>
            </p:custDataLst>
          </p:nvPr>
        </p:nvSpPr>
        <p:spPr>
          <a:xfrm>
            <a:off x="499526" y="1131202"/>
            <a:ext cx="3496410" cy="230832"/>
          </a:xfrm>
          <a:prstGeom prst="rect">
            <a:avLst/>
          </a:prstGeom>
        </p:spPr>
        <p:txBody>
          <a:bodyPr wrap="squar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qui ont commencé leur </a:t>
            </a:r>
            <a:r>
              <a:rPr lang="fr-CA" sz="900" dirty="0" err="1" smtClean="0">
                <a:solidFill>
                  <a:srgbClr val="9BBB59"/>
                </a:solidFill>
                <a:latin typeface="Arial" panose="020B0604020202020204" pitchFamily="34" charset="0"/>
                <a:cs typeface="Arial" panose="020B0604020202020204" pitchFamily="34" charset="0"/>
              </a:rPr>
              <a:t>coming</a:t>
            </a:r>
            <a:r>
              <a:rPr lang="fr-CA" sz="900" dirty="0" smtClean="0">
                <a:solidFill>
                  <a:srgbClr val="9BBB59"/>
                </a:solidFill>
                <a:latin typeface="Arial" panose="020B0604020202020204" pitchFamily="34" charset="0"/>
                <a:cs typeface="Arial" panose="020B0604020202020204" pitchFamily="34" charset="0"/>
              </a:rPr>
              <a:t> out (n=1644)</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13" name="Graphique 12"/>
          <p:cNvGraphicFramePr/>
          <p:nvPr>
            <p:custDataLst>
              <p:tags r:id="rId8"/>
            </p:custDataLst>
            <p:extLst>
              <p:ext uri="{D42A27DB-BD31-4B8C-83A1-F6EECF244321}">
                <p14:modId xmlns:p14="http://schemas.microsoft.com/office/powerpoint/2010/main" val="4265759250"/>
              </p:ext>
            </p:extLst>
          </p:nvPr>
        </p:nvGraphicFramePr>
        <p:xfrm>
          <a:off x="755576" y="2204864"/>
          <a:ext cx="3763666" cy="3660750"/>
        </p:xfrm>
        <a:graphic>
          <a:graphicData uri="http://schemas.openxmlformats.org/drawingml/2006/chart">
            <c:chart xmlns:c="http://schemas.openxmlformats.org/drawingml/2006/chart" xmlns:r="http://schemas.openxmlformats.org/officeDocument/2006/relationships" r:id="rId13"/>
          </a:graphicData>
        </a:graphic>
      </p:graphicFrame>
      <p:sp>
        <p:nvSpPr>
          <p:cNvPr id="5" name="Rectangle 4"/>
          <p:cNvSpPr/>
          <p:nvPr/>
        </p:nvSpPr>
        <p:spPr>
          <a:xfrm>
            <a:off x="755576" y="3516682"/>
            <a:ext cx="3600400" cy="360040"/>
          </a:xfrm>
          <a:prstGeom prst="rect">
            <a:avLst/>
          </a:prstGeom>
          <a:noFill/>
          <a:ln>
            <a:solidFill>
              <a:srgbClr val="7F7F7F"/>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p>
        </p:txBody>
      </p:sp>
      <p:sp>
        <p:nvSpPr>
          <p:cNvPr id="17" name="Rectangle 16"/>
          <p:cNvSpPr/>
          <p:nvPr/>
        </p:nvSpPr>
        <p:spPr>
          <a:xfrm>
            <a:off x="4788024" y="2674738"/>
            <a:ext cx="3600400" cy="360040"/>
          </a:xfrm>
          <a:prstGeom prst="rect">
            <a:avLst/>
          </a:prstGeom>
          <a:noFill/>
          <a:ln>
            <a:solidFill>
              <a:srgbClr val="7F7F7F"/>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CA"/>
          </a:p>
        </p:txBody>
      </p:sp>
      <p:sp>
        <p:nvSpPr>
          <p:cNvPr id="14" name="ZoneTexte 13"/>
          <p:cNvSpPr txBox="1"/>
          <p:nvPr>
            <p:custDataLst>
              <p:tags r:id="rId9"/>
            </p:custDataLst>
          </p:nvPr>
        </p:nvSpPr>
        <p:spPr>
          <a:xfrm>
            <a:off x="500202" y="6222504"/>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Q22A1R. À quel groupe de personnes dans votre entourage avez-vous dévoilé votre orientation sexuelle/identité de genre en premier?</a:t>
            </a:r>
          </a:p>
        </p:txBody>
      </p:sp>
    </p:spTree>
    <p:extLst>
      <p:ext uri="{BB962C8B-B14F-4D97-AF65-F5344CB8AC3E}">
        <p14:creationId xmlns:p14="http://schemas.microsoft.com/office/powerpoint/2010/main" val="192507132"/>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Méthodologie</a:t>
            </a:r>
            <a:endParaRPr lang="fr-CA" dirty="0">
              <a:solidFill>
                <a:srgbClr val="9BBB59"/>
              </a:solidFill>
            </a:endParaRPr>
          </a:p>
        </p:txBody>
      </p:sp>
      <p:sp>
        <p:nvSpPr>
          <p:cNvPr id="5" name="Espace réservé du pied de page 4"/>
          <p:cNvSpPr>
            <a:spLocks noGrp="1"/>
          </p:cNvSpPr>
          <p:nvPr>
            <p:ph type="ftr" sz="quarter" idx="11"/>
            <p:custDataLst>
              <p:tags r:id="rId2"/>
            </p:custDataLst>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3"/>
            </p:custDataLst>
          </p:nvPr>
        </p:nvSpPr>
        <p:spPr/>
        <p:txBody>
          <a:bodyPr/>
          <a:lstStyle/>
          <a:p>
            <a:fld id="{E7B58D81-04C7-47EB-9B1C-20051A4D7758}" type="slidenum">
              <a:rPr lang="en-CA" smtClean="0">
                <a:solidFill>
                  <a:srgbClr val="000000">
                    <a:tint val="75000"/>
                  </a:srgbClr>
                </a:solidFill>
              </a:rPr>
              <a:pPr/>
              <a:t>5</a:t>
            </a:fld>
            <a:endParaRPr lang="en-CA">
              <a:solidFill>
                <a:srgbClr val="000000">
                  <a:tint val="75000"/>
                </a:srgbClr>
              </a:solidFill>
            </a:endParaRPr>
          </a:p>
        </p:txBody>
      </p:sp>
      <p:sp>
        <p:nvSpPr>
          <p:cNvPr id="7" name="Espace réservé du contenu 6"/>
          <p:cNvSpPr>
            <a:spLocks noGrp="1"/>
          </p:cNvSpPr>
          <p:nvPr>
            <p:ph type="body" sz="quarter" idx="13"/>
            <p:custDataLst>
              <p:tags r:id="rId4"/>
            </p:custDataLst>
          </p:nvPr>
        </p:nvSpPr>
        <p:spPr>
          <a:xfrm>
            <a:off x="539552" y="1556792"/>
            <a:ext cx="5400600" cy="4968552"/>
          </a:xfrm>
        </p:spPr>
        <p:txBody>
          <a:bodyPr>
            <a:normAutofit/>
          </a:bodyPr>
          <a:lstStyle/>
          <a:p>
            <a:r>
              <a:rPr lang="fr-CA" sz="1400" dirty="0">
                <a:solidFill>
                  <a:schemeClr val="accent3">
                    <a:lumMod val="75000"/>
                  </a:schemeClr>
                </a:solidFill>
                <a:ea typeface="+mj-ea"/>
              </a:rPr>
              <a:t>Collecte </a:t>
            </a:r>
            <a:r>
              <a:rPr lang="fr-CA" sz="1400" dirty="0" smtClean="0">
                <a:solidFill>
                  <a:schemeClr val="accent3">
                    <a:lumMod val="75000"/>
                  </a:schemeClr>
                </a:solidFill>
                <a:ea typeface="+mj-ea"/>
              </a:rPr>
              <a:t>des </a:t>
            </a:r>
            <a:r>
              <a:rPr lang="fr-CA" sz="1400" dirty="0">
                <a:solidFill>
                  <a:schemeClr val="accent3">
                    <a:lumMod val="75000"/>
                  </a:schemeClr>
                </a:solidFill>
                <a:ea typeface="+mj-ea"/>
              </a:rPr>
              <a:t>données</a:t>
            </a:r>
          </a:p>
          <a:p>
            <a:r>
              <a:rPr lang="fr-CA" sz="1200" b="0" dirty="0">
                <a:solidFill>
                  <a:srgbClr val="7F7F7F"/>
                </a:solidFill>
              </a:rPr>
              <a:t>La collecte des données s’est déroulée du </a:t>
            </a:r>
            <a:r>
              <a:rPr lang="fr-CA" sz="1200" dirty="0">
                <a:solidFill>
                  <a:srgbClr val="7F7F7F"/>
                </a:solidFill>
              </a:rPr>
              <a:t>23 janvier au 12 juin 2017</a:t>
            </a:r>
            <a:r>
              <a:rPr lang="fr-CA" sz="1200" b="0" dirty="0">
                <a:solidFill>
                  <a:srgbClr val="7F7F7F"/>
                </a:solidFill>
              </a:rPr>
              <a:t>. </a:t>
            </a:r>
          </a:p>
          <a:p>
            <a:r>
              <a:rPr lang="fr-CA" sz="1200" b="0" dirty="0">
                <a:solidFill>
                  <a:srgbClr val="7F7F7F"/>
                </a:solidFill>
              </a:rPr>
              <a:t>Au total, </a:t>
            </a:r>
            <a:r>
              <a:rPr lang="fr-CA" sz="1200" dirty="0">
                <a:solidFill>
                  <a:srgbClr val="7F7F7F"/>
                </a:solidFill>
              </a:rPr>
              <a:t>2 697 questionnaires </a:t>
            </a:r>
            <a:r>
              <a:rPr lang="fr-CA" sz="1200" b="0" dirty="0">
                <a:solidFill>
                  <a:srgbClr val="7F7F7F"/>
                </a:solidFill>
              </a:rPr>
              <a:t>ont été complétés en ligne à travers le Canada auprès de personnes âgées de 15 ans et plus, dont :</a:t>
            </a:r>
          </a:p>
          <a:p>
            <a:pPr marL="361950">
              <a:spcBef>
                <a:spcPts val="600"/>
              </a:spcBef>
            </a:pPr>
            <a:r>
              <a:rPr lang="fr-CA" sz="1200" dirty="0">
                <a:solidFill>
                  <a:srgbClr val="7F7F7F"/>
                </a:solidFill>
              </a:rPr>
              <a:t>1 897 </a:t>
            </a:r>
            <a:r>
              <a:rPr lang="fr-CA" sz="1200" b="0" dirty="0">
                <a:solidFill>
                  <a:srgbClr val="7F7F7F"/>
                </a:solidFill>
              </a:rPr>
              <a:t>auprès de personnes </a:t>
            </a:r>
            <a:r>
              <a:rPr lang="fr-CA" sz="1200" dirty="0">
                <a:solidFill>
                  <a:srgbClr val="7F7F7F"/>
                </a:solidFill>
              </a:rPr>
              <a:t>LGBT</a:t>
            </a:r>
            <a:r>
              <a:rPr lang="fr-CA" sz="1200" b="0" dirty="0">
                <a:solidFill>
                  <a:srgbClr val="7F7F7F"/>
                </a:solidFill>
              </a:rPr>
              <a:t>; </a:t>
            </a:r>
          </a:p>
          <a:p>
            <a:pPr marL="361950">
              <a:spcBef>
                <a:spcPts val="600"/>
              </a:spcBef>
            </a:pPr>
            <a:r>
              <a:rPr lang="fr-CA" sz="1200" dirty="0">
                <a:solidFill>
                  <a:srgbClr val="7F7F7F"/>
                </a:solidFill>
              </a:rPr>
              <a:t>800</a:t>
            </a:r>
            <a:r>
              <a:rPr lang="fr-CA" sz="1200" b="0" dirty="0">
                <a:solidFill>
                  <a:srgbClr val="7F7F7F"/>
                </a:solidFill>
              </a:rPr>
              <a:t> auprès </a:t>
            </a:r>
            <a:r>
              <a:rPr lang="fr-CA" sz="1200" dirty="0">
                <a:solidFill>
                  <a:srgbClr val="7F7F7F"/>
                </a:solidFill>
              </a:rPr>
              <a:t>d’hétérosexuels </a:t>
            </a:r>
            <a:r>
              <a:rPr lang="fr-CA" sz="1200" dirty="0" err="1">
                <a:solidFill>
                  <a:srgbClr val="7F7F7F"/>
                </a:solidFill>
              </a:rPr>
              <a:t>cisgenres</a:t>
            </a:r>
            <a:r>
              <a:rPr lang="fr-CA" sz="1200" b="0" dirty="0">
                <a:solidFill>
                  <a:srgbClr val="7F7F7F"/>
                </a:solidFill>
              </a:rPr>
              <a:t>.</a:t>
            </a:r>
          </a:p>
          <a:p>
            <a:r>
              <a:rPr lang="fr-CA" sz="1200" b="0" dirty="0">
                <a:solidFill>
                  <a:srgbClr val="7F7F7F"/>
                </a:solidFill>
              </a:rPr>
              <a:t>La population LGBT étant difficile à rejoindre par les méthodes traditionnelles de sondage, plusieurs sources et approches ont été utilisées pour atteindre des tailles d’échantillons permettant d’isoler les sous-groupes </a:t>
            </a:r>
            <a:r>
              <a:rPr lang="fr-CA" sz="1200" b="0" dirty="0" smtClean="0">
                <a:solidFill>
                  <a:srgbClr val="7F7F7F"/>
                </a:solidFill>
              </a:rPr>
              <a:t>la composant et </a:t>
            </a:r>
            <a:r>
              <a:rPr lang="fr-CA" sz="1200" b="0" dirty="0">
                <a:solidFill>
                  <a:srgbClr val="7F7F7F"/>
                </a:solidFill>
              </a:rPr>
              <a:t>de faire des comparaisons de résultats selon l’âge et la région :</a:t>
            </a:r>
          </a:p>
          <a:p>
            <a:pPr marL="361950">
              <a:spcBef>
                <a:spcPts val="600"/>
              </a:spcBef>
            </a:pPr>
            <a:r>
              <a:rPr lang="fr-CA" sz="1200" b="0" dirty="0">
                <a:solidFill>
                  <a:srgbClr val="7F7F7F"/>
                </a:solidFill>
              </a:rPr>
              <a:t>Publicités web et médias sociaux ciblées sur des intérêts très larges (non spécifiques </a:t>
            </a:r>
            <a:r>
              <a:rPr lang="fr-CA" sz="1200" b="0" dirty="0" smtClean="0">
                <a:solidFill>
                  <a:srgbClr val="7F7F7F"/>
                </a:solidFill>
              </a:rPr>
              <a:t>aux communautés LGBT);</a:t>
            </a:r>
            <a:endParaRPr lang="fr-CA" sz="1200" b="0" dirty="0">
              <a:solidFill>
                <a:srgbClr val="7F7F7F"/>
              </a:solidFill>
            </a:endParaRPr>
          </a:p>
          <a:p>
            <a:pPr marL="361950">
              <a:spcBef>
                <a:spcPts val="600"/>
              </a:spcBef>
            </a:pPr>
            <a:r>
              <a:rPr lang="fr-CA" sz="1200" b="0" dirty="0">
                <a:solidFill>
                  <a:srgbClr val="7F7F7F"/>
                </a:solidFill>
              </a:rPr>
              <a:t>Panel web de la population générale;</a:t>
            </a:r>
          </a:p>
          <a:p>
            <a:pPr marL="361950">
              <a:spcBef>
                <a:spcPts val="600"/>
              </a:spcBef>
            </a:pPr>
            <a:r>
              <a:rPr lang="fr-CA" sz="1200" b="0" dirty="0">
                <a:solidFill>
                  <a:srgbClr val="7F7F7F"/>
                </a:solidFill>
              </a:rPr>
              <a:t>Boule de neige à partir de contacts de réseaux de partenaires LGBT de la Fondation Jasmin Roy et de </a:t>
            </a:r>
            <a:r>
              <a:rPr lang="fr-CA" sz="1200" b="0" dirty="0" smtClean="0">
                <a:solidFill>
                  <a:srgbClr val="7F7F7F"/>
                </a:solidFill>
              </a:rPr>
              <a:t>connaissances </a:t>
            </a:r>
            <a:r>
              <a:rPr lang="fr-CA" sz="1200" b="0" dirty="0">
                <a:solidFill>
                  <a:srgbClr val="7F7F7F"/>
                </a:solidFill>
              </a:rPr>
              <a:t>du personnel de CROP;</a:t>
            </a:r>
          </a:p>
          <a:p>
            <a:pPr marL="361950">
              <a:spcBef>
                <a:spcPts val="600"/>
              </a:spcBef>
            </a:pPr>
            <a:r>
              <a:rPr lang="fr-CA" sz="1200" b="0" dirty="0">
                <a:solidFill>
                  <a:srgbClr val="7F7F7F"/>
                </a:solidFill>
              </a:rPr>
              <a:t>Publication du sondage sur le compte Facebook de la Fondation; </a:t>
            </a:r>
          </a:p>
          <a:p>
            <a:pPr marL="361950">
              <a:spcBef>
                <a:spcPts val="600"/>
              </a:spcBef>
            </a:pPr>
            <a:r>
              <a:rPr lang="fr-CA" sz="1200" b="0" dirty="0">
                <a:solidFill>
                  <a:srgbClr val="7F7F7F"/>
                </a:solidFill>
              </a:rPr>
              <a:t>Prise de contact avec des organismes LGBT à travers le pays leur demandant de publier notre sondage sur leurs sites web ou Facebook;</a:t>
            </a:r>
          </a:p>
          <a:p>
            <a:pPr marL="361950">
              <a:spcBef>
                <a:spcPts val="600"/>
              </a:spcBef>
            </a:pPr>
            <a:r>
              <a:rPr lang="fr-CA" sz="1200" b="0" dirty="0">
                <a:solidFill>
                  <a:srgbClr val="7F7F7F"/>
                </a:solidFill>
              </a:rPr>
              <a:t>Publicité Facebook ciblée auprès de </a:t>
            </a:r>
            <a:r>
              <a:rPr lang="fr-CA" sz="1200" b="0" dirty="0" smtClean="0">
                <a:solidFill>
                  <a:srgbClr val="7F7F7F"/>
                </a:solidFill>
              </a:rPr>
              <a:t>personnes de 15-17 </a:t>
            </a:r>
            <a:r>
              <a:rPr lang="fr-CA" sz="1200" b="0" dirty="0">
                <a:solidFill>
                  <a:srgbClr val="7F7F7F"/>
                </a:solidFill>
              </a:rPr>
              <a:t>ans suivant des organismes LGBT.</a:t>
            </a:r>
          </a:p>
        </p:txBody>
      </p:sp>
    </p:spTree>
    <p:extLst>
      <p:ext uri="{BB962C8B-B14F-4D97-AF65-F5344CB8AC3E}">
        <p14:creationId xmlns:p14="http://schemas.microsoft.com/office/powerpoint/2010/main" val="1030273856"/>
      </p:ext>
    </p:extLst>
  </p:cSld>
  <p:clrMapOvr>
    <a:masterClrMapping/>
  </p:clrMapOvr>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50</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sz="2000" dirty="0">
                <a:solidFill>
                  <a:srgbClr val="9BBB59"/>
                </a:solidFill>
              </a:rPr>
              <a:t>Cercles de l’entourage dans lesquels le </a:t>
            </a:r>
            <a:r>
              <a:rPr lang="fr-CA" sz="2000" dirty="0" err="1">
                <a:solidFill>
                  <a:srgbClr val="9BBB59"/>
                </a:solidFill>
              </a:rPr>
              <a:t>coming</a:t>
            </a:r>
            <a:r>
              <a:rPr lang="fr-CA" sz="2000" dirty="0">
                <a:solidFill>
                  <a:srgbClr val="9BBB59"/>
                </a:solidFill>
              </a:rPr>
              <a:t>-out s’est fait en </a:t>
            </a:r>
            <a:r>
              <a:rPr lang="fr-CA" sz="2000" dirty="0" smtClean="0">
                <a:solidFill>
                  <a:srgbClr val="9BBB59"/>
                </a:solidFill>
              </a:rPr>
              <a:t>premier</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982109039"/>
              </p:ext>
            </p:extLst>
          </p:nvPr>
        </p:nvGraphicFramePr>
        <p:xfrm>
          <a:off x="539552" y="1213528"/>
          <a:ext cx="8064893" cy="4231695"/>
        </p:xfrm>
        <a:graphic>
          <a:graphicData uri="http://schemas.openxmlformats.org/drawingml/2006/table">
            <a:tbl>
              <a:tblPr firstRow="1" bandRow="1">
                <a:tableStyleId>{2D5ABB26-0587-4C30-8999-92F81FD0307C}</a:tableStyleId>
              </a:tblPr>
              <a:tblGrid>
                <a:gridCol w="2323322"/>
                <a:gridCol w="890655"/>
                <a:gridCol w="808486"/>
                <a:gridCol w="808486"/>
                <a:gridCol w="808486"/>
                <a:gridCol w="808486"/>
                <a:gridCol w="808486"/>
                <a:gridCol w="808486"/>
              </a:tblGrid>
              <a:tr h="31183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37541">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4150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2428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1644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337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642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270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89566">
                <a:tc>
                  <a:txBody>
                    <a:bodyPr/>
                    <a:lstStyle/>
                    <a:p>
                      <a:pPr algn="l" fontAlgn="ctr"/>
                      <a:r>
                        <a:rPr lang="fr-CA" sz="1100" b="0" i="0" u="none" strike="noStrike" dirty="0">
                          <a:solidFill>
                            <a:srgbClr val="595959"/>
                          </a:solidFill>
                          <a:effectLst/>
                          <a:latin typeface="Arial Narrow" panose="020B0606020202030204" pitchFamily="34" charset="0"/>
                        </a:rPr>
                        <a:t>Votre cercle d’amis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89566">
                <a:tc>
                  <a:txBody>
                    <a:bodyPr/>
                    <a:lstStyle/>
                    <a:p>
                      <a:pPr algn="l" fontAlgn="ctr"/>
                      <a:r>
                        <a:rPr lang="fr-CA" sz="1100" b="0" i="0" u="none" strike="noStrike" dirty="0">
                          <a:solidFill>
                            <a:srgbClr val="595959"/>
                          </a:solidFill>
                          <a:effectLst/>
                          <a:latin typeface="Arial Narrow" panose="020B0606020202030204" pitchFamily="34" charset="0"/>
                        </a:rPr>
                        <a:t>Votre cercle familial immédiat (parents, frère, </a:t>
                      </a:r>
                      <a:r>
                        <a:rPr lang="fr-CA" sz="1100" b="0" i="0" u="none" strike="noStrike" dirty="0" smtClean="0">
                          <a:solidFill>
                            <a:srgbClr val="595959"/>
                          </a:solidFill>
                          <a:effectLst/>
                          <a:latin typeface="Arial Narrow" panose="020B0606020202030204" pitchFamily="34" charset="0"/>
                        </a:rPr>
                        <a:t>sœur)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89566">
                <a:tc>
                  <a:txBody>
                    <a:bodyPr/>
                    <a:lstStyle/>
                    <a:p>
                      <a:pPr algn="l" fontAlgn="ctr"/>
                      <a:r>
                        <a:rPr lang="fr-CA" sz="1100" b="0" i="0" u="none" strike="noStrike" dirty="0">
                          <a:solidFill>
                            <a:srgbClr val="595959"/>
                          </a:solidFill>
                          <a:effectLst/>
                          <a:latin typeface="Arial Narrow" panose="020B0606020202030204" pitchFamily="34" charset="0"/>
                        </a:rPr>
                        <a:t>Votre conjoint(e), vos enfants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89566">
                <a:tc>
                  <a:txBody>
                    <a:bodyPr/>
                    <a:lstStyle/>
                    <a:p>
                      <a:pPr algn="l" fontAlgn="ctr"/>
                      <a:r>
                        <a:rPr lang="fr-CA" sz="1100" b="0" i="0" u="none" strike="noStrike" dirty="0">
                          <a:solidFill>
                            <a:srgbClr val="595959"/>
                          </a:solidFill>
                          <a:effectLst/>
                          <a:latin typeface="Arial Narrow" panose="020B0606020202030204" pitchFamily="34" charset="0"/>
                        </a:rPr>
                        <a:t>Votre cercle familial élargi (oncles, tantes, cousins, grands-parents, etc.)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89566">
                <a:tc>
                  <a:txBody>
                    <a:bodyPr/>
                    <a:lstStyle/>
                    <a:p>
                      <a:pPr algn="l" fontAlgn="ctr"/>
                      <a:r>
                        <a:rPr lang="fr-CA" sz="1100" b="0" i="0" u="none" strike="noStrike">
                          <a:solidFill>
                            <a:srgbClr val="595959"/>
                          </a:solidFill>
                          <a:effectLst/>
                          <a:latin typeface="Arial Narrow" panose="020B0606020202030204" pitchFamily="34" charset="0"/>
                        </a:rPr>
                        <a:t>Vos collègues de travail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89566">
                <a:tc>
                  <a:txBody>
                    <a:bodyPr/>
                    <a:lstStyle/>
                    <a:p>
                      <a:pPr algn="l" fontAlgn="ctr"/>
                      <a:r>
                        <a:rPr lang="fr-CA" sz="1100" b="0" i="0" u="none" strike="noStrike" dirty="0">
                          <a:solidFill>
                            <a:srgbClr val="595959"/>
                          </a:solidFill>
                          <a:effectLst/>
                          <a:latin typeface="Arial Narrow" panose="020B0606020202030204" pitchFamily="34" charset="0"/>
                        </a:rPr>
                        <a:t>Vos collègues de classe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89566">
                <a:tc>
                  <a:txBody>
                    <a:bodyPr/>
                    <a:lstStyle/>
                    <a:p>
                      <a:pPr algn="l" fontAlgn="ctr"/>
                      <a:r>
                        <a:rPr lang="fr-CA" sz="1100" b="0" i="0" u="none" strike="noStrike" dirty="0">
                          <a:solidFill>
                            <a:srgbClr val="595959"/>
                          </a:solidFill>
                          <a:effectLst/>
                          <a:latin typeface="Arial Narrow" panose="020B0606020202030204" pitchFamily="34" charset="0"/>
                        </a:rPr>
                        <a:t>La direction de l’entreprise dans laquelle vous travaillez</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89566">
                <a:tc>
                  <a:txBody>
                    <a:bodyPr/>
                    <a:lstStyle/>
                    <a:p>
                      <a:pPr algn="l" fontAlgn="ctr"/>
                      <a:r>
                        <a:rPr lang="fr-CA" sz="1100" b="0" i="0" u="none" strike="noStrike" dirty="0">
                          <a:solidFill>
                            <a:srgbClr val="595959"/>
                          </a:solidFill>
                          <a:effectLst/>
                          <a:latin typeface="Arial Narrow" panose="020B0606020202030204" pitchFamily="34" charset="0"/>
                        </a:rPr>
                        <a:t>La direction/le personnel de votre établissement scolaire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5"/>
            </p:custDataLst>
          </p:nvPr>
        </p:nvSpPr>
        <p:spPr>
          <a:xfrm>
            <a:off x="500202" y="6245696"/>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Q22A1R. À quel groupe de personnes dans votre entourage avez-vous dévoilé votre orientation sexuelle/identité de genre en premier?</a:t>
            </a:r>
          </a:p>
        </p:txBody>
      </p:sp>
    </p:spTree>
    <p:extLst>
      <p:ext uri="{BB962C8B-B14F-4D97-AF65-F5344CB8AC3E}">
        <p14:creationId xmlns:p14="http://schemas.microsoft.com/office/powerpoint/2010/main" val="2218648701"/>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51</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sz="2000" dirty="0">
                <a:solidFill>
                  <a:srgbClr val="9BBB59"/>
                </a:solidFill>
              </a:rPr>
              <a:t>Cercles de l’entourage dans lesquels le </a:t>
            </a:r>
            <a:r>
              <a:rPr lang="fr-CA" sz="2000" dirty="0" err="1">
                <a:solidFill>
                  <a:srgbClr val="9BBB59"/>
                </a:solidFill>
              </a:rPr>
              <a:t>coming</a:t>
            </a:r>
            <a:r>
              <a:rPr lang="fr-CA" sz="2000" dirty="0">
                <a:solidFill>
                  <a:srgbClr val="9BBB59"/>
                </a:solidFill>
              </a:rPr>
              <a:t>-out s’est fait en </a:t>
            </a:r>
            <a:r>
              <a:rPr lang="fr-CA" sz="2000" dirty="0" smtClean="0">
                <a:solidFill>
                  <a:srgbClr val="9BBB59"/>
                </a:solidFill>
              </a:rPr>
              <a:t>dernier</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622473312"/>
              </p:ext>
            </p:extLst>
          </p:nvPr>
        </p:nvGraphicFramePr>
        <p:xfrm>
          <a:off x="539552" y="1268760"/>
          <a:ext cx="8064893" cy="4447719"/>
        </p:xfrm>
        <a:graphic>
          <a:graphicData uri="http://schemas.openxmlformats.org/drawingml/2006/table">
            <a:tbl>
              <a:tblPr firstRow="1" bandRow="1">
                <a:tableStyleId>{2D5ABB26-0587-4C30-8999-92F81FD0307C}</a:tableStyleId>
              </a:tblPr>
              <a:tblGrid>
                <a:gridCol w="2323322"/>
                <a:gridCol w="890655"/>
                <a:gridCol w="808486"/>
                <a:gridCol w="808486"/>
                <a:gridCol w="808486"/>
                <a:gridCol w="808486"/>
                <a:gridCol w="808486"/>
                <a:gridCol w="808486"/>
              </a:tblGrid>
              <a:tr h="32775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4456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64045">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573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1644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337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642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270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09453">
                <a:tc>
                  <a:txBody>
                    <a:bodyPr/>
                    <a:lstStyle/>
                    <a:p>
                      <a:pPr algn="l" fontAlgn="ctr"/>
                      <a:r>
                        <a:rPr lang="fr-CA" sz="1100" b="0" i="0" u="none" strike="noStrike" dirty="0">
                          <a:solidFill>
                            <a:srgbClr val="595959"/>
                          </a:solidFill>
                          <a:effectLst/>
                          <a:latin typeface="Arial Narrow" panose="020B0606020202030204" pitchFamily="34" charset="0"/>
                        </a:rPr>
                        <a:t>Votre cercle familial élargi (oncles, tantes, cousins, grands-parents, etc.)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fr-CA" sz="1100" b="0" i="0" u="none" strike="noStrike">
                          <a:solidFill>
                            <a:srgbClr val="595959"/>
                          </a:solidFill>
                          <a:effectLst/>
                          <a:latin typeface="Arial Narrow" panose="020B0606020202030204" pitchFamily="34" charset="0"/>
                        </a:rPr>
                        <a:t>Votre cercle familial immédiat (parents, frère, sœur)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fr-CA" sz="1100" b="0" i="0" u="none" strike="noStrike" dirty="0">
                          <a:solidFill>
                            <a:srgbClr val="595959"/>
                          </a:solidFill>
                          <a:effectLst/>
                          <a:latin typeface="Arial Narrow" panose="020B0606020202030204" pitchFamily="34" charset="0"/>
                        </a:rPr>
                        <a:t>Vos collègues de travail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fr-CA" sz="1100" b="0" i="0" u="none" strike="noStrike" dirty="0">
                          <a:solidFill>
                            <a:srgbClr val="595959"/>
                          </a:solidFill>
                          <a:effectLst/>
                          <a:latin typeface="Arial Narrow" panose="020B0606020202030204" pitchFamily="34" charset="0"/>
                        </a:rPr>
                        <a:t>La direction de l’entreprise dans laquelle vous travaillez</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fr-CA" sz="1100" b="0" i="0" u="none" strike="noStrike" dirty="0">
                          <a:solidFill>
                            <a:srgbClr val="595959"/>
                          </a:solidFill>
                          <a:effectLst/>
                          <a:latin typeface="Arial Narrow" panose="020B0606020202030204" pitchFamily="34" charset="0"/>
                        </a:rPr>
                        <a:t>Votre cercle d’amis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fr-CA" sz="1100" b="0" i="0" u="none" strike="noStrike" dirty="0">
                          <a:solidFill>
                            <a:srgbClr val="595959"/>
                          </a:solidFill>
                          <a:effectLst/>
                          <a:latin typeface="Arial Narrow" panose="020B0606020202030204" pitchFamily="34" charset="0"/>
                        </a:rPr>
                        <a:t>La direction/le personnel de votre établissement scolaire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fr-CA" sz="1100" b="0" i="0" u="none" strike="noStrike" dirty="0">
                          <a:solidFill>
                            <a:srgbClr val="595959"/>
                          </a:solidFill>
                          <a:effectLst/>
                          <a:latin typeface="Arial Narrow" panose="020B0606020202030204" pitchFamily="34" charset="0"/>
                        </a:rPr>
                        <a:t>Vos collègues de classe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fr-CA" sz="1100" b="0" i="0" u="none" strike="noStrike" dirty="0">
                          <a:solidFill>
                            <a:srgbClr val="595959"/>
                          </a:solidFill>
                          <a:effectLst/>
                          <a:latin typeface="Arial Narrow" panose="020B0606020202030204" pitchFamily="34" charset="0"/>
                        </a:rPr>
                        <a:t>Votre conjoint(e), vos enfants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5"/>
            </p:custDataLst>
          </p:nvPr>
        </p:nvSpPr>
        <p:spPr>
          <a:xfrm>
            <a:off x="500201" y="6196483"/>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Q22A1R. À quel groupe de personnes dans votre entourage avez-vous dévoilé votre orientation sexuelle/identité de genre en dernier?</a:t>
            </a:r>
          </a:p>
        </p:txBody>
      </p:sp>
    </p:spTree>
    <p:extLst>
      <p:ext uri="{BB962C8B-B14F-4D97-AF65-F5344CB8AC3E}">
        <p14:creationId xmlns:p14="http://schemas.microsoft.com/office/powerpoint/2010/main" val="2522690840"/>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52</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sz="2000" dirty="0">
                <a:solidFill>
                  <a:srgbClr val="9BBB59"/>
                </a:solidFill>
              </a:rPr>
              <a:t>Cercles de l’entourage dans lesquels le </a:t>
            </a:r>
            <a:r>
              <a:rPr lang="fr-CA" sz="2000" dirty="0" err="1">
                <a:solidFill>
                  <a:srgbClr val="9BBB59"/>
                </a:solidFill>
              </a:rPr>
              <a:t>coming</a:t>
            </a:r>
            <a:r>
              <a:rPr lang="fr-CA" sz="2000" dirty="0">
                <a:solidFill>
                  <a:srgbClr val="9BBB59"/>
                </a:solidFill>
              </a:rPr>
              <a:t>-out s’est fait en </a:t>
            </a:r>
            <a:r>
              <a:rPr lang="fr-CA" sz="2000" dirty="0" smtClean="0">
                <a:solidFill>
                  <a:srgbClr val="9BBB59"/>
                </a:solidFill>
              </a:rPr>
              <a:t>premier</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4084670994"/>
              </p:ext>
            </p:extLst>
          </p:nvPr>
        </p:nvGraphicFramePr>
        <p:xfrm>
          <a:off x="539552" y="1213528"/>
          <a:ext cx="7778856" cy="4663744"/>
        </p:xfrm>
        <a:graphic>
          <a:graphicData uri="http://schemas.openxmlformats.org/drawingml/2006/table">
            <a:tbl>
              <a:tblPr firstRow="1" bandRow="1">
                <a:tableStyleId>{2D5ABB26-0587-4C30-8999-92F81FD0307C}</a:tableStyleId>
              </a:tblPr>
              <a:tblGrid>
                <a:gridCol w="2802886"/>
                <a:gridCol w="1074498"/>
                <a:gridCol w="975368"/>
                <a:gridCol w="975368"/>
                <a:gridCol w="975368"/>
                <a:gridCol w="975368"/>
              </a:tblGrid>
              <a:tr h="34367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51584">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86584">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47185">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1644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650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496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383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29340">
                <a:tc>
                  <a:txBody>
                    <a:bodyPr/>
                    <a:lstStyle/>
                    <a:p>
                      <a:pPr algn="l" fontAlgn="ctr"/>
                      <a:r>
                        <a:rPr lang="fr-CA" sz="1100" b="0" i="0" u="none" strike="noStrike" dirty="0">
                          <a:solidFill>
                            <a:srgbClr val="595959"/>
                          </a:solidFill>
                          <a:effectLst/>
                          <a:latin typeface="Arial Narrow" panose="020B0606020202030204" pitchFamily="34" charset="0"/>
                        </a:rPr>
                        <a:t>Votre cercle d’amis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63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29340">
                <a:tc>
                  <a:txBody>
                    <a:bodyPr/>
                    <a:lstStyle/>
                    <a:p>
                      <a:pPr algn="l" fontAlgn="ctr"/>
                      <a:r>
                        <a:rPr lang="fr-CA" sz="1100" b="0" i="0" u="none" strike="noStrike" dirty="0">
                          <a:solidFill>
                            <a:srgbClr val="595959"/>
                          </a:solidFill>
                          <a:effectLst/>
                          <a:latin typeface="Arial Narrow" panose="020B0606020202030204" pitchFamily="34" charset="0"/>
                        </a:rPr>
                        <a:t>Votre cercle familial immédiat (parents, frère, </a:t>
                      </a:r>
                      <a:r>
                        <a:rPr lang="fr-CA" sz="1100" b="0" i="0" u="none" strike="noStrike" dirty="0" smtClean="0">
                          <a:solidFill>
                            <a:srgbClr val="595959"/>
                          </a:solidFill>
                          <a:effectLst/>
                          <a:latin typeface="Arial Narrow" panose="020B0606020202030204" pitchFamily="34" charset="0"/>
                        </a:rPr>
                        <a:t>sœur)</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29340">
                <a:tc>
                  <a:txBody>
                    <a:bodyPr/>
                    <a:lstStyle/>
                    <a:p>
                      <a:pPr algn="l" fontAlgn="ctr"/>
                      <a:r>
                        <a:rPr lang="fr-CA" sz="1100" b="0" i="0" u="none" strike="noStrike" dirty="0">
                          <a:solidFill>
                            <a:srgbClr val="595959"/>
                          </a:solidFill>
                          <a:effectLst/>
                          <a:latin typeface="Arial Narrow" panose="020B0606020202030204" pitchFamily="34" charset="0"/>
                        </a:rPr>
                        <a:t>Votre conjoint(e), vos enfants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29340">
                <a:tc>
                  <a:txBody>
                    <a:bodyPr/>
                    <a:lstStyle/>
                    <a:p>
                      <a:pPr algn="l" fontAlgn="ctr"/>
                      <a:r>
                        <a:rPr lang="fr-CA" sz="1100" b="0" i="0" u="none" strike="noStrike" dirty="0">
                          <a:solidFill>
                            <a:srgbClr val="595959"/>
                          </a:solidFill>
                          <a:effectLst/>
                          <a:latin typeface="Arial Narrow" panose="020B0606020202030204" pitchFamily="34" charset="0"/>
                        </a:rPr>
                        <a:t>Votre cercle familial élargi (oncles, tantes, cousins, grands-parents, etc.)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29340">
                <a:tc>
                  <a:txBody>
                    <a:bodyPr/>
                    <a:lstStyle/>
                    <a:p>
                      <a:pPr algn="l" fontAlgn="ctr"/>
                      <a:r>
                        <a:rPr lang="fr-CA" sz="1100" b="0" i="0" u="none" strike="noStrike" dirty="0">
                          <a:solidFill>
                            <a:srgbClr val="595959"/>
                          </a:solidFill>
                          <a:effectLst/>
                          <a:latin typeface="Arial Narrow" panose="020B0606020202030204" pitchFamily="34" charset="0"/>
                        </a:rPr>
                        <a:t>Vos collègues de travail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29340">
                <a:tc>
                  <a:txBody>
                    <a:bodyPr/>
                    <a:lstStyle/>
                    <a:p>
                      <a:pPr algn="l" fontAlgn="ctr"/>
                      <a:r>
                        <a:rPr lang="fr-CA" sz="1100" b="0" i="0" u="none" strike="noStrike">
                          <a:solidFill>
                            <a:srgbClr val="595959"/>
                          </a:solidFill>
                          <a:effectLst/>
                          <a:latin typeface="Arial Narrow" panose="020B0606020202030204" pitchFamily="34" charset="0"/>
                        </a:rPr>
                        <a:t>Vos collègues de classe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29340">
                <a:tc>
                  <a:txBody>
                    <a:bodyPr/>
                    <a:lstStyle/>
                    <a:p>
                      <a:pPr algn="l" fontAlgn="ctr"/>
                      <a:r>
                        <a:rPr lang="fr-CA" sz="1100" b="0" i="0" u="none" strike="noStrike" dirty="0">
                          <a:solidFill>
                            <a:srgbClr val="595959"/>
                          </a:solidFill>
                          <a:effectLst/>
                          <a:latin typeface="Arial Narrow" panose="020B0606020202030204" pitchFamily="34" charset="0"/>
                        </a:rPr>
                        <a:t>La direction de l’entreprise dans laquelle vous travaillez</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29340">
                <a:tc>
                  <a:txBody>
                    <a:bodyPr/>
                    <a:lstStyle/>
                    <a:p>
                      <a:pPr algn="l" fontAlgn="ctr"/>
                      <a:r>
                        <a:rPr lang="fr-CA" sz="1100" b="0" i="0" u="none" strike="noStrike" dirty="0">
                          <a:solidFill>
                            <a:srgbClr val="595959"/>
                          </a:solidFill>
                          <a:effectLst/>
                          <a:latin typeface="Arial Narrow" panose="020B0606020202030204" pitchFamily="34" charset="0"/>
                        </a:rPr>
                        <a:t>La direction/le personnel de votre établissement scolaire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5"/>
            </p:custDataLst>
          </p:nvPr>
        </p:nvSpPr>
        <p:spPr>
          <a:xfrm>
            <a:off x="500202" y="628469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Q22A1R. À quel groupe de personnes dans votre entourage avez-vous dévoilé votre orientation sexuelle/identité de genre en premier?</a:t>
            </a:r>
          </a:p>
        </p:txBody>
      </p:sp>
    </p:spTree>
    <p:extLst>
      <p:ext uri="{BB962C8B-B14F-4D97-AF65-F5344CB8AC3E}">
        <p14:creationId xmlns:p14="http://schemas.microsoft.com/office/powerpoint/2010/main" val="2401410921"/>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53</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sz="2000" dirty="0">
                <a:solidFill>
                  <a:srgbClr val="9BBB59"/>
                </a:solidFill>
              </a:rPr>
              <a:t>Cercles de l’entourage dans lesquels le </a:t>
            </a:r>
            <a:r>
              <a:rPr lang="fr-CA" sz="2000" dirty="0" err="1">
                <a:solidFill>
                  <a:srgbClr val="9BBB59"/>
                </a:solidFill>
              </a:rPr>
              <a:t>coming</a:t>
            </a:r>
            <a:r>
              <a:rPr lang="fr-CA" sz="2000" dirty="0">
                <a:solidFill>
                  <a:srgbClr val="9BBB59"/>
                </a:solidFill>
              </a:rPr>
              <a:t>-out s’est fait en </a:t>
            </a:r>
            <a:r>
              <a:rPr lang="fr-CA" sz="2000" dirty="0" smtClean="0">
                <a:solidFill>
                  <a:srgbClr val="9BBB59"/>
                </a:solidFill>
              </a:rPr>
              <a:t>dernier</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002466551"/>
              </p:ext>
            </p:extLst>
          </p:nvPr>
        </p:nvGraphicFramePr>
        <p:xfrm>
          <a:off x="539552" y="1268760"/>
          <a:ext cx="7920880" cy="4447719"/>
        </p:xfrm>
        <a:graphic>
          <a:graphicData uri="http://schemas.openxmlformats.org/drawingml/2006/table">
            <a:tbl>
              <a:tblPr firstRow="1" bandRow="1">
                <a:tableStyleId>{2D5ABB26-0587-4C30-8999-92F81FD0307C}</a:tableStyleId>
              </a:tblPr>
              <a:tblGrid>
                <a:gridCol w="2854060"/>
                <a:gridCol w="1094116"/>
                <a:gridCol w="993176"/>
                <a:gridCol w="993176"/>
                <a:gridCol w="993176"/>
                <a:gridCol w="993176"/>
              </a:tblGrid>
              <a:tr h="32775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4456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64045">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3573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1644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650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496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09453">
                <a:tc>
                  <a:txBody>
                    <a:bodyPr/>
                    <a:lstStyle/>
                    <a:p>
                      <a:pPr algn="l" fontAlgn="ctr"/>
                      <a:r>
                        <a:rPr lang="fr-CA" sz="1100" b="0" i="0" u="none" strike="noStrike" dirty="0">
                          <a:solidFill>
                            <a:srgbClr val="595959"/>
                          </a:solidFill>
                          <a:effectLst/>
                          <a:latin typeface="Arial Narrow" panose="020B0606020202030204" pitchFamily="34" charset="0"/>
                        </a:rPr>
                        <a:t>Votre cercle familial élargi (oncles, tantes, cousins, grands-parents, etc.)</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fr-CA" sz="1100" b="0" i="0" u="none" strike="noStrike" dirty="0">
                          <a:solidFill>
                            <a:srgbClr val="595959"/>
                          </a:solidFill>
                          <a:effectLst/>
                          <a:latin typeface="Arial Narrow" panose="020B0606020202030204" pitchFamily="34" charset="0"/>
                        </a:rPr>
                        <a:t>Votre cercle familial immédiat (parents, frère, sœur)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fr-CA" sz="1100" b="0" i="0" u="none" strike="noStrike" dirty="0">
                          <a:solidFill>
                            <a:srgbClr val="595959"/>
                          </a:solidFill>
                          <a:effectLst/>
                          <a:latin typeface="Arial Narrow" panose="020B0606020202030204" pitchFamily="34" charset="0"/>
                        </a:rPr>
                        <a:t>Vos collègues de travail</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fr-CA" sz="1100" b="0" i="0" u="none" strike="noStrike">
                          <a:solidFill>
                            <a:srgbClr val="595959"/>
                          </a:solidFill>
                          <a:effectLst/>
                          <a:latin typeface="Arial Narrow" panose="020B0606020202030204" pitchFamily="34" charset="0"/>
                        </a:rPr>
                        <a:t>La direction de l’entreprise dans laquelle vous travaillez</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fr-CA" sz="1100" b="0" i="0" u="none" strike="noStrike" dirty="0">
                          <a:solidFill>
                            <a:srgbClr val="595959"/>
                          </a:solidFill>
                          <a:effectLst/>
                          <a:latin typeface="Arial Narrow" panose="020B0606020202030204" pitchFamily="34" charset="0"/>
                        </a:rPr>
                        <a:t>Votre cercle d’amis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fr-CA" sz="1100" b="0" i="0" u="none" strike="noStrike" dirty="0">
                          <a:solidFill>
                            <a:srgbClr val="595959"/>
                          </a:solidFill>
                          <a:effectLst/>
                          <a:latin typeface="Arial Narrow" panose="020B0606020202030204" pitchFamily="34" charset="0"/>
                        </a:rPr>
                        <a:t>La direction/le personnel de votre établissement scolaire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fr-CA" sz="1100" b="0" i="0" u="none" strike="noStrike" dirty="0">
                          <a:solidFill>
                            <a:srgbClr val="595959"/>
                          </a:solidFill>
                          <a:effectLst/>
                          <a:latin typeface="Arial Narrow" panose="020B0606020202030204" pitchFamily="34" charset="0"/>
                        </a:rPr>
                        <a:t>Vos collègues de classe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09453">
                <a:tc>
                  <a:txBody>
                    <a:bodyPr/>
                    <a:lstStyle/>
                    <a:p>
                      <a:pPr algn="l" fontAlgn="ctr"/>
                      <a:r>
                        <a:rPr lang="fr-CA" sz="1100" b="0" i="0" u="none" strike="noStrike" dirty="0">
                          <a:solidFill>
                            <a:srgbClr val="595959"/>
                          </a:solidFill>
                          <a:effectLst/>
                          <a:latin typeface="Arial Narrow" panose="020B0606020202030204" pitchFamily="34" charset="0"/>
                        </a:rPr>
                        <a:t>Votre conjoint(e), vos enfants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5"/>
            </p:custDataLst>
          </p:nvPr>
        </p:nvSpPr>
        <p:spPr>
          <a:xfrm>
            <a:off x="500201" y="6196483"/>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Q22A1R. À quel groupe de personnes dans votre entourage avez-vous dévoilé votre orientation sexuelle/identité de genre en dernier?</a:t>
            </a:r>
          </a:p>
        </p:txBody>
      </p:sp>
    </p:spTree>
    <p:extLst>
      <p:ext uri="{BB962C8B-B14F-4D97-AF65-F5344CB8AC3E}">
        <p14:creationId xmlns:p14="http://schemas.microsoft.com/office/powerpoint/2010/main" val="66968174"/>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54</a:t>
            </a:fld>
            <a:endParaRPr lang="en-CA" dirty="0">
              <a:solidFill>
                <a:srgbClr val="000000">
                  <a:tint val="75000"/>
                </a:srgbClr>
              </a:solidFill>
            </a:endParaRPr>
          </a:p>
        </p:txBody>
      </p:sp>
      <p:sp>
        <p:nvSpPr>
          <p:cNvPr id="7" name="Rectangle 6"/>
          <p:cNvSpPr/>
          <p:nvPr>
            <p:custDataLst>
              <p:tags r:id="rId3"/>
            </p:custDataLst>
          </p:nvPr>
        </p:nvSpPr>
        <p:spPr>
          <a:xfrm>
            <a:off x="532819" y="6088161"/>
            <a:ext cx="8052786" cy="369332"/>
          </a:xfrm>
          <a:prstGeom prst="rect">
            <a:avLst/>
          </a:prstGeom>
        </p:spPr>
        <p:txBody>
          <a:bodyPr>
            <a:spAutoFit/>
          </a:bodyPr>
          <a:lstStyle/>
          <a:p>
            <a:r>
              <a:rPr lang="en-US" sz="900" dirty="0">
                <a:solidFill>
                  <a:srgbClr val="595959"/>
                </a:solidFill>
                <a:latin typeface="Arial" panose="020B0604020202020204" pitchFamily="34" charset="0"/>
                <a:cs typeface="Arial" panose="020B0604020202020204" pitchFamily="34" charset="0"/>
              </a:rPr>
              <a:t/>
            </a:r>
            <a:br>
              <a:rPr lang="en-US" sz="900" dirty="0">
                <a:solidFill>
                  <a:srgbClr val="595959"/>
                </a:solidFill>
                <a:latin typeface="Arial" panose="020B0604020202020204" pitchFamily="34" charset="0"/>
                <a:cs typeface="Arial" panose="020B0604020202020204" pitchFamily="34" charset="0"/>
              </a:rPr>
            </a:br>
            <a:r>
              <a:rPr lang="en-US" sz="900" dirty="0">
                <a:solidFill>
                  <a:srgbClr val="595959"/>
                </a:solidFill>
                <a:latin typeface="Arial" panose="020B0604020202020204" pitchFamily="34" charset="0"/>
                <a:cs typeface="Arial" panose="020B0604020202020204" pitchFamily="34" charset="0"/>
              </a:rPr>
              <a:t>Q23. </a:t>
            </a:r>
            <a:r>
              <a:rPr lang="fr-CA" sz="900" dirty="0">
                <a:solidFill>
                  <a:srgbClr val="595959"/>
                </a:solidFill>
                <a:latin typeface="Arial" panose="020B0604020202020204" pitchFamily="34" charset="0"/>
                <a:cs typeface="Arial" panose="020B0604020202020204" pitchFamily="34" charset="0"/>
              </a:rPr>
              <a:t>Quel niveau d’hésitation avez-vous eu avant de dévoiler votre orientation sexuelle/identité de genre à votre entourage?</a:t>
            </a:r>
            <a:endParaRPr lang="fr-FR" sz="900" dirty="0">
              <a:solidFill>
                <a:srgbClr val="595959"/>
              </a:solidFill>
              <a:latin typeface="Arial" panose="020B0604020202020204" pitchFamily="34" charset="0"/>
              <a:cs typeface="Arial" panose="020B0604020202020204" pitchFamily="34" charset="0"/>
            </a:endParaRPr>
          </a:p>
        </p:txBody>
      </p:sp>
      <p:graphicFrame>
        <p:nvGraphicFramePr>
          <p:cNvPr id="9" name="Graphique 8"/>
          <p:cNvGraphicFramePr/>
          <p:nvPr>
            <p:custDataLst>
              <p:tags r:id="rId4"/>
            </p:custDataLst>
            <p:extLst>
              <p:ext uri="{D42A27DB-BD31-4B8C-83A1-F6EECF244321}">
                <p14:modId xmlns:p14="http://schemas.microsoft.com/office/powerpoint/2010/main" val="1619739757"/>
              </p:ext>
            </p:extLst>
          </p:nvPr>
        </p:nvGraphicFramePr>
        <p:xfrm>
          <a:off x="1187624" y="1698385"/>
          <a:ext cx="6253628" cy="4447239"/>
        </p:xfrm>
        <a:graphic>
          <a:graphicData uri="http://schemas.openxmlformats.org/drawingml/2006/chart">
            <c:chart xmlns:c="http://schemas.openxmlformats.org/drawingml/2006/chart" xmlns:r="http://schemas.openxmlformats.org/officeDocument/2006/relationships" r:id="rId9"/>
          </a:graphicData>
        </a:graphic>
      </p:graphicFrame>
      <p:sp>
        <p:nvSpPr>
          <p:cNvPr id="16" name="Titre 4"/>
          <p:cNvSpPr>
            <a:spLocks noGrp="1"/>
          </p:cNvSpPr>
          <p:nvPr>
            <p:ph type="title"/>
            <p:custDataLst>
              <p:tags r:id="rId5"/>
            </p:custDataLst>
          </p:nvPr>
        </p:nvSpPr>
        <p:spPr>
          <a:xfrm>
            <a:off x="558800" y="476672"/>
            <a:ext cx="5309344" cy="631545"/>
          </a:xfrm>
        </p:spPr>
        <p:txBody>
          <a:bodyPr>
            <a:noAutofit/>
          </a:bodyPr>
          <a:lstStyle/>
          <a:p>
            <a:r>
              <a:rPr lang="fr-CA" sz="2000" dirty="0" smtClean="0">
                <a:solidFill>
                  <a:srgbClr val="9BBB59"/>
                </a:solidFill>
              </a:rPr>
              <a:t>Niveau d’hésitation avant le </a:t>
            </a:r>
            <a:r>
              <a:rPr lang="fr-CA" sz="2000" dirty="0" err="1" smtClean="0">
                <a:solidFill>
                  <a:srgbClr val="9BBB59"/>
                </a:solidFill>
              </a:rPr>
              <a:t>coming</a:t>
            </a:r>
            <a:r>
              <a:rPr lang="fr-CA" sz="2000" dirty="0" smtClean="0">
                <a:solidFill>
                  <a:srgbClr val="9BBB59"/>
                </a:solidFill>
              </a:rPr>
              <a:t>-out selon l’entourage</a:t>
            </a:r>
            <a:endParaRPr lang="fr-CA" sz="2000" dirty="0">
              <a:solidFill>
                <a:srgbClr val="9BBB59"/>
              </a:solidFill>
            </a:endParaRPr>
          </a:p>
        </p:txBody>
      </p:sp>
      <p:sp>
        <p:nvSpPr>
          <p:cNvPr id="8" name="Rectangle 7"/>
          <p:cNvSpPr/>
          <p:nvPr>
            <p:custDataLst>
              <p:tags r:id="rId6"/>
            </p:custDataLst>
          </p:nvPr>
        </p:nvSpPr>
        <p:spPr>
          <a:xfrm>
            <a:off x="478260" y="1131202"/>
            <a:ext cx="501932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ayant </a:t>
            </a:r>
            <a:r>
              <a:rPr lang="fr-CA" sz="900" dirty="0" smtClean="0">
                <a:solidFill>
                  <a:srgbClr val="9BBB59"/>
                </a:solidFill>
                <a:latin typeface="Arial" panose="020B0604020202020204" pitchFamily="34" charset="0"/>
                <a:cs typeface="Arial" panose="020B0604020202020204" pitchFamily="34" charset="0"/>
              </a:rPr>
              <a:t>dévoilé </a:t>
            </a:r>
            <a:r>
              <a:rPr lang="fr-CA" sz="900" dirty="0">
                <a:solidFill>
                  <a:srgbClr val="9BBB59"/>
                </a:solidFill>
                <a:latin typeface="Arial" panose="020B0604020202020204" pitchFamily="34" charset="0"/>
                <a:cs typeface="Arial" panose="020B0604020202020204" pitchFamily="34" charset="0"/>
              </a:rPr>
              <a:t>leur orientation sexuelle / identité de genre à ces personnes</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11" name="Tableau 10"/>
          <p:cNvGraphicFramePr>
            <a:graphicFrameLocks noGrp="1"/>
          </p:cNvGraphicFramePr>
          <p:nvPr>
            <p:extLst>
              <p:ext uri="{D42A27DB-BD31-4B8C-83A1-F6EECF244321}">
                <p14:modId xmlns:p14="http://schemas.microsoft.com/office/powerpoint/2010/main" val="2837696434"/>
              </p:ext>
            </p:extLst>
          </p:nvPr>
        </p:nvGraphicFramePr>
        <p:xfrm>
          <a:off x="7428656" y="1298236"/>
          <a:ext cx="1103784" cy="4414312"/>
        </p:xfrm>
        <a:graphic>
          <a:graphicData uri="http://schemas.openxmlformats.org/drawingml/2006/table">
            <a:tbl>
              <a:tblPr firstRow="1" bandRow="1">
                <a:tableStyleId>{073A0DAA-6AF3-43AB-8588-CEC1D06C72B9}</a:tableStyleId>
              </a:tblPr>
              <a:tblGrid>
                <a:gridCol w="1103784"/>
              </a:tblGrid>
              <a:tr h="21209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CA" sz="1200" u="none" dirty="0" smtClean="0">
                          <a:solidFill>
                            <a:srgbClr val="5A5A5A"/>
                          </a:solidFill>
                          <a:latin typeface="Arial" panose="020B0604020202020204" pitchFamily="34" charset="0"/>
                          <a:cs typeface="Arial" panose="020B0604020202020204" pitchFamily="34" charset="0"/>
                        </a:rPr>
                        <a:t>Total</a:t>
                      </a:r>
                      <a:r>
                        <a:rPr lang="fr-CA" sz="1200" u="none" baseline="0" dirty="0" smtClean="0">
                          <a:solidFill>
                            <a:srgbClr val="5A5A5A"/>
                          </a:solidFill>
                          <a:latin typeface="Arial" panose="020B0604020202020204" pitchFamily="34" charset="0"/>
                          <a:cs typeface="Arial" panose="020B0604020202020204" pitchFamily="34" charset="0"/>
                        </a:rPr>
                        <a:t> Hésitation</a:t>
                      </a:r>
                      <a:endParaRPr lang="fr-CA" sz="1200" u="none" dirty="0" smtClean="0">
                        <a:solidFill>
                          <a:srgbClr val="5A5A5A"/>
                        </a:solidFill>
                        <a:latin typeface="Arial" panose="020B0604020202020204" pitchFamily="34" charset="0"/>
                        <a:cs typeface="Arial" panose="020B0604020202020204" pitchFamily="34" charset="0"/>
                      </a:endParaRPr>
                    </a:p>
                  </a:txBody>
                  <a:tcPr>
                    <a:lnB w="19050" cap="flat" cmpd="sng" algn="ctr">
                      <a:solidFill>
                        <a:schemeClr val="tx1">
                          <a:lumMod val="50000"/>
                          <a:lumOff val="50000"/>
                        </a:schemeClr>
                      </a:solidFill>
                      <a:prstDash val="solid"/>
                      <a:round/>
                      <a:headEnd type="none" w="med" len="med"/>
                      <a:tailEnd type="none" w="med" len="med"/>
                    </a:lnB>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87%</a:t>
                      </a:r>
                      <a:endParaRPr lang="fr-CA" sz="1200" b="1" dirty="0">
                        <a:solidFill>
                          <a:srgbClr val="5A5A5A"/>
                        </a:solidFill>
                        <a:latin typeface="Arial" panose="020B0604020202020204" pitchFamily="34" charset="0"/>
                        <a:cs typeface="Arial" panose="020B0604020202020204" pitchFamily="34" charset="0"/>
                      </a:endParaRPr>
                    </a:p>
                  </a:txBody>
                  <a:tcPr anchor="ctr">
                    <a:lnT w="19050" cap="flat" cmpd="sng" algn="ctr">
                      <a:solidFill>
                        <a:schemeClr val="tx1">
                          <a:lumMod val="50000"/>
                          <a:lumOff val="50000"/>
                        </a:schemeClr>
                      </a:solidFill>
                      <a:prstDash val="solid"/>
                      <a:round/>
                      <a:headEnd type="none" w="med" len="med"/>
                      <a:tailEnd type="none" w="med" len="med"/>
                    </a:lnT>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89%</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47%</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72%</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73%</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70%</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74%</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67%</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bl>
          </a:graphicData>
        </a:graphic>
      </p:graphicFrame>
    </p:spTree>
    <p:extLst>
      <p:ext uri="{BB962C8B-B14F-4D97-AF65-F5344CB8AC3E}">
        <p14:creationId xmlns:p14="http://schemas.microsoft.com/office/powerpoint/2010/main" val="1864732529"/>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55</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2363648721"/>
              </p:ext>
            </p:extLst>
          </p:nvPr>
        </p:nvGraphicFramePr>
        <p:xfrm>
          <a:off x="0" y="1782058"/>
          <a:ext cx="7781193" cy="446992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404664"/>
            <a:ext cx="5309344" cy="950535"/>
          </a:xfrm>
        </p:spPr>
        <p:txBody>
          <a:bodyPr/>
          <a:lstStyle/>
          <a:p>
            <a:r>
              <a:rPr lang="fr-CA" sz="2000" dirty="0" smtClean="0">
                <a:solidFill>
                  <a:srgbClr val="9BBB59"/>
                </a:solidFill>
              </a:rPr>
              <a:t>Raisons d’hésiter à dévoiler son orientation sexuelle/identité de genre à la famille</a:t>
            </a:r>
            <a:r>
              <a:rPr lang="fr-CA" dirty="0" smtClean="0">
                <a:solidFill>
                  <a:srgbClr val="9BBB59"/>
                </a:solidFill>
              </a:rPr>
              <a:t/>
            </a:r>
            <a:br>
              <a:rPr lang="fr-CA" dirty="0" smtClean="0">
                <a:solidFill>
                  <a:srgbClr val="9BBB59"/>
                </a:solidFill>
              </a:rPr>
            </a:br>
            <a:endParaRPr lang="fr-CA" dirty="0"/>
          </a:p>
        </p:txBody>
      </p:sp>
      <p:sp>
        <p:nvSpPr>
          <p:cNvPr id="13" name="Rectangle 12"/>
          <p:cNvSpPr/>
          <p:nvPr>
            <p:custDataLst>
              <p:tags r:id="rId5"/>
            </p:custDataLst>
          </p:nvPr>
        </p:nvSpPr>
        <p:spPr>
          <a:xfrm>
            <a:off x="510159" y="1160678"/>
            <a:ext cx="405431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ayant hésité avant d’en parler avec la famille (n=1587)</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p>
        </p:txBody>
      </p:sp>
    </p:spTree>
    <p:extLst>
      <p:ext uri="{BB962C8B-B14F-4D97-AF65-F5344CB8AC3E}">
        <p14:creationId xmlns:p14="http://schemas.microsoft.com/office/powerpoint/2010/main" val="4085747234"/>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56</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53615445"/>
              </p:ext>
            </p:extLst>
          </p:nvPr>
        </p:nvGraphicFramePr>
        <p:xfrm>
          <a:off x="539552" y="1203192"/>
          <a:ext cx="7992884" cy="4654936"/>
        </p:xfrm>
        <a:graphic>
          <a:graphicData uri="http://schemas.openxmlformats.org/drawingml/2006/table">
            <a:tbl>
              <a:tblPr firstRow="1" bandRow="1">
                <a:tableStyleId>{2D5ABB26-0587-4C30-8999-92F81FD0307C}</a:tableStyleId>
              </a:tblPr>
              <a:tblGrid>
                <a:gridCol w="2232248"/>
                <a:gridCol w="822948"/>
                <a:gridCol w="822948"/>
                <a:gridCol w="822948"/>
                <a:gridCol w="822948"/>
                <a:gridCol w="822948"/>
                <a:gridCol w="822948"/>
                <a:gridCol w="822948"/>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51431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0941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1587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334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261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160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91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35077">
                <a:tc>
                  <a:txBody>
                    <a:bodyPr/>
                    <a:lstStyle/>
                    <a:p>
                      <a:pPr algn="l" fontAlgn="ctr"/>
                      <a:r>
                        <a:rPr lang="fr-CA" sz="1100" b="0" i="0" u="none" strike="noStrike" dirty="0">
                          <a:solidFill>
                            <a:srgbClr val="595959"/>
                          </a:solidFill>
                          <a:effectLst/>
                          <a:latin typeface="Arial Narrow" panose="020B0606020202030204" pitchFamily="34" charset="0"/>
                        </a:rPr>
                        <a:t>Crainte d’être rejeté(e)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7946">
                <a:tc>
                  <a:txBody>
                    <a:bodyPr/>
                    <a:lstStyle/>
                    <a:p>
                      <a:pPr algn="l" fontAlgn="ctr"/>
                      <a:r>
                        <a:rPr lang="fr-CA" sz="1100" b="0" i="0" u="none" strike="noStrike" dirty="0">
                          <a:solidFill>
                            <a:srgbClr val="595959"/>
                          </a:solidFill>
                          <a:effectLst/>
                          <a:latin typeface="Arial Narrow" panose="020B0606020202030204" pitchFamily="34" charset="0"/>
                        </a:rPr>
                        <a:t>Crainte qu’ils portent un regard différent sur moi (comme si je devenais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fr-CA" sz="1100" b="0" i="0" u="none" strike="noStrike" dirty="0">
                          <a:solidFill>
                            <a:srgbClr val="595959"/>
                          </a:solidFill>
                          <a:effectLst/>
                          <a:latin typeface="Arial Narrow" panose="020B0606020202030204" pitchFamily="34" charset="0"/>
                        </a:rPr>
                        <a:t>Crainte qu’ils ne me comprennent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fr-CA" sz="1100" b="0" i="0" u="none" strike="noStrike" dirty="0">
                          <a:solidFill>
                            <a:srgbClr val="595959"/>
                          </a:solidFill>
                          <a:effectLst/>
                          <a:latin typeface="Arial Narrow" panose="020B0606020202030204" pitchFamily="34" charset="0"/>
                        </a:rPr>
                        <a:t>Crainte de les décevoir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fr-CA" sz="1100" b="0" i="0" u="none" strike="noStrike" dirty="0">
                          <a:solidFill>
                            <a:srgbClr val="595959"/>
                          </a:solidFill>
                          <a:effectLst/>
                          <a:latin typeface="Arial Narrow" panose="020B0606020202030204" pitchFamily="34" charset="0"/>
                        </a:rPr>
                        <a:t>Crainte de les mettre mal à l’aise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42086">
                <a:tc>
                  <a:txBody>
                    <a:bodyPr/>
                    <a:lstStyle/>
                    <a:p>
                      <a:pPr algn="l" fontAlgn="ctr"/>
                      <a:r>
                        <a:rPr lang="fr-CA" sz="1100" b="0" i="0" u="none" strike="noStrike" dirty="0">
                          <a:solidFill>
                            <a:srgbClr val="595959"/>
                          </a:solidFill>
                          <a:effectLst/>
                          <a:latin typeface="Arial Narrow" panose="020B0606020202030204" pitchFamily="34" charset="0"/>
                        </a:rPr>
                        <a:t>Parce que c’est quelque chose de privé qui ne les regarde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fr-CA" sz="1100" b="0" i="0" u="none" strike="noStrike" dirty="0">
                          <a:solidFill>
                            <a:srgbClr val="595959"/>
                          </a:solidFill>
                          <a:effectLst/>
                          <a:latin typeface="Arial Narrow" panose="020B0606020202030204" pitchFamily="34" charset="0"/>
                        </a:rPr>
                        <a:t>Crainte qu’ils veuillent me changer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fr-CA" sz="1100" b="0" i="0" u="none" strike="noStrike" dirty="0">
                          <a:solidFill>
                            <a:srgbClr val="595959"/>
                          </a:solidFill>
                          <a:effectLst/>
                          <a:latin typeface="Arial Narrow" panose="020B0606020202030204" pitchFamily="34" charset="0"/>
                        </a:rPr>
                        <a:t>Crainte qu’ils ne m’aiment plus autant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fr-CA" sz="1100" b="0" i="0" u="none" strike="noStrike" dirty="0">
                          <a:solidFill>
                            <a:srgbClr val="595959"/>
                          </a:solidFill>
                          <a:effectLst/>
                          <a:latin typeface="Arial Narrow" panose="020B0606020202030204" pitchFamily="34" charset="0"/>
                        </a:rPr>
                        <a:t>Crainte de leur faire de la peine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42086">
                <a:tc>
                  <a:txBody>
                    <a:bodyPr/>
                    <a:lstStyle/>
                    <a:p>
                      <a:pPr algn="l" fontAlgn="ctr"/>
                      <a:r>
                        <a:rPr lang="fr-CA" sz="1100" b="0" i="0" u="none" strike="noStrike" dirty="0">
                          <a:solidFill>
                            <a:srgbClr val="595959"/>
                          </a:solidFill>
                          <a:effectLst/>
                          <a:latin typeface="Arial Narrow" panose="020B0606020202030204" pitchFamily="34" charset="0"/>
                        </a:rPr>
                        <a:t>Crainte qu’ils aient peur pour moi (pour mon bonheur, ma qualité de vie)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fr-CA" sz="1100" b="0" i="0" u="none" strike="noStrike" dirty="0">
                          <a:solidFill>
                            <a:srgbClr val="595959"/>
                          </a:solidFill>
                          <a:effectLst/>
                          <a:latin typeface="Arial Narrow" panose="020B0606020202030204" pitchFamily="34" charset="0"/>
                        </a:rPr>
                        <a:t>Crainte qu’ils se moquent de moi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fr-CA" sz="1100" b="0" i="0" u="none" strike="noStrike" dirty="0">
                          <a:solidFill>
                            <a:srgbClr val="595959"/>
                          </a:solidFill>
                          <a:effectLst/>
                          <a:latin typeface="Arial Narrow" panose="020B0606020202030204" pitchFamily="34" charset="0"/>
                        </a:rPr>
                        <a:t>Famille très pieuse/traditionnelle / Religion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3" name="Titre 4"/>
          <p:cNvSpPr>
            <a:spLocks noGrp="1"/>
          </p:cNvSpPr>
          <p:nvPr>
            <p:ph type="title"/>
            <p:custDataLst>
              <p:tags r:id="rId4"/>
            </p:custDataLst>
          </p:nvPr>
        </p:nvSpPr>
        <p:spPr>
          <a:xfrm>
            <a:off x="558800" y="361231"/>
            <a:ext cx="5309344" cy="631545"/>
          </a:xfrm>
        </p:spPr>
        <p:txBody>
          <a:bodyPr/>
          <a:lstStyle/>
          <a:p>
            <a:r>
              <a:rPr lang="fr-CA" sz="2000" dirty="0">
                <a:solidFill>
                  <a:srgbClr val="9BBB59"/>
                </a:solidFill>
              </a:rPr>
              <a:t>Raisons d’hésiter à dévoiler son orientation sexuelle/identité de genre à la famille</a:t>
            </a: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5"/>
            </p:custDataLst>
          </p:nvPr>
        </p:nvSpPr>
        <p:spPr>
          <a:xfrm>
            <a:off x="510159" y="793279"/>
            <a:ext cx="3429144"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ayant hésité avant d’en </a:t>
            </a:r>
            <a:r>
              <a:rPr lang="fr-CA" sz="900" dirty="0" smtClean="0">
                <a:solidFill>
                  <a:srgbClr val="9BBB59"/>
                </a:solidFill>
                <a:latin typeface="Arial" panose="020B0604020202020204" pitchFamily="34" charset="0"/>
                <a:cs typeface="Arial" panose="020B0604020202020204" pitchFamily="34" charset="0"/>
              </a:rPr>
              <a:t>parler avec la famille</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p>
        </p:txBody>
      </p:sp>
    </p:spTree>
    <p:extLst>
      <p:ext uri="{BB962C8B-B14F-4D97-AF65-F5344CB8AC3E}">
        <p14:creationId xmlns:p14="http://schemas.microsoft.com/office/powerpoint/2010/main" val="1388665677"/>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57</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13661088"/>
              </p:ext>
            </p:extLst>
          </p:nvPr>
        </p:nvGraphicFramePr>
        <p:xfrm>
          <a:off x="611561" y="1098385"/>
          <a:ext cx="8208905" cy="5122094"/>
        </p:xfrm>
        <a:graphic>
          <a:graphicData uri="http://schemas.openxmlformats.org/drawingml/2006/table">
            <a:tbl>
              <a:tblPr firstRow="1" bandRow="1">
                <a:tableStyleId>{2D5ABB26-0587-4C30-8999-92F81FD0307C}</a:tableStyleId>
              </a:tblPr>
              <a:tblGrid>
                <a:gridCol w="2315336"/>
                <a:gridCol w="654841"/>
                <a:gridCol w="654841"/>
                <a:gridCol w="654841"/>
                <a:gridCol w="654841"/>
                <a:gridCol w="654841"/>
                <a:gridCol w="654841"/>
                <a:gridCol w="654841"/>
                <a:gridCol w="654841"/>
                <a:gridCol w="654841"/>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fr-CA" sz="1100" b="1" kern="1200" baseline="0" noProof="0" dirty="0" smtClean="0">
                          <a:solidFill>
                            <a:schemeClr val="tx1">
                              <a:lumMod val="65000"/>
                              <a:lumOff val="35000"/>
                            </a:schemeClr>
                          </a:solidFill>
                          <a:latin typeface="Arial" panose="020B0604020202020204" pitchFamily="34" charset="0"/>
                          <a:ea typeface="+mn-ea"/>
                          <a:cs typeface="Arial" panose="020B0604020202020204" pitchFamily="34" charset="0"/>
                        </a:rPr>
                        <a:t> sexuelle</a:t>
                      </a:r>
                      <a:endParaRPr lang="fr-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fr-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Identité de genre</a:t>
                      </a:r>
                      <a:endParaRPr lang="fr-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683120">
                <a:tc vMerge="1">
                  <a:txBody>
                    <a:bodyPr/>
                    <a:lstStyle/>
                    <a:p>
                      <a:endParaRPr lang="fr-CA"/>
                    </a:p>
                  </a:txBody>
                  <a:tcPr/>
                </a:tc>
                <a:tc vMerge="1">
                  <a:txBody>
                    <a:bodyPr/>
                    <a:lstStyle/>
                    <a:p>
                      <a:endParaRPr lang="fr-CA"/>
                    </a:p>
                  </a:txBody>
                  <a:tcPr/>
                </a:tc>
                <a:tc>
                  <a:txBody>
                    <a:bodyPr/>
                    <a:lstStyle/>
                    <a:p>
                      <a:pPr algn="ctr" fontAlgn="b"/>
                      <a:r>
                        <a:rPr lang="fr-CA" sz="1000" b="1" i="0" u="none" strike="noStrike" dirty="0" smtClean="0">
                          <a:solidFill>
                            <a:srgbClr val="595959"/>
                          </a:solidFill>
                          <a:effectLst/>
                          <a:latin typeface="Arial Narrow" panose="020B0606020202030204" pitchFamily="34" charset="0"/>
                        </a:rPr>
                        <a:t>Homo.</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Bi.</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noProof="0" dirty="0" smtClean="0">
                          <a:solidFill>
                            <a:srgbClr val="595959"/>
                          </a:solidFill>
                          <a:effectLst/>
                          <a:latin typeface="Arial Narrow" panose="020B0606020202030204" pitchFamily="34" charset="0"/>
                        </a:rPr>
                        <a:t>Pan.</a:t>
                      </a:r>
                      <a:endParaRPr lang="fr-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noProof="0" dirty="0" err="1" smtClean="0">
                          <a:solidFill>
                            <a:srgbClr val="595959"/>
                          </a:solidFill>
                          <a:effectLst/>
                          <a:latin typeface="Arial Narrow" panose="020B0606020202030204" pitchFamily="34" charset="0"/>
                        </a:rPr>
                        <a:t>Asex</a:t>
                      </a:r>
                      <a:r>
                        <a:rPr lang="fr-CA" sz="1000" b="1" i="0" u="none" strike="noStrike" noProof="0" dirty="0" smtClean="0">
                          <a:solidFill>
                            <a:srgbClr val="595959"/>
                          </a:solidFill>
                          <a:effectLst/>
                          <a:latin typeface="Arial Narrow" panose="020B0606020202030204" pitchFamily="34" charset="0"/>
                        </a:rPr>
                        <a:t>.</a:t>
                      </a:r>
                      <a:endParaRPr lang="fr-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noProof="0" dirty="0" err="1">
                          <a:solidFill>
                            <a:srgbClr val="595959"/>
                          </a:solidFill>
                          <a:effectLst/>
                          <a:latin typeface="Arial Narrow" panose="020B0606020202030204" pitchFamily="34" charset="0"/>
                        </a:rPr>
                        <a:t>Cisgenre</a:t>
                      </a:r>
                      <a:endParaRPr lang="fr-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noProof="0" dirty="0">
                          <a:solidFill>
                            <a:srgbClr val="595959"/>
                          </a:solidFill>
                          <a:effectLst/>
                          <a:latin typeface="Arial Narrow" panose="020B0606020202030204" pitchFamily="34" charset="0"/>
                        </a:rPr>
                        <a:t>Personne </a:t>
                      </a:r>
                      <a:r>
                        <a:rPr lang="fr-CA" sz="1000" b="1" i="0" u="none" strike="noStrike" noProof="0" dirty="0" err="1">
                          <a:solidFill>
                            <a:srgbClr val="595959"/>
                          </a:solidFill>
                          <a:effectLst/>
                          <a:latin typeface="Arial Narrow" panose="020B0606020202030204" pitchFamily="34" charset="0"/>
                        </a:rPr>
                        <a:t>trans</a:t>
                      </a:r>
                      <a:r>
                        <a:rPr lang="fr-CA" sz="1000" b="1" i="0" u="none" strike="noStrike" noProof="0"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noProof="0" dirty="0">
                          <a:solidFill>
                            <a:srgbClr val="595959"/>
                          </a:solidFill>
                          <a:effectLst/>
                          <a:latin typeface="Arial Narrow" panose="020B0606020202030204" pitchFamily="34" charset="0"/>
                        </a:rPr>
                        <a:t>Personne </a:t>
                      </a:r>
                      <a:r>
                        <a:rPr lang="fr-CA" sz="1000" b="1" i="0" u="none" strike="noStrike" noProof="0" dirty="0" err="1">
                          <a:solidFill>
                            <a:srgbClr val="595959"/>
                          </a:solidFill>
                          <a:effectLst/>
                          <a:latin typeface="Arial Narrow" panose="020B0606020202030204" pitchFamily="34" charset="0"/>
                        </a:rPr>
                        <a:t>trans</a:t>
                      </a:r>
                      <a:r>
                        <a:rPr lang="fr-CA" sz="1000" b="1" i="0" u="none" strike="noStrike" noProof="0" dirty="0">
                          <a:solidFill>
                            <a:srgbClr val="595959"/>
                          </a:solidFill>
                          <a:effectLst/>
                          <a:latin typeface="Arial Narrow" panose="020B0606020202030204" pitchFamily="34" charset="0"/>
                        </a:rPr>
                        <a:t> </a:t>
                      </a:r>
                      <a:r>
                        <a:rPr lang="fr-CA" sz="1000" b="1" i="0" u="none" strike="noStrike" noProof="0" dirty="0" smtClean="0">
                          <a:solidFill>
                            <a:srgbClr val="595959"/>
                          </a:solidFill>
                          <a:effectLst/>
                          <a:latin typeface="Arial Narrow" panose="020B0606020202030204" pitchFamily="34" charset="0"/>
                        </a:rPr>
                        <a:t>non</a:t>
                      </a:r>
                      <a:r>
                        <a:rPr lang="fr-CA" sz="1000" b="1" i="0" u="none" strike="noStrike" baseline="0" noProof="0" dirty="0" smtClean="0">
                          <a:solidFill>
                            <a:srgbClr val="595959"/>
                          </a:solidFill>
                          <a:effectLst/>
                          <a:latin typeface="Arial Narrow" panose="020B0606020202030204" pitchFamily="34" charset="0"/>
                        </a:rPr>
                        <a:t> </a:t>
                      </a:r>
                      <a:r>
                        <a:rPr lang="fr-CA" sz="1000" b="1" i="0" u="none" strike="noStrike" noProof="0" dirty="0" smtClean="0">
                          <a:solidFill>
                            <a:srgbClr val="595959"/>
                          </a:solidFill>
                          <a:effectLst/>
                          <a:latin typeface="Arial Narrow" panose="020B0606020202030204" pitchFamily="34" charset="0"/>
                        </a:rPr>
                        <a:t>binaire</a:t>
                      </a:r>
                      <a:endParaRPr lang="fr-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noProof="0" dirty="0" smtClean="0">
                          <a:solidFill>
                            <a:srgbClr val="595959"/>
                          </a:solidFill>
                          <a:effectLst/>
                          <a:latin typeface="Arial Narrow" panose="020B0606020202030204" pitchFamily="34" charset="0"/>
                        </a:rPr>
                        <a:t>Non-</a:t>
                      </a:r>
                      <a:br>
                        <a:rPr lang="fr-CA" sz="1000" b="1" i="0" u="none" strike="noStrike" noProof="0" dirty="0" smtClean="0">
                          <a:solidFill>
                            <a:srgbClr val="595959"/>
                          </a:solidFill>
                          <a:effectLst/>
                          <a:latin typeface="Arial Narrow" panose="020B0606020202030204" pitchFamily="34" charset="0"/>
                        </a:rPr>
                      </a:br>
                      <a:r>
                        <a:rPr lang="fr-CA" sz="1000" b="1" i="0" u="none" strike="noStrike" noProof="0" dirty="0" smtClean="0">
                          <a:solidFill>
                            <a:srgbClr val="595959"/>
                          </a:solidFill>
                          <a:effectLst/>
                          <a:latin typeface="Arial Narrow" panose="020B0606020202030204" pitchFamily="34" charset="0"/>
                        </a:rPr>
                        <a:t>binaire : Genre fluide / </a:t>
                      </a:r>
                      <a:r>
                        <a:rPr lang="fr-CA" sz="1000" b="1" i="0" u="none" strike="noStrike" noProof="0" dirty="0" err="1">
                          <a:solidFill>
                            <a:srgbClr val="595959"/>
                          </a:solidFill>
                          <a:effectLst/>
                          <a:latin typeface="Arial Narrow" panose="020B0606020202030204" pitchFamily="34" charset="0"/>
                        </a:rPr>
                        <a:t>Agenre</a:t>
                      </a:r>
                      <a:r>
                        <a:rPr lang="fr-CA" sz="1000" b="1" i="0" u="none" strike="noStrike" noProof="0"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070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1587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703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452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87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09160">
                <a:tc>
                  <a:txBody>
                    <a:bodyPr/>
                    <a:lstStyle/>
                    <a:p>
                      <a:pPr algn="l" fontAlgn="ctr"/>
                      <a:r>
                        <a:rPr lang="fr-CA" sz="1100" b="0" i="0" u="none" strike="noStrike" dirty="0">
                          <a:solidFill>
                            <a:srgbClr val="595959"/>
                          </a:solidFill>
                          <a:effectLst/>
                          <a:latin typeface="Arial Narrow" panose="020B0606020202030204" pitchFamily="34" charset="0"/>
                        </a:rPr>
                        <a:t>Crainte d’être rejeté(e)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22797">
                <a:tc>
                  <a:txBody>
                    <a:bodyPr/>
                    <a:lstStyle/>
                    <a:p>
                      <a:pPr algn="l" fontAlgn="ctr"/>
                      <a:r>
                        <a:rPr lang="fr-CA" sz="1100" b="0" i="0" u="none" strike="noStrike" dirty="0">
                          <a:solidFill>
                            <a:srgbClr val="595959"/>
                          </a:solidFill>
                          <a:effectLst/>
                          <a:latin typeface="Arial Narrow" panose="020B0606020202030204" pitchFamily="34" charset="0"/>
                        </a:rPr>
                        <a:t>Crainte qu’ils portent un regard différent sur moi (comme si je devenais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4371">
                <a:tc>
                  <a:txBody>
                    <a:bodyPr/>
                    <a:lstStyle/>
                    <a:p>
                      <a:pPr algn="l" fontAlgn="ctr"/>
                      <a:r>
                        <a:rPr lang="fr-CA" sz="1100" b="0" i="0" u="none" strike="noStrike" dirty="0">
                          <a:solidFill>
                            <a:srgbClr val="595959"/>
                          </a:solidFill>
                          <a:effectLst/>
                          <a:latin typeface="Arial Narrow" panose="020B0606020202030204" pitchFamily="34" charset="0"/>
                        </a:rPr>
                        <a:t>Crainte qu’ils ne me comprennent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4371">
                <a:tc>
                  <a:txBody>
                    <a:bodyPr/>
                    <a:lstStyle/>
                    <a:p>
                      <a:pPr algn="l" fontAlgn="ctr"/>
                      <a:r>
                        <a:rPr lang="fr-CA" sz="1100" b="0" i="0" u="none" strike="noStrike" dirty="0">
                          <a:solidFill>
                            <a:srgbClr val="595959"/>
                          </a:solidFill>
                          <a:effectLst/>
                          <a:latin typeface="Arial Narrow" panose="020B0606020202030204" pitchFamily="34" charset="0"/>
                        </a:rPr>
                        <a:t>Crainte de les décevoir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4371">
                <a:tc>
                  <a:txBody>
                    <a:bodyPr/>
                    <a:lstStyle/>
                    <a:p>
                      <a:pPr algn="l" fontAlgn="ctr"/>
                      <a:r>
                        <a:rPr lang="fr-CA" sz="1100" b="0" i="0" u="none" strike="noStrike" dirty="0">
                          <a:solidFill>
                            <a:srgbClr val="595959"/>
                          </a:solidFill>
                          <a:effectLst/>
                          <a:latin typeface="Arial Narrow" panose="020B0606020202030204" pitchFamily="34" charset="0"/>
                        </a:rPr>
                        <a:t>Crainte de les mettre mal à l’aise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4371">
                <a:tc>
                  <a:txBody>
                    <a:bodyPr/>
                    <a:lstStyle/>
                    <a:p>
                      <a:pPr algn="l" fontAlgn="ctr"/>
                      <a:r>
                        <a:rPr lang="fr-CA" sz="1100" b="0" i="0" u="none" strike="noStrike" dirty="0">
                          <a:solidFill>
                            <a:srgbClr val="595959"/>
                          </a:solidFill>
                          <a:effectLst/>
                          <a:latin typeface="Arial Narrow" panose="020B0606020202030204" pitchFamily="34" charset="0"/>
                        </a:rPr>
                        <a:t>Parce que c’est quelque chose de privé qui ne les regarde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4371">
                <a:tc>
                  <a:txBody>
                    <a:bodyPr/>
                    <a:lstStyle/>
                    <a:p>
                      <a:pPr algn="l" fontAlgn="ctr"/>
                      <a:r>
                        <a:rPr lang="fr-CA" sz="1100" b="0" i="0" u="none" strike="noStrike" dirty="0">
                          <a:solidFill>
                            <a:srgbClr val="595959"/>
                          </a:solidFill>
                          <a:effectLst/>
                          <a:latin typeface="Arial Narrow" panose="020B0606020202030204" pitchFamily="34" charset="0"/>
                        </a:rPr>
                        <a:t>Crainte qu’ils veuillent me changer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4371">
                <a:tc>
                  <a:txBody>
                    <a:bodyPr/>
                    <a:lstStyle/>
                    <a:p>
                      <a:pPr algn="l" fontAlgn="ctr"/>
                      <a:r>
                        <a:rPr lang="fr-CA" sz="1100" b="0" i="0" u="none" strike="noStrike" dirty="0">
                          <a:solidFill>
                            <a:srgbClr val="595959"/>
                          </a:solidFill>
                          <a:effectLst/>
                          <a:latin typeface="Arial Narrow" panose="020B0606020202030204" pitchFamily="34" charset="0"/>
                        </a:rPr>
                        <a:t>Crainte qu’ils ne m’aiment plus autant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4371">
                <a:tc>
                  <a:txBody>
                    <a:bodyPr/>
                    <a:lstStyle/>
                    <a:p>
                      <a:pPr algn="l" fontAlgn="ctr"/>
                      <a:r>
                        <a:rPr lang="fr-CA" sz="1100" b="0" i="0" u="none" strike="noStrike" dirty="0">
                          <a:solidFill>
                            <a:srgbClr val="595959"/>
                          </a:solidFill>
                          <a:effectLst/>
                          <a:latin typeface="Arial Narrow" panose="020B0606020202030204" pitchFamily="34" charset="0"/>
                        </a:rPr>
                        <a:t>Crainte de leur faire de la peine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4371">
                <a:tc>
                  <a:txBody>
                    <a:bodyPr/>
                    <a:lstStyle/>
                    <a:p>
                      <a:pPr algn="l" fontAlgn="ctr"/>
                      <a:r>
                        <a:rPr lang="fr-CA" sz="1100" b="0" i="0" u="none" strike="noStrike" dirty="0">
                          <a:solidFill>
                            <a:srgbClr val="595959"/>
                          </a:solidFill>
                          <a:effectLst/>
                          <a:latin typeface="Arial Narrow" panose="020B0606020202030204" pitchFamily="34" charset="0"/>
                        </a:rPr>
                        <a:t>Crainte qu’ils aient peur pour moi (pour mon bonheur, ma qualité de vie)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09160">
                <a:tc>
                  <a:txBody>
                    <a:bodyPr/>
                    <a:lstStyle/>
                    <a:p>
                      <a:pPr algn="l" fontAlgn="ctr"/>
                      <a:r>
                        <a:rPr lang="fr-CA" sz="1100" b="0" i="0" u="none" strike="noStrike" dirty="0">
                          <a:solidFill>
                            <a:srgbClr val="595959"/>
                          </a:solidFill>
                          <a:effectLst/>
                          <a:latin typeface="Arial Narrow" panose="020B0606020202030204" pitchFamily="34" charset="0"/>
                        </a:rPr>
                        <a:t>Crainte qu’ils se moquent de moi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09160">
                <a:tc>
                  <a:txBody>
                    <a:bodyPr/>
                    <a:lstStyle/>
                    <a:p>
                      <a:pPr algn="l" fontAlgn="ctr"/>
                      <a:r>
                        <a:rPr lang="fr-CA" sz="1100" b="0" i="0" u="none" strike="noStrike" dirty="0">
                          <a:solidFill>
                            <a:srgbClr val="595959"/>
                          </a:solidFill>
                          <a:effectLst/>
                          <a:latin typeface="Arial Narrow" panose="020B0606020202030204" pitchFamily="34" charset="0"/>
                        </a:rPr>
                        <a:t>Famille très pieuse/traditionnelle / Religion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0916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Titre 4"/>
          <p:cNvSpPr>
            <a:spLocks noGrp="1"/>
          </p:cNvSpPr>
          <p:nvPr>
            <p:ph type="title"/>
            <p:custDataLst>
              <p:tags r:id="rId4"/>
            </p:custDataLst>
          </p:nvPr>
        </p:nvSpPr>
        <p:spPr>
          <a:xfrm>
            <a:off x="558800" y="351706"/>
            <a:ext cx="5669384" cy="631545"/>
          </a:xfrm>
        </p:spPr>
        <p:txBody>
          <a:bodyPr/>
          <a:lstStyle/>
          <a:p>
            <a:r>
              <a:rPr lang="fr-CA" sz="2000" dirty="0">
                <a:solidFill>
                  <a:srgbClr val="9BBB59"/>
                </a:solidFill>
              </a:rPr>
              <a:t>Raisons d’hésiter à dévoiler son orientation sexuelle/identité de genre à la famille</a:t>
            </a: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5"/>
            </p:custDataLst>
          </p:nvPr>
        </p:nvSpPr>
        <p:spPr>
          <a:xfrm>
            <a:off x="510159" y="793279"/>
            <a:ext cx="3397084"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ayant hésité avant d’en </a:t>
            </a:r>
            <a:r>
              <a:rPr lang="fr-CA" sz="900" dirty="0" smtClean="0">
                <a:solidFill>
                  <a:srgbClr val="9BBB59"/>
                </a:solidFill>
                <a:latin typeface="Arial" panose="020B0604020202020204" pitchFamily="34" charset="0"/>
                <a:cs typeface="Arial" panose="020B0604020202020204" pitchFamily="34" charset="0"/>
              </a:rPr>
              <a:t>parler avec la famille</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p>
        </p:txBody>
      </p:sp>
    </p:spTree>
    <p:extLst>
      <p:ext uri="{BB962C8B-B14F-4D97-AF65-F5344CB8AC3E}">
        <p14:creationId xmlns:p14="http://schemas.microsoft.com/office/powerpoint/2010/main" val="2773273744"/>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58</a:t>
            </a:fld>
            <a:endParaRPr lang="en-CA" dirty="0">
              <a:solidFill>
                <a:srgbClr val="000000">
                  <a:tint val="75000"/>
                </a:srgbClr>
              </a:solidFill>
            </a:endParaRPr>
          </a:p>
        </p:txBody>
      </p:sp>
      <p:sp>
        <p:nvSpPr>
          <p:cNvPr id="11" name="Titre 4"/>
          <p:cNvSpPr>
            <a:spLocks noGrp="1"/>
          </p:cNvSpPr>
          <p:nvPr>
            <p:ph type="title"/>
            <p:custDataLst>
              <p:tags r:id="rId3"/>
            </p:custDataLst>
          </p:nvPr>
        </p:nvSpPr>
        <p:spPr>
          <a:xfrm>
            <a:off x="558800" y="351706"/>
            <a:ext cx="5669384" cy="631545"/>
          </a:xfrm>
        </p:spPr>
        <p:txBody>
          <a:bodyPr/>
          <a:lstStyle/>
          <a:p>
            <a:r>
              <a:rPr lang="fr-CA" sz="2000" dirty="0">
                <a:solidFill>
                  <a:srgbClr val="9BBB59"/>
                </a:solidFill>
              </a:rPr>
              <a:t>Raisons d’hésiter à dévoiler son orientation sexuelle/identité de genre à la famille</a:t>
            </a: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4"/>
            </p:custDataLst>
          </p:nvPr>
        </p:nvSpPr>
        <p:spPr>
          <a:xfrm>
            <a:off x="510159" y="793279"/>
            <a:ext cx="3397084"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ayant hésité avant d’en </a:t>
            </a:r>
            <a:r>
              <a:rPr lang="fr-CA" sz="900" dirty="0" smtClean="0">
                <a:solidFill>
                  <a:srgbClr val="9BBB59"/>
                </a:solidFill>
                <a:latin typeface="Arial" panose="020B0604020202020204" pitchFamily="34" charset="0"/>
                <a:cs typeface="Arial" panose="020B0604020202020204" pitchFamily="34" charset="0"/>
              </a:rPr>
              <a:t>parler avec la famille</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p>
        </p:txBody>
      </p:sp>
      <p:graphicFrame>
        <p:nvGraphicFramePr>
          <p:cNvPr id="8" name="Table 9"/>
          <p:cNvGraphicFramePr>
            <a:graphicFrameLocks noGrp="1"/>
          </p:cNvGraphicFramePr>
          <p:nvPr>
            <p:custDataLst>
              <p:tags r:id="rId6"/>
            </p:custDataLst>
            <p:extLst>
              <p:ext uri="{D42A27DB-BD31-4B8C-83A1-F6EECF244321}">
                <p14:modId xmlns:p14="http://schemas.microsoft.com/office/powerpoint/2010/main" val="1381516425"/>
              </p:ext>
            </p:extLst>
          </p:nvPr>
        </p:nvGraphicFramePr>
        <p:xfrm>
          <a:off x="611561" y="1412776"/>
          <a:ext cx="6336705" cy="4752527"/>
        </p:xfrm>
        <a:graphic>
          <a:graphicData uri="http://schemas.openxmlformats.org/drawingml/2006/table">
            <a:tbl>
              <a:tblPr firstRow="1" bandRow="1">
                <a:tableStyleId>{2D5ABB26-0587-4C30-8999-92F81FD0307C}</a:tableStyleId>
              </a:tblPr>
              <a:tblGrid>
                <a:gridCol w="3533385"/>
                <a:gridCol w="995678"/>
                <a:gridCol w="903821"/>
                <a:gridCol w="903821"/>
              </a:tblGrid>
              <a:tr h="21477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8674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78456">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Gais</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Lesbiennes</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477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1587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368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276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d’être rejeté(e)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53</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59</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49</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57294">
                <a:tc>
                  <a:txBody>
                    <a:bodyPr/>
                    <a:lstStyle/>
                    <a:p>
                      <a:pPr algn="l" fontAlgn="ctr"/>
                      <a:r>
                        <a:rPr lang="fr-CA" sz="1100" b="0" i="0" u="none" strike="noStrike" dirty="0">
                          <a:solidFill>
                            <a:srgbClr val="595959"/>
                          </a:solidFill>
                          <a:effectLst/>
                          <a:latin typeface="Arial Narrow" panose="020B0606020202030204" pitchFamily="34" charset="0"/>
                        </a:rPr>
                        <a:t>Crainte qu’ils portent un regard différent sur moi (comme si je devenais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43</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qu’ils ne me comprennent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32</a:t>
                      </a:r>
                      <a:endParaRPr lang="fr-CA" sz="1100" b="0" i="0" u="none" strike="noStrike" kern="1200" dirty="0">
                        <a:solidFill>
                          <a:srgbClr val="595959"/>
                        </a:solidFill>
                        <a:effectLst/>
                        <a:latin typeface="Arial"/>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26</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de les décevoir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32</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de les mettre mal à l’aise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23</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Parce que c’est quelque chose de privé qui ne les regarde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23</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23</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qu’ils veuillent me changer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12</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qu’ils ne m’aiment plus autant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17</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de leur faire de la peine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19</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10</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57294">
                <a:tc>
                  <a:txBody>
                    <a:bodyPr/>
                    <a:lstStyle/>
                    <a:p>
                      <a:pPr algn="l" fontAlgn="ctr"/>
                      <a:r>
                        <a:rPr lang="fr-CA" sz="1100" b="0" i="0" u="none" strike="noStrike" dirty="0">
                          <a:solidFill>
                            <a:srgbClr val="595959"/>
                          </a:solidFill>
                          <a:effectLst/>
                          <a:latin typeface="Arial Narrow" panose="020B0606020202030204" pitchFamily="34" charset="0"/>
                        </a:rPr>
                        <a:t>Crainte qu’ils aient peur pour moi (pour mon bonheur, ma qualité de vie)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13</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17</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qu’ils se moquent de moi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10</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9</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4</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Famille très pieuse/traditionnelle / Religion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1</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1</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3165555344"/>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59</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263253223"/>
              </p:ext>
            </p:extLst>
          </p:nvPr>
        </p:nvGraphicFramePr>
        <p:xfrm>
          <a:off x="539549" y="1203192"/>
          <a:ext cx="7778859" cy="4722388"/>
        </p:xfrm>
        <a:graphic>
          <a:graphicData uri="http://schemas.openxmlformats.org/drawingml/2006/table">
            <a:tbl>
              <a:tblPr firstRow="1" bandRow="1">
                <a:tableStyleId>{2D5ABB26-0587-4C30-8999-92F81FD0307C}</a:tableStyleId>
              </a:tblPr>
              <a:tblGrid>
                <a:gridCol w="2735839"/>
                <a:gridCol w="1008604"/>
                <a:gridCol w="1008604"/>
                <a:gridCol w="1008604"/>
                <a:gridCol w="1008604"/>
                <a:gridCol w="1008604"/>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51431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0941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1587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377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02529">
                <a:tc>
                  <a:txBody>
                    <a:bodyPr/>
                    <a:lstStyle/>
                    <a:p>
                      <a:pPr algn="l" fontAlgn="ctr"/>
                      <a:r>
                        <a:rPr lang="fr-CA" sz="1100" b="0" i="0" u="none" strike="noStrike" dirty="0">
                          <a:solidFill>
                            <a:srgbClr val="595959"/>
                          </a:solidFill>
                          <a:effectLst/>
                          <a:latin typeface="Arial Narrow" panose="020B0606020202030204" pitchFamily="34" charset="0"/>
                        </a:rPr>
                        <a:t>Crainte d’être rejeté(e)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7946">
                <a:tc>
                  <a:txBody>
                    <a:bodyPr/>
                    <a:lstStyle/>
                    <a:p>
                      <a:pPr algn="l" fontAlgn="ctr"/>
                      <a:r>
                        <a:rPr lang="fr-CA" sz="1100" b="0" i="0" u="none" strike="noStrike" dirty="0">
                          <a:solidFill>
                            <a:srgbClr val="595959"/>
                          </a:solidFill>
                          <a:effectLst/>
                          <a:latin typeface="Arial Narrow" panose="020B0606020202030204" pitchFamily="34" charset="0"/>
                        </a:rPr>
                        <a:t>Crainte qu’ils portent un regard différent sur moi (comme si je devenais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fr-CA" sz="1100" b="0" i="0" u="none" strike="noStrike" dirty="0">
                          <a:solidFill>
                            <a:srgbClr val="595959"/>
                          </a:solidFill>
                          <a:effectLst/>
                          <a:latin typeface="Arial Narrow" panose="020B0606020202030204" pitchFamily="34" charset="0"/>
                        </a:rPr>
                        <a:t>Crainte qu’ils ne me comprennent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fr-CA" sz="1100" b="0" i="0" u="none" strike="noStrike" dirty="0">
                          <a:solidFill>
                            <a:srgbClr val="595959"/>
                          </a:solidFill>
                          <a:effectLst/>
                          <a:latin typeface="Arial Narrow" panose="020B0606020202030204" pitchFamily="34" charset="0"/>
                        </a:rPr>
                        <a:t>Crainte de les décevoir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fr-CA" sz="1100" b="0" i="0" u="none" strike="noStrike" dirty="0">
                          <a:solidFill>
                            <a:srgbClr val="595959"/>
                          </a:solidFill>
                          <a:effectLst/>
                          <a:latin typeface="Arial Narrow" panose="020B0606020202030204" pitchFamily="34" charset="0"/>
                        </a:rPr>
                        <a:t>Crainte de les mettre mal à l’aise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42086">
                <a:tc>
                  <a:txBody>
                    <a:bodyPr/>
                    <a:lstStyle/>
                    <a:p>
                      <a:pPr algn="l" fontAlgn="ctr"/>
                      <a:r>
                        <a:rPr lang="fr-CA" sz="1100" b="0" i="0" u="none" strike="noStrike" dirty="0">
                          <a:solidFill>
                            <a:srgbClr val="595959"/>
                          </a:solidFill>
                          <a:effectLst/>
                          <a:latin typeface="Arial Narrow" panose="020B0606020202030204" pitchFamily="34" charset="0"/>
                        </a:rPr>
                        <a:t>Parce que c’est quelque chose de privé qui ne les regarde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fr-CA" sz="1100" b="0" i="0" u="none" strike="noStrike" dirty="0">
                          <a:solidFill>
                            <a:srgbClr val="595959"/>
                          </a:solidFill>
                          <a:effectLst/>
                          <a:latin typeface="Arial Narrow" panose="020B0606020202030204" pitchFamily="34" charset="0"/>
                        </a:rPr>
                        <a:t>Crainte qu’ils veuillent me changer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fr-CA" sz="1100" b="0" i="0" u="none" strike="noStrike" dirty="0">
                          <a:solidFill>
                            <a:srgbClr val="595959"/>
                          </a:solidFill>
                          <a:effectLst/>
                          <a:latin typeface="Arial Narrow" panose="020B0606020202030204" pitchFamily="34" charset="0"/>
                        </a:rPr>
                        <a:t>Crainte qu’ils ne m’aiment plus autant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fr-CA" sz="1100" b="0" i="0" u="none" strike="noStrike" dirty="0">
                          <a:solidFill>
                            <a:srgbClr val="595959"/>
                          </a:solidFill>
                          <a:effectLst/>
                          <a:latin typeface="Arial Narrow" panose="020B0606020202030204" pitchFamily="34" charset="0"/>
                        </a:rPr>
                        <a:t>Crainte de leur faire de la peine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42086">
                <a:tc>
                  <a:txBody>
                    <a:bodyPr/>
                    <a:lstStyle/>
                    <a:p>
                      <a:pPr algn="l" fontAlgn="ctr"/>
                      <a:r>
                        <a:rPr lang="fr-CA" sz="1100" b="0" i="0" u="none" strike="noStrike" dirty="0">
                          <a:solidFill>
                            <a:srgbClr val="595959"/>
                          </a:solidFill>
                          <a:effectLst/>
                          <a:latin typeface="Arial Narrow" panose="020B0606020202030204" pitchFamily="34" charset="0"/>
                        </a:rPr>
                        <a:t>Crainte qu’ils aient peur pour moi (pour mon bonheur, ma qualité de vie)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fr-CA" sz="1100" b="0" i="0" u="none" strike="noStrike" dirty="0">
                          <a:solidFill>
                            <a:srgbClr val="595959"/>
                          </a:solidFill>
                          <a:effectLst/>
                          <a:latin typeface="Arial Narrow" panose="020B0606020202030204" pitchFamily="34" charset="0"/>
                        </a:rPr>
                        <a:t>Crainte qu’ils se moquent de moi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fr-CA" sz="1100" b="0" i="0" u="none" strike="noStrike" dirty="0">
                          <a:solidFill>
                            <a:srgbClr val="595959"/>
                          </a:solidFill>
                          <a:effectLst/>
                          <a:latin typeface="Arial Narrow" panose="020B0606020202030204" pitchFamily="34" charset="0"/>
                        </a:rPr>
                        <a:t>Famille très pieuse/traditionnelle / Religion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35077">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4" name="Rectangle 13"/>
          <p:cNvSpPr/>
          <p:nvPr>
            <p:custDataLst>
              <p:tags r:id="rId4"/>
            </p:custDataLst>
          </p:nvPr>
        </p:nvSpPr>
        <p:spPr>
          <a:xfrm>
            <a:off x="510159" y="793279"/>
            <a:ext cx="3429144"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ayant hésité avant d’en </a:t>
            </a:r>
            <a:r>
              <a:rPr lang="fr-CA" sz="900" dirty="0" smtClean="0">
                <a:solidFill>
                  <a:srgbClr val="9BBB59"/>
                </a:solidFill>
                <a:latin typeface="Arial" panose="020B0604020202020204" pitchFamily="34" charset="0"/>
                <a:cs typeface="Arial" panose="020B0604020202020204" pitchFamily="34" charset="0"/>
              </a:rPr>
              <a:t>parler avec la famille</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p>
        </p:txBody>
      </p:sp>
      <p:sp>
        <p:nvSpPr>
          <p:cNvPr id="11" name="Titre 4"/>
          <p:cNvSpPr>
            <a:spLocks noGrp="1"/>
          </p:cNvSpPr>
          <p:nvPr>
            <p:ph type="title"/>
            <p:custDataLst>
              <p:tags r:id="rId6"/>
            </p:custDataLst>
          </p:nvPr>
        </p:nvSpPr>
        <p:spPr>
          <a:xfrm>
            <a:off x="558000" y="352800"/>
            <a:ext cx="5669384" cy="631545"/>
          </a:xfrm>
        </p:spPr>
        <p:txBody>
          <a:bodyPr/>
          <a:lstStyle/>
          <a:p>
            <a:r>
              <a:rPr lang="fr-CA" sz="2000" dirty="0">
                <a:solidFill>
                  <a:srgbClr val="9BBB59"/>
                </a:solidFill>
              </a:rPr>
              <a:t>Raisons d’hésiter à dévoiler son orientation sexuelle/identité de genre à la famille</a:t>
            </a:r>
            <a:r>
              <a:rPr lang="fr-CA" dirty="0" smtClean="0">
                <a:solidFill>
                  <a:srgbClr val="9BBB59"/>
                </a:solidFill>
              </a:rPr>
              <a:t/>
            </a:r>
            <a:br>
              <a:rPr lang="fr-CA" dirty="0" smtClean="0">
                <a:solidFill>
                  <a:srgbClr val="9BBB59"/>
                </a:solidFill>
              </a:rPr>
            </a:br>
            <a:endParaRPr lang="fr-CA" dirty="0"/>
          </a:p>
        </p:txBody>
      </p:sp>
    </p:spTree>
    <p:extLst>
      <p:ext uri="{BB962C8B-B14F-4D97-AF65-F5344CB8AC3E}">
        <p14:creationId xmlns:p14="http://schemas.microsoft.com/office/powerpoint/2010/main" val="2714007048"/>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Méthodologie</a:t>
            </a:r>
            <a:endParaRPr lang="fr-CA" dirty="0">
              <a:solidFill>
                <a:srgbClr val="9BBB59"/>
              </a:solidFill>
            </a:endParaRPr>
          </a:p>
        </p:txBody>
      </p:sp>
      <p:sp>
        <p:nvSpPr>
          <p:cNvPr id="5" name="Espace réservé du pied de page 4"/>
          <p:cNvSpPr>
            <a:spLocks noGrp="1"/>
          </p:cNvSpPr>
          <p:nvPr>
            <p:ph type="ftr" sz="quarter" idx="11"/>
            <p:custDataLst>
              <p:tags r:id="rId2"/>
            </p:custDataLst>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3"/>
            </p:custDataLst>
          </p:nvPr>
        </p:nvSpPr>
        <p:spPr/>
        <p:txBody>
          <a:bodyPr/>
          <a:lstStyle/>
          <a:p>
            <a:fld id="{E7B58D81-04C7-47EB-9B1C-20051A4D7758}" type="slidenum">
              <a:rPr lang="en-CA" smtClean="0">
                <a:solidFill>
                  <a:srgbClr val="000000">
                    <a:tint val="75000"/>
                  </a:srgbClr>
                </a:solidFill>
              </a:rPr>
              <a:pPr/>
              <a:t>6</a:t>
            </a:fld>
            <a:endParaRPr lang="en-CA">
              <a:solidFill>
                <a:srgbClr val="000000">
                  <a:tint val="75000"/>
                </a:srgbClr>
              </a:solidFill>
            </a:endParaRPr>
          </a:p>
        </p:txBody>
      </p:sp>
      <p:sp>
        <p:nvSpPr>
          <p:cNvPr id="7" name="Espace réservé du contenu 6"/>
          <p:cNvSpPr>
            <a:spLocks noGrp="1"/>
          </p:cNvSpPr>
          <p:nvPr>
            <p:ph type="body" sz="quarter" idx="13"/>
            <p:custDataLst>
              <p:tags r:id="rId4"/>
            </p:custDataLst>
          </p:nvPr>
        </p:nvSpPr>
        <p:spPr>
          <a:xfrm>
            <a:off x="539552" y="1556792"/>
            <a:ext cx="5400600" cy="4968552"/>
          </a:xfrm>
        </p:spPr>
        <p:txBody>
          <a:bodyPr>
            <a:normAutofit/>
          </a:bodyPr>
          <a:lstStyle/>
          <a:p>
            <a:r>
              <a:rPr lang="fr-CA" sz="1200" b="0" dirty="0">
                <a:solidFill>
                  <a:srgbClr val="7F7F7F"/>
                </a:solidFill>
              </a:rPr>
              <a:t>Du fait des différentes méthodes d’échantillonnage employées, il est fort probable que cet échantillon de répondants LBGT sous-représente les gens n’ayant pas encore fait leur </a:t>
            </a:r>
            <a:r>
              <a:rPr lang="fr-CA" sz="1200" b="0" dirty="0" smtClean="0">
                <a:solidFill>
                  <a:srgbClr val="7F7F7F"/>
                </a:solidFill>
              </a:rPr>
              <a:t>« </a:t>
            </a:r>
            <a:r>
              <a:rPr lang="fr-CA" sz="1200" b="0" dirty="0" err="1" smtClean="0">
                <a:solidFill>
                  <a:srgbClr val="7F7F7F"/>
                </a:solidFill>
              </a:rPr>
              <a:t>coming</a:t>
            </a:r>
            <a:r>
              <a:rPr lang="fr-CA" sz="1200" b="0" dirty="0" smtClean="0">
                <a:solidFill>
                  <a:srgbClr val="7F7F7F"/>
                </a:solidFill>
              </a:rPr>
              <a:t>-out », </a:t>
            </a:r>
            <a:r>
              <a:rPr lang="fr-CA" sz="1200" b="0" dirty="0">
                <a:solidFill>
                  <a:srgbClr val="7F7F7F"/>
                </a:solidFill>
              </a:rPr>
              <a:t>tout particulièrement chez les </a:t>
            </a:r>
            <a:r>
              <a:rPr lang="fr-CA" sz="1200" b="0" dirty="0" smtClean="0">
                <a:solidFill>
                  <a:srgbClr val="7F7F7F"/>
                </a:solidFill>
              </a:rPr>
              <a:t/>
            </a:r>
            <a:br>
              <a:rPr lang="fr-CA" sz="1200" b="0" dirty="0" smtClean="0">
                <a:solidFill>
                  <a:srgbClr val="7F7F7F"/>
                </a:solidFill>
              </a:rPr>
            </a:br>
            <a:r>
              <a:rPr lang="fr-CA" sz="1200" b="0" dirty="0" smtClean="0">
                <a:solidFill>
                  <a:srgbClr val="7F7F7F"/>
                </a:solidFill>
              </a:rPr>
              <a:t>15-17 </a:t>
            </a:r>
            <a:r>
              <a:rPr lang="fr-CA" sz="1200" b="0" dirty="0">
                <a:solidFill>
                  <a:srgbClr val="7F7F7F"/>
                </a:solidFill>
              </a:rPr>
              <a:t>ans.</a:t>
            </a:r>
          </a:p>
          <a:p>
            <a:r>
              <a:rPr lang="fr-CA" sz="1200" b="0" dirty="0">
                <a:solidFill>
                  <a:srgbClr val="7F7F7F"/>
                </a:solidFill>
              </a:rPr>
              <a:t>Par ailleurs, les distributions par région de cet échantillon ne sont pas proportionnelles à la distribution de la population : le Québec y est nettement </a:t>
            </a:r>
            <a:r>
              <a:rPr lang="fr-CA" sz="1200" b="0" dirty="0" smtClean="0">
                <a:solidFill>
                  <a:srgbClr val="7F7F7F"/>
                </a:solidFill>
              </a:rPr>
              <a:t>surreprésenté, </a:t>
            </a:r>
            <a:r>
              <a:rPr lang="fr-CA" sz="1200" b="0" dirty="0">
                <a:solidFill>
                  <a:srgbClr val="7F7F7F"/>
                </a:solidFill>
              </a:rPr>
              <a:t>tandis que certaines provinces de </a:t>
            </a:r>
            <a:r>
              <a:rPr lang="fr-CA" sz="1200" b="0" dirty="0" smtClean="0">
                <a:solidFill>
                  <a:srgbClr val="7F7F7F"/>
                </a:solidFill>
              </a:rPr>
              <a:t>l’Ouest </a:t>
            </a:r>
            <a:r>
              <a:rPr lang="fr-CA" sz="1200" b="0" dirty="0">
                <a:solidFill>
                  <a:srgbClr val="7F7F7F"/>
                </a:solidFill>
              </a:rPr>
              <a:t>y sont nettement sous-représentées (Colombie-Britannique, Manitoba, Saskatchewan). Ces distorsions ont cependant été corrigées par pondération </a:t>
            </a:r>
            <a:r>
              <a:rPr lang="fr-CA" sz="1200" b="0" dirty="0" smtClean="0">
                <a:solidFill>
                  <a:srgbClr val="7F7F7F"/>
                </a:solidFill>
              </a:rPr>
              <a:t>(voir p. 9). </a:t>
            </a:r>
            <a:endParaRPr lang="fr-CA" sz="1200" b="0" dirty="0">
              <a:solidFill>
                <a:srgbClr val="7F7F7F"/>
              </a:solidFill>
            </a:endParaRPr>
          </a:p>
          <a:p>
            <a:r>
              <a:rPr lang="fr-CA" sz="1200" b="0" dirty="0">
                <a:solidFill>
                  <a:srgbClr val="7F7F7F"/>
                </a:solidFill>
              </a:rPr>
              <a:t>Les tableaux suivants illustrent les </a:t>
            </a:r>
            <a:r>
              <a:rPr lang="fr-CA" sz="1200" b="0" dirty="0" smtClean="0">
                <a:solidFill>
                  <a:srgbClr val="7F7F7F"/>
                </a:solidFill>
              </a:rPr>
              <a:t>distributions </a:t>
            </a:r>
            <a:r>
              <a:rPr lang="fr-CA" sz="1200" b="0" dirty="0">
                <a:solidFill>
                  <a:srgbClr val="7F7F7F"/>
                </a:solidFill>
              </a:rPr>
              <a:t>de l’échantillon par </a:t>
            </a:r>
            <a:r>
              <a:rPr lang="fr-CA" sz="1200" b="0" dirty="0" smtClean="0">
                <a:solidFill>
                  <a:srgbClr val="7F7F7F"/>
                </a:solidFill>
              </a:rPr>
              <a:t>région selon l’âge du répondant et son groupe LGBT.</a:t>
            </a:r>
            <a:endParaRPr lang="fr-CA" sz="1200" b="0" dirty="0">
              <a:solidFill>
                <a:srgbClr val="7F7F7F"/>
              </a:solidFill>
            </a:endParaRPr>
          </a:p>
          <a:p>
            <a:endParaRPr lang="fr-CA" sz="1200" b="0" dirty="0" smtClean="0">
              <a:solidFill>
                <a:srgbClr val="595959"/>
              </a:solidFill>
            </a:endParaRPr>
          </a:p>
        </p:txBody>
      </p:sp>
      <p:graphicFrame>
        <p:nvGraphicFramePr>
          <p:cNvPr id="6" name="Table 9"/>
          <p:cNvGraphicFramePr>
            <a:graphicFrameLocks noGrp="1"/>
          </p:cNvGraphicFramePr>
          <p:nvPr>
            <p:custDataLst>
              <p:tags r:id="rId5"/>
            </p:custDataLst>
            <p:extLst>
              <p:ext uri="{D42A27DB-BD31-4B8C-83A1-F6EECF244321}">
                <p14:modId xmlns:p14="http://schemas.microsoft.com/office/powerpoint/2010/main" val="1487247014"/>
              </p:ext>
            </p:extLst>
          </p:nvPr>
        </p:nvGraphicFramePr>
        <p:xfrm>
          <a:off x="539552" y="4005064"/>
          <a:ext cx="6480721" cy="2376266"/>
        </p:xfrm>
        <a:graphic>
          <a:graphicData uri="http://schemas.openxmlformats.org/drawingml/2006/table">
            <a:tbl>
              <a:tblPr firstRow="1" bandRow="1">
                <a:tableStyleId>{2D5ABB26-0587-4C30-8999-92F81FD0307C}</a:tableStyleId>
              </a:tblPr>
              <a:tblGrid>
                <a:gridCol w="790410"/>
                <a:gridCol w="882703"/>
                <a:gridCol w="801268"/>
                <a:gridCol w="801268"/>
                <a:gridCol w="801268"/>
                <a:gridCol w="801268"/>
                <a:gridCol w="801268"/>
                <a:gridCol w="801268"/>
              </a:tblGrid>
              <a:tr h="21950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p>
                    <a:p>
                      <a:pPr marL="0" algn="ctr" defTabSz="914400" rtl="0" eaLnBrk="1" fontAlgn="b" latinLnBrk="0" hangingPunct="1"/>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RÉGIONS</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75319">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200" b="1" dirty="0" smtClean="0">
                        <a:solidFill>
                          <a:srgbClr val="9BBB59"/>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32882">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Prairies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Alberta</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Colombie-Britannique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49795">
                <a:tc>
                  <a:txBody>
                    <a:bodyPr/>
                    <a:lstStyle/>
                    <a:p>
                      <a:pPr algn="ctr" fontAlgn="b"/>
                      <a:r>
                        <a:rPr lang="fr-CA" sz="1100" b="0" i="0" u="none" strike="noStrike" dirty="0" smtClean="0">
                          <a:solidFill>
                            <a:srgbClr val="5A5A5A"/>
                          </a:solidFill>
                          <a:effectLst/>
                          <a:latin typeface="Arial Narrow"/>
                        </a:rPr>
                        <a:t>15-17 ans</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a:solidFill>
                            <a:srgbClr val="595959"/>
                          </a:solidFill>
                          <a:effectLst/>
                          <a:latin typeface="Arial"/>
                        </a:rPr>
                        <a:t>380</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a:rPr>
                        <a:t>23</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107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137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19</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52</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42</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49795">
                <a:tc>
                  <a:txBody>
                    <a:bodyPr/>
                    <a:lstStyle/>
                    <a:p>
                      <a:pPr algn="ctr" fontAlgn="b"/>
                      <a:r>
                        <a:rPr lang="fr-CA" sz="1100" b="0" i="0" u="none" strike="noStrike" dirty="0" smtClean="0">
                          <a:solidFill>
                            <a:srgbClr val="5A5A5A"/>
                          </a:solidFill>
                          <a:effectLst/>
                          <a:latin typeface="Arial Narrow"/>
                        </a:rPr>
                        <a:t>18-24 ans</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a:solidFill>
                            <a:srgbClr val="595959"/>
                          </a:solidFill>
                          <a:effectLst/>
                          <a:latin typeface="Arial"/>
                        </a:rPr>
                        <a:t>779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76</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212</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316</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33</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81</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61</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49795">
                <a:tc>
                  <a:txBody>
                    <a:bodyPr/>
                    <a:lstStyle/>
                    <a:p>
                      <a:pPr algn="ctr" fontAlgn="b"/>
                      <a:r>
                        <a:rPr lang="fr-CA" sz="1100" b="0" i="0" u="none" strike="noStrike" dirty="0" smtClean="0">
                          <a:solidFill>
                            <a:srgbClr val="5A5A5A"/>
                          </a:solidFill>
                          <a:effectLst/>
                          <a:latin typeface="Arial Narrow"/>
                        </a:rPr>
                        <a:t>25-34 ans</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a:solidFill>
                            <a:srgbClr val="595959"/>
                          </a:solidFill>
                          <a:effectLst/>
                          <a:latin typeface="Arial"/>
                        </a:rPr>
                        <a:t>296</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16</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155</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61</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6</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44</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14</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49795">
                <a:tc>
                  <a:txBody>
                    <a:bodyPr/>
                    <a:lstStyle/>
                    <a:p>
                      <a:pPr marL="0" algn="ctr" defTabSz="914400" rtl="0" eaLnBrk="1" fontAlgn="b" latinLnBrk="0" hangingPunct="1"/>
                      <a:r>
                        <a:rPr lang="fr-CA" sz="1100" b="0" i="0" u="none" strike="noStrike" kern="1200" dirty="0" smtClean="0">
                          <a:solidFill>
                            <a:srgbClr val="5A5A5A"/>
                          </a:solidFill>
                          <a:effectLst/>
                          <a:latin typeface="Arial Narrow"/>
                          <a:ea typeface="+mn-ea"/>
                          <a:cs typeface="+mn-cs"/>
                        </a:rPr>
                        <a:t>35-44 ans</a:t>
                      </a:r>
                      <a:endParaRPr lang="fr-CA" sz="1100" b="0"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a:solidFill>
                            <a:srgbClr val="595959"/>
                          </a:solidFill>
                          <a:effectLst/>
                          <a:latin typeface="Arial"/>
                        </a:rPr>
                        <a:t>177</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5</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104</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35</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20</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6</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49795">
                <a:tc>
                  <a:txBody>
                    <a:bodyPr/>
                    <a:lstStyle/>
                    <a:p>
                      <a:pPr marL="0" algn="ctr" defTabSz="914400" rtl="0" eaLnBrk="1" fontAlgn="b" latinLnBrk="0" hangingPunct="1"/>
                      <a:r>
                        <a:rPr lang="fr-CA" sz="1100" b="0" i="0" u="none" strike="noStrike" kern="1200" dirty="0" smtClean="0">
                          <a:solidFill>
                            <a:srgbClr val="5A5A5A"/>
                          </a:solidFill>
                          <a:effectLst/>
                          <a:latin typeface="Arial Narrow"/>
                          <a:ea typeface="+mn-ea"/>
                          <a:cs typeface="+mn-cs"/>
                        </a:rPr>
                        <a:t>45-54 ans</a:t>
                      </a:r>
                      <a:endParaRPr lang="fr-CA" sz="1100" b="0"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a:solidFill>
                            <a:srgbClr val="595959"/>
                          </a:solidFill>
                          <a:effectLst/>
                          <a:latin typeface="Arial"/>
                        </a:rPr>
                        <a:t>139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6</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79</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30</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4</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14</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6</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49795">
                <a:tc>
                  <a:txBody>
                    <a:bodyPr/>
                    <a:lstStyle/>
                    <a:p>
                      <a:pPr marL="0" algn="ctr" defTabSz="914400" rtl="0" eaLnBrk="1" fontAlgn="b" latinLnBrk="0" hangingPunct="1"/>
                      <a:r>
                        <a:rPr lang="fr-CA" sz="1100" b="0" i="0" u="none" strike="noStrike" kern="1200" dirty="0" smtClean="0">
                          <a:solidFill>
                            <a:srgbClr val="5A5A5A"/>
                          </a:solidFill>
                          <a:effectLst/>
                          <a:latin typeface="Arial Narrow"/>
                          <a:ea typeface="+mn-ea"/>
                          <a:cs typeface="+mn-cs"/>
                        </a:rPr>
                        <a:t>55 ans +</a:t>
                      </a:r>
                      <a:endParaRPr lang="fr-CA" sz="1100" b="0"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a:solidFill>
                            <a:srgbClr val="595959"/>
                          </a:solidFill>
                          <a:effectLst/>
                          <a:latin typeface="Arial"/>
                        </a:rPr>
                        <a:t>126</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5</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63</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31</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6</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6</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15</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49795">
                <a:tc>
                  <a:txBody>
                    <a:bodyPr/>
                    <a:lstStyle/>
                    <a:p>
                      <a:pPr marL="0" algn="ctr" defTabSz="914400" rtl="0" eaLnBrk="1" fontAlgn="b" latinLnBrk="0" hangingPunct="1"/>
                      <a:r>
                        <a:rPr lang="fr-CA" sz="1100" b="1" i="0" u="none" strike="noStrike" kern="1200" dirty="0" smtClean="0">
                          <a:solidFill>
                            <a:srgbClr val="5A5A5A"/>
                          </a:solidFill>
                          <a:effectLst/>
                          <a:latin typeface="Arial Narrow"/>
                          <a:ea typeface="+mn-ea"/>
                          <a:cs typeface="+mn-cs"/>
                        </a:rPr>
                        <a:t>TOTAL</a:t>
                      </a:r>
                      <a:endParaRPr lang="fr-CA" sz="1100" b="1"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a:solidFill>
                            <a:srgbClr val="595959"/>
                          </a:solidFill>
                          <a:effectLst/>
                          <a:latin typeface="Arial"/>
                        </a:rPr>
                        <a:t>1897</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a:rPr>
                        <a:t>131</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a:rPr>
                        <a:t>720</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a:rPr>
                        <a:t>610</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a:rPr>
                        <a:t>75</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a:rPr>
                        <a:t>217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a:rPr>
                        <a:t>144</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bl>
          </a:graphicData>
        </a:graphic>
      </p:graphicFrame>
    </p:spTree>
    <p:extLst>
      <p:ext uri="{BB962C8B-B14F-4D97-AF65-F5344CB8AC3E}">
        <p14:creationId xmlns:p14="http://schemas.microsoft.com/office/powerpoint/2010/main" val="1535310565"/>
      </p:ext>
    </p:extLst>
  </p:cSld>
  <p:clrMapOvr>
    <a:masterClrMapping/>
  </p:clrMapOvr>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60</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1958729103"/>
              </p:ext>
            </p:extLst>
          </p:nvPr>
        </p:nvGraphicFramePr>
        <p:xfrm>
          <a:off x="835284" y="1765231"/>
          <a:ext cx="7148042" cy="446992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332656"/>
            <a:ext cx="5309344" cy="1022543"/>
          </a:xfrm>
        </p:spPr>
        <p:txBody>
          <a:bodyPr>
            <a:normAutofit/>
          </a:bodyPr>
          <a:lstStyle/>
          <a:p>
            <a:r>
              <a:rPr lang="fr-CA" sz="2000" dirty="0">
                <a:solidFill>
                  <a:srgbClr val="9BBB59"/>
                </a:solidFill>
              </a:rPr>
              <a:t>Raisons d’hésiter à dévoiler son orientation sexuelle/identité de genre </a:t>
            </a:r>
            <a:r>
              <a:rPr lang="fr-CA" sz="2000" dirty="0" smtClean="0">
                <a:solidFill>
                  <a:srgbClr val="9BBB59"/>
                </a:solidFill>
              </a:rPr>
              <a:t>aux amis</a:t>
            </a:r>
            <a:r>
              <a:rPr lang="fr-CA" dirty="0" smtClean="0">
                <a:solidFill>
                  <a:srgbClr val="9BBB59"/>
                </a:solidFill>
              </a:rPr>
              <a:t/>
            </a:r>
            <a:br>
              <a:rPr lang="fr-CA" dirty="0" smtClean="0">
                <a:solidFill>
                  <a:srgbClr val="9BBB59"/>
                </a:solidFill>
              </a:rPr>
            </a:br>
            <a:endParaRPr lang="fr-CA" dirty="0"/>
          </a:p>
        </p:txBody>
      </p:sp>
      <p:sp>
        <p:nvSpPr>
          <p:cNvPr id="13" name="Rectangle 12"/>
          <p:cNvSpPr/>
          <p:nvPr>
            <p:custDataLst>
              <p:tags r:id="rId5"/>
            </p:custDataLst>
          </p:nvPr>
        </p:nvSpPr>
        <p:spPr>
          <a:xfrm>
            <a:off x="510159" y="1160678"/>
            <a:ext cx="4022255"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ayant hésité avant d’en </a:t>
            </a:r>
            <a:r>
              <a:rPr lang="fr-CA" sz="900" dirty="0" smtClean="0">
                <a:solidFill>
                  <a:srgbClr val="9BBB59"/>
                </a:solidFill>
                <a:latin typeface="Arial" panose="020B0604020202020204" pitchFamily="34" charset="0"/>
                <a:cs typeface="Arial" panose="020B0604020202020204" pitchFamily="34" charset="0"/>
              </a:rPr>
              <a:t>parler </a:t>
            </a:r>
            <a:r>
              <a:rPr lang="fr-CA" sz="900" dirty="0">
                <a:solidFill>
                  <a:srgbClr val="9BBB59"/>
                </a:solidFill>
                <a:latin typeface="Arial" panose="020B0604020202020204" pitchFamily="34" charset="0"/>
                <a:cs typeface="Arial" panose="020B0604020202020204" pitchFamily="34" charset="0"/>
              </a:rPr>
              <a:t>avec </a:t>
            </a:r>
            <a:r>
              <a:rPr lang="fr-CA" sz="900" dirty="0" smtClean="0">
                <a:solidFill>
                  <a:srgbClr val="9BBB59"/>
                </a:solidFill>
                <a:latin typeface="Arial" panose="020B0604020202020204" pitchFamily="34" charset="0"/>
                <a:cs typeface="Arial" panose="020B0604020202020204" pitchFamily="34" charset="0"/>
              </a:rPr>
              <a:t>les amis </a:t>
            </a:r>
            <a:r>
              <a:rPr lang="fr-CA" sz="900" dirty="0">
                <a:solidFill>
                  <a:srgbClr val="9BBB59"/>
                </a:solidFill>
                <a:latin typeface="Arial" panose="020B0604020202020204" pitchFamily="34" charset="0"/>
                <a:cs typeface="Arial" panose="020B0604020202020204" pitchFamily="34" charset="0"/>
              </a:rPr>
              <a:t>(</a:t>
            </a:r>
            <a:r>
              <a:rPr lang="fr-CA" sz="900" dirty="0" smtClean="0">
                <a:solidFill>
                  <a:srgbClr val="9BBB59"/>
                </a:solidFill>
                <a:latin typeface="Arial" panose="020B0604020202020204" pitchFamily="34" charset="0"/>
                <a:cs typeface="Arial" panose="020B0604020202020204" pitchFamily="34" charset="0"/>
              </a:rPr>
              <a:t>n=1137)</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p>
        </p:txBody>
      </p:sp>
    </p:spTree>
    <p:extLst>
      <p:ext uri="{BB962C8B-B14F-4D97-AF65-F5344CB8AC3E}">
        <p14:creationId xmlns:p14="http://schemas.microsoft.com/office/powerpoint/2010/main" val="4085747234"/>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61</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989814946"/>
              </p:ext>
            </p:extLst>
          </p:nvPr>
        </p:nvGraphicFramePr>
        <p:xfrm>
          <a:off x="539552" y="1203192"/>
          <a:ext cx="7992884" cy="4782556"/>
        </p:xfrm>
        <a:graphic>
          <a:graphicData uri="http://schemas.openxmlformats.org/drawingml/2006/table">
            <a:tbl>
              <a:tblPr firstRow="1" bandRow="1">
                <a:tableStyleId>{2D5ABB26-0587-4C30-8999-92F81FD0307C}</a:tableStyleId>
              </a:tblPr>
              <a:tblGrid>
                <a:gridCol w="2232248"/>
                <a:gridCol w="822948"/>
                <a:gridCol w="822948"/>
                <a:gridCol w="822948"/>
                <a:gridCol w="822948"/>
                <a:gridCol w="822948"/>
                <a:gridCol w="822948"/>
                <a:gridCol w="822948"/>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51431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0941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1137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230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445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188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90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qu’ils prennent leurs distances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d’être rejeté(e)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qu’ils portent un regard différent sur moi (comme si je devenais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de les mettre mal à l’aise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qu’ils ne me comprennent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qu’ils se moquent de moi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Parce que c’est quelque chose de privé qui ne les regarde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qu’ils veuillent me changer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3" name="Titre 4"/>
          <p:cNvSpPr>
            <a:spLocks noGrp="1"/>
          </p:cNvSpPr>
          <p:nvPr>
            <p:ph type="title"/>
            <p:custDataLst>
              <p:tags r:id="rId4"/>
            </p:custDataLst>
          </p:nvPr>
        </p:nvSpPr>
        <p:spPr>
          <a:xfrm>
            <a:off x="558800" y="361231"/>
            <a:ext cx="5669384" cy="631545"/>
          </a:xfrm>
        </p:spPr>
        <p:txBody>
          <a:bodyPr/>
          <a:lstStyle/>
          <a:p>
            <a:r>
              <a:rPr lang="fr-CA" sz="2000" dirty="0">
                <a:solidFill>
                  <a:srgbClr val="9BBB59"/>
                </a:solidFill>
              </a:rPr>
              <a:t>Raisons d’hésiter à dévoiler son orientation sexuelle/identité de genre aux amis</a:t>
            </a: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5"/>
            </p:custDataLst>
          </p:nvPr>
        </p:nvSpPr>
        <p:spPr>
          <a:xfrm>
            <a:off x="510159" y="793279"/>
            <a:ext cx="3397084"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ayant hésité avant d’en </a:t>
            </a:r>
            <a:r>
              <a:rPr lang="fr-CA" sz="900" dirty="0" smtClean="0">
                <a:solidFill>
                  <a:srgbClr val="9BBB59"/>
                </a:solidFill>
                <a:latin typeface="Arial" panose="020B0604020202020204" pitchFamily="34" charset="0"/>
                <a:cs typeface="Arial" panose="020B0604020202020204" pitchFamily="34" charset="0"/>
              </a:rPr>
              <a:t>parler avec les amis</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p>
        </p:txBody>
      </p:sp>
    </p:spTree>
    <p:extLst>
      <p:ext uri="{BB962C8B-B14F-4D97-AF65-F5344CB8AC3E}">
        <p14:creationId xmlns:p14="http://schemas.microsoft.com/office/powerpoint/2010/main" val="4151074305"/>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62</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1874642776"/>
              </p:ext>
            </p:extLst>
          </p:nvPr>
        </p:nvGraphicFramePr>
        <p:xfrm>
          <a:off x="611561" y="1098385"/>
          <a:ext cx="8208905" cy="4937618"/>
        </p:xfrm>
        <a:graphic>
          <a:graphicData uri="http://schemas.openxmlformats.org/drawingml/2006/table">
            <a:tbl>
              <a:tblPr firstRow="1" bandRow="1">
                <a:tableStyleId>{2D5ABB26-0587-4C30-8999-92F81FD0307C}</a:tableStyleId>
              </a:tblPr>
              <a:tblGrid>
                <a:gridCol w="2315336"/>
                <a:gridCol w="654841"/>
                <a:gridCol w="654841"/>
                <a:gridCol w="654841"/>
                <a:gridCol w="654841"/>
                <a:gridCol w="654841"/>
                <a:gridCol w="654841"/>
                <a:gridCol w="654841"/>
                <a:gridCol w="654841"/>
                <a:gridCol w="654841"/>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fr-CA" sz="1100" b="1" kern="1200" baseline="0" noProof="0" dirty="0" smtClean="0">
                          <a:solidFill>
                            <a:schemeClr val="tx1">
                              <a:lumMod val="65000"/>
                              <a:lumOff val="35000"/>
                            </a:schemeClr>
                          </a:solidFill>
                          <a:latin typeface="Arial" panose="020B0604020202020204" pitchFamily="34" charset="0"/>
                          <a:ea typeface="+mn-ea"/>
                          <a:cs typeface="Arial" panose="020B0604020202020204" pitchFamily="34" charset="0"/>
                        </a:rPr>
                        <a:t> sexuelle</a:t>
                      </a:r>
                      <a:endParaRPr lang="fr-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fr-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Identité de genre</a:t>
                      </a:r>
                      <a:endParaRPr lang="fr-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683120">
                <a:tc vMerge="1">
                  <a:txBody>
                    <a:bodyPr/>
                    <a:lstStyle/>
                    <a:p>
                      <a:endParaRPr lang="fr-CA"/>
                    </a:p>
                  </a:txBody>
                  <a:tcPr/>
                </a:tc>
                <a:tc vMerge="1">
                  <a:txBody>
                    <a:bodyPr/>
                    <a:lstStyle/>
                    <a:p>
                      <a:endParaRPr lang="fr-CA"/>
                    </a:p>
                  </a:txBody>
                  <a:tcPr/>
                </a:tc>
                <a:tc>
                  <a:txBody>
                    <a:bodyPr/>
                    <a:lstStyle/>
                    <a:p>
                      <a:pPr algn="ctr" fontAlgn="b"/>
                      <a:r>
                        <a:rPr lang="fr-CA" sz="1000" b="1" i="0" u="none" strike="noStrike" dirty="0" smtClean="0">
                          <a:solidFill>
                            <a:srgbClr val="595959"/>
                          </a:solidFill>
                          <a:effectLst/>
                          <a:latin typeface="Arial Narrow" panose="020B0606020202030204" pitchFamily="34" charset="0"/>
                        </a:rPr>
                        <a:t>Homo.</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Bi.</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noProof="0" dirty="0" smtClean="0">
                          <a:solidFill>
                            <a:srgbClr val="595959"/>
                          </a:solidFill>
                          <a:effectLst/>
                          <a:latin typeface="Arial Narrow" panose="020B0606020202030204" pitchFamily="34" charset="0"/>
                        </a:rPr>
                        <a:t>Pan.</a:t>
                      </a:r>
                      <a:endParaRPr lang="fr-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noProof="0" dirty="0" err="1" smtClean="0">
                          <a:solidFill>
                            <a:srgbClr val="595959"/>
                          </a:solidFill>
                          <a:effectLst/>
                          <a:latin typeface="Arial Narrow" panose="020B0606020202030204" pitchFamily="34" charset="0"/>
                        </a:rPr>
                        <a:t>Asex</a:t>
                      </a:r>
                      <a:r>
                        <a:rPr lang="fr-CA" sz="1000" b="1" i="0" u="none" strike="noStrike" noProof="0" dirty="0" smtClean="0">
                          <a:solidFill>
                            <a:srgbClr val="595959"/>
                          </a:solidFill>
                          <a:effectLst/>
                          <a:latin typeface="Arial Narrow" panose="020B0606020202030204" pitchFamily="34" charset="0"/>
                        </a:rPr>
                        <a:t>.</a:t>
                      </a:r>
                      <a:endParaRPr lang="fr-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noProof="0" dirty="0" err="1">
                          <a:solidFill>
                            <a:srgbClr val="595959"/>
                          </a:solidFill>
                          <a:effectLst/>
                          <a:latin typeface="Arial Narrow" panose="020B0606020202030204" pitchFamily="34" charset="0"/>
                        </a:rPr>
                        <a:t>Cisgenre</a:t>
                      </a:r>
                      <a:endParaRPr lang="fr-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noProof="0" dirty="0">
                          <a:solidFill>
                            <a:srgbClr val="595959"/>
                          </a:solidFill>
                          <a:effectLst/>
                          <a:latin typeface="Arial Narrow" panose="020B0606020202030204" pitchFamily="34" charset="0"/>
                        </a:rPr>
                        <a:t>Personne </a:t>
                      </a:r>
                      <a:r>
                        <a:rPr lang="fr-CA" sz="1000" b="1" i="0" u="none" strike="noStrike" noProof="0" dirty="0" err="1">
                          <a:solidFill>
                            <a:srgbClr val="595959"/>
                          </a:solidFill>
                          <a:effectLst/>
                          <a:latin typeface="Arial Narrow" panose="020B0606020202030204" pitchFamily="34" charset="0"/>
                        </a:rPr>
                        <a:t>trans</a:t>
                      </a:r>
                      <a:r>
                        <a:rPr lang="fr-CA" sz="1000" b="1" i="0" u="none" strike="noStrike" noProof="0"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noProof="0" dirty="0">
                          <a:solidFill>
                            <a:srgbClr val="595959"/>
                          </a:solidFill>
                          <a:effectLst/>
                          <a:latin typeface="Arial Narrow" panose="020B0606020202030204" pitchFamily="34" charset="0"/>
                        </a:rPr>
                        <a:t>Personne </a:t>
                      </a:r>
                      <a:r>
                        <a:rPr lang="fr-CA" sz="1000" b="1" i="0" u="none" strike="noStrike" noProof="0" dirty="0" err="1">
                          <a:solidFill>
                            <a:srgbClr val="595959"/>
                          </a:solidFill>
                          <a:effectLst/>
                          <a:latin typeface="Arial Narrow" panose="020B0606020202030204" pitchFamily="34" charset="0"/>
                        </a:rPr>
                        <a:t>trans</a:t>
                      </a:r>
                      <a:r>
                        <a:rPr lang="fr-CA" sz="1000" b="1" i="0" u="none" strike="noStrike" noProof="0" dirty="0">
                          <a:solidFill>
                            <a:srgbClr val="595959"/>
                          </a:solidFill>
                          <a:effectLst/>
                          <a:latin typeface="Arial Narrow" panose="020B0606020202030204" pitchFamily="34" charset="0"/>
                        </a:rPr>
                        <a:t> </a:t>
                      </a:r>
                      <a:r>
                        <a:rPr lang="fr-CA" sz="1000" b="1" i="0" u="none" strike="noStrike" noProof="0" dirty="0" smtClean="0">
                          <a:solidFill>
                            <a:srgbClr val="595959"/>
                          </a:solidFill>
                          <a:effectLst/>
                          <a:latin typeface="Arial Narrow" panose="020B0606020202030204" pitchFamily="34" charset="0"/>
                        </a:rPr>
                        <a:t>non binaire</a:t>
                      </a:r>
                      <a:endParaRPr lang="fr-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noProof="0" dirty="0" smtClean="0">
                          <a:solidFill>
                            <a:srgbClr val="595959"/>
                          </a:solidFill>
                          <a:effectLst/>
                          <a:latin typeface="Arial Narrow" panose="020B0606020202030204" pitchFamily="34" charset="0"/>
                        </a:rPr>
                        <a:t>Non-</a:t>
                      </a:r>
                      <a:br>
                        <a:rPr lang="fr-CA" sz="1000" b="1" i="0" u="none" strike="noStrike" noProof="0" dirty="0" smtClean="0">
                          <a:solidFill>
                            <a:srgbClr val="595959"/>
                          </a:solidFill>
                          <a:effectLst/>
                          <a:latin typeface="Arial Narrow" panose="020B0606020202030204" pitchFamily="34" charset="0"/>
                        </a:rPr>
                      </a:br>
                      <a:r>
                        <a:rPr lang="fr-CA" sz="1000" b="1" i="0" u="none" strike="noStrike" noProof="0" dirty="0" smtClean="0">
                          <a:solidFill>
                            <a:srgbClr val="595959"/>
                          </a:solidFill>
                          <a:effectLst/>
                          <a:latin typeface="Arial Narrow" panose="020B0606020202030204" pitchFamily="34" charset="0"/>
                        </a:rPr>
                        <a:t>binaire : Genre fluide / </a:t>
                      </a:r>
                      <a:r>
                        <a:rPr lang="fr-CA" sz="1000" b="1" i="0" u="none" strike="noStrike" noProof="0" dirty="0" err="1">
                          <a:solidFill>
                            <a:srgbClr val="595959"/>
                          </a:solidFill>
                          <a:effectLst/>
                          <a:latin typeface="Arial Narrow" panose="020B0606020202030204" pitchFamily="34" charset="0"/>
                        </a:rPr>
                        <a:t>Agenre</a:t>
                      </a:r>
                      <a:r>
                        <a:rPr lang="fr-CA" sz="1000" b="1" i="0" u="none" strike="noStrike" noProof="0"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070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1137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519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319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184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881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105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106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qu’ils prennent leurs distances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d’être rejeté(e)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qu’ils portent un regard différent sur moi (comme si je devenais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de les mettre mal à l’aise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qu’ils ne me comprennent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qu’ils se moquent de moi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Parce que c’est quelque chose de privé qui ne les regarde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qu’ils veuillent me changer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Titre 4"/>
          <p:cNvSpPr>
            <a:spLocks noGrp="1"/>
          </p:cNvSpPr>
          <p:nvPr>
            <p:ph type="title"/>
            <p:custDataLst>
              <p:tags r:id="rId4"/>
            </p:custDataLst>
          </p:nvPr>
        </p:nvSpPr>
        <p:spPr>
          <a:xfrm>
            <a:off x="558800" y="351706"/>
            <a:ext cx="5669384" cy="631545"/>
          </a:xfrm>
        </p:spPr>
        <p:txBody>
          <a:bodyPr/>
          <a:lstStyle/>
          <a:p>
            <a:r>
              <a:rPr lang="fr-CA" sz="2000" dirty="0">
                <a:solidFill>
                  <a:srgbClr val="9BBB59"/>
                </a:solidFill>
              </a:rPr>
              <a:t>Raisons d’hésiter à dévoiler son orientation sexuelle/identité de genre aux amis</a:t>
            </a: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5"/>
            </p:custDataLst>
          </p:nvPr>
        </p:nvSpPr>
        <p:spPr>
          <a:xfrm>
            <a:off x="510159" y="793279"/>
            <a:ext cx="34355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répondants ayant hésité avant d’en parler avec les amis</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p>
        </p:txBody>
      </p:sp>
    </p:spTree>
    <p:extLst>
      <p:ext uri="{BB962C8B-B14F-4D97-AF65-F5344CB8AC3E}">
        <p14:creationId xmlns:p14="http://schemas.microsoft.com/office/powerpoint/2010/main" val="2423464501"/>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63</a:t>
            </a:fld>
            <a:endParaRPr lang="en-CA" dirty="0">
              <a:solidFill>
                <a:srgbClr val="000000">
                  <a:tint val="75000"/>
                </a:srgbClr>
              </a:solidFill>
            </a:endParaRPr>
          </a:p>
        </p:txBody>
      </p:sp>
      <p:sp>
        <p:nvSpPr>
          <p:cNvPr id="11" name="Titre 4"/>
          <p:cNvSpPr>
            <a:spLocks noGrp="1"/>
          </p:cNvSpPr>
          <p:nvPr>
            <p:ph type="title"/>
            <p:custDataLst>
              <p:tags r:id="rId3"/>
            </p:custDataLst>
          </p:nvPr>
        </p:nvSpPr>
        <p:spPr>
          <a:xfrm>
            <a:off x="558800" y="351706"/>
            <a:ext cx="5669384" cy="631545"/>
          </a:xfrm>
        </p:spPr>
        <p:txBody>
          <a:bodyPr/>
          <a:lstStyle/>
          <a:p>
            <a:r>
              <a:rPr lang="fr-CA" sz="2000" dirty="0">
                <a:solidFill>
                  <a:srgbClr val="9BBB59"/>
                </a:solidFill>
              </a:rPr>
              <a:t>Raisons d’hésiter à dévoiler son orientation sexuelle/identité de genre aux amis</a:t>
            </a: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4"/>
            </p:custDataLst>
          </p:nvPr>
        </p:nvSpPr>
        <p:spPr>
          <a:xfrm>
            <a:off x="510159" y="793279"/>
            <a:ext cx="3435556"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répondants ayant hésité avant d’en parler avec les amis</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p>
        </p:txBody>
      </p:sp>
      <p:graphicFrame>
        <p:nvGraphicFramePr>
          <p:cNvPr id="8" name="Table 9"/>
          <p:cNvGraphicFramePr>
            <a:graphicFrameLocks noGrp="1"/>
          </p:cNvGraphicFramePr>
          <p:nvPr>
            <p:custDataLst>
              <p:tags r:id="rId6"/>
            </p:custDataLst>
            <p:extLst>
              <p:ext uri="{D42A27DB-BD31-4B8C-83A1-F6EECF244321}">
                <p14:modId xmlns:p14="http://schemas.microsoft.com/office/powerpoint/2010/main" val="3497065971"/>
              </p:ext>
            </p:extLst>
          </p:nvPr>
        </p:nvGraphicFramePr>
        <p:xfrm>
          <a:off x="611561" y="1412776"/>
          <a:ext cx="6336705" cy="3623243"/>
        </p:xfrm>
        <a:graphic>
          <a:graphicData uri="http://schemas.openxmlformats.org/drawingml/2006/table">
            <a:tbl>
              <a:tblPr firstRow="1" bandRow="1">
                <a:tableStyleId>{2D5ABB26-0587-4C30-8999-92F81FD0307C}</a:tableStyleId>
              </a:tblPr>
              <a:tblGrid>
                <a:gridCol w="3533385"/>
                <a:gridCol w="995678"/>
                <a:gridCol w="903821"/>
                <a:gridCol w="903821"/>
              </a:tblGrid>
              <a:tr h="21477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8674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78456">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Gais</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Lesbiennes</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477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1137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282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57385">
                <a:tc>
                  <a:txBody>
                    <a:bodyPr/>
                    <a:lstStyle/>
                    <a:p>
                      <a:pPr algn="l" fontAlgn="ctr"/>
                      <a:r>
                        <a:rPr lang="fr-CA" sz="1100" b="0" i="0" u="none" strike="noStrike" dirty="0">
                          <a:solidFill>
                            <a:srgbClr val="595959"/>
                          </a:solidFill>
                          <a:effectLst/>
                          <a:latin typeface="Arial Narrow" panose="020B0606020202030204" pitchFamily="34" charset="0"/>
                        </a:rPr>
                        <a:t>Crainte qu’ils prennent leurs distances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68</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55</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57294">
                <a:tc>
                  <a:txBody>
                    <a:bodyPr/>
                    <a:lstStyle/>
                    <a:p>
                      <a:pPr algn="l" fontAlgn="ctr"/>
                      <a:r>
                        <a:rPr lang="fr-CA" sz="1100" b="0" i="0" u="none" strike="noStrike" dirty="0">
                          <a:solidFill>
                            <a:srgbClr val="595959"/>
                          </a:solidFill>
                          <a:effectLst/>
                          <a:latin typeface="Arial Narrow" panose="020B0606020202030204" pitchFamily="34" charset="0"/>
                        </a:rPr>
                        <a:t>Crainte d’être rejeté(e)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64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54</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qu’ils portent un regard différent sur moi (comme si je devenais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55</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62</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de les mettre mal à l’aise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34</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38</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qu’ils ne me comprennent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33</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30</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42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qu’ils se moquent de moi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10</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7</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Parce que c’est quelque chose de privé qui ne les regarde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12</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6</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qu’ils veuillent me changer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4</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1347642394"/>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64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616364660"/>
              </p:ext>
            </p:extLst>
          </p:nvPr>
        </p:nvGraphicFramePr>
        <p:xfrm>
          <a:off x="539549" y="1203192"/>
          <a:ext cx="7778859" cy="4782556"/>
        </p:xfrm>
        <a:graphic>
          <a:graphicData uri="http://schemas.openxmlformats.org/drawingml/2006/table">
            <a:tbl>
              <a:tblPr firstRow="1" bandRow="1">
                <a:tableStyleId>{2D5ABB26-0587-4C30-8999-92F81FD0307C}</a:tableStyleId>
              </a:tblPr>
              <a:tblGrid>
                <a:gridCol w="2735839"/>
                <a:gridCol w="1008604"/>
                <a:gridCol w="1008604"/>
                <a:gridCol w="1008604"/>
                <a:gridCol w="1008604"/>
                <a:gridCol w="1008604"/>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51431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0941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1137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427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363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269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qu’ils prennent leurs distances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d’être rejeté(e)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qu’ils portent un regard différent sur moi (comme si je devenais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de les mettre mal à l’aise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qu’ils ne me comprennent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qu’ils se moquent de moi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Parce que c’est quelque chose de privé qui ne les regarde pas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qu’ils veuillent me changer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4" name="Rectangle 13"/>
          <p:cNvSpPr/>
          <p:nvPr>
            <p:custDataLst>
              <p:tags r:id="rId4"/>
            </p:custDataLst>
          </p:nvPr>
        </p:nvSpPr>
        <p:spPr>
          <a:xfrm>
            <a:off x="510159" y="793279"/>
            <a:ext cx="3397084"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ayant hésité avant d’en </a:t>
            </a:r>
            <a:r>
              <a:rPr lang="fr-CA" sz="900" dirty="0" smtClean="0">
                <a:solidFill>
                  <a:srgbClr val="9BBB59"/>
                </a:solidFill>
                <a:latin typeface="Arial" panose="020B0604020202020204" pitchFamily="34" charset="0"/>
                <a:cs typeface="Arial" panose="020B0604020202020204" pitchFamily="34" charset="0"/>
              </a:rPr>
              <a:t>parler avec les amis</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p>
        </p:txBody>
      </p:sp>
      <p:sp>
        <p:nvSpPr>
          <p:cNvPr id="11" name="Titre 4"/>
          <p:cNvSpPr>
            <a:spLocks noGrp="1"/>
          </p:cNvSpPr>
          <p:nvPr>
            <p:ph type="title"/>
            <p:custDataLst>
              <p:tags r:id="rId6"/>
            </p:custDataLst>
          </p:nvPr>
        </p:nvSpPr>
        <p:spPr>
          <a:xfrm>
            <a:off x="558800" y="308066"/>
            <a:ext cx="5669384" cy="631545"/>
          </a:xfrm>
        </p:spPr>
        <p:txBody>
          <a:bodyPr/>
          <a:lstStyle/>
          <a:p>
            <a:r>
              <a:rPr lang="fr-CA" sz="2000" dirty="0">
                <a:solidFill>
                  <a:srgbClr val="9BBB59"/>
                </a:solidFill>
              </a:rPr>
              <a:t>Raisons d’hésiter à dévoiler son orientation sexuelle/identité de genre aux amis</a:t>
            </a:r>
            <a:r>
              <a:rPr lang="fr-CA" dirty="0" smtClean="0">
                <a:solidFill>
                  <a:srgbClr val="9BBB59"/>
                </a:solidFill>
              </a:rPr>
              <a:t/>
            </a:r>
            <a:br>
              <a:rPr lang="fr-CA" dirty="0" smtClean="0">
                <a:solidFill>
                  <a:srgbClr val="9BBB59"/>
                </a:solidFill>
              </a:rPr>
            </a:br>
            <a:endParaRPr lang="fr-CA" dirty="0"/>
          </a:p>
        </p:txBody>
      </p:sp>
    </p:spTree>
    <p:extLst>
      <p:ext uri="{BB962C8B-B14F-4D97-AF65-F5344CB8AC3E}">
        <p14:creationId xmlns:p14="http://schemas.microsoft.com/office/powerpoint/2010/main" val="1405916382"/>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65</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1785423514"/>
              </p:ext>
            </p:extLst>
          </p:nvPr>
        </p:nvGraphicFramePr>
        <p:xfrm>
          <a:off x="835284" y="1765231"/>
          <a:ext cx="7148042" cy="446992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260648"/>
            <a:ext cx="5309344" cy="1094551"/>
          </a:xfrm>
        </p:spPr>
        <p:txBody>
          <a:bodyPr>
            <a:normAutofit/>
          </a:bodyPr>
          <a:lstStyle/>
          <a:p>
            <a:r>
              <a:rPr lang="fr-CA" sz="2000" dirty="0">
                <a:solidFill>
                  <a:srgbClr val="9BBB59"/>
                </a:solidFill>
              </a:rPr>
              <a:t>Raisons d’hésiter à dévoiler son orientation sexuelle/identité de genre </a:t>
            </a:r>
            <a:r>
              <a:rPr lang="fr-CA" sz="2000" dirty="0" smtClean="0">
                <a:solidFill>
                  <a:srgbClr val="9BBB59"/>
                </a:solidFill>
              </a:rPr>
              <a:t>au travail</a:t>
            </a:r>
            <a:r>
              <a:rPr lang="fr-CA" dirty="0" smtClean="0">
                <a:solidFill>
                  <a:srgbClr val="9BBB59"/>
                </a:solidFill>
              </a:rPr>
              <a:t/>
            </a:r>
            <a:br>
              <a:rPr lang="fr-CA" dirty="0" smtClean="0">
                <a:solidFill>
                  <a:srgbClr val="9BBB59"/>
                </a:solidFill>
              </a:rPr>
            </a:br>
            <a:endParaRPr lang="fr-CA" dirty="0"/>
          </a:p>
        </p:txBody>
      </p:sp>
      <p:sp>
        <p:nvSpPr>
          <p:cNvPr id="13" name="Rectangle 12"/>
          <p:cNvSpPr/>
          <p:nvPr>
            <p:custDataLst>
              <p:tags r:id="rId5"/>
            </p:custDataLst>
          </p:nvPr>
        </p:nvSpPr>
        <p:spPr>
          <a:xfrm>
            <a:off x="510159" y="1160678"/>
            <a:ext cx="4362092"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ayant hésité avant d’en </a:t>
            </a:r>
            <a:r>
              <a:rPr lang="fr-CA" sz="900" dirty="0" smtClean="0">
                <a:solidFill>
                  <a:srgbClr val="9BBB59"/>
                </a:solidFill>
                <a:latin typeface="Arial" panose="020B0604020202020204" pitchFamily="34" charset="0"/>
                <a:cs typeface="Arial" panose="020B0604020202020204" pitchFamily="34" charset="0"/>
              </a:rPr>
              <a:t>parler dans le milieu de travail (n=920)</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p>
        </p:txBody>
      </p:sp>
    </p:spTree>
    <p:extLst>
      <p:ext uri="{BB962C8B-B14F-4D97-AF65-F5344CB8AC3E}">
        <p14:creationId xmlns:p14="http://schemas.microsoft.com/office/powerpoint/2010/main" val="1749008538"/>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66</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777273546"/>
              </p:ext>
            </p:extLst>
          </p:nvPr>
        </p:nvGraphicFramePr>
        <p:xfrm>
          <a:off x="539552" y="1203192"/>
          <a:ext cx="7992884" cy="4782556"/>
        </p:xfrm>
        <a:graphic>
          <a:graphicData uri="http://schemas.openxmlformats.org/drawingml/2006/table">
            <a:tbl>
              <a:tblPr firstRow="1" bandRow="1">
                <a:tableStyleId>{2D5ABB26-0587-4C30-8999-92F81FD0307C}</a:tableStyleId>
              </a:tblPr>
              <a:tblGrid>
                <a:gridCol w="2232248"/>
                <a:gridCol w="822948"/>
                <a:gridCol w="822948"/>
                <a:gridCol w="822948"/>
                <a:gridCol w="822948"/>
                <a:gridCol w="822948"/>
                <a:gridCol w="822948"/>
                <a:gridCol w="822948"/>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51431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0941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920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94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183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94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fr-CA" sz="1100" b="0" i="0" u="none" strike="noStrike" dirty="0">
                          <a:solidFill>
                            <a:srgbClr val="595959"/>
                          </a:solidFill>
                          <a:effectLst/>
                          <a:latin typeface="Arial Narrow" panose="020B0606020202030204" pitchFamily="34" charset="0"/>
                        </a:rPr>
                        <a:t>Parce que c’est quelque chose de privé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que cela crée des malaises entre les autres et moi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qu’ils portent un regard différent sur moi (comme si je devenais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que cela m’empêche de progresser dans ma carrière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d’être rejeté(e)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de subir des moqueries, de l’intimidation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qu’on me pousse (plus ou moins subtilement) à démissionner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qu’on me donne moins de responsabilités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3" name="Titre 4"/>
          <p:cNvSpPr>
            <a:spLocks noGrp="1"/>
          </p:cNvSpPr>
          <p:nvPr>
            <p:ph type="title"/>
            <p:custDataLst>
              <p:tags r:id="rId4"/>
            </p:custDataLst>
          </p:nvPr>
        </p:nvSpPr>
        <p:spPr>
          <a:xfrm>
            <a:off x="558800" y="361231"/>
            <a:ext cx="5669384" cy="631545"/>
          </a:xfrm>
        </p:spPr>
        <p:txBody>
          <a:bodyPr/>
          <a:lstStyle/>
          <a:p>
            <a:r>
              <a:rPr lang="fr-CA" sz="2000" dirty="0">
                <a:solidFill>
                  <a:srgbClr val="9BBB59"/>
                </a:solidFill>
              </a:rPr>
              <a:t>Raisons d’hésiter à dévoiler son orientation sexuelle/identité de genre au travail</a:t>
            </a:r>
            <a:br>
              <a:rPr lang="fr-CA" sz="2000" dirty="0">
                <a:solidFill>
                  <a:srgbClr val="9BBB59"/>
                </a:solidFill>
              </a:rPr>
            </a:b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5"/>
            </p:custDataLst>
          </p:nvPr>
        </p:nvSpPr>
        <p:spPr>
          <a:xfrm>
            <a:off x="510159" y="793279"/>
            <a:ext cx="390363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ayant hésité avant d’en </a:t>
            </a:r>
            <a:r>
              <a:rPr lang="fr-CA" sz="900" dirty="0" smtClean="0">
                <a:solidFill>
                  <a:srgbClr val="9BBB59"/>
                </a:solidFill>
                <a:latin typeface="Arial" panose="020B0604020202020204" pitchFamily="34" charset="0"/>
                <a:cs typeface="Arial" panose="020B0604020202020204" pitchFamily="34" charset="0"/>
              </a:rPr>
              <a:t>parler dans le milieu de travail</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p>
        </p:txBody>
      </p:sp>
    </p:spTree>
    <p:extLst>
      <p:ext uri="{BB962C8B-B14F-4D97-AF65-F5344CB8AC3E}">
        <p14:creationId xmlns:p14="http://schemas.microsoft.com/office/powerpoint/2010/main" val="2926938458"/>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67</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3785006475"/>
              </p:ext>
            </p:extLst>
          </p:nvPr>
        </p:nvGraphicFramePr>
        <p:xfrm>
          <a:off x="611561" y="1098385"/>
          <a:ext cx="8208905" cy="4937618"/>
        </p:xfrm>
        <a:graphic>
          <a:graphicData uri="http://schemas.openxmlformats.org/drawingml/2006/table">
            <a:tbl>
              <a:tblPr firstRow="1" bandRow="1">
                <a:tableStyleId>{2D5ABB26-0587-4C30-8999-92F81FD0307C}</a:tableStyleId>
              </a:tblPr>
              <a:tblGrid>
                <a:gridCol w="2315336"/>
                <a:gridCol w="654841"/>
                <a:gridCol w="654841"/>
                <a:gridCol w="654841"/>
                <a:gridCol w="654841"/>
                <a:gridCol w="654841"/>
                <a:gridCol w="654841"/>
                <a:gridCol w="654841"/>
                <a:gridCol w="654841"/>
                <a:gridCol w="654841"/>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fr-CA" sz="1100" b="1" kern="1200" baseline="0" noProof="0" dirty="0" smtClean="0">
                          <a:solidFill>
                            <a:schemeClr val="tx1">
                              <a:lumMod val="65000"/>
                              <a:lumOff val="35000"/>
                            </a:schemeClr>
                          </a:solidFill>
                          <a:latin typeface="Arial" panose="020B0604020202020204" pitchFamily="34" charset="0"/>
                          <a:ea typeface="+mn-ea"/>
                          <a:cs typeface="Arial" panose="020B0604020202020204" pitchFamily="34" charset="0"/>
                        </a:rPr>
                        <a:t> sexuelle</a:t>
                      </a:r>
                      <a:endParaRPr lang="fr-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fr-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Identité de genre</a:t>
                      </a:r>
                      <a:endParaRPr lang="fr-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683120">
                <a:tc vMerge="1">
                  <a:txBody>
                    <a:bodyPr/>
                    <a:lstStyle/>
                    <a:p>
                      <a:endParaRPr lang="fr-CA"/>
                    </a:p>
                  </a:txBody>
                  <a:tcPr/>
                </a:tc>
                <a:tc vMerge="1">
                  <a:txBody>
                    <a:bodyPr/>
                    <a:lstStyle/>
                    <a:p>
                      <a:endParaRPr lang="fr-CA"/>
                    </a:p>
                  </a:txBody>
                  <a:tcPr/>
                </a:tc>
                <a:tc>
                  <a:txBody>
                    <a:bodyPr/>
                    <a:lstStyle/>
                    <a:p>
                      <a:pPr algn="ctr" fontAlgn="b"/>
                      <a:r>
                        <a:rPr lang="fr-CA" sz="1000" b="1" i="0" u="none" strike="noStrike" dirty="0" smtClean="0">
                          <a:solidFill>
                            <a:srgbClr val="595959"/>
                          </a:solidFill>
                          <a:effectLst/>
                          <a:latin typeface="Arial Narrow" panose="020B0606020202030204" pitchFamily="34" charset="0"/>
                        </a:rPr>
                        <a:t>Homo.</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Bi.</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Pan.</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noProof="0" dirty="0" err="1" smtClean="0">
                          <a:solidFill>
                            <a:srgbClr val="595959"/>
                          </a:solidFill>
                          <a:effectLst/>
                          <a:latin typeface="Arial Narrow" panose="020B0606020202030204" pitchFamily="34" charset="0"/>
                        </a:rPr>
                        <a:t>Asex</a:t>
                      </a:r>
                      <a:r>
                        <a:rPr lang="fr-CA" sz="1000" b="1" i="0" u="none" strike="noStrike" noProof="0" dirty="0" smtClean="0">
                          <a:solidFill>
                            <a:srgbClr val="595959"/>
                          </a:solidFill>
                          <a:effectLst/>
                          <a:latin typeface="Arial Narrow" panose="020B0606020202030204" pitchFamily="34" charset="0"/>
                        </a:rPr>
                        <a:t>.</a:t>
                      </a:r>
                      <a:endParaRPr lang="fr-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noProof="0" dirty="0" err="1">
                          <a:solidFill>
                            <a:srgbClr val="595959"/>
                          </a:solidFill>
                          <a:effectLst/>
                          <a:latin typeface="Arial Narrow" panose="020B0606020202030204" pitchFamily="34" charset="0"/>
                        </a:rPr>
                        <a:t>Cisgenre</a:t>
                      </a:r>
                      <a:endParaRPr lang="fr-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noProof="0" dirty="0">
                          <a:solidFill>
                            <a:srgbClr val="595959"/>
                          </a:solidFill>
                          <a:effectLst/>
                          <a:latin typeface="Arial Narrow" panose="020B0606020202030204" pitchFamily="34" charset="0"/>
                        </a:rPr>
                        <a:t>Personne </a:t>
                      </a:r>
                      <a:r>
                        <a:rPr lang="fr-CA" sz="1000" b="1" i="0" u="none" strike="noStrike" noProof="0" dirty="0" err="1">
                          <a:solidFill>
                            <a:srgbClr val="595959"/>
                          </a:solidFill>
                          <a:effectLst/>
                          <a:latin typeface="Arial Narrow" panose="020B0606020202030204" pitchFamily="34" charset="0"/>
                        </a:rPr>
                        <a:t>trans</a:t>
                      </a:r>
                      <a:r>
                        <a:rPr lang="fr-CA" sz="1000" b="1" i="0" u="none" strike="noStrike" noProof="0"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noProof="0" dirty="0">
                          <a:solidFill>
                            <a:srgbClr val="595959"/>
                          </a:solidFill>
                          <a:effectLst/>
                          <a:latin typeface="Arial Narrow" panose="020B0606020202030204" pitchFamily="34" charset="0"/>
                        </a:rPr>
                        <a:t>Personne </a:t>
                      </a:r>
                      <a:r>
                        <a:rPr lang="fr-CA" sz="1000" b="1" i="0" u="none" strike="noStrike" noProof="0" dirty="0" err="1">
                          <a:solidFill>
                            <a:srgbClr val="595959"/>
                          </a:solidFill>
                          <a:effectLst/>
                          <a:latin typeface="Arial Narrow" panose="020B0606020202030204" pitchFamily="34" charset="0"/>
                        </a:rPr>
                        <a:t>trans</a:t>
                      </a:r>
                      <a:r>
                        <a:rPr lang="fr-CA" sz="1000" b="1" i="0" u="none" strike="noStrike" noProof="0" dirty="0">
                          <a:solidFill>
                            <a:srgbClr val="595959"/>
                          </a:solidFill>
                          <a:effectLst/>
                          <a:latin typeface="Arial Narrow" panose="020B0606020202030204" pitchFamily="34" charset="0"/>
                        </a:rPr>
                        <a:t> </a:t>
                      </a:r>
                      <a:r>
                        <a:rPr lang="fr-CA" sz="1000" b="1" i="0" u="none" strike="noStrike" noProof="0" dirty="0" smtClean="0">
                          <a:solidFill>
                            <a:srgbClr val="595959"/>
                          </a:solidFill>
                          <a:effectLst/>
                          <a:latin typeface="Arial Narrow" panose="020B0606020202030204" pitchFamily="34" charset="0"/>
                        </a:rPr>
                        <a:t>non binaire</a:t>
                      </a:r>
                      <a:endParaRPr lang="fr-CA" sz="10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noProof="0" dirty="0" smtClean="0">
                          <a:solidFill>
                            <a:srgbClr val="595959"/>
                          </a:solidFill>
                          <a:effectLst/>
                          <a:latin typeface="Arial Narrow" panose="020B0606020202030204" pitchFamily="34" charset="0"/>
                        </a:rPr>
                        <a:t>Non-</a:t>
                      </a:r>
                      <a:br>
                        <a:rPr lang="fr-CA" sz="1000" b="1" i="0" u="none" strike="noStrike" noProof="0" dirty="0" smtClean="0">
                          <a:solidFill>
                            <a:srgbClr val="595959"/>
                          </a:solidFill>
                          <a:effectLst/>
                          <a:latin typeface="Arial Narrow" panose="020B0606020202030204" pitchFamily="34" charset="0"/>
                        </a:rPr>
                      </a:br>
                      <a:r>
                        <a:rPr lang="fr-CA" sz="1000" b="1" i="0" u="none" strike="noStrike" noProof="0" dirty="0" smtClean="0">
                          <a:solidFill>
                            <a:srgbClr val="595959"/>
                          </a:solidFill>
                          <a:effectLst/>
                          <a:latin typeface="Arial Narrow" panose="020B0606020202030204" pitchFamily="34" charset="0"/>
                        </a:rPr>
                        <a:t>binaire : Genre fluide / </a:t>
                      </a:r>
                      <a:r>
                        <a:rPr lang="fr-CA" sz="1000" b="1" i="0" u="none" strike="noStrike" noProof="0" dirty="0" err="1">
                          <a:solidFill>
                            <a:srgbClr val="595959"/>
                          </a:solidFill>
                          <a:effectLst/>
                          <a:latin typeface="Arial Narrow" panose="020B0606020202030204" pitchFamily="34" charset="0"/>
                        </a:rPr>
                        <a:t>Agenre</a:t>
                      </a:r>
                      <a:r>
                        <a:rPr lang="fr-CA" sz="1000" b="1" i="0" u="none" strike="noStrike" noProof="0"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070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920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448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268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noProof="0" dirty="0">
                          <a:solidFill>
                            <a:srgbClr val="595959"/>
                          </a:solidFill>
                          <a:effectLst/>
                          <a:latin typeface="Arial Narrow" panose="020B0606020202030204" pitchFamily="34" charset="0"/>
                        </a:rPr>
                        <a:t>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noProof="0" dirty="0">
                          <a:solidFill>
                            <a:srgbClr val="595959"/>
                          </a:solidFill>
                          <a:effectLst/>
                          <a:latin typeface="Arial Narrow" panose="020B0606020202030204" pitchFamily="34" charset="0"/>
                        </a:rPr>
                        <a:t>761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noProof="0" dirty="0">
                          <a:solidFill>
                            <a:srgbClr val="595959"/>
                          </a:solidFill>
                          <a:effectLst/>
                          <a:latin typeface="Arial Narrow" panose="020B0606020202030204" pitchFamily="34" charset="0"/>
                        </a:rPr>
                        <a:t>67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noProof="0" dirty="0">
                          <a:solidFill>
                            <a:srgbClr val="595959"/>
                          </a:solidFill>
                          <a:effectLst/>
                          <a:latin typeface="Arial Narrow" panose="020B0606020202030204" pitchFamily="34" charset="0"/>
                        </a:rPr>
                        <a:t>66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noProof="0" dirty="0" smtClean="0">
                          <a:solidFill>
                            <a:srgbClr val="595959"/>
                          </a:solidFill>
                          <a:effectLst/>
                          <a:latin typeface="Arial Narrow" panose="020B0606020202030204" pitchFamily="34" charset="0"/>
                        </a:rPr>
                        <a:t>22*</a:t>
                      </a:r>
                      <a:endParaRPr lang="fr-CA" sz="900" b="0"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fr-CA" sz="1100" b="0" i="0" u="none" strike="noStrike" dirty="0">
                          <a:solidFill>
                            <a:srgbClr val="595959"/>
                          </a:solidFill>
                          <a:effectLst/>
                          <a:latin typeface="Arial Narrow" panose="020B0606020202030204" pitchFamily="34" charset="0"/>
                        </a:rPr>
                        <a:t>Parce que c’est quelque chose de privé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que cela crée des malaises entre les autres et moi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qu’ils portent un regard différent sur moi (comme si je devenais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que cela m’empêche de progresser dans ma carrière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d’être rejeté(e)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de subir des moqueries, de l’intimidation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qu’on me pousse (plus ou moins subtilement) à démissionner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23</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qu’on me donne moins de responsabilités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Titre 4"/>
          <p:cNvSpPr>
            <a:spLocks noGrp="1"/>
          </p:cNvSpPr>
          <p:nvPr>
            <p:ph type="title"/>
            <p:custDataLst>
              <p:tags r:id="rId4"/>
            </p:custDataLst>
          </p:nvPr>
        </p:nvSpPr>
        <p:spPr>
          <a:xfrm>
            <a:off x="558800" y="351706"/>
            <a:ext cx="5669384" cy="631545"/>
          </a:xfrm>
        </p:spPr>
        <p:txBody>
          <a:bodyPr/>
          <a:lstStyle/>
          <a:p>
            <a:r>
              <a:rPr lang="fr-CA" sz="2000" dirty="0">
                <a:solidFill>
                  <a:srgbClr val="9BBB59"/>
                </a:solidFill>
              </a:rPr>
              <a:t>Raisons d’hésiter à dévoiler son orientation sexuelle/identité de genre au travail</a:t>
            </a:r>
            <a:br>
              <a:rPr lang="fr-CA" sz="2000" dirty="0">
                <a:solidFill>
                  <a:srgbClr val="9BBB59"/>
                </a:solidFill>
              </a:rPr>
            </a:b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5"/>
            </p:custDataLst>
          </p:nvPr>
        </p:nvSpPr>
        <p:spPr>
          <a:xfrm>
            <a:off x="510159" y="793279"/>
            <a:ext cx="390363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répondants ayant hésité avant d’en parler </a:t>
            </a:r>
            <a:r>
              <a:rPr lang="fr-CA" sz="900" dirty="0" smtClean="0">
                <a:solidFill>
                  <a:srgbClr val="9BBB59"/>
                </a:solidFill>
                <a:latin typeface="Arial" panose="020B0604020202020204" pitchFamily="34" charset="0"/>
                <a:cs typeface="Arial" panose="020B0604020202020204" pitchFamily="34" charset="0"/>
              </a:rPr>
              <a:t>dans le milieu de travail</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p>
        </p:txBody>
      </p:sp>
      <p:sp>
        <p:nvSpPr>
          <p:cNvPr id="13" name="ZoneTexte 12"/>
          <p:cNvSpPr txBox="1"/>
          <p:nvPr/>
        </p:nvSpPr>
        <p:spPr>
          <a:xfrm>
            <a:off x="6588224" y="6093296"/>
            <a:ext cx="2016224" cy="400110"/>
          </a:xfrm>
          <a:prstGeom prst="rect">
            <a:avLst/>
          </a:prstGeom>
          <a:noFill/>
        </p:spPr>
        <p:txBody>
          <a:bodyPr wrap="square" rtlCol="0">
            <a:spAutoFit/>
          </a:bodyPr>
          <a:lstStyle/>
          <a:p>
            <a:r>
              <a:rPr lang="fr-CA" sz="1000" b="1" dirty="0" smtClean="0">
                <a:solidFill>
                  <a:srgbClr val="595959"/>
                </a:solidFill>
                <a:latin typeface="Arial Narrow" panose="020B0606020202030204" pitchFamily="34" charset="0"/>
              </a:rPr>
              <a:t>*Attention: petite taille d’échantillon, lire les résultats avec prudence</a:t>
            </a:r>
            <a:endParaRPr lang="fr-CA" sz="10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231787311"/>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68</a:t>
            </a:fld>
            <a:endParaRPr lang="en-CA" dirty="0">
              <a:solidFill>
                <a:srgbClr val="000000">
                  <a:tint val="75000"/>
                </a:srgbClr>
              </a:solidFill>
            </a:endParaRPr>
          </a:p>
        </p:txBody>
      </p:sp>
      <p:sp>
        <p:nvSpPr>
          <p:cNvPr id="11" name="Titre 4"/>
          <p:cNvSpPr>
            <a:spLocks noGrp="1"/>
          </p:cNvSpPr>
          <p:nvPr>
            <p:ph type="title"/>
            <p:custDataLst>
              <p:tags r:id="rId3"/>
            </p:custDataLst>
          </p:nvPr>
        </p:nvSpPr>
        <p:spPr>
          <a:xfrm>
            <a:off x="558800" y="351706"/>
            <a:ext cx="5669384" cy="631545"/>
          </a:xfrm>
        </p:spPr>
        <p:txBody>
          <a:bodyPr/>
          <a:lstStyle/>
          <a:p>
            <a:r>
              <a:rPr lang="fr-CA" sz="2000" dirty="0">
                <a:solidFill>
                  <a:srgbClr val="9BBB59"/>
                </a:solidFill>
              </a:rPr>
              <a:t>Raisons d’hésiter à dévoiler son orientation sexuelle/identité de genre au travail</a:t>
            </a:r>
            <a:br>
              <a:rPr lang="fr-CA" sz="2000" dirty="0">
                <a:solidFill>
                  <a:srgbClr val="9BBB59"/>
                </a:solidFill>
              </a:rPr>
            </a:b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4"/>
            </p:custDataLst>
          </p:nvPr>
        </p:nvSpPr>
        <p:spPr>
          <a:xfrm>
            <a:off x="510159" y="793279"/>
            <a:ext cx="390363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répondants ayant hésité avant d’en parler </a:t>
            </a:r>
            <a:r>
              <a:rPr lang="fr-CA" sz="900" dirty="0" smtClean="0">
                <a:solidFill>
                  <a:srgbClr val="9BBB59"/>
                </a:solidFill>
                <a:latin typeface="Arial" panose="020B0604020202020204" pitchFamily="34" charset="0"/>
                <a:cs typeface="Arial" panose="020B0604020202020204" pitchFamily="34" charset="0"/>
              </a:rPr>
              <a:t>dans le milieu de travail</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p>
        </p:txBody>
      </p:sp>
      <p:graphicFrame>
        <p:nvGraphicFramePr>
          <p:cNvPr id="9" name="Table 9"/>
          <p:cNvGraphicFramePr>
            <a:graphicFrameLocks noGrp="1"/>
          </p:cNvGraphicFramePr>
          <p:nvPr>
            <p:custDataLst>
              <p:tags r:id="rId6"/>
            </p:custDataLst>
            <p:extLst>
              <p:ext uri="{D42A27DB-BD31-4B8C-83A1-F6EECF244321}">
                <p14:modId xmlns:p14="http://schemas.microsoft.com/office/powerpoint/2010/main" val="4101074415"/>
              </p:ext>
            </p:extLst>
          </p:nvPr>
        </p:nvGraphicFramePr>
        <p:xfrm>
          <a:off x="611561" y="1412776"/>
          <a:ext cx="6336705" cy="3623243"/>
        </p:xfrm>
        <a:graphic>
          <a:graphicData uri="http://schemas.openxmlformats.org/drawingml/2006/table">
            <a:tbl>
              <a:tblPr firstRow="1" bandRow="1">
                <a:tableStyleId>{2D5ABB26-0587-4C30-8999-92F81FD0307C}</a:tableStyleId>
              </a:tblPr>
              <a:tblGrid>
                <a:gridCol w="3533385"/>
                <a:gridCol w="995678"/>
                <a:gridCol w="903821"/>
                <a:gridCol w="903821"/>
              </a:tblGrid>
              <a:tr h="21477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8674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78456">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Gais</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Lesbiennes</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477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920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245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176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57385">
                <a:tc>
                  <a:txBody>
                    <a:bodyPr/>
                    <a:lstStyle/>
                    <a:p>
                      <a:pPr algn="l" fontAlgn="ctr"/>
                      <a:r>
                        <a:rPr lang="fr-CA" sz="1100" b="0" i="0" u="none" strike="noStrike" dirty="0">
                          <a:solidFill>
                            <a:srgbClr val="595959"/>
                          </a:solidFill>
                          <a:effectLst/>
                          <a:latin typeface="Arial Narrow" panose="020B0606020202030204" pitchFamily="34" charset="0"/>
                        </a:rPr>
                        <a:t>Parce que c’est quelque chose de privé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00B0F0"/>
                          </a:solidFill>
                          <a:effectLst/>
                          <a:latin typeface="Arial"/>
                          <a:ea typeface="+mn-ea"/>
                          <a:cs typeface="+mn-cs"/>
                        </a:rPr>
                        <a:t>55</a:t>
                      </a:r>
                      <a:endParaRPr lang="fr-CA" sz="1100" b="0" i="0" u="none" strike="noStrike" kern="1200" dirty="0">
                        <a:solidFill>
                          <a:srgbClr val="00B0F0"/>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44</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57294">
                <a:tc>
                  <a:txBody>
                    <a:bodyPr/>
                    <a:lstStyle/>
                    <a:p>
                      <a:pPr algn="l" fontAlgn="ctr"/>
                      <a:r>
                        <a:rPr lang="fr-CA" sz="1100" b="0" i="0" u="none" strike="noStrike" dirty="0">
                          <a:solidFill>
                            <a:srgbClr val="595959"/>
                          </a:solidFill>
                          <a:effectLst/>
                          <a:latin typeface="Arial Narrow" panose="020B0606020202030204" pitchFamily="34" charset="0"/>
                        </a:rPr>
                        <a:t>Crainte que cela crée des malaises entre les autres et moi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53</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54</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62</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qu’ils portent un regard différent sur moi (comme si je devenais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45</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49</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52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que cela m’empêche de progresser dans ma carrière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38</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24</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d’être rejeté(e)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27</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34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21</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de subir des moqueries, de l’intimidation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25</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23</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qu’on me pousse (plus ou moins subtilement) à démissionner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16</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14</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16</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qu’on me donne moins de responsabilités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7</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9</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a:rPr>
                        <a:t>0</a:t>
                      </a:r>
                      <a:endParaRPr lang="fr-CA" sz="1100" b="0"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4257668086"/>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69</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894652622"/>
              </p:ext>
            </p:extLst>
          </p:nvPr>
        </p:nvGraphicFramePr>
        <p:xfrm>
          <a:off x="539552" y="1203192"/>
          <a:ext cx="7778859" cy="4782556"/>
        </p:xfrm>
        <a:graphic>
          <a:graphicData uri="http://schemas.openxmlformats.org/drawingml/2006/table">
            <a:tbl>
              <a:tblPr firstRow="1" bandRow="1">
                <a:tableStyleId>{2D5ABB26-0587-4C30-8999-92F81FD0307C}</a:tableStyleId>
              </a:tblPr>
              <a:tblGrid>
                <a:gridCol w="2735839"/>
                <a:gridCol w="1008604"/>
                <a:gridCol w="1008604"/>
                <a:gridCol w="1008604"/>
                <a:gridCol w="1008604"/>
                <a:gridCol w="1008604"/>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51431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0941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920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381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273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206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fr-CA" sz="1100" b="0" i="0" u="none" strike="noStrike" dirty="0">
                          <a:solidFill>
                            <a:srgbClr val="595959"/>
                          </a:solidFill>
                          <a:effectLst/>
                          <a:latin typeface="Arial Narrow" panose="020B0606020202030204" pitchFamily="34" charset="0"/>
                        </a:rPr>
                        <a:t>Parce que c’est quelque chose de privé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que cela crée des malaises entre les autres et moi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qu’ils portent un regard différent sur moi (comme si je devenais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que cela m’empêche de progresser dans ma carrière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d’être rejeté(e)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de subir des moqueries, de l’intimidation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qu’on me pousse (plus ou moins subtilement) à démissionner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Crainte qu’on me donne moins de responsabilités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4" name="Rectangle 13"/>
          <p:cNvSpPr/>
          <p:nvPr>
            <p:custDataLst>
              <p:tags r:id="rId4"/>
            </p:custDataLst>
          </p:nvPr>
        </p:nvSpPr>
        <p:spPr>
          <a:xfrm>
            <a:off x="510159" y="793279"/>
            <a:ext cx="390363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ayant hésité avant d’en </a:t>
            </a:r>
            <a:r>
              <a:rPr lang="fr-CA" sz="900" dirty="0" smtClean="0">
                <a:solidFill>
                  <a:srgbClr val="9BBB59"/>
                </a:solidFill>
                <a:latin typeface="Arial" panose="020B0604020202020204" pitchFamily="34" charset="0"/>
                <a:cs typeface="Arial" panose="020B0604020202020204" pitchFamily="34" charset="0"/>
              </a:rPr>
              <a:t>parler dans le milieu de travail</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p>
        </p:txBody>
      </p:sp>
      <p:sp>
        <p:nvSpPr>
          <p:cNvPr id="11" name="Titre 4"/>
          <p:cNvSpPr>
            <a:spLocks noGrp="1"/>
          </p:cNvSpPr>
          <p:nvPr>
            <p:ph type="title"/>
            <p:custDataLst>
              <p:tags r:id="rId6"/>
            </p:custDataLst>
          </p:nvPr>
        </p:nvSpPr>
        <p:spPr>
          <a:xfrm>
            <a:off x="558800" y="435662"/>
            <a:ext cx="5669384" cy="631545"/>
          </a:xfrm>
        </p:spPr>
        <p:txBody>
          <a:bodyPr/>
          <a:lstStyle/>
          <a:p>
            <a:r>
              <a:rPr lang="fr-CA" sz="2000" dirty="0">
                <a:solidFill>
                  <a:srgbClr val="9BBB59"/>
                </a:solidFill>
              </a:rPr>
              <a:t>Raisons d’hésiter à dévoiler son orientation sexuelle/identité de genre au travail</a:t>
            </a:r>
            <a:br>
              <a:rPr lang="fr-CA" sz="2000" dirty="0">
                <a:solidFill>
                  <a:srgbClr val="9BBB59"/>
                </a:solidFill>
              </a:rPr>
            </a:br>
            <a:r>
              <a:rPr lang="fr-CA" dirty="0" smtClean="0">
                <a:solidFill>
                  <a:srgbClr val="9BBB59"/>
                </a:solidFill>
              </a:rPr>
              <a:t/>
            </a:r>
            <a:br>
              <a:rPr lang="fr-CA" dirty="0" smtClean="0">
                <a:solidFill>
                  <a:srgbClr val="9BBB59"/>
                </a:solidFill>
              </a:rPr>
            </a:br>
            <a:endParaRPr lang="fr-CA" dirty="0"/>
          </a:p>
        </p:txBody>
      </p:sp>
    </p:spTree>
    <p:extLst>
      <p:ext uri="{BB962C8B-B14F-4D97-AF65-F5344CB8AC3E}">
        <p14:creationId xmlns:p14="http://schemas.microsoft.com/office/powerpoint/2010/main" val="1083536151"/>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Méthodologie</a:t>
            </a:r>
            <a:endParaRPr lang="fr-CA" dirty="0">
              <a:solidFill>
                <a:srgbClr val="9BBB59"/>
              </a:solidFill>
            </a:endParaRPr>
          </a:p>
        </p:txBody>
      </p:sp>
      <p:sp>
        <p:nvSpPr>
          <p:cNvPr id="5" name="Espace réservé du pied de page 4"/>
          <p:cNvSpPr>
            <a:spLocks noGrp="1"/>
          </p:cNvSpPr>
          <p:nvPr>
            <p:ph type="ftr" sz="quarter" idx="11"/>
            <p:custDataLst>
              <p:tags r:id="rId2"/>
            </p:custDataLst>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3"/>
            </p:custDataLst>
          </p:nvPr>
        </p:nvSpPr>
        <p:spPr/>
        <p:txBody>
          <a:bodyPr/>
          <a:lstStyle/>
          <a:p>
            <a:fld id="{E7B58D81-04C7-47EB-9B1C-20051A4D7758}" type="slidenum">
              <a:rPr lang="en-CA" smtClean="0">
                <a:solidFill>
                  <a:srgbClr val="000000">
                    <a:tint val="75000"/>
                  </a:srgbClr>
                </a:solidFill>
              </a:rPr>
              <a:pPr/>
              <a:t>7</a:t>
            </a:fld>
            <a:endParaRPr lang="en-CA">
              <a:solidFill>
                <a:srgbClr val="000000">
                  <a:tint val="75000"/>
                </a:srgbClr>
              </a:solidFill>
            </a:endParaRPr>
          </a:p>
        </p:txBody>
      </p:sp>
      <p:sp>
        <p:nvSpPr>
          <p:cNvPr id="7" name="Espace réservé du contenu 6"/>
          <p:cNvSpPr>
            <a:spLocks noGrp="1"/>
          </p:cNvSpPr>
          <p:nvPr>
            <p:ph type="body" sz="quarter" idx="13"/>
            <p:custDataLst>
              <p:tags r:id="rId4"/>
            </p:custDataLst>
          </p:nvPr>
        </p:nvSpPr>
        <p:spPr>
          <a:xfrm>
            <a:off x="539552" y="5157192"/>
            <a:ext cx="5400600" cy="1368152"/>
          </a:xfrm>
        </p:spPr>
        <p:txBody>
          <a:bodyPr>
            <a:normAutofit/>
          </a:bodyPr>
          <a:lstStyle/>
          <a:p>
            <a:r>
              <a:rPr lang="fr-CA" sz="1200" b="0" dirty="0">
                <a:solidFill>
                  <a:srgbClr val="7F7F7F"/>
                </a:solidFill>
              </a:rPr>
              <a:t>Le questionnaire des répondants LGBT prenait en moyenne 40 minutes à </a:t>
            </a:r>
            <a:r>
              <a:rPr lang="fr-CA" sz="1200" b="0" dirty="0" smtClean="0">
                <a:solidFill>
                  <a:srgbClr val="7F7F7F"/>
                </a:solidFill>
              </a:rPr>
              <a:t>remplir. </a:t>
            </a:r>
            <a:r>
              <a:rPr lang="fr-CA" sz="1200" b="0" dirty="0">
                <a:solidFill>
                  <a:srgbClr val="7F7F7F"/>
                </a:solidFill>
              </a:rPr>
              <a:t>De façon à assurer la validité des données en l’absence de </a:t>
            </a:r>
            <a:r>
              <a:rPr lang="fr-CA" sz="1200" b="0" dirty="0" smtClean="0">
                <a:solidFill>
                  <a:srgbClr val="7F7F7F"/>
                </a:solidFill>
              </a:rPr>
              <a:t>moyens </a:t>
            </a:r>
            <a:r>
              <a:rPr lang="fr-CA" sz="1200" b="0" dirty="0">
                <a:solidFill>
                  <a:srgbClr val="7F7F7F"/>
                </a:solidFill>
              </a:rPr>
              <a:t>de </a:t>
            </a:r>
            <a:r>
              <a:rPr lang="fr-CA" sz="1200" b="0" dirty="0" smtClean="0">
                <a:solidFill>
                  <a:srgbClr val="7F7F7F"/>
                </a:solidFill>
              </a:rPr>
              <a:t>contrôle de </a:t>
            </a:r>
            <a:r>
              <a:rPr lang="fr-CA" sz="1200" b="0" dirty="0">
                <a:solidFill>
                  <a:srgbClr val="7F7F7F"/>
                </a:solidFill>
              </a:rPr>
              <a:t>l’intégrité des répondants pour la plupart des sources d’échantillonnage utilisées, aucune prime de participation n’a été introduite pour motiver les gens à répondre à ce sondage.</a:t>
            </a:r>
          </a:p>
        </p:txBody>
      </p:sp>
      <p:graphicFrame>
        <p:nvGraphicFramePr>
          <p:cNvPr id="6" name="Table 9"/>
          <p:cNvGraphicFramePr>
            <a:graphicFrameLocks noGrp="1"/>
          </p:cNvGraphicFramePr>
          <p:nvPr>
            <p:custDataLst>
              <p:tags r:id="rId5"/>
            </p:custDataLst>
            <p:extLst>
              <p:ext uri="{D42A27DB-BD31-4B8C-83A1-F6EECF244321}">
                <p14:modId xmlns:p14="http://schemas.microsoft.com/office/powerpoint/2010/main" val="367963625"/>
              </p:ext>
            </p:extLst>
          </p:nvPr>
        </p:nvGraphicFramePr>
        <p:xfrm>
          <a:off x="590294" y="1628800"/>
          <a:ext cx="7326956" cy="3240360"/>
        </p:xfrm>
        <a:graphic>
          <a:graphicData uri="http://schemas.openxmlformats.org/drawingml/2006/table">
            <a:tbl>
              <a:tblPr firstRow="1" bandRow="1">
                <a:tableStyleId>{2D5ABB26-0587-4C30-8999-92F81FD0307C}</a:tableStyleId>
              </a:tblPr>
              <a:tblGrid>
                <a:gridCol w="1782339"/>
                <a:gridCol w="737009"/>
                <a:gridCol w="801268"/>
                <a:gridCol w="801268"/>
                <a:gridCol w="801268"/>
                <a:gridCol w="801268"/>
                <a:gridCol w="801268"/>
                <a:gridCol w="801268"/>
              </a:tblGrid>
              <a:tr h="23987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p>
                    <a:p>
                      <a:pPr marL="0" algn="ctr" defTabSz="914400" rtl="0" eaLnBrk="1" fontAlgn="b" latinLnBrk="0" hangingPunct="1"/>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b">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RÉGIONS</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82311">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1200" b="1" dirty="0" smtClean="0">
                        <a:solidFill>
                          <a:srgbClr val="9BBB59"/>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363785">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Prairies</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Alberta</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Colombie-Britannique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22139">
                <a:tc>
                  <a:txBody>
                    <a:bodyPr/>
                    <a:lstStyle/>
                    <a:p>
                      <a:pPr algn="ctr" fontAlgn="b"/>
                      <a:r>
                        <a:rPr lang="fr-CA" sz="1100" b="0" i="0" u="none" strike="noStrike" dirty="0" smtClean="0">
                          <a:solidFill>
                            <a:srgbClr val="5A5A5A"/>
                          </a:solidFill>
                          <a:effectLst/>
                          <a:latin typeface="Arial Narrow"/>
                        </a:rPr>
                        <a:t>Homosexuels</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a:solidFill>
                            <a:srgbClr val="595959"/>
                          </a:solidFill>
                          <a:effectLst/>
                          <a:latin typeface="Arial"/>
                        </a:rPr>
                        <a:t>766</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45</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394</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177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28</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67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55</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8032">
                <a:tc>
                  <a:txBody>
                    <a:bodyPr/>
                    <a:lstStyle/>
                    <a:p>
                      <a:pPr algn="ctr" fontAlgn="b"/>
                      <a:r>
                        <a:rPr lang="fr-CA" sz="1100" b="0" i="0" u="none" strike="noStrike" dirty="0" smtClean="0">
                          <a:solidFill>
                            <a:srgbClr val="5A5A5A"/>
                          </a:solidFill>
                          <a:effectLst/>
                          <a:latin typeface="Arial Narrow"/>
                        </a:rPr>
                        <a:t>Bisexuels</a:t>
                      </a:r>
                      <a:endParaRPr lang="fr-CA" sz="1100" b="0" i="0" u="none" strike="noStrike" dirty="0">
                        <a:solidFill>
                          <a:srgbClr val="5A5A5A"/>
                        </a:solidFill>
                        <a:effectLst/>
                        <a:latin typeface="Arial Narrow"/>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a:solidFill>
                            <a:srgbClr val="595959"/>
                          </a:solidFill>
                          <a:effectLst/>
                          <a:latin typeface="Arial"/>
                        </a:rPr>
                        <a:t>623</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49</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155</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261</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31</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71</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56</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88032">
                <a:tc>
                  <a:txBody>
                    <a:bodyPr/>
                    <a:lstStyle/>
                    <a:p>
                      <a:pPr marL="0" algn="ctr" defTabSz="914400" rtl="0" eaLnBrk="1" fontAlgn="b" latinLnBrk="0" hangingPunct="1"/>
                      <a:r>
                        <a:rPr lang="fr-CA" sz="1100" b="0" i="0" u="none" strike="noStrike" kern="1200" dirty="0" smtClean="0">
                          <a:solidFill>
                            <a:srgbClr val="5A5A5A"/>
                          </a:solidFill>
                          <a:effectLst/>
                          <a:latin typeface="Arial Narrow"/>
                          <a:ea typeface="+mn-ea"/>
                          <a:cs typeface="+mn-cs"/>
                        </a:rPr>
                        <a:t>Pansexuels</a:t>
                      </a:r>
                      <a:endParaRPr lang="fr-CA" sz="1100" b="0"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a:solidFill>
                            <a:srgbClr val="595959"/>
                          </a:solidFill>
                          <a:effectLst/>
                          <a:latin typeface="Arial"/>
                        </a:rPr>
                        <a:t>314</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29</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114</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98</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9</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48</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16</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40">
                <a:tc>
                  <a:txBody>
                    <a:bodyPr/>
                    <a:lstStyle/>
                    <a:p>
                      <a:pPr marL="0" algn="ctr" defTabSz="914400" rtl="0" eaLnBrk="1" fontAlgn="b" latinLnBrk="0" hangingPunct="1"/>
                      <a:r>
                        <a:rPr lang="fr-CA" sz="1100" b="0" i="0" u="none" strike="noStrike" kern="1200" dirty="0" smtClean="0">
                          <a:solidFill>
                            <a:srgbClr val="5A5A5A"/>
                          </a:solidFill>
                          <a:effectLst/>
                          <a:latin typeface="Arial Narrow"/>
                          <a:ea typeface="+mn-ea"/>
                          <a:cs typeface="+mn-cs"/>
                        </a:rPr>
                        <a:t>Asexuels</a:t>
                      </a:r>
                      <a:endParaRPr lang="fr-CA" sz="1100" b="0"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a:solidFill>
                            <a:srgbClr val="595959"/>
                          </a:solidFill>
                          <a:effectLst/>
                          <a:latin typeface="Arial"/>
                        </a:rPr>
                        <a:t>116</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6</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29</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47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5</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17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12</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571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432048">
                <a:tc>
                  <a:txBody>
                    <a:bodyPr/>
                    <a:lstStyle/>
                    <a:p>
                      <a:pPr marL="0" algn="ctr" defTabSz="914400" rtl="0" eaLnBrk="1" fontAlgn="b" latinLnBrk="0" hangingPunct="1"/>
                      <a:r>
                        <a:rPr lang="fr-CA" sz="1100" b="0" i="0" u="none" strike="noStrike" kern="1200" dirty="0" smtClean="0">
                          <a:solidFill>
                            <a:srgbClr val="5A5A5A"/>
                          </a:solidFill>
                          <a:effectLst/>
                          <a:latin typeface="Arial Narrow"/>
                          <a:ea typeface="+mn-ea"/>
                          <a:cs typeface="+mn-cs"/>
                        </a:rPr>
                        <a:t>Personnes </a:t>
                      </a:r>
                      <a:r>
                        <a:rPr lang="fr-CA" sz="1100" b="0" i="0" u="none" strike="noStrike" kern="1200" dirty="0" err="1" smtClean="0">
                          <a:solidFill>
                            <a:srgbClr val="5A5A5A"/>
                          </a:solidFill>
                          <a:effectLst/>
                          <a:latin typeface="Arial Narrow"/>
                          <a:ea typeface="+mn-ea"/>
                          <a:cs typeface="+mn-cs"/>
                        </a:rPr>
                        <a:t>trans</a:t>
                      </a:r>
                      <a:r>
                        <a:rPr lang="fr-CA" sz="1100" b="0" i="0" u="none" strike="noStrike" kern="1200" dirty="0" smtClean="0">
                          <a:solidFill>
                            <a:srgbClr val="5A5A5A"/>
                          </a:solidFill>
                          <a:effectLst/>
                          <a:latin typeface="Arial Narrow"/>
                          <a:ea typeface="+mn-ea"/>
                          <a:cs typeface="+mn-cs"/>
                        </a:rPr>
                        <a:t> binaires</a:t>
                      </a:r>
                      <a:endParaRPr lang="fr-CA" sz="1100" b="0" i="0" u="none" strike="noStrike" kern="1200" dirty="0">
                        <a:solidFill>
                          <a:srgbClr val="5A5A5A"/>
                        </a:solidFill>
                        <a:effectLst/>
                        <a:latin typeface="Arial Narrow"/>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a:solidFill>
                            <a:srgbClr val="595959"/>
                          </a:solidFill>
                          <a:effectLst/>
                          <a:latin typeface="Arial"/>
                        </a:rPr>
                        <a:t>147</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10</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52</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48</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3</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26</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8</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solidFill>
                        <a:schemeClr val="bg1"/>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40">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100" b="0" i="0" u="none" strike="noStrike" kern="1200" dirty="0" smtClean="0">
                          <a:solidFill>
                            <a:srgbClr val="5A5A5A"/>
                          </a:solidFill>
                          <a:effectLst/>
                          <a:latin typeface="Arial Narrow"/>
                          <a:ea typeface="+mn-ea"/>
                          <a:cs typeface="+mn-cs"/>
                        </a:rPr>
                        <a:t>Personnes </a:t>
                      </a:r>
                      <a:r>
                        <a:rPr lang="fr-CA" sz="1100" b="0" i="0" u="none" strike="noStrike" kern="1200" dirty="0" err="1" smtClean="0">
                          <a:solidFill>
                            <a:srgbClr val="5A5A5A"/>
                          </a:solidFill>
                          <a:effectLst/>
                          <a:latin typeface="Arial Narrow"/>
                          <a:ea typeface="+mn-ea"/>
                          <a:cs typeface="+mn-cs"/>
                        </a:rPr>
                        <a:t>trans</a:t>
                      </a:r>
                      <a:r>
                        <a:rPr lang="fr-CA" sz="1100" b="0" i="0" u="none" strike="noStrike" kern="1200" dirty="0" smtClean="0">
                          <a:solidFill>
                            <a:srgbClr val="5A5A5A"/>
                          </a:solidFill>
                          <a:effectLst/>
                          <a:latin typeface="Arial Narrow"/>
                          <a:ea typeface="+mn-ea"/>
                          <a:cs typeface="+mn-cs"/>
                        </a:rPr>
                        <a:t> non</a:t>
                      </a:r>
                      <a:r>
                        <a:rPr lang="fr-CA" sz="1100" b="0" i="0" u="none" strike="noStrike" kern="1200" baseline="0" dirty="0" smtClean="0">
                          <a:solidFill>
                            <a:srgbClr val="5A5A5A"/>
                          </a:solidFill>
                          <a:effectLst/>
                          <a:latin typeface="Arial Narrow"/>
                          <a:ea typeface="+mn-ea"/>
                          <a:cs typeface="+mn-cs"/>
                        </a:rPr>
                        <a:t> </a:t>
                      </a:r>
                      <a:r>
                        <a:rPr lang="fr-CA" sz="1100" b="0" i="0" u="none" strike="noStrike" kern="1200" dirty="0" smtClean="0">
                          <a:solidFill>
                            <a:srgbClr val="5A5A5A"/>
                          </a:solidFill>
                          <a:effectLst/>
                          <a:latin typeface="Arial Narrow"/>
                          <a:ea typeface="+mn-ea"/>
                          <a:cs typeface="+mn-cs"/>
                        </a:rPr>
                        <a:t>binaires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a:solidFill>
                            <a:srgbClr val="595959"/>
                          </a:solidFill>
                          <a:effectLst/>
                          <a:latin typeface="Arial"/>
                        </a:rPr>
                        <a:t>157</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a:rPr>
                        <a:t>13</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37</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58</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4</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30</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15</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56">
                <a:tc>
                  <a:txBody>
                    <a:bodyPr/>
                    <a:lstStyle/>
                    <a:p>
                      <a:pPr marL="0" marR="0" indent="0" algn="ctr" defTabSz="914400" rtl="0" eaLnBrk="1" fontAlgn="b" latinLnBrk="0" hangingPunct="1">
                        <a:lnSpc>
                          <a:spcPct val="100000"/>
                        </a:lnSpc>
                        <a:spcBef>
                          <a:spcPts val="0"/>
                        </a:spcBef>
                        <a:spcAft>
                          <a:spcPts val="0"/>
                        </a:spcAft>
                        <a:buClrTx/>
                        <a:buSzTx/>
                        <a:buFontTx/>
                        <a:buNone/>
                        <a:tabLst/>
                        <a:defRPr/>
                      </a:pPr>
                      <a:r>
                        <a:rPr lang="fr-CA" sz="1100" b="0" i="0" u="none" strike="noStrike" kern="1200" dirty="0" smtClean="0">
                          <a:solidFill>
                            <a:srgbClr val="5A5A5A"/>
                          </a:solidFill>
                          <a:effectLst/>
                          <a:latin typeface="Arial Narrow"/>
                          <a:ea typeface="+mn-ea"/>
                          <a:cs typeface="+mn-cs"/>
                        </a:rPr>
                        <a:t>Personnes non binaires / Genre fluide / </a:t>
                      </a:r>
                      <a:r>
                        <a:rPr lang="fr-CA" sz="1100" b="0" i="0" u="none" strike="noStrike" kern="1200" dirty="0" err="1" smtClean="0">
                          <a:solidFill>
                            <a:srgbClr val="5A5A5A"/>
                          </a:solidFill>
                          <a:effectLst/>
                          <a:latin typeface="Arial Narrow"/>
                          <a:ea typeface="+mn-ea"/>
                          <a:cs typeface="+mn-cs"/>
                        </a:rPr>
                        <a:t>Agenre</a:t>
                      </a:r>
                      <a:r>
                        <a:rPr lang="fr-CA" sz="1100" b="0" i="0" u="none" strike="noStrike" kern="1200" dirty="0" smtClean="0">
                          <a:solidFill>
                            <a:srgbClr val="5A5A5A"/>
                          </a:solidFill>
                          <a:effectLst/>
                          <a:latin typeface="Arial Narrow"/>
                          <a:ea typeface="+mn-ea"/>
                          <a:cs typeface="+mn-cs"/>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900" b="0" i="0" u="none" strike="noStrike" dirty="0">
                          <a:solidFill>
                            <a:srgbClr val="595959"/>
                          </a:solidFill>
                          <a:effectLst/>
                          <a:latin typeface="Arial"/>
                        </a:rPr>
                        <a:t>52</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6</a:t>
                      </a:r>
                    </a:p>
                  </a:txBody>
                  <a:tcPr marL="9525" marR="9525" marT="9525" marB="0" anchor="ctr">
                    <a:lnL w="57150"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19</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19</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3</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a:solidFill>
                            <a:srgbClr val="595959"/>
                          </a:solidFill>
                          <a:effectLst/>
                          <a:latin typeface="Arial"/>
                        </a:rPr>
                        <a:t>3</a:t>
                      </a:r>
                    </a:p>
                  </a:txBody>
                  <a:tcPr marL="9525" marR="9525" marT="9525" marB="0" anchor="ctr">
                    <a:lnL w="28575" cap="flat" cmpd="sng" algn="ctr">
                      <a:solidFill>
                        <a:schemeClr val="bg1"/>
                      </a:solidFill>
                      <a:prstDash val="solid"/>
                      <a:round/>
                      <a:headEnd type="none" w="med" len="med"/>
                      <a:tailEnd type="none" w="med" len="med"/>
                    </a:lnL>
                    <a:lnR w="28575"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900" b="0" i="0" u="none" strike="noStrike" dirty="0">
                          <a:solidFill>
                            <a:srgbClr val="595959"/>
                          </a:solidFill>
                          <a:effectLst/>
                          <a:latin typeface="Arial"/>
                        </a:rPr>
                        <a:t>2</a:t>
                      </a:r>
                    </a:p>
                  </a:txBody>
                  <a:tcPr marL="9525" marR="9525" marT="9525" marB="0" anchor="ctr">
                    <a:lnL w="28575"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4252314266"/>
      </p:ext>
    </p:extLst>
  </p:cSld>
  <p:clrMapOvr>
    <a:masterClrMapping/>
  </p:clrMapOvr>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70</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3111800975"/>
              </p:ext>
            </p:extLst>
          </p:nvPr>
        </p:nvGraphicFramePr>
        <p:xfrm>
          <a:off x="835284" y="1765231"/>
          <a:ext cx="7148042" cy="446992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404664"/>
            <a:ext cx="5309344" cy="950535"/>
          </a:xfrm>
        </p:spPr>
        <p:txBody>
          <a:bodyPr>
            <a:normAutofit/>
          </a:bodyPr>
          <a:lstStyle/>
          <a:p>
            <a:r>
              <a:rPr lang="fr-CA" sz="2000" dirty="0">
                <a:solidFill>
                  <a:srgbClr val="9BBB59"/>
                </a:solidFill>
              </a:rPr>
              <a:t>Raisons d’hésiter à dévoiler son orientation sexuelle/identité de genre </a:t>
            </a:r>
            <a:r>
              <a:rPr lang="fr-CA" sz="2000" dirty="0" smtClean="0">
                <a:solidFill>
                  <a:srgbClr val="9BBB59"/>
                </a:solidFill>
              </a:rPr>
              <a:t>à l’école</a:t>
            </a:r>
            <a:r>
              <a:rPr lang="fr-CA" dirty="0" smtClean="0">
                <a:solidFill>
                  <a:srgbClr val="9BBB59"/>
                </a:solidFill>
              </a:rPr>
              <a:t/>
            </a:r>
            <a:br>
              <a:rPr lang="fr-CA" dirty="0" smtClean="0">
                <a:solidFill>
                  <a:srgbClr val="9BBB59"/>
                </a:solidFill>
              </a:rPr>
            </a:br>
            <a:endParaRPr lang="fr-CA" dirty="0"/>
          </a:p>
        </p:txBody>
      </p:sp>
      <p:sp>
        <p:nvSpPr>
          <p:cNvPr id="13" name="Rectangle 12"/>
          <p:cNvSpPr/>
          <p:nvPr>
            <p:custDataLst>
              <p:tags r:id="rId5"/>
            </p:custDataLst>
          </p:nvPr>
        </p:nvSpPr>
        <p:spPr>
          <a:xfrm>
            <a:off x="510159" y="1160678"/>
            <a:ext cx="497123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ayant hésité avant d’en </a:t>
            </a:r>
            <a:r>
              <a:rPr lang="fr-CA" sz="900" dirty="0" smtClean="0">
                <a:solidFill>
                  <a:srgbClr val="9BBB59"/>
                </a:solidFill>
                <a:latin typeface="Arial" panose="020B0604020202020204" pitchFamily="34" charset="0"/>
                <a:cs typeface="Arial" panose="020B0604020202020204" pitchFamily="34" charset="0"/>
              </a:rPr>
              <a:t>parler dans le milieu scolaire / d’études </a:t>
            </a:r>
            <a:r>
              <a:rPr lang="fr-CA" sz="900" dirty="0">
                <a:solidFill>
                  <a:srgbClr val="9BBB59"/>
                </a:solidFill>
                <a:latin typeface="Arial" panose="020B0604020202020204" pitchFamily="34" charset="0"/>
                <a:cs typeface="Arial" panose="020B0604020202020204" pitchFamily="34" charset="0"/>
              </a:rPr>
              <a:t>(</a:t>
            </a:r>
            <a:r>
              <a:rPr lang="fr-CA" sz="900" dirty="0" smtClean="0">
                <a:solidFill>
                  <a:srgbClr val="9BBB59"/>
                </a:solidFill>
                <a:latin typeface="Arial" panose="020B0604020202020204" pitchFamily="34" charset="0"/>
                <a:cs typeface="Arial" panose="020B0604020202020204" pitchFamily="34" charset="0"/>
              </a:rPr>
              <a:t>n=1129)</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p>
        </p:txBody>
      </p:sp>
    </p:spTree>
    <p:extLst>
      <p:ext uri="{BB962C8B-B14F-4D97-AF65-F5344CB8AC3E}">
        <p14:creationId xmlns:p14="http://schemas.microsoft.com/office/powerpoint/2010/main" val="2168772809"/>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71</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4235958561"/>
              </p:ext>
            </p:extLst>
          </p:nvPr>
        </p:nvGraphicFramePr>
        <p:xfrm>
          <a:off x="539552" y="1203192"/>
          <a:ext cx="7992884" cy="4422556"/>
        </p:xfrm>
        <a:graphic>
          <a:graphicData uri="http://schemas.openxmlformats.org/drawingml/2006/table">
            <a:tbl>
              <a:tblPr firstRow="1" bandRow="1">
                <a:tableStyleId>{2D5ABB26-0587-4C30-8999-92F81FD0307C}</a:tableStyleId>
              </a:tblPr>
              <a:tblGrid>
                <a:gridCol w="2232248"/>
                <a:gridCol w="822948"/>
                <a:gridCol w="822948"/>
                <a:gridCol w="822948"/>
                <a:gridCol w="822948"/>
                <a:gridCol w="822948"/>
                <a:gridCol w="822948"/>
                <a:gridCol w="822948"/>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51431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0941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321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536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148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Narrow" panose="020B0606020202030204" pitchFamily="34" charset="0"/>
                        </a:rPr>
                        <a:t>29*</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a:solidFill>
                            <a:srgbClr val="595959"/>
                          </a:solidFill>
                          <a:effectLst/>
                          <a:latin typeface="Arial Narrow" panose="020B0606020202030204" pitchFamily="34" charset="0"/>
                        </a:rPr>
                        <a:t>Parce que c’est quelque chose de privé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Crainte que cela crée des malaises entre les autres et moi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Crainte de subir des moqueries, de l’intimidation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Crainte qu’ils portent un regard différent sur moi (comme si je devenais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Crainte d’être rejeté(e)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Crainte d’être moins choisi(e) pour les activités de groupe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3" name="Titre 4"/>
          <p:cNvSpPr>
            <a:spLocks noGrp="1"/>
          </p:cNvSpPr>
          <p:nvPr>
            <p:ph type="title"/>
            <p:custDataLst>
              <p:tags r:id="rId4"/>
            </p:custDataLst>
          </p:nvPr>
        </p:nvSpPr>
        <p:spPr>
          <a:xfrm>
            <a:off x="558800" y="188641"/>
            <a:ext cx="5669384" cy="804136"/>
          </a:xfrm>
        </p:spPr>
        <p:txBody>
          <a:bodyPr/>
          <a:lstStyle/>
          <a:p>
            <a:r>
              <a:rPr lang="fr-CA" sz="2000" dirty="0">
                <a:solidFill>
                  <a:srgbClr val="9BBB59"/>
                </a:solidFill>
              </a:rPr>
              <a:t>Raisons d’hésiter à dévoiler son orientation sexuelle/identité de genre à l’école</a:t>
            </a: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5"/>
            </p:custDataLst>
          </p:nvPr>
        </p:nvSpPr>
        <p:spPr>
          <a:xfrm>
            <a:off x="510159" y="793279"/>
            <a:ext cx="4365298"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ayant hésité avant d’en </a:t>
            </a:r>
            <a:r>
              <a:rPr lang="fr-CA" sz="900" dirty="0" smtClean="0">
                <a:solidFill>
                  <a:srgbClr val="9BBB59"/>
                </a:solidFill>
                <a:latin typeface="Arial" panose="020B0604020202020204" pitchFamily="34" charset="0"/>
                <a:cs typeface="Arial" panose="020B0604020202020204" pitchFamily="34" charset="0"/>
              </a:rPr>
              <a:t>parler dans le milieu scolaire / d’études</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p>
        </p:txBody>
      </p:sp>
      <p:sp>
        <p:nvSpPr>
          <p:cNvPr id="17" name="ZoneTexte 16"/>
          <p:cNvSpPr txBox="1"/>
          <p:nvPr/>
        </p:nvSpPr>
        <p:spPr>
          <a:xfrm>
            <a:off x="6588224" y="6093296"/>
            <a:ext cx="2016224" cy="400110"/>
          </a:xfrm>
          <a:prstGeom prst="rect">
            <a:avLst/>
          </a:prstGeom>
          <a:noFill/>
        </p:spPr>
        <p:txBody>
          <a:bodyPr wrap="square" rtlCol="0">
            <a:spAutoFit/>
          </a:bodyPr>
          <a:lstStyle/>
          <a:p>
            <a:r>
              <a:rPr lang="fr-CA" sz="1000" b="1" dirty="0" smtClean="0">
                <a:solidFill>
                  <a:srgbClr val="595959"/>
                </a:solidFill>
                <a:latin typeface="Arial Narrow" panose="020B0606020202030204" pitchFamily="34" charset="0"/>
              </a:rPr>
              <a:t>*Attention: petite taille d’échantillon, lire les résultats avec prudence</a:t>
            </a:r>
            <a:endParaRPr lang="fr-CA" sz="10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788191517"/>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72</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874147008"/>
              </p:ext>
            </p:extLst>
          </p:nvPr>
        </p:nvGraphicFramePr>
        <p:xfrm>
          <a:off x="611561" y="1098385"/>
          <a:ext cx="8208905" cy="4577618"/>
        </p:xfrm>
        <a:graphic>
          <a:graphicData uri="http://schemas.openxmlformats.org/drawingml/2006/table">
            <a:tbl>
              <a:tblPr firstRow="1" bandRow="1">
                <a:tableStyleId>{2D5ABB26-0587-4C30-8999-92F81FD0307C}</a:tableStyleId>
              </a:tblPr>
              <a:tblGrid>
                <a:gridCol w="2315336"/>
                <a:gridCol w="654841"/>
                <a:gridCol w="654841"/>
                <a:gridCol w="654841"/>
                <a:gridCol w="654841"/>
                <a:gridCol w="654841"/>
                <a:gridCol w="654841"/>
                <a:gridCol w="654841"/>
                <a:gridCol w="654841"/>
                <a:gridCol w="654841"/>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9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683120">
                <a:tc vMerge="1">
                  <a:txBody>
                    <a:bodyPr/>
                    <a:lstStyle/>
                    <a:p>
                      <a:endParaRPr lang="fr-CA"/>
                    </a:p>
                  </a:txBody>
                  <a:tcPr/>
                </a:tc>
                <a:tc vMerge="1">
                  <a:txBody>
                    <a:bodyPr/>
                    <a:lstStyle/>
                    <a:p>
                      <a:endParaRPr lang="fr-CA"/>
                    </a:p>
                  </a:txBody>
                  <a:tcPr/>
                </a:tc>
                <a:tc>
                  <a:txBody>
                    <a:bodyPr/>
                    <a:lstStyle/>
                    <a:p>
                      <a:pPr algn="ctr" fontAlgn="b"/>
                      <a:r>
                        <a:rPr lang="fr-CA" sz="1000" b="1" i="0" u="none" strike="noStrike" dirty="0" smtClean="0">
                          <a:solidFill>
                            <a:srgbClr val="595959"/>
                          </a:solidFill>
                          <a:effectLst/>
                          <a:latin typeface="Arial Narrow" panose="020B0606020202030204" pitchFamily="34" charset="0"/>
                        </a:rPr>
                        <a:t>Homo.</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Bi.</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Pan.</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err="1" smtClean="0">
                          <a:solidFill>
                            <a:srgbClr val="595959"/>
                          </a:solidFill>
                          <a:effectLst/>
                          <a:latin typeface="Arial Narrow" panose="020B0606020202030204" pitchFamily="34" charset="0"/>
                        </a:rPr>
                        <a:t>Asex</a:t>
                      </a:r>
                      <a:r>
                        <a:rPr lang="fr-CA" sz="1000" b="1" i="0" u="none" strike="noStrike" dirty="0" smtClean="0">
                          <a:solidFill>
                            <a:srgbClr val="595959"/>
                          </a:solidFill>
                          <a:effectLst/>
                          <a:latin typeface="Arial Narrow" panose="020B0606020202030204" pitchFamily="34" charset="0"/>
                        </a:rPr>
                        <a:t>.</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err="1">
                          <a:solidFill>
                            <a:srgbClr val="595959"/>
                          </a:solidFill>
                          <a:effectLst/>
                          <a:latin typeface="Arial Narrow" panose="020B0606020202030204" pitchFamily="34" charset="0"/>
                        </a:rPr>
                        <a:t>Cisgenre</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a:solidFill>
                            <a:srgbClr val="595959"/>
                          </a:solidFill>
                          <a:effectLst/>
                          <a:latin typeface="Arial Narrow" panose="020B0606020202030204" pitchFamily="34" charset="0"/>
                        </a:rPr>
                        <a:t>Personne </a:t>
                      </a:r>
                      <a:r>
                        <a:rPr lang="fr-CA" sz="1000" b="1" i="0" u="none" strike="noStrike" dirty="0" err="1">
                          <a:solidFill>
                            <a:srgbClr val="595959"/>
                          </a:solidFill>
                          <a:effectLst/>
                          <a:latin typeface="Arial Narrow" panose="020B0606020202030204" pitchFamily="34" charset="0"/>
                        </a:rPr>
                        <a:t>trans</a:t>
                      </a:r>
                      <a:r>
                        <a:rPr lang="fr-CA" sz="1000" b="1" i="0" u="none" strike="noStrike" dirty="0">
                          <a:solidFill>
                            <a:srgbClr val="595959"/>
                          </a:solidFill>
                          <a:effectLst/>
                          <a:latin typeface="Arial Narrow" panose="020B0606020202030204" pitchFamily="34" charset="0"/>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a:solidFill>
                            <a:srgbClr val="595959"/>
                          </a:solidFill>
                          <a:effectLst/>
                          <a:latin typeface="Arial Narrow" panose="020B0606020202030204" pitchFamily="34" charset="0"/>
                        </a:rPr>
                        <a:t>Personne </a:t>
                      </a:r>
                      <a:r>
                        <a:rPr lang="fr-CA" sz="1000" b="1" i="0" u="none" strike="noStrike" dirty="0" err="1">
                          <a:solidFill>
                            <a:srgbClr val="595959"/>
                          </a:solidFill>
                          <a:effectLst/>
                          <a:latin typeface="Arial Narrow" panose="020B0606020202030204" pitchFamily="34" charset="0"/>
                        </a:rPr>
                        <a:t>trans</a:t>
                      </a:r>
                      <a:r>
                        <a:rPr lang="fr-CA" sz="1000" b="1" i="0" u="none" strike="noStrike" dirty="0">
                          <a:solidFill>
                            <a:srgbClr val="595959"/>
                          </a:solidFill>
                          <a:effectLst/>
                          <a:latin typeface="Arial Narrow" panose="020B0606020202030204" pitchFamily="34" charset="0"/>
                        </a:rPr>
                        <a:t> </a:t>
                      </a:r>
                      <a:r>
                        <a:rPr lang="fr-CA" sz="1000" b="1" i="0" u="none" strike="noStrike" dirty="0" smtClean="0">
                          <a:solidFill>
                            <a:srgbClr val="595959"/>
                          </a:solidFill>
                          <a:effectLst/>
                          <a:latin typeface="Arial Narrow" panose="020B0606020202030204" pitchFamily="34" charset="0"/>
                        </a:rPr>
                        <a:t>non binaire</a:t>
                      </a:r>
                      <a:endParaRPr lang="fr-CA" sz="1000" b="1"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i="0" u="none" strike="noStrike" dirty="0" smtClean="0">
                          <a:solidFill>
                            <a:srgbClr val="595959"/>
                          </a:solidFill>
                          <a:effectLst/>
                          <a:latin typeface="Arial Narrow" panose="020B0606020202030204" pitchFamily="34" charset="0"/>
                        </a:rPr>
                        <a:t>Non-</a:t>
                      </a:r>
                      <a:br>
                        <a:rPr lang="fr-CA" sz="1000" b="1" i="0" u="none" strike="noStrike" dirty="0" smtClean="0">
                          <a:solidFill>
                            <a:srgbClr val="595959"/>
                          </a:solidFill>
                          <a:effectLst/>
                          <a:latin typeface="Arial Narrow" panose="020B0606020202030204" pitchFamily="34" charset="0"/>
                        </a:rPr>
                      </a:br>
                      <a:r>
                        <a:rPr lang="fr-CA" sz="1000" b="1" i="0" u="none" strike="noStrike" dirty="0" smtClean="0">
                          <a:solidFill>
                            <a:srgbClr val="595959"/>
                          </a:solidFill>
                          <a:effectLst/>
                          <a:latin typeface="Arial Narrow" panose="020B0606020202030204" pitchFamily="34" charset="0"/>
                        </a:rPr>
                        <a:t>binaire : Genre fluide / </a:t>
                      </a:r>
                      <a:r>
                        <a:rPr lang="fr-CA" sz="1000" b="1" i="0" u="none" strike="noStrike" dirty="0" err="1">
                          <a:solidFill>
                            <a:srgbClr val="595959"/>
                          </a:solidFill>
                          <a:effectLst/>
                          <a:latin typeface="Arial Narrow" panose="020B0606020202030204" pitchFamily="34" charset="0"/>
                        </a:rPr>
                        <a:t>Agenre</a:t>
                      </a:r>
                      <a:r>
                        <a:rPr lang="fr-CA" sz="1000" b="1" i="0" u="none" strike="noStrike" dirty="0">
                          <a:solidFill>
                            <a:srgbClr val="595959"/>
                          </a:solidFill>
                          <a:effectLst/>
                          <a:latin typeface="Arial Narrow" panose="020B0606020202030204" pitchFamily="34" charset="0"/>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0070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408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379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224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70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864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87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8000">
                <a:tc>
                  <a:txBody>
                    <a:bodyPr/>
                    <a:lstStyle/>
                    <a:p>
                      <a:pPr algn="l" fontAlgn="ctr"/>
                      <a:r>
                        <a:rPr lang="fr-CA" sz="1100" b="0" i="0" u="none" strike="noStrike" dirty="0">
                          <a:solidFill>
                            <a:srgbClr val="595959"/>
                          </a:solidFill>
                          <a:effectLst/>
                          <a:latin typeface="Arial Narrow" panose="020B0606020202030204" pitchFamily="34" charset="0"/>
                        </a:rPr>
                        <a:t>Parce que c’est quelque chose de privé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Crainte que cela crée des malaises entre les autres et moi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Crainte de subir des moqueries, de l’intimidation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Crainte qu’ils portent un regard différent sur moi (comme si je devenais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Crainte d’être rejeté(e)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a:solidFill>
                            <a:srgbClr val="595959"/>
                          </a:solidFill>
                          <a:effectLst/>
                          <a:latin typeface="Arial Narrow" panose="020B0606020202030204" pitchFamily="34" charset="0"/>
                        </a:rPr>
                        <a:t>Crainte d’être moins choisi(e) pour les activités de groupe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8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1" name="Titre 4"/>
          <p:cNvSpPr>
            <a:spLocks noGrp="1"/>
          </p:cNvSpPr>
          <p:nvPr>
            <p:ph type="title"/>
            <p:custDataLst>
              <p:tags r:id="rId4"/>
            </p:custDataLst>
          </p:nvPr>
        </p:nvSpPr>
        <p:spPr>
          <a:xfrm>
            <a:off x="558800" y="188640"/>
            <a:ext cx="5309344" cy="794611"/>
          </a:xfrm>
        </p:spPr>
        <p:txBody>
          <a:bodyPr/>
          <a:lstStyle/>
          <a:p>
            <a:r>
              <a:rPr lang="fr-CA" sz="2000" dirty="0">
                <a:solidFill>
                  <a:srgbClr val="9BBB59"/>
                </a:solidFill>
              </a:rPr>
              <a:t>Raisons d’hésiter à dévoiler son orientation sexuelle/identité de genre à l’école</a:t>
            </a: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5"/>
            </p:custDataLst>
          </p:nvPr>
        </p:nvSpPr>
        <p:spPr>
          <a:xfrm>
            <a:off x="510159" y="793279"/>
            <a:ext cx="4365298"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répondants ayant hésité avant d’en parler </a:t>
            </a:r>
            <a:r>
              <a:rPr lang="fr-CA" sz="900" dirty="0" smtClean="0">
                <a:solidFill>
                  <a:srgbClr val="9BBB59"/>
                </a:solidFill>
                <a:latin typeface="Arial" panose="020B0604020202020204" pitchFamily="34" charset="0"/>
                <a:cs typeface="Arial" panose="020B0604020202020204" pitchFamily="34" charset="0"/>
              </a:rPr>
              <a:t>dans le milieu scolaire / d’études</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6"/>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p>
        </p:txBody>
      </p:sp>
    </p:spTree>
    <p:extLst>
      <p:ext uri="{BB962C8B-B14F-4D97-AF65-F5344CB8AC3E}">
        <p14:creationId xmlns:p14="http://schemas.microsoft.com/office/powerpoint/2010/main" val="3217193723"/>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73</a:t>
            </a:fld>
            <a:endParaRPr lang="en-CA" dirty="0">
              <a:solidFill>
                <a:srgbClr val="000000">
                  <a:tint val="75000"/>
                </a:srgbClr>
              </a:solidFill>
            </a:endParaRPr>
          </a:p>
        </p:txBody>
      </p:sp>
      <p:sp>
        <p:nvSpPr>
          <p:cNvPr id="11" name="Titre 4"/>
          <p:cNvSpPr>
            <a:spLocks noGrp="1"/>
          </p:cNvSpPr>
          <p:nvPr>
            <p:ph type="title"/>
            <p:custDataLst>
              <p:tags r:id="rId3"/>
            </p:custDataLst>
          </p:nvPr>
        </p:nvSpPr>
        <p:spPr>
          <a:xfrm>
            <a:off x="558800" y="188640"/>
            <a:ext cx="5309344" cy="794611"/>
          </a:xfrm>
        </p:spPr>
        <p:txBody>
          <a:bodyPr/>
          <a:lstStyle/>
          <a:p>
            <a:r>
              <a:rPr lang="fr-CA" sz="2000" dirty="0">
                <a:solidFill>
                  <a:srgbClr val="9BBB59"/>
                </a:solidFill>
              </a:rPr>
              <a:t>Raisons d’hésiter à dévoiler son orientation sexuelle/identité de genre à l’école</a:t>
            </a:r>
            <a:r>
              <a:rPr lang="fr-CA" dirty="0" smtClean="0">
                <a:solidFill>
                  <a:srgbClr val="9BBB59"/>
                </a:solidFill>
              </a:rPr>
              <a:t/>
            </a:r>
            <a:br>
              <a:rPr lang="fr-CA" dirty="0" smtClean="0">
                <a:solidFill>
                  <a:srgbClr val="9BBB59"/>
                </a:solidFill>
              </a:rPr>
            </a:br>
            <a:endParaRPr lang="fr-CA" dirty="0"/>
          </a:p>
        </p:txBody>
      </p:sp>
      <p:sp>
        <p:nvSpPr>
          <p:cNvPr id="14" name="Rectangle 13"/>
          <p:cNvSpPr/>
          <p:nvPr>
            <p:custDataLst>
              <p:tags r:id="rId4"/>
            </p:custDataLst>
          </p:nvPr>
        </p:nvSpPr>
        <p:spPr>
          <a:xfrm>
            <a:off x="510159" y="793279"/>
            <a:ext cx="4365298"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répondants ayant hésité avant d’en parler </a:t>
            </a:r>
            <a:r>
              <a:rPr lang="fr-CA" sz="900" dirty="0" smtClean="0">
                <a:solidFill>
                  <a:srgbClr val="9BBB59"/>
                </a:solidFill>
                <a:latin typeface="Arial" panose="020B0604020202020204" pitchFamily="34" charset="0"/>
                <a:cs typeface="Arial" panose="020B0604020202020204" pitchFamily="34" charset="0"/>
              </a:rPr>
              <a:t>dans le milieu scolaire / d’études</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p>
        </p:txBody>
      </p:sp>
      <p:graphicFrame>
        <p:nvGraphicFramePr>
          <p:cNvPr id="8" name="Table 9"/>
          <p:cNvGraphicFramePr>
            <a:graphicFrameLocks noGrp="1"/>
          </p:cNvGraphicFramePr>
          <p:nvPr>
            <p:custDataLst>
              <p:tags r:id="rId6"/>
            </p:custDataLst>
            <p:extLst>
              <p:ext uri="{D42A27DB-BD31-4B8C-83A1-F6EECF244321}">
                <p14:modId xmlns:p14="http://schemas.microsoft.com/office/powerpoint/2010/main" val="2895442686"/>
              </p:ext>
            </p:extLst>
          </p:nvPr>
        </p:nvGraphicFramePr>
        <p:xfrm>
          <a:off x="611561" y="1412776"/>
          <a:ext cx="6336705" cy="3033571"/>
        </p:xfrm>
        <a:graphic>
          <a:graphicData uri="http://schemas.openxmlformats.org/drawingml/2006/table">
            <a:tbl>
              <a:tblPr firstRow="1" bandRow="1">
                <a:tableStyleId>{2D5ABB26-0587-4C30-8999-92F81FD0307C}</a:tableStyleId>
              </a:tblPr>
              <a:tblGrid>
                <a:gridCol w="3533385"/>
                <a:gridCol w="1003118"/>
                <a:gridCol w="896381"/>
                <a:gridCol w="903821"/>
              </a:tblGrid>
              <a:tr h="214771">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8674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78456">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Gais</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Lesbiennes</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14771">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1129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198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169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57385">
                <a:tc>
                  <a:txBody>
                    <a:bodyPr/>
                    <a:lstStyle/>
                    <a:p>
                      <a:pPr algn="l" fontAlgn="ctr"/>
                      <a:r>
                        <a:rPr lang="fr-CA" sz="1100" b="0" i="0" u="none" strike="noStrike" dirty="0">
                          <a:solidFill>
                            <a:srgbClr val="595959"/>
                          </a:solidFill>
                          <a:effectLst/>
                          <a:latin typeface="Arial Narrow" panose="020B0606020202030204" pitchFamily="34" charset="0"/>
                        </a:rPr>
                        <a:t>Parce que c’est quelque chose de privé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54</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51</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47</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57294">
                <a:tc>
                  <a:txBody>
                    <a:bodyPr/>
                    <a:lstStyle/>
                    <a:p>
                      <a:pPr algn="l" fontAlgn="ctr"/>
                      <a:r>
                        <a:rPr lang="fr-CA" sz="1100" b="0" i="0" u="none" strike="noStrike" dirty="0">
                          <a:solidFill>
                            <a:srgbClr val="595959"/>
                          </a:solidFill>
                          <a:effectLst/>
                          <a:latin typeface="Arial Narrow" panose="020B0606020202030204" pitchFamily="34" charset="0"/>
                        </a:rPr>
                        <a:t>Crainte que cela crée des malaises entre les autres et moi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43</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58</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de subir des moqueries, de l’intimidation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61</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a:rPr>
                        <a:t>42</a:t>
                      </a:r>
                      <a:endParaRPr lang="fr-CA" sz="1100" b="1" i="0" u="none" strike="noStrike" dirty="0">
                        <a:solidFill>
                          <a:srgbClr val="E31836"/>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qu’ils portent un regard différent sur moi (comme si je devenais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41</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62</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d’être rejeté(e)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38</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51</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a:ea typeface="+mn-ea"/>
                          <a:cs typeface="+mn-cs"/>
                        </a:rPr>
                        <a:t>35</a:t>
                      </a:r>
                      <a:endParaRPr lang="fr-CA" sz="1100" b="1" i="0" u="none" strike="noStrike" kern="1200" dirty="0">
                        <a:solidFill>
                          <a:srgbClr val="E31836"/>
                        </a:solidFill>
                        <a:effectLst/>
                        <a:latin typeface="Arial"/>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a:solidFill>
                            <a:srgbClr val="595959"/>
                          </a:solidFill>
                          <a:effectLst/>
                          <a:latin typeface="Arial Narrow" panose="020B0606020202030204" pitchFamily="34" charset="0"/>
                        </a:rPr>
                        <a:t>Crainte d’être moins choisi(e) pour les activités de groupe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20</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15</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94836">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1</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774880612"/>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74</a:t>
            </a:fld>
            <a:endParaRPr lang="en-CA" dirty="0">
              <a:solidFill>
                <a:srgbClr val="000000">
                  <a:tint val="75000"/>
                </a:srgbClr>
              </a:solidFill>
            </a:endParaRPr>
          </a:p>
        </p:txBody>
      </p:sp>
      <p:graphicFrame>
        <p:nvGraphicFramePr>
          <p:cNvPr id="12" name="Table 9"/>
          <p:cNvGraphicFramePr>
            <a:graphicFrameLocks noGrp="1"/>
          </p:cNvGraphicFramePr>
          <p:nvPr>
            <p:custDataLst>
              <p:tags r:id="rId3"/>
            </p:custDataLst>
            <p:extLst>
              <p:ext uri="{D42A27DB-BD31-4B8C-83A1-F6EECF244321}">
                <p14:modId xmlns:p14="http://schemas.microsoft.com/office/powerpoint/2010/main" val="2773995995"/>
              </p:ext>
            </p:extLst>
          </p:nvPr>
        </p:nvGraphicFramePr>
        <p:xfrm>
          <a:off x="539552" y="1203192"/>
          <a:ext cx="7704858" cy="4575640"/>
        </p:xfrm>
        <a:graphic>
          <a:graphicData uri="http://schemas.openxmlformats.org/drawingml/2006/table">
            <a:tbl>
              <a:tblPr firstRow="1" bandRow="1">
                <a:tableStyleId>{2D5ABB26-0587-4C30-8999-92F81FD0307C}</a:tableStyleId>
              </a:tblPr>
              <a:tblGrid>
                <a:gridCol w="2709813"/>
                <a:gridCol w="999009"/>
                <a:gridCol w="999009"/>
                <a:gridCol w="999009"/>
                <a:gridCol w="999009"/>
                <a:gridCol w="999009"/>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53599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22452">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1129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86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384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280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87727">
                <a:tc>
                  <a:txBody>
                    <a:bodyPr/>
                    <a:lstStyle/>
                    <a:p>
                      <a:pPr algn="l" fontAlgn="ctr"/>
                      <a:r>
                        <a:rPr lang="fr-CA" sz="1100" b="0" i="0" u="none" strike="noStrike" dirty="0">
                          <a:solidFill>
                            <a:srgbClr val="595959"/>
                          </a:solidFill>
                          <a:effectLst/>
                          <a:latin typeface="Arial Narrow" panose="020B0606020202030204" pitchFamily="34" charset="0"/>
                        </a:rPr>
                        <a:t>Parce que c’est quelque chose de privé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87727">
                <a:tc>
                  <a:txBody>
                    <a:bodyPr/>
                    <a:lstStyle/>
                    <a:p>
                      <a:pPr algn="l" fontAlgn="ctr"/>
                      <a:r>
                        <a:rPr lang="fr-CA" sz="1100" b="0" i="0" u="none" strike="noStrike" dirty="0">
                          <a:solidFill>
                            <a:srgbClr val="595959"/>
                          </a:solidFill>
                          <a:effectLst/>
                          <a:latin typeface="Arial Narrow" panose="020B0606020202030204" pitchFamily="34" charset="0"/>
                        </a:rPr>
                        <a:t>Crainte que cela crée des malaises entre les autres et moi</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87727">
                <a:tc>
                  <a:txBody>
                    <a:bodyPr/>
                    <a:lstStyle/>
                    <a:p>
                      <a:pPr algn="l" fontAlgn="ctr"/>
                      <a:r>
                        <a:rPr lang="fr-CA" sz="1100" b="0" i="0" u="none" strike="noStrike" dirty="0">
                          <a:solidFill>
                            <a:srgbClr val="595959"/>
                          </a:solidFill>
                          <a:effectLst/>
                          <a:latin typeface="Arial Narrow" panose="020B0606020202030204" pitchFamily="34" charset="0"/>
                        </a:rPr>
                        <a:t>Crainte de subir des moqueries, de l’intimidation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87727">
                <a:tc>
                  <a:txBody>
                    <a:bodyPr/>
                    <a:lstStyle/>
                    <a:p>
                      <a:pPr algn="l" fontAlgn="ctr"/>
                      <a:r>
                        <a:rPr lang="fr-CA" sz="1100" b="0" i="0" u="none" strike="noStrike" dirty="0">
                          <a:solidFill>
                            <a:srgbClr val="595959"/>
                          </a:solidFill>
                          <a:effectLst/>
                          <a:latin typeface="Arial Narrow" panose="020B0606020202030204" pitchFamily="34" charset="0"/>
                        </a:rPr>
                        <a:t>Crainte qu’ils portent un regard différent sur moi (comme si je devenais une autre personne à leurs yeux)</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87727">
                <a:tc>
                  <a:txBody>
                    <a:bodyPr/>
                    <a:lstStyle/>
                    <a:p>
                      <a:pPr algn="l" fontAlgn="ctr"/>
                      <a:r>
                        <a:rPr lang="fr-CA" sz="1100" b="0" i="0" u="none" strike="noStrike" dirty="0">
                          <a:solidFill>
                            <a:srgbClr val="595959"/>
                          </a:solidFill>
                          <a:effectLst/>
                          <a:latin typeface="Arial Narrow" panose="020B0606020202030204" pitchFamily="34" charset="0"/>
                        </a:rPr>
                        <a:t>Crainte d’être rejeté(e)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87727">
                <a:tc>
                  <a:txBody>
                    <a:bodyPr/>
                    <a:lstStyle/>
                    <a:p>
                      <a:pPr algn="l" fontAlgn="ctr"/>
                      <a:r>
                        <a:rPr lang="fr-CA" sz="1100" b="0" i="0" u="none" strike="noStrike" dirty="0">
                          <a:solidFill>
                            <a:srgbClr val="595959"/>
                          </a:solidFill>
                          <a:effectLst/>
                          <a:latin typeface="Arial Narrow" panose="020B0606020202030204" pitchFamily="34" charset="0"/>
                        </a:rPr>
                        <a:t>Crainte d’être moins choisi(e) pour les activités de groupe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87727">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4" name="Rectangle 13"/>
          <p:cNvSpPr/>
          <p:nvPr>
            <p:custDataLst>
              <p:tags r:id="rId4"/>
            </p:custDataLst>
          </p:nvPr>
        </p:nvSpPr>
        <p:spPr>
          <a:xfrm>
            <a:off x="510159" y="793279"/>
            <a:ext cx="4365298"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ayant hésité avant d’en </a:t>
            </a:r>
            <a:r>
              <a:rPr lang="fr-CA" sz="900" dirty="0" smtClean="0">
                <a:solidFill>
                  <a:srgbClr val="9BBB59"/>
                </a:solidFill>
                <a:latin typeface="Arial" panose="020B0604020202020204" pitchFamily="34" charset="0"/>
                <a:cs typeface="Arial" panose="020B0604020202020204" pitchFamily="34" charset="0"/>
              </a:rPr>
              <a:t>parler dans le milieu scolaire / d’études</a:t>
            </a:r>
            <a:endParaRPr lang="fr-CA" sz="900" dirty="0">
              <a:solidFill>
                <a:srgbClr val="000000"/>
              </a:solidFill>
              <a:latin typeface="Arial" panose="020B0604020202020204" pitchFamily="34" charset="0"/>
              <a:cs typeface="Arial" panose="020B0604020202020204" pitchFamily="34" charset="0"/>
            </a:endParaRPr>
          </a:p>
        </p:txBody>
      </p:sp>
      <p:sp>
        <p:nvSpPr>
          <p:cNvPr id="15" name="ZoneTexte 14"/>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p>
        </p:txBody>
      </p:sp>
      <p:sp>
        <p:nvSpPr>
          <p:cNvPr id="11" name="Titre 4"/>
          <p:cNvSpPr>
            <a:spLocks noGrp="1"/>
          </p:cNvSpPr>
          <p:nvPr>
            <p:ph type="title"/>
            <p:custDataLst>
              <p:tags r:id="rId6"/>
            </p:custDataLst>
          </p:nvPr>
        </p:nvSpPr>
        <p:spPr>
          <a:xfrm>
            <a:off x="558800" y="188641"/>
            <a:ext cx="5669384" cy="804136"/>
          </a:xfrm>
        </p:spPr>
        <p:txBody>
          <a:bodyPr/>
          <a:lstStyle/>
          <a:p>
            <a:r>
              <a:rPr lang="fr-CA" sz="2000" dirty="0">
                <a:solidFill>
                  <a:srgbClr val="9BBB59"/>
                </a:solidFill>
              </a:rPr>
              <a:t>Raisons d’hésiter à dévoiler son orientation sexuelle/identité de genre à l’école</a:t>
            </a:r>
            <a:r>
              <a:rPr lang="fr-CA" dirty="0" smtClean="0">
                <a:solidFill>
                  <a:srgbClr val="9BBB59"/>
                </a:solidFill>
              </a:rPr>
              <a:t/>
            </a:r>
            <a:br>
              <a:rPr lang="fr-CA" dirty="0" smtClean="0">
                <a:solidFill>
                  <a:srgbClr val="9BBB59"/>
                </a:solidFill>
              </a:rPr>
            </a:br>
            <a:endParaRPr lang="fr-CA" dirty="0"/>
          </a:p>
        </p:txBody>
      </p:sp>
    </p:spTree>
    <p:extLst>
      <p:ext uri="{BB962C8B-B14F-4D97-AF65-F5344CB8AC3E}">
        <p14:creationId xmlns:p14="http://schemas.microsoft.com/office/powerpoint/2010/main" val="523155950"/>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75</a:t>
            </a:fld>
            <a:endParaRPr lang="en-CA" dirty="0">
              <a:solidFill>
                <a:srgbClr val="000000">
                  <a:tint val="75000"/>
                </a:srgbClr>
              </a:solidFill>
            </a:endParaRPr>
          </a:p>
        </p:txBody>
      </p:sp>
      <p:sp>
        <p:nvSpPr>
          <p:cNvPr id="12" name="Titre 4"/>
          <p:cNvSpPr>
            <a:spLocks noGrp="1"/>
          </p:cNvSpPr>
          <p:nvPr>
            <p:ph type="title"/>
            <p:custDataLst>
              <p:tags r:id="rId3"/>
            </p:custDataLst>
          </p:nvPr>
        </p:nvSpPr>
        <p:spPr>
          <a:xfrm>
            <a:off x="558800" y="404664"/>
            <a:ext cx="5309344" cy="950535"/>
          </a:xfrm>
        </p:spPr>
        <p:txBody>
          <a:bodyPr>
            <a:normAutofit/>
          </a:bodyPr>
          <a:lstStyle/>
          <a:p>
            <a:r>
              <a:rPr lang="fr-CA" sz="2000" dirty="0">
                <a:solidFill>
                  <a:srgbClr val="9BBB59"/>
                </a:solidFill>
              </a:rPr>
              <a:t>Raisons d’hésiter à dévoiler son orientation sexuelle/identité de genre </a:t>
            </a:r>
            <a:r>
              <a:rPr lang="fr-CA" sz="2000" dirty="0" smtClean="0">
                <a:solidFill>
                  <a:srgbClr val="9BBB59"/>
                </a:solidFill>
              </a:rPr>
              <a:t>– </a:t>
            </a:r>
            <a:r>
              <a:rPr lang="fr-CA" sz="2000" i="1" dirty="0" smtClean="0">
                <a:solidFill>
                  <a:srgbClr val="9BBB59"/>
                </a:solidFill>
              </a:rPr>
              <a:t>comparaison des craintes communes selon l’entourage</a:t>
            </a:r>
            <a:endParaRPr lang="fr-CA" i="1" dirty="0"/>
          </a:p>
        </p:txBody>
      </p:sp>
      <p:sp>
        <p:nvSpPr>
          <p:cNvPr id="14" name="ZoneTexte 13"/>
          <p:cNvSpPr txBox="1"/>
          <p:nvPr>
            <p:custDataLst>
              <p:tags r:id="rId4"/>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Q24. Pourquoi avez-vous hésité ou hésitez-vous à l’idée de dévoiler votre orientation sexuelle/identité de genre  à ….</a:t>
            </a:r>
          </a:p>
        </p:txBody>
      </p:sp>
      <p:graphicFrame>
        <p:nvGraphicFramePr>
          <p:cNvPr id="8" name="Table 9"/>
          <p:cNvGraphicFramePr>
            <a:graphicFrameLocks noGrp="1"/>
          </p:cNvGraphicFramePr>
          <p:nvPr>
            <p:custDataLst>
              <p:tags r:id="rId5"/>
            </p:custDataLst>
            <p:extLst>
              <p:ext uri="{D42A27DB-BD31-4B8C-83A1-F6EECF244321}">
                <p14:modId xmlns:p14="http://schemas.microsoft.com/office/powerpoint/2010/main" val="1478340167"/>
              </p:ext>
            </p:extLst>
          </p:nvPr>
        </p:nvGraphicFramePr>
        <p:xfrm>
          <a:off x="539552" y="2132856"/>
          <a:ext cx="7778857" cy="2613623"/>
        </p:xfrm>
        <a:graphic>
          <a:graphicData uri="http://schemas.openxmlformats.org/drawingml/2006/table">
            <a:tbl>
              <a:tblPr firstRow="1" bandRow="1">
                <a:tableStyleId>{2D5ABB26-0587-4C30-8999-92F81FD0307C}</a:tableStyleId>
              </a:tblPr>
              <a:tblGrid>
                <a:gridCol w="3252101"/>
                <a:gridCol w="1131689"/>
                <a:gridCol w="1131689"/>
                <a:gridCol w="1131689"/>
                <a:gridCol w="1131689"/>
              </a:tblGrid>
              <a:tr h="44150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2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Famille</a:t>
                      </a:r>
                      <a:endParaRPr lang="fr-CA" sz="12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2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Amis</a:t>
                      </a:r>
                      <a:endParaRPr lang="fr-CA" sz="12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2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Travail</a:t>
                      </a:r>
                      <a:endParaRPr lang="fr-CA" sz="12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2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École</a:t>
                      </a:r>
                      <a:endParaRPr lang="fr-CA" sz="12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24286">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Narrow" panose="020B0606020202030204" pitchFamily="34" charset="0"/>
                        </a:rPr>
                        <a:t>1587</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Narrow" panose="020B0606020202030204" pitchFamily="34" charset="0"/>
                        </a:rPr>
                        <a:t>1137</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Narrow" panose="020B0606020202030204" pitchFamily="34" charset="0"/>
                        </a:rPr>
                        <a:t>920</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smtClean="0">
                          <a:solidFill>
                            <a:srgbClr val="595959"/>
                          </a:solidFill>
                          <a:effectLst/>
                          <a:latin typeface="Arial Narrow" panose="020B0606020202030204" pitchFamily="34" charset="0"/>
                        </a:rPr>
                        <a:t>1129</a:t>
                      </a:r>
                      <a:endParaRPr lang="fr-CA" sz="9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89566">
                <a:tc>
                  <a:txBody>
                    <a:bodyPr/>
                    <a:lstStyle/>
                    <a:p>
                      <a:pPr marL="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Crainte d’être rejetée</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53</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57</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FF0000"/>
                          </a:solidFill>
                          <a:effectLst/>
                          <a:latin typeface="Arial Narrow" panose="020B0606020202030204" pitchFamily="34" charset="0"/>
                          <a:ea typeface="+mn-ea"/>
                          <a:cs typeface="+mn-cs"/>
                        </a:rPr>
                        <a:t>27</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38</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89566">
                <a:tc>
                  <a:txBody>
                    <a:bodyPr/>
                    <a:lstStyle/>
                    <a:p>
                      <a:pPr marL="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Crainte qu’ils portent un regard différent sur moi</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47</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52</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45</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42</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89566">
                <a:tc>
                  <a:txBody>
                    <a:bodyPr/>
                    <a:lstStyle/>
                    <a:p>
                      <a:pPr marL="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Crainte de créer des malaises</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smtClean="0">
                          <a:solidFill>
                            <a:srgbClr val="FF0000"/>
                          </a:solidFill>
                          <a:effectLst/>
                          <a:latin typeface="Arial Narrow" panose="020B0606020202030204" pitchFamily="34" charset="0"/>
                          <a:ea typeface="+mn-ea"/>
                          <a:cs typeface="+mn-cs"/>
                        </a:rPr>
                        <a:t>26</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35</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53</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52</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89566">
                <a:tc>
                  <a:txBody>
                    <a:bodyPr/>
                    <a:lstStyle/>
                    <a:p>
                      <a:pPr marL="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Parce que c’est quelque chose de privé</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smtClean="0">
                          <a:solidFill>
                            <a:srgbClr val="FF0000"/>
                          </a:solidFill>
                          <a:effectLst/>
                          <a:latin typeface="Arial Narrow" panose="020B0606020202030204" pitchFamily="34" charset="0"/>
                          <a:ea typeface="+mn-ea"/>
                          <a:cs typeface="+mn-cs"/>
                        </a:rPr>
                        <a:t>23</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14</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55</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54</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89566">
                <a:tc>
                  <a:txBody>
                    <a:bodyPr/>
                    <a:lstStyle/>
                    <a:p>
                      <a:pPr marL="0" algn="l"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Crainte de subir des moqueries/de l’intimidation</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marL="0" algn="ctr" defTabSz="914400" rtl="0" eaLnBrk="1" fontAlgn="ctr" latinLnBrk="0" hangingPunct="1"/>
                      <a:r>
                        <a:rPr lang="fr-CA" sz="1100" b="1" i="0" u="none" strike="noStrike" kern="1200" dirty="0" smtClean="0">
                          <a:solidFill>
                            <a:srgbClr val="FF0000"/>
                          </a:solidFill>
                          <a:effectLst/>
                          <a:latin typeface="Arial Narrow" panose="020B0606020202030204" pitchFamily="34" charset="0"/>
                          <a:ea typeface="+mn-ea"/>
                          <a:cs typeface="+mn-cs"/>
                        </a:rPr>
                        <a:t>10</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3810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FF0000"/>
                          </a:solidFill>
                          <a:effectLst/>
                          <a:latin typeface="Arial Narrow" panose="020B0606020202030204" pitchFamily="34" charset="0"/>
                          <a:ea typeface="+mn-ea"/>
                          <a:cs typeface="+mn-cs"/>
                        </a:rPr>
                        <a:t>14</a:t>
                      </a:r>
                      <a:endParaRPr lang="fr-CA" sz="1100" b="1" i="0" u="none" strike="noStrike" kern="1200" dirty="0">
                        <a:solidFill>
                          <a:srgbClr val="FF000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Narrow" panose="020B0606020202030204" pitchFamily="34" charset="0"/>
                          <a:ea typeface="+mn-ea"/>
                          <a:cs typeface="+mn-cs"/>
                        </a:rPr>
                        <a:t>24</a:t>
                      </a:r>
                      <a:endParaRPr lang="fr-CA" sz="1100" b="0" i="0" u="none" strike="noStrike" kern="1200" dirty="0">
                        <a:solidFill>
                          <a:srgbClr val="595959"/>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00B0F0"/>
                          </a:solidFill>
                          <a:effectLst/>
                          <a:latin typeface="Arial Narrow" panose="020B0606020202030204" pitchFamily="34" charset="0"/>
                          <a:ea typeface="+mn-ea"/>
                          <a:cs typeface="+mn-cs"/>
                        </a:rPr>
                        <a:t>49</a:t>
                      </a:r>
                      <a:endParaRPr lang="fr-CA" sz="1100" b="1" i="0" u="none" strike="noStrike" kern="1200" dirty="0">
                        <a:solidFill>
                          <a:srgbClr val="00B0F0"/>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Tree>
    <p:extLst>
      <p:ext uri="{BB962C8B-B14F-4D97-AF65-F5344CB8AC3E}">
        <p14:creationId xmlns:p14="http://schemas.microsoft.com/office/powerpoint/2010/main" val="1318892983"/>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76</a:t>
            </a:fld>
            <a:endParaRPr lang="en-CA" dirty="0">
              <a:solidFill>
                <a:srgbClr val="000000">
                  <a:tint val="75000"/>
                </a:srgbClr>
              </a:solidFill>
            </a:endParaRPr>
          </a:p>
        </p:txBody>
      </p:sp>
      <p:sp>
        <p:nvSpPr>
          <p:cNvPr id="7" name="Rectangle 6"/>
          <p:cNvSpPr/>
          <p:nvPr>
            <p:custDataLst>
              <p:tags r:id="rId3"/>
            </p:custDataLst>
          </p:nvPr>
        </p:nvSpPr>
        <p:spPr>
          <a:xfrm>
            <a:off x="532819" y="6088161"/>
            <a:ext cx="8052786" cy="369332"/>
          </a:xfrm>
          <a:prstGeom prst="rect">
            <a:avLst/>
          </a:prstGeom>
        </p:spPr>
        <p:txBody>
          <a:bodyPr>
            <a:spAutoFit/>
          </a:bodyPr>
          <a:lstStyle/>
          <a:p>
            <a:r>
              <a:rPr lang="en-US" sz="900" dirty="0">
                <a:solidFill>
                  <a:srgbClr val="595959"/>
                </a:solidFill>
                <a:latin typeface="Arial" panose="020B0604020202020204" pitchFamily="34" charset="0"/>
                <a:cs typeface="Arial" panose="020B0604020202020204" pitchFamily="34" charset="0"/>
              </a:rPr>
              <a:t/>
            </a:r>
            <a:br>
              <a:rPr lang="en-US" sz="900" dirty="0">
                <a:solidFill>
                  <a:srgbClr val="595959"/>
                </a:solidFill>
                <a:latin typeface="Arial" panose="020B0604020202020204" pitchFamily="34" charset="0"/>
                <a:cs typeface="Arial" panose="020B0604020202020204" pitchFamily="34" charset="0"/>
              </a:rPr>
            </a:br>
            <a:r>
              <a:rPr lang="en-US" sz="900" dirty="0">
                <a:solidFill>
                  <a:srgbClr val="595959"/>
                </a:solidFill>
                <a:latin typeface="Arial" panose="020B0604020202020204" pitchFamily="34" charset="0"/>
                <a:cs typeface="Arial" panose="020B0604020202020204" pitchFamily="34" charset="0"/>
              </a:rPr>
              <a:t>Q25. </a:t>
            </a:r>
            <a:r>
              <a:rPr lang="fr-CA" sz="900" dirty="0">
                <a:solidFill>
                  <a:srgbClr val="595959"/>
                </a:solidFill>
                <a:latin typeface="Arial" panose="020B0604020202020204" pitchFamily="34" charset="0"/>
                <a:cs typeface="Arial" panose="020B0604020202020204" pitchFamily="34" charset="0"/>
              </a:rPr>
              <a:t>De façon générale, comment votre orientation sexuelle/identité de genre  a-t-elle été acceptée par…?</a:t>
            </a:r>
          </a:p>
        </p:txBody>
      </p:sp>
      <p:graphicFrame>
        <p:nvGraphicFramePr>
          <p:cNvPr id="9" name="Graphique 8"/>
          <p:cNvGraphicFramePr/>
          <p:nvPr>
            <p:custDataLst>
              <p:tags r:id="rId4"/>
            </p:custDataLst>
            <p:extLst>
              <p:ext uri="{D42A27DB-BD31-4B8C-83A1-F6EECF244321}">
                <p14:modId xmlns:p14="http://schemas.microsoft.com/office/powerpoint/2010/main" val="2496024016"/>
              </p:ext>
            </p:extLst>
          </p:nvPr>
        </p:nvGraphicFramePr>
        <p:xfrm>
          <a:off x="1187624" y="1698385"/>
          <a:ext cx="6253628" cy="4447239"/>
        </p:xfrm>
        <a:graphic>
          <a:graphicData uri="http://schemas.openxmlformats.org/drawingml/2006/chart">
            <c:chart xmlns:c="http://schemas.openxmlformats.org/drawingml/2006/chart" xmlns:r="http://schemas.openxmlformats.org/officeDocument/2006/relationships" r:id="rId9"/>
          </a:graphicData>
        </a:graphic>
      </p:graphicFrame>
      <p:sp>
        <p:nvSpPr>
          <p:cNvPr id="16" name="Titre 4"/>
          <p:cNvSpPr>
            <a:spLocks noGrp="1"/>
          </p:cNvSpPr>
          <p:nvPr>
            <p:ph type="title"/>
            <p:custDataLst>
              <p:tags r:id="rId5"/>
            </p:custDataLst>
          </p:nvPr>
        </p:nvSpPr>
        <p:spPr>
          <a:xfrm>
            <a:off x="558800" y="476672"/>
            <a:ext cx="5381352" cy="631545"/>
          </a:xfrm>
        </p:spPr>
        <p:txBody>
          <a:bodyPr>
            <a:noAutofit/>
          </a:bodyPr>
          <a:lstStyle/>
          <a:p>
            <a:r>
              <a:rPr lang="fr-CA" sz="2000" dirty="0" smtClean="0">
                <a:solidFill>
                  <a:srgbClr val="9BBB59"/>
                </a:solidFill>
              </a:rPr>
              <a:t>Niveau d’acceptation par l’entourage</a:t>
            </a:r>
            <a:endParaRPr lang="fr-CA" sz="2000" dirty="0">
              <a:solidFill>
                <a:srgbClr val="9BBB59"/>
              </a:solidFill>
            </a:endParaRPr>
          </a:p>
        </p:txBody>
      </p:sp>
      <p:sp>
        <p:nvSpPr>
          <p:cNvPr id="8" name="Rectangle 7"/>
          <p:cNvSpPr/>
          <p:nvPr>
            <p:custDataLst>
              <p:tags r:id="rId6"/>
            </p:custDataLst>
          </p:nvPr>
        </p:nvSpPr>
        <p:spPr>
          <a:xfrm>
            <a:off x="478260" y="1131202"/>
            <a:ext cx="501932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ayant </a:t>
            </a:r>
            <a:r>
              <a:rPr lang="fr-CA" sz="900" dirty="0" smtClean="0">
                <a:solidFill>
                  <a:srgbClr val="9BBB59"/>
                </a:solidFill>
                <a:latin typeface="Arial" panose="020B0604020202020204" pitchFamily="34" charset="0"/>
                <a:cs typeface="Arial" panose="020B0604020202020204" pitchFamily="34" charset="0"/>
              </a:rPr>
              <a:t>dévoilé </a:t>
            </a:r>
            <a:r>
              <a:rPr lang="fr-CA" sz="900" dirty="0">
                <a:solidFill>
                  <a:srgbClr val="9BBB59"/>
                </a:solidFill>
                <a:latin typeface="Arial" panose="020B0604020202020204" pitchFamily="34" charset="0"/>
                <a:cs typeface="Arial" panose="020B0604020202020204" pitchFamily="34" charset="0"/>
              </a:rPr>
              <a:t>leur orientation sexuelle / identité de genre à ces personnes</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11" name="Tableau 10"/>
          <p:cNvGraphicFramePr>
            <a:graphicFrameLocks noGrp="1"/>
          </p:cNvGraphicFramePr>
          <p:nvPr>
            <p:extLst>
              <p:ext uri="{D42A27DB-BD31-4B8C-83A1-F6EECF244321}">
                <p14:modId xmlns:p14="http://schemas.microsoft.com/office/powerpoint/2010/main" val="1433593219"/>
              </p:ext>
            </p:extLst>
          </p:nvPr>
        </p:nvGraphicFramePr>
        <p:xfrm>
          <a:off x="7428656" y="1290023"/>
          <a:ext cx="1103784" cy="4414312"/>
        </p:xfrm>
        <a:graphic>
          <a:graphicData uri="http://schemas.openxmlformats.org/drawingml/2006/table">
            <a:tbl>
              <a:tblPr firstRow="1" bandRow="1">
                <a:tableStyleId>{073A0DAA-6AF3-43AB-8588-CEC1D06C72B9}</a:tableStyleId>
              </a:tblPr>
              <a:tblGrid>
                <a:gridCol w="1103784"/>
              </a:tblGrid>
              <a:tr h="21209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CA" sz="1200" u="none" dirty="0" smtClean="0">
                          <a:solidFill>
                            <a:srgbClr val="595959"/>
                          </a:solidFill>
                          <a:latin typeface="Arial" panose="020B0604020202020204" pitchFamily="34" charset="0"/>
                          <a:cs typeface="Arial" panose="020B0604020202020204" pitchFamily="34" charset="0"/>
                        </a:rPr>
                        <a:t>Total</a:t>
                      </a:r>
                      <a:r>
                        <a:rPr lang="fr-CA" sz="1200" u="none" baseline="0" dirty="0" smtClean="0">
                          <a:solidFill>
                            <a:srgbClr val="595959"/>
                          </a:solidFill>
                          <a:latin typeface="Arial" panose="020B0604020202020204" pitchFamily="34" charset="0"/>
                          <a:cs typeface="Arial" panose="020B0604020202020204" pitchFamily="34" charset="0"/>
                        </a:rPr>
                        <a:t> Acceptation</a:t>
                      </a:r>
                      <a:endParaRPr lang="fr-CA" sz="1200" u="none" dirty="0" smtClean="0">
                        <a:solidFill>
                          <a:srgbClr val="595959"/>
                        </a:solidFill>
                        <a:latin typeface="Arial" panose="020B0604020202020204" pitchFamily="34" charset="0"/>
                        <a:cs typeface="Arial" panose="020B0604020202020204" pitchFamily="34" charset="0"/>
                      </a:endParaRPr>
                    </a:p>
                  </a:txBody>
                  <a:tcPr>
                    <a:lnB w="19050" cap="flat" cmpd="sng" algn="ctr">
                      <a:solidFill>
                        <a:schemeClr val="tx1">
                          <a:lumMod val="50000"/>
                          <a:lumOff val="50000"/>
                        </a:schemeClr>
                      </a:solidFill>
                      <a:prstDash val="solid"/>
                      <a:round/>
                      <a:headEnd type="none" w="med" len="med"/>
                      <a:tailEnd type="none" w="med" len="med"/>
                    </a:lnB>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95%</a:t>
                      </a:r>
                      <a:endParaRPr lang="fr-CA" sz="1200" b="1" dirty="0">
                        <a:solidFill>
                          <a:srgbClr val="5A5A5A"/>
                        </a:solidFill>
                        <a:latin typeface="Arial" panose="020B0604020202020204" pitchFamily="34" charset="0"/>
                        <a:cs typeface="Arial" panose="020B0604020202020204" pitchFamily="34" charset="0"/>
                      </a:endParaRPr>
                    </a:p>
                  </a:txBody>
                  <a:tcPr anchor="ctr">
                    <a:lnT w="19050" cap="flat" cmpd="sng" algn="ctr">
                      <a:solidFill>
                        <a:schemeClr val="tx1">
                          <a:lumMod val="50000"/>
                          <a:lumOff val="50000"/>
                        </a:schemeClr>
                      </a:solidFill>
                      <a:prstDash val="solid"/>
                      <a:round/>
                      <a:headEnd type="none" w="med" len="med"/>
                      <a:tailEnd type="none" w="med" len="med"/>
                    </a:lnT>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87%</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93%</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93%</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92%</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81%</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89%</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494639">
                <a:tc>
                  <a:txBody>
                    <a:bodyPr/>
                    <a:lstStyle/>
                    <a:p>
                      <a:pPr algn="ctr"/>
                      <a:r>
                        <a:rPr lang="fr-CA" sz="1200" b="1" dirty="0" smtClean="0">
                          <a:solidFill>
                            <a:srgbClr val="5A5A5A"/>
                          </a:solidFill>
                          <a:latin typeface="Arial" panose="020B0604020202020204" pitchFamily="34" charset="0"/>
                          <a:cs typeface="Arial" panose="020B0604020202020204" pitchFamily="34" charset="0"/>
                        </a:rPr>
                        <a:t>84%</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bl>
          </a:graphicData>
        </a:graphic>
      </p:graphicFrame>
    </p:spTree>
    <p:extLst>
      <p:ext uri="{BB962C8B-B14F-4D97-AF65-F5344CB8AC3E}">
        <p14:creationId xmlns:p14="http://schemas.microsoft.com/office/powerpoint/2010/main" val="1459393450"/>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77</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fr-CA" sz="2000" dirty="0">
                <a:solidFill>
                  <a:srgbClr val="9BBB59"/>
                </a:solidFill>
              </a:rPr>
              <a:t>Niveau d’acceptation par l’entourage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853241417"/>
              </p:ext>
            </p:extLst>
          </p:nvPr>
        </p:nvGraphicFramePr>
        <p:xfrm>
          <a:off x="539552" y="1213531"/>
          <a:ext cx="8064893" cy="4534073"/>
        </p:xfrm>
        <a:graphic>
          <a:graphicData uri="http://schemas.openxmlformats.org/drawingml/2006/table">
            <a:tbl>
              <a:tblPr firstRow="1" bandRow="1">
                <a:tableStyleId>{2D5ABB26-0587-4C30-8999-92F81FD0307C}</a:tableStyleId>
              </a:tblPr>
              <a:tblGrid>
                <a:gridCol w="2323322"/>
                <a:gridCol w="890655"/>
                <a:gridCol w="808486"/>
                <a:gridCol w="808486"/>
                <a:gridCol w="808486"/>
                <a:gridCol w="808486"/>
                <a:gridCol w="808486"/>
                <a:gridCol w="808486"/>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dirty="0"/>
                    </a:p>
                  </a:txBody>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cercle d’amis                                </a:t>
                      </a:r>
                      <a:r>
                        <a:rPr lang="fr-CA" sz="1100" b="1" i="0" u="none" strike="noStrike" dirty="0" smtClean="0">
                          <a:solidFill>
                            <a:schemeClr val="bg1"/>
                          </a:solidFill>
                          <a:effectLst/>
                          <a:latin typeface="Arial Narrow" panose="020B0606020202030204" pitchFamily="34" charset="0"/>
                        </a:rPr>
                        <a:t>   </a:t>
                      </a:r>
                      <a:r>
                        <a:rPr lang="fr-CA" sz="800" b="1" kern="1200" dirty="0" smtClean="0">
                          <a:solidFill>
                            <a:schemeClr val="bg1"/>
                          </a:solidFill>
                          <a:latin typeface="Arial Narrow" panose="020B0606020202030204" pitchFamily="34" charset="0"/>
                          <a:ea typeface="+mn-ea"/>
                          <a:cs typeface="Arial" pitchFamily="34" charset="0"/>
                        </a:rPr>
                        <a:t>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1613</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333</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627</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265</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162</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100</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fr-CA" sz="1100" b="0" i="0" u="none" strike="noStrike" dirty="0">
                          <a:solidFill>
                            <a:srgbClr val="595959"/>
                          </a:solidFill>
                          <a:effectLst/>
                          <a:latin typeface="Arial Narrow" panose="020B0606020202030204" pitchFamily="34" charset="0"/>
                        </a:rPr>
                        <a:t>Très bien </a:t>
                      </a:r>
                      <a:r>
                        <a:rPr lang="fr-CA" sz="1100" b="0" i="0" u="none" strike="noStrike" dirty="0" smtClean="0">
                          <a:solidFill>
                            <a:srgbClr val="595959"/>
                          </a:solidFill>
                          <a:effectLst/>
                          <a:latin typeface="Arial Narrow" panose="020B0606020202030204" pitchFamily="34" charset="0"/>
                        </a:rPr>
                        <a:t>acceptée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t>
                      </a:r>
                      <a:r>
                        <a:rPr lang="fr-CA" sz="1100" b="0" i="0" u="none" strike="noStrike" dirty="0" smtClean="0">
                          <a:solidFill>
                            <a:srgbClr val="595959"/>
                          </a:solidFill>
                          <a:effectLst/>
                          <a:latin typeface="Arial Narrow" panose="020B0606020202030204" pitchFamily="34" charset="0"/>
                        </a:rPr>
                        <a:t>acceptée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conjoint(e), vos enfants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569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56</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249</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103</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69</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53</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39</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fr-CA" sz="1100" b="0" i="0" u="none" strike="noStrike" dirty="0">
                          <a:solidFill>
                            <a:srgbClr val="595959"/>
                          </a:solidFill>
                          <a:effectLst/>
                          <a:latin typeface="Arial Narrow" panose="020B0606020202030204" pitchFamily="34" charset="0"/>
                        </a:rPr>
                        <a:t>Très bien </a:t>
                      </a:r>
                      <a:r>
                        <a:rPr lang="fr-CA" sz="1100" b="0" i="0" u="none" strike="noStrike" dirty="0" smtClean="0">
                          <a:solidFill>
                            <a:srgbClr val="595959"/>
                          </a:solidFill>
                          <a:effectLst/>
                          <a:latin typeface="Arial Narrow" panose="020B0606020202030204" pitchFamily="34" charset="0"/>
                        </a:rPr>
                        <a:t>acceptée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t>
                      </a:r>
                      <a:r>
                        <a:rPr lang="fr-CA" sz="1100" b="0" i="0" u="none" strike="noStrike" dirty="0" smtClean="0">
                          <a:solidFill>
                            <a:srgbClr val="595959"/>
                          </a:solidFill>
                          <a:effectLst/>
                          <a:latin typeface="Arial Narrow" panose="020B0606020202030204" pitchFamily="34" charset="0"/>
                        </a:rPr>
                        <a:t>acceptée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La direction de l’entreprise dans laquelle vous travaillez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641</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33</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201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156</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122</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89</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40</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Vos collègues de travail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802</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56</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278</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184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103</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42</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Q25. De façon générale, comment votre orientation sexuelle/identité de genre a-t-elle été acceptée par...</a:t>
            </a:r>
          </a:p>
        </p:txBody>
      </p:sp>
    </p:spTree>
    <p:extLst>
      <p:ext uri="{BB962C8B-B14F-4D97-AF65-F5344CB8AC3E}">
        <p14:creationId xmlns:p14="http://schemas.microsoft.com/office/powerpoint/2010/main" val="91636319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78</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fr-CA" sz="2000" dirty="0">
                <a:solidFill>
                  <a:srgbClr val="9BBB59"/>
                </a:solidFill>
              </a:rPr>
              <a:t>Niveau d’acceptation par l’entourage </a:t>
            </a:r>
            <a:r>
              <a:rPr lang="fr-CA" sz="2000" dirty="0" smtClean="0">
                <a:solidFill>
                  <a:srgbClr val="9BBB59"/>
                </a:solidFill>
              </a:rPr>
              <a:t>(suite)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095749779"/>
              </p:ext>
            </p:extLst>
          </p:nvPr>
        </p:nvGraphicFramePr>
        <p:xfrm>
          <a:off x="539552" y="1213531"/>
          <a:ext cx="8064893" cy="4611683"/>
        </p:xfrm>
        <a:graphic>
          <a:graphicData uri="http://schemas.openxmlformats.org/drawingml/2006/table">
            <a:tbl>
              <a:tblPr firstRow="1" bandRow="1">
                <a:tableStyleId>{2D5ABB26-0587-4C30-8999-92F81FD0307C}</a:tableStyleId>
              </a:tblPr>
              <a:tblGrid>
                <a:gridCol w="2323322"/>
                <a:gridCol w="890655"/>
                <a:gridCol w="808486"/>
                <a:gridCol w="808486"/>
                <a:gridCol w="808486"/>
                <a:gridCol w="808486"/>
                <a:gridCol w="808486"/>
                <a:gridCol w="808486"/>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La direction/le personnel de votre établissement scolaire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701</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201</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312</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105</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41</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24*</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18*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cercle familial immédiat (parents, frère, sœur)                                                </a:t>
                      </a:r>
                      <a:r>
                        <a:rPr lang="fr-CA" sz="800" b="1" kern="1200" dirty="0" smtClean="0">
                          <a:solidFill>
                            <a:srgbClr val="B5CC22"/>
                          </a:solidFill>
                          <a:latin typeface="Arial Narrow" panose="020B0606020202030204" pitchFamily="34" charset="0"/>
                          <a:ea typeface="+mn-ea"/>
                          <a:cs typeface="Arial" pitchFamily="34" charset="0"/>
                        </a:rPr>
                        <a:t>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1419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272</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523</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251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158</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121</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94</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Vos collègues de classe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929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265</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425</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137</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52</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27*</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23*</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cercle familial élargi (oncles, tantes, cousins, grands-parents, etc.)</a:t>
                      </a:r>
                      <a:r>
                        <a:rPr lang="en-CA" sz="1100" b="1" dirty="0" smtClean="0">
                          <a:solidFill>
                            <a:srgbClr val="B5CC22"/>
                          </a:solidFill>
                          <a:latin typeface="Arial Narrow" panose="020B0606020202030204" pitchFamily="34" charset="0"/>
                          <a:cs typeface="Arial" pitchFamily="34" charset="0"/>
                        </a:rPr>
                        <a:t>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1062</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172</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344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205</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142</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113</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86</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Q25. De façon générale, comment votre orientation sexuelle/identité de genre a-t-elle été acceptée par...</a:t>
            </a:r>
          </a:p>
        </p:txBody>
      </p:sp>
      <p:sp>
        <p:nvSpPr>
          <p:cNvPr id="11" name="ZoneTexte 10"/>
          <p:cNvSpPr txBox="1"/>
          <p:nvPr/>
        </p:nvSpPr>
        <p:spPr>
          <a:xfrm>
            <a:off x="6588224" y="6093296"/>
            <a:ext cx="2016224" cy="400110"/>
          </a:xfrm>
          <a:prstGeom prst="rect">
            <a:avLst/>
          </a:prstGeom>
          <a:noFill/>
        </p:spPr>
        <p:txBody>
          <a:bodyPr wrap="square" rtlCol="0">
            <a:spAutoFit/>
          </a:bodyPr>
          <a:lstStyle/>
          <a:p>
            <a:r>
              <a:rPr lang="fr-CA" sz="1000" b="1" dirty="0" smtClean="0">
                <a:solidFill>
                  <a:srgbClr val="595959"/>
                </a:solidFill>
                <a:latin typeface="Arial Narrow" panose="020B0606020202030204" pitchFamily="34" charset="0"/>
              </a:rPr>
              <a:t>*Attention: petite taille d’échantillon, lire les résultats avec prudence</a:t>
            </a:r>
            <a:endParaRPr lang="fr-CA" sz="10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322658391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79</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fr-CA" sz="2000" dirty="0">
                <a:solidFill>
                  <a:srgbClr val="9BBB59"/>
                </a:solidFill>
              </a:rPr>
              <a:t>Niveau d’acceptation par l’entourage (suite)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4037619938"/>
              </p:ext>
            </p:extLst>
          </p:nvPr>
        </p:nvGraphicFramePr>
        <p:xfrm>
          <a:off x="539552" y="1137460"/>
          <a:ext cx="8064896" cy="4684239"/>
        </p:xfrm>
        <a:graphic>
          <a:graphicData uri="http://schemas.openxmlformats.org/drawingml/2006/table">
            <a:tbl>
              <a:tblPr firstRow="1" bandRow="1">
                <a:tableStyleId>{2D5ABB26-0587-4C30-8999-92F81FD0307C}</a:tableStyleId>
              </a:tblPr>
              <a:tblGrid>
                <a:gridCol w="1918025"/>
                <a:gridCol w="735283"/>
                <a:gridCol w="667447"/>
                <a:gridCol w="667447"/>
                <a:gridCol w="667447"/>
                <a:gridCol w="667447"/>
                <a:gridCol w="667447"/>
                <a:gridCol w="667447"/>
                <a:gridCol w="667447"/>
                <a:gridCol w="739459"/>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Homo.</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Bi.</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Pan.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a:rPr>
                        <a:t>Asex</a:t>
                      </a:r>
                      <a:r>
                        <a:rPr lang="fr-CA" sz="900" b="1" i="0" u="none" strike="noStrike" dirty="0" smtClean="0">
                          <a:solidFill>
                            <a:srgbClr val="595959"/>
                          </a:solidFill>
                          <a:effectLst/>
                          <a:latin typeface="Arial"/>
                        </a:rPr>
                        <a:t>.</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a:solidFill>
                            <a:srgbClr val="595959"/>
                          </a:solidFill>
                          <a:effectLst/>
                          <a:latin typeface="Arial"/>
                        </a:rPr>
                        <a:t>Cisgenre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a:solidFill>
                            <a:srgbClr val="595959"/>
                          </a:solidFill>
                          <a:effectLst/>
                          <a:latin typeface="Arial"/>
                        </a:rPr>
                        <a:t>Personne trans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a:rPr>
                        <a:t>Personne </a:t>
                      </a:r>
                      <a:r>
                        <a:rPr lang="fr-CA" sz="900" b="1" i="0" u="none" strike="noStrike" dirty="0" err="1">
                          <a:solidFill>
                            <a:srgbClr val="595959"/>
                          </a:solidFill>
                          <a:effectLst/>
                          <a:latin typeface="Arial"/>
                        </a:rPr>
                        <a:t>trans</a:t>
                      </a:r>
                      <a:r>
                        <a:rPr lang="fr-CA" sz="900" b="1" i="0" u="none" strike="noStrike" dirty="0">
                          <a:solidFill>
                            <a:srgbClr val="595959"/>
                          </a:solidFill>
                          <a:effectLst/>
                          <a:latin typeface="Arial"/>
                        </a:rPr>
                        <a:t> </a:t>
                      </a:r>
                      <a:r>
                        <a:rPr lang="fr-CA" sz="900" b="1" i="0" u="none" strike="noStrike" dirty="0" smtClean="0">
                          <a:solidFill>
                            <a:srgbClr val="595959"/>
                          </a:solidFill>
                          <a:effectLst/>
                          <a:latin typeface="Arial"/>
                        </a:rPr>
                        <a:t>non binaire</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Non-binaire : Genre fluide / </a:t>
                      </a:r>
                      <a:r>
                        <a:rPr lang="fr-CA" sz="900" b="1" i="0" u="none" strike="noStrike" dirty="0" err="1">
                          <a:solidFill>
                            <a:srgbClr val="595959"/>
                          </a:solidFill>
                          <a:effectLst/>
                          <a:latin typeface="Arial"/>
                        </a:rPr>
                        <a:t>Agenre</a:t>
                      </a:r>
                      <a:r>
                        <a:rPr lang="fr-CA" sz="900" b="1" i="0" u="none" strike="noStrike" dirty="0">
                          <a:solidFill>
                            <a:srgbClr val="595959"/>
                          </a:solidFill>
                          <a:effectLst/>
                          <a:latin typeface="Arial"/>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cercle d’amis                       </a:t>
                      </a:r>
                      <a:r>
                        <a:rPr lang="en-CA" sz="800" b="1" dirty="0" smtClean="0">
                          <a:solidFill>
                            <a:srgbClr val="7F7F7F"/>
                          </a:solidFill>
                          <a:latin typeface="Arial Narrow" panose="020B0606020202030204" pitchFamily="34" charset="0"/>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1613</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727</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447</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284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88</a:t>
                      </a: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1266</a:t>
                      </a: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138</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148</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49</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conjoint(e), vos enfants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569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205</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217</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100</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21*</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432</a:t>
                      </a: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60</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59</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16*</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La direction de l’entreprise dans laquelle vous travaillez </a:t>
                      </a:r>
                      <a:r>
                        <a:rPr lang="en-CA" sz="1100" b="1" kern="1200" dirty="0" smtClean="0">
                          <a:solidFill>
                            <a:schemeClr val="bg1"/>
                          </a:solidFill>
                          <a:latin typeface="Arial Narrow" panose="020B0606020202030204" pitchFamily="34" charset="0"/>
                          <a:ea typeface="+mn-ea"/>
                          <a:cs typeface="Arial" pitchFamily="34" charset="0"/>
                        </a:rPr>
                        <a:t>                </a:t>
                      </a:r>
                      <a:r>
                        <a:rPr lang="en-CA" sz="800" b="1" kern="1200" dirty="0" smtClean="0">
                          <a:solidFill>
                            <a:srgbClr val="7F7F7F"/>
                          </a:solidFill>
                          <a:latin typeface="Arial Narrow" panose="020B0606020202030204" pitchFamily="34" charset="0"/>
                          <a:ea typeface="+mn-ea"/>
                          <a:cs typeface="Arial" pitchFamily="34" charset="0"/>
                        </a:rPr>
                        <a:t>n=</a:t>
                      </a:r>
                      <a:r>
                        <a:rPr lang="fr-CA" sz="800" b="1" kern="1200" dirty="0" smtClean="0">
                          <a:solidFill>
                            <a:srgbClr val="B5CC22"/>
                          </a:solidFill>
                          <a:latin typeface="Arial Narrow" panose="020B0606020202030204" pitchFamily="34" charset="0"/>
                          <a:ea typeface="+mn-ea"/>
                          <a:cs typeface="Arial" pitchFamily="34" charset="0"/>
                        </a:rPr>
                        <a:t> </a:t>
                      </a:r>
                      <a:r>
                        <a:rPr lang="fr-CA" sz="1100" b="1" i="0" u="none" strike="noStrike" dirty="0" smtClean="0">
                          <a:solidFill>
                            <a:srgbClr val="595959"/>
                          </a:solidFill>
                          <a:effectLst/>
                          <a:latin typeface="Arial Narrow" panose="020B0606020202030204" pitchFamily="34" charset="0"/>
                        </a:rPr>
                        <a:t>                  </a:t>
                      </a:r>
                      <a:endParaRPr lang="en-CA" sz="800" b="1" kern="1200" dirty="0" smtClean="0">
                        <a:solidFill>
                          <a:srgbClr val="B5CC22"/>
                        </a:solidFill>
                        <a:latin typeface="Arial Narrow" panose="020B0606020202030204"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641</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425</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120</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65</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12*</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546</a:t>
                      </a: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51</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35</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Vos collègues de travail             </a:t>
                      </a:r>
                      <a:r>
                        <a:rPr lang="fr-CA" sz="1100" b="1" i="0" u="none" strike="noStrike" baseline="0" dirty="0" smtClean="0">
                          <a:solidFill>
                            <a:srgbClr val="595959"/>
                          </a:solidFill>
                          <a:effectLst/>
                          <a:latin typeface="Arial Narrow" panose="020B0606020202030204" pitchFamily="34" charset="0"/>
                        </a:rPr>
                        <a:t> </a:t>
                      </a:r>
                      <a:r>
                        <a:rPr lang="fr-CA" sz="1100" b="1" i="0" u="none" strike="noStrike" dirty="0" smtClean="0">
                          <a:solidFill>
                            <a:srgbClr val="595959"/>
                          </a:solidFill>
                          <a:effectLst/>
                          <a:latin typeface="Arial Narrow" panose="020B0606020202030204" pitchFamily="34" charset="0"/>
                        </a:rPr>
                        <a:t> </a:t>
                      </a:r>
                      <a:r>
                        <a:rPr lang="en-CA" sz="800" b="1" kern="1200" dirty="0" smtClean="0">
                          <a:solidFill>
                            <a:srgbClr val="7F7F7F"/>
                          </a:solidFill>
                          <a:latin typeface="Arial Narrow" panose="020B0606020202030204" pitchFamily="34" charset="0"/>
                          <a:ea typeface="+mn-ea"/>
                          <a:cs typeface="Arial" pitchFamily="34" charset="0"/>
                        </a:rPr>
                        <a:t>n=</a:t>
                      </a:r>
                      <a:r>
                        <a:rPr lang="fr-CA" sz="1100" b="1" i="0" u="none" strike="noStrike" dirty="0" smtClean="0">
                          <a:solidFill>
                            <a:srgbClr val="7F7F7F"/>
                          </a:solidFill>
                          <a:effectLst/>
                          <a:latin typeface="Arial Narrow" panose="020B0606020202030204" pitchFamily="34" charset="0"/>
                        </a:rPr>
                        <a:t>   </a:t>
                      </a:r>
                      <a:endParaRPr lang="en-CA" sz="800" b="1" kern="1200" dirty="0" smtClean="0">
                        <a:solidFill>
                          <a:srgbClr val="7F7F7F"/>
                        </a:solidFill>
                        <a:latin typeface="Arial Narrow" panose="020B0606020202030204"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802</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480</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173</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98</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22*</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674</a:t>
                      </a: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59</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50</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15*</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Q25. De façon générale, comment votre orientation sexuelle/identité de genre a-t-elle été acceptée par...</a:t>
            </a:r>
          </a:p>
        </p:txBody>
      </p:sp>
      <p:sp>
        <p:nvSpPr>
          <p:cNvPr id="11" name="ZoneTexte 10"/>
          <p:cNvSpPr txBox="1"/>
          <p:nvPr/>
        </p:nvSpPr>
        <p:spPr>
          <a:xfrm>
            <a:off x="6588224" y="6093296"/>
            <a:ext cx="2016224" cy="400110"/>
          </a:xfrm>
          <a:prstGeom prst="rect">
            <a:avLst/>
          </a:prstGeom>
          <a:noFill/>
        </p:spPr>
        <p:txBody>
          <a:bodyPr wrap="square" rtlCol="0">
            <a:spAutoFit/>
          </a:bodyPr>
          <a:lstStyle/>
          <a:p>
            <a:r>
              <a:rPr lang="fr-CA" sz="1000" b="1" dirty="0" smtClean="0">
                <a:solidFill>
                  <a:srgbClr val="595959"/>
                </a:solidFill>
                <a:latin typeface="Arial Narrow" panose="020B0606020202030204" pitchFamily="34" charset="0"/>
              </a:rPr>
              <a:t>*Attention: petite taille d’échantillon, lire les résultats avec prudence</a:t>
            </a:r>
            <a:endParaRPr lang="fr-CA" sz="10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1612475217"/>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Méthodologie</a:t>
            </a:r>
            <a:endParaRPr lang="fr-CA" dirty="0">
              <a:solidFill>
                <a:srgbClr val="9BBB59"/>
              </a:solidFill>
            </a:endParaRPr>
          </a:p>
        </p:txBody>
      </p:sp>
      <p:sp>
        <p:nvSpPr>
          <p:cNvPr id="5" name="Espace réservé du pied de page 4"/>
          <p:cNvSpPr>
            <a:spLocks noGrp="1"/>
          </p:cNvSpPr>
          <p:nvPr>
            <p:ph type="ftr" sz="quarter" idx="11"/>
            <p:custDataLst>
              <p:tags r:id="rId2"/>
            </p:custDataLst>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3"/>
            </p:custDataLst>
          </p:nvPr>
        </p:nvSpPr>
        <p:spPr/>
        <p:txBody>
          <a:bodyPr/>
          <a:lstStyle/>
          <a:p>
            <a:fld id="{E7B58D81-04C7-47EB-9B1C-20051A4D7758}" type="slidenum">
              <a:rPr lang="en-CA" smtClean="0">
                <a:solidFill>
                  <a:srgbClr val="000000">
                    <a:tint val="75000"/>
                  </a:srgbClr>
                </a:solidFill>
              </a:rPr>
              <a:pPr/>
              <a:t>8</a:t>
            </a:fld>
            <a:endParaRPr lang="en-CA">
              <a:solidFill>
                <a:srgbClr val="000000">
                  <a:tint val="75000"/>
                </a:srgbClr>
              </a:solidFill>
            </a:endParaRPr>
          </a:p>
        </p:txBody>
      </p:sp>
      <p:sp>
        <p:nvSpPr>
          <p:cNvPr id="7" name="Espace réservé du contenu 6"/>
          <p:cNvSpPr>
            <a:spLocks noGrp="1"/>
          </p:cNvSpPr>
          <p:nvPr>
            <p:ph type="body" sz="quarter" idx="13"/>
            <p:custDataLst>
              <p:tags r:id="rId4"/>
            </p:custDataLst>
          </p:nvPr>
        </p:nvSpPr>
        <p:spPr>
          <a:xfrm>
            <a:off x="539552" y="1503627"/>
            <a:ext cx="5400600" cy="4968552"/>
          </a:xfrm>
        </p:spPr>
        <p:txBody>
          <a:bodyPr>
            <a:normAutofit/>
          </a:bodyPr>
          <a:lstStyle/>
          <a:p>
            <a:pPr algn="just"/>
            <a:r>
              <a:rPr lang="fr-CA" sz="1200" b="0" dirty="0">
                <a:solidFill>
                  <a:srgbClr val="7F7F7F"/>
                </a:solidFill>
              </a:rPr>
              <a:t>L’échantillon d’hétérosexuels </a:t>
            </a:r>
            <a:r>
              <a:rPr lang="fr-CA" sz="1200" b="0" dirty="0" err="1">
                <a:solidFill>
                  <a:srgbClr val="7F7F7F"/>
                </a:solidFill>
              </a:rPr>
              <a:t>cisgenres</a:t>
            </a:r>
            <a:r>
              <a:rPr lang="fr-CA" sz="1200" b="0" dirty="0">
                <a:solidFill>
                  <a:srgbClr val="7F7F7F"/>
                </a:solidFill>
              </a:rPr>
              <a:t> a été obtenu via un panel web </a:t>
            </a:r>
            <a:r>
              <a:rPr lang="fr-CA" sz="1200" b="0" dirty="0" smtClean="0">
                <a:solidFill>
                  <a:srgbClr val="7F7F7F"/>
                </a:solidFill>
              </a:rPr>
              <a:t>(</a:t>
            </a:r>
            <a:r>
              <a:rPr lang="fr-CA" sz="1200" b="0" i="1" dirty="0" err="1">
                <a:solidFill>
                  <a:srgbClr val="7F7F7F"/>
                </a:solidFill>
              </a:rPr>
              <a:t>Asking</a:t>
            </a:r>
            <a:r>
              <a:rPr lang="fr-CA" sz="1200" b="0" i="1" dirty="0">
                <a:solidFill>
                  <a:srgbClr val="7F7F7F"/>
                </a:solidFill>
              </a:rPr>
              <a:t> </a:t>
            </a:r>
            <a:r>
              <a:rPr lang="fr-CA" sz="1200" b="0" i="1" dirty="0" err="1">
                <a:solidFill>
                  <a:srgbClr val="7F7F7F"/>
                </a:solidFill>
              </a:rPr>
              <a:t>Canadians</a:t>
            </a:r>
            <a:r>
              <a:rPr lang="fr-CA" sz="1200" b="0" dirty="0">
                <a:solidFill>
                  <a:srgbClr val="7F7F7F"/>
                </a:solidFill>
              </a:rPr>
              <a:t>) en isolant les répondants qui s’identifiaient comme :</a:t>
            </a:r>
          </a:p>
          <a:p>
            <a:pPr marL="361950" algn="just"/>
            <a:r>
              <a:rPr lang="fr-CA" sz="1200" b="0" dirty="0">
                <a:solidFill>
                  <a:srgbClr val="7F7F7F"/>
                </a:solidFill>
              </a:rPr>
              <a:t>homme ou femme à la question sur l’identité de genre (dans laquelle d’autres choix étaient proposés : homme </a:t>
            </a:r>
            <a:r>
              <a:rPr lang="fr-CA" sz="1200" b="0" dirty="0" err="1">
                <a:solidFill>
                  <a:srgbClr val="7F7F7F"/>
                </a:solidFill>
              </a:rPr>
              <a:t>trans</a:t>
            </a:r>
            <a:r>
              <a:rPr lang="fr-CA" sz="1200" b="0" dirty="0">
                <a:solidFill>
                  <a:srgbClr val="7F7F7F"/>
                </a:solidFill>
              </a:rPr>
              <a:t>, femme </a:t>
            </a:r>
            <a:r>
              <a:rPr lang="fr-CA" sz="1200" b="0" dirty="0" err="1">
                <a:solidFill>
                  <a:srgbClr val="7F7F7F"/>
                </a:solidFill>
              </a:rPr>
              <a:t>trans</a:t>
            </a:r>
            <a:r>
              <a:rPr lang="fr-CA" sz="1200" b="0" dirty="0">
                <a:solidFill>
                  <a:srgbClr val="7F7F7F"/>
                </a:solidFill>
              </a:rPr>
              <a:t>, personne </a:t>
            </a:r>
            <a:r>
              <a:rPr lang="fr-CA" sz="1200" b="0" dirty="0" err="1">
                <a:solidFill>
                  <a:srgbClr val="7F7F7F"/>
                </a:solidFill>
              </a:rPr>
              <a:t>trans</a:t>
            </a:r>
            <a:r>
              <a:rPr lang="fr-CA" sz="1200" b="0" dirty="0">
                <a:solidFill>
                  <a:srgbClr val="7F7F7F"/>
                </a:solidFill>
              </a:rPr>
              <a:t> </a:t>
            </a:r>
            <a:r>
              <a:rPr lang="fr-CA" sz="1200" b="0" dirty="0" smtClean="0">
                <a:solidFill>
                  <a:srgbClr val="7F7F7F"/>
                </a:solidFill>
              </a:rPr>
              <a:t>non binaire</a:t>
            </a:r>
            <a:r>
              <a:rPr lang="fr-CA" sz="1200" b="0" dirty="0">
                <a:solidFill>
                  <a:srgbClr val="7F7F7F"/>
                </a:solidFill>
              </a:rPr>
              <a:t>, autre) </a:t>
            </a:r>
          </a:p>
          <a:p>
            <a:pPr marL="361950" indent="-361950" algn="just"/>
            <a:r>
              <a:rPr lang="fr-CA" sz="1200" b="0" dirty="0">
                <a:solidFill>
                  <a:srgbClr val="7F7F7F"/>
                </a:solidFill>
              </a:rPr>
              <a:t>ET	hétérosexuel à la question sur l’orientation sexuelle,(dans laquelle les autres choix suivants étaient également proposés : homosexuel, lesbienne, bisexuel, </a:t>
            </a:r>
            <a:r>
              <a:rPr lang="fr-CA" sz="1200" b="0" dirty="0" err="1">
                <a:solidFill>
                  <a:srgbClr val="7F7F7F"/>
                </a:solidFill>
              </a:rPr>
              <a:t>pansexuel</a:t>
            </a:r>
            <a:r>
              <a:rPr lang="fr-CA" sz="1200" b="0" dirty="0">
                <a:solidFill>
                  <a:srgbClr val="7F7F7F"/>
                </a:solidFill>
              </a:rPr>
              <a:t>, asexuel, autre).</a:t>
            </a:r>
          </a:p>
          <a:p>
            <a:pPr algn="just"/>
            <a:r>
              <a:rPr lang="fr-CA" sz="1200" b="0" dirty="0">
                <a:solidFill>
                  <a:srgbClr val="7F7F7F"/>
                </a:solidFill>
              </a:rPr>
              <a:t>Le questionnaire destiné aux répondants hétérosexuels </a:t>
            </a:r>
            <a:r>
              <a:rPr lang="fr-CA" sz="1200" b="0" dirty="0" err="1">
                <a:solidFill>
                  <a:srgbClr val="7F7F7F"/>
                </a:solidFill>
              </a:rPr>
              <a:t>cisgenres</a:t>
            </a:r>
            <a:r>
              <a:rPr lang="fr-CA" sz="1200" b="0" dirty="0">
                <a:solidFill>
                  <a:srgbClr val="7F7F7F"/>
                </a:solidFill>
              </a:rPr>
              <a:t> était d’une durée de 15 minutes.</a:t>
            </a:r>
          </a:p>
          <a:p>
            <a:pPr algn="just"/>
            <a:r>
              <a:rPr lang="fr-CA" sz="1200" b="0" dirty="0">
                <a:solidFill>
                  <a:srgbClr val="7F7F7F"/>
                </a:solidFill>
              </a:rPr>
              <a:t>Soulignons que dans le cadre de cette collecte de </a:t>
            </a:r>
            <a:r>
              <a:rPr lang="fr-CA" sz="1200" b="0" dirty="0" smtClean="0">
                <a:solidFill>
                  <a:srgbClr val="7F7F7F"/>
                </a:solidFill>
              </a:rPr>
              <a:t>données, </a:t>
            </a:r>
            <a:r>
              <a:rPr lang="fr-CA" sz="1200" b="0" dirty="0">
                <a:solidFill>
                  <a:srgbClr val="7F7F7F"/>
                </a:solidFill>
              </a:rPr>
              <a:t>toutes les personnes qui s’identifiaient </a:t>
            </a:r>
            <a:r>
              <a:rPr lang="fr-CA" sz="1200" b="0" dirty="0" err="1">
                <a:solidFill>
                  <a:srgbClr val="7F7F7F"/>
                </a:solidFill>
              </a:rPr>
              <a:t>trans</a:t>
            </a:r>
            <a:r>
              <a:rPr lang="fr-CA" sz="1200" b="0" dirty="0">
                <a:solidFill>
                  <a:srgbClr val="7F7F7F"/>
                </a:solidFill>
              </a:rPr>
              <a:t> ou autre à la </a:t>
            </a:r>
            <a:r>
              <a:rPr lang="fr-CA" sz="1200" b="0" dirty="0" smtClean="0">
                <a:solidFill>
                  <a:srgbClr val="7F7F7F"/>
                </a:solidFill>
              </a:rPr>
              <a:t>question </a:t>
            </a:r>
            <a:r>
              <a:rPr lang="fr-CA" sz="1200" b="0" dirty="0">
                <a:solidFill>
                  <a:srgbClr val="7F7F7F"/>
                </a:solidFill>
              </a:rPr>
              <a:t>de l’identité de genre et toutes celles qui se disaient homme ou femme à l’identité de </a:t>
            </a:r>
            <a:r>
              <a:rPr lang="fr-CA" sz="1200" b="0" dirty="0" smtClean="0">
                <a:solidFill>
                  <a:srgbClr val="7F7F7F"/>
                </a:solidFill>
              </a:rPr>
              <a:t>genre, </a:t>
            </a:r>
            <a:r>
              <a:rPr lang="fr-CA" sz="1200" b="0" dirty="0">
                <a:solidFill>
                  <a:srgbClr val="7F7F7F"/>
                </a:solidFill>
              </a:rPr>
              <a:t>mais se définissaient comme homosexuel, lesbienne, bisexuel, </a:t>
            </a:r>
            <a:r>
              <a:rPr lang="fr-CA" sz="1200" b="0" dirty="0" err="1">
                <a:solidFill>
                  <a:srgbClr val="7F7F7F"/>
                </a:solidFill>
              </a:rPr>
              <a:t>pansexuel</a:t>
            </a:r>
            <a:r>
              <a:rPr lang="fr-CA" sz="1200" b="0" dirty="0">
                <a:solidFill>
                  <a:srgbClr val="7F7F7F"/>
                </a:solidFill>
              </a:rPr>
              <a:t>, asexuel ou autre à la question de l’orientation sexuelle étaient dirigés vers le questionnaire destiné au volet principal de l’étude, celui sur les personnes LGTB</a:t>
            </a:r>
            <a:r>
              <a:rPr lang="fr-CA" sz="1200" b="0" dirty="0" smtClean="0">
                <a:solidFill>
                  <a:srgbClr val="7F7F7F"/>
                </a:solidFill>
              </a:rPr>
              <a:t>.</a:t>
            </a:r>
            <a:endParaRPr lang="fr-CA" sz="1200" b="0" dirty="0" smtClean="0">
              <a:solidFill>
                <a:srgbClr val="595959"/>
              </a:solidFill>
            </a:endParaRPr>
          </a:p>
          <a:p>
            <a:pPr algn="just">
              <a:spcBef>
                <a:spcPts val="1800"/>
              </a:spcBef>
            </a:pPr>
            <a:r>
              <a:rPr lang="fr-CA" sz="1400" dirty="0">
                <a:solidFill>
                  <a:schemeClr val="accent3">
                    <a:lumMod val="75000"/>
                  </a:schemeClr>
                </a:solidFill>
              </a:rPr>
              <a:t>Pondération </a:t>
            </a:r>
            <a:r>
              <a:rPr lang="fr-CA" sz="1400" dirty="0" smtClean="0">
                <a:solidFill>
                  <a:schemeClr val="accent3">
                    <a:lumMod val="75000"/>
                  </a:schemeClr>
                </a:solidFill>
              </a:rPr>
              <a:t>des échantillons</a:t>
            </a:r>
            <a:endParaRPr lang="fr-CA" sz="1400" dirty="0">
              <a:solidFill>
                <a:schemeClr val="accent3">
                  <a:lumMod val="75000"/>
                </a:schemeClr>
              </a:solidFill>
            </a:endParaRPr>
          </a:p>
          <a:p>
            <a:pPr algn="just"/>
            <a:r>
              <a:rPr lang="fr-CA" sz="1200" b="0" dirty="0">
                <a:solidFill>
                  <a:srgbClr val="7F7F7F"/>
                </a:solidFill>
              </a:rPr>
              <a:t>Les résultats de l’échantillon d’hétérosexuels </a:t>
            </a:r>
            <a:r>
              <a:rPr lang="fr-CA" sz="1200" b="0" dirty="0" err="1" smtClean="0">
                <a:solidFill>
                  <a:srgbClr val="7F7F7F"/>
                </a:solidFill>
              </a:rPr>
              <a:t>cisgenres</a:t>
            </a:r>
            <a:r>
              <a:rPr lang="fr-CA" sz="1200" b="0" dirty="0" smtClean="0">
                <a:solidFill>
                  <a:srgbClr val="7F7F7F"/>
                </a:solidFill>
              </a:rPr>
              <a:t> </a:t>
            </a:r>
            <a:r>
              <a:rPr lang="fr-CA" sz="1200" b="0" dirty="0">
                <a:solidFill>
                  <a:srgbClr val="7F7F7F"/>
                </a:solidFill>
              </a:rPr>
              <a:t>ont été pondérés afin de refléter la distribution de la population âgée de 15 ans et plus du Canada selon l'âge, la scolarité et, au Québec, la langue maternelle (source </a:t>
            </a:r>
            <a:r>
              <a:rPr lang="fr-CA" sz="1200" b="0" dirty="0" smtClean="0">
                <a:solidFill>
                  <a:srgbClr val="7F7F7F"/>
                </a:solidFill>
              </a:rPr>
              <a:t>Statistique </a:t>
            </a:r>
            <a:r>
              <a:rPr lang="fr-CA" sz="1200" b="0" dirty="0">
                <a:solidFill>
                  <a:srgbClr val="7F7F7F"/>
                </a:solidFill>
              </a:rPr>
              <a:t>Canada).</a:t>
            </a:r>
          </a:p>
          <a:p>
            <a:pPr algn="just"/>
            <a:endParaRPr lang="fr-CA" sz="1200" b="0" dirty="0" smtClean="0">
              <a:solidFill>
                <a:srgbClr val="595959"/>
              </a:solidFill>
            </a:endParaRPr>
          </a:p>
        </p:txBody>
      </p:sp>
    </p:spTree>
    <p:extLst>
      <p:ext uri="{BB962C8B-B14F-4D97-AF65-F5344CB8AC3E}">
        <p14:creationId xmlns:p14="http://schemas.microsoft.com/office/powerpoint/2010/main" val="3209060144"/>
      </p:ext>
    </p:extLst>
  </p:cSld>
  <p:clrMapOvr>
    <a:masterClrMapping/>
  </p:clrMapOvr>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80</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fr-CA" sz="2000" dirty="0">
                <a:solidFill>
                  <a:srgbClr val="9BBB59"/>
                </a:solidFill>
              </a:rPr>
              <a:t>Niveau d’acceptation par l’entourage (suite)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894882915"/>
              </p:ext>
            </p:extLst>
          </p:nvPr>
        </p:nvGraphicFramePr>
        <p:xfrm>
          <a:off x="539552" y="1097127"/>
          <a:ext cx="8352932" cy="4947324"/>
        </p:xfrm>
        <a:graphic>
          <a:graphicData uri="http://schemas.openxmlformats.org/drawingml/2006/table">
            <a:tbl>
              <a:tblPr firstRow="1" bandRow="1">
                <a:tableStyleId>{2D5ABB26-0587-4C30-8999-92F81FD0307C}</a:tableStyleId>
              </a:tblPr>
              <a:tblGrid>
                <a:gridCol w="2004424"/>
                <a:gridCol w="768404"/>
                <a:gridCol w="697513"/>
                <a:gridCol w="697513"/>
                <a:gridCol w="697513"/>
                <a:gridCol w="697513"/>
                <a:gridCol w="697513"/>
                <a:gridCol w="697513"/>
                <a:gridCol w="697513"/>
                <a:gridCol w="697513"/>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576000">
                <a:tc vMerge="1">
                  <a:txBody>
                    <a:bodyPr/>
                    <a:lstStyle/>
                    <a:p>
                      <a:endParaRPr lang="fr-CA"/>
                    </a:p>
                  </a:txBody>
                  <a:tcPr/>
                </a:tc>
                <a:tc vMerge="1">
                  <a:txBody>
                    <a:bodyPr/>
                    <a:lstStyle/>
                    <a:p>
                      <a:endParaRPr lang="fr-CA"/>
                    </a:p>
                  </a:txBody>
                  <a:tcPr/>
                </a:tc>
                <a:tc>
                  <a:txBody>
                    <a:bodyPr/>
                    <a:lstStyle/>
                    <a:p>
                      <a:pPr algn="ctr" fontAlgn="b"/>
                      <a:r>
                        <a:rPr lang="fr-CA" sz="800" b="1" i="0" u="none" strike="noStrike" dirty="0" smtClean="0">
                          <a:solidFill>
                            <a:srgbClr val="595959"/>
                          </a:solidFill>
                          <a:effectLst/>
                          <a:latin typeface="Arial"/>
                        </a:rPr>
                        <a:t>Homo.</a:t>
                      </a:r>
                      <a:endParaRPr lang="fr-CA" sz="8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a:rPr>
                        <a:t>Bi.</a:t>
                      </a:r>
                      <a:endParaRPr lang="fr-CA" sz="8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a:rPr>
                        <a:t>Pan.</a:t>
                      </a:r>
                      <a:endParaRPr lang="fr-CA" sz="8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err="1" smtClean="0">
                          <a:solidFill>
                            <a:srgbClr val="595959"/>
                          </a:solidFill>
                          <a:effectLst/>
                          <a:latin typeface="Arial"/>
                        </a:rPr>
                        <a:t>Asex</a:t>
                      </a:r>
                      <a:r>
                        <a:rPr lang="fr-CA" sz="800" b="1" i="0" u="none" strike="noStrike" dirty="0" smtClean="0">
                          <a:solidFill>
                            <a:srgbClr val="595959"/>
                          </a:solidFill>
                          <a:effectLst/>
                          <a:latin typeface="Arial"/>
                        </a:rPr>
                        <a:t>.</a:t>
                      </a:r>
                      <a:endParaRPr lang="fr-CA" sz="8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err="1">
                          <a:solidFill>
                            <a:srgbClr val="595959"/>
                          </a:solidFill>
                          <a:effectLst/>
                          <a:latin typeface="Arial"/>
                        </a:rPr>
                        <a:t>Cisgenre</a:t>
                      </a:r>
                      <a:endParaRPr lang="fr-CA" sz="8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a:solidFill>
                            <a:srgbClr val="595959"/>
                          </a:solidFill>
                          <a:effectLst/>
                          <a:latin typeface="Arial"/>
                        </a:rPr>
                        <a:t>Personne </a:t>
                      </a:r>
                      <a:r>
                        <a:rPr lang="fr-CA" sz="800" b="1" i="0" u="none" strike="noStrike" dirty="0" err="1">
                          <a:solidFill>
                            <a:srgbClr val="595959"/>
                          </a:solidFill>
                          <a:effectLst/>
                          <a:latin typeface="Arial"/>
                        </a:rPr>
                        <a:t>trans</a:t>
                      </a:r>
                      <a:r>
                        <a:rPr lang="fr-CA" sz="800" b="1" i="0" u="none" strike="noStrike" dirty="0">
                          <a:solidFill>
                            <a:srgbClr val="595959"/>
                          </a:solidFill>
                          <a:effectLst/>
                          <a:latin typeface="Arial"/>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a:solidFill>
                            <a:srgbClr val="595959"/>
                          </a:solidFill>
                          <a:effectLst/>
                          <a:latin typeface="Arial"/>
                        </a:rPr>
                        <a:t>Personne </a:t>
                      </a:r>
                      <a:r>
                        <a:rPr lang="fr-CA" sz="800" b="1" i="0" u="none" strike="noStrike" dirty="0" err="1">
                          <a:solidFill>
                            <a:srgbClr val="595959"/>
                          </a:solidFill>
                          <a:effectLst/>
                          <a:latin typeface="Arial"/>
                        </a:rPr>
                        <a:t>trans</a:t>
                      </a:r>
                      <a:r>
                        <a:rPr lang="fr-CA" sz="800" b="1" i="0" u="none" strike="noStrike" dirty="0">
                          <a:solidFill>
                            <a:srgbClr val="595959"/>
                          </a:solidFill>
                          <a:effectLst/>
                          <a:latin typeface="Arial"/>
                        </a:rPr>
                        <a:t> non-binaire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a:rPr>
                        <a:t>Non-binaire : Genre fluide / </a:t>
                      </a:r>
                      <a:r>
                        <a:rPr lang="fr-CA" sz="800" b="1" i="0" u="none" strike="noStrike" dirty="0" err="1">
                          <a:solidFill>
                            <a:srgbClr val="595959"/>
                          </a:solidFill>
                          <a:effectLst/>
                          <a:latin typeface="Arial"/>
                        </a:rPr>
                        <a:t>Agenre</a:t>
                      </a:r>
                      <a:r>
                        <a:rPr lang="fr-CA" sz="800" b="1" i="0" u="none" strike="noStrike" dirty="0">
                          <a:solidFill>
                            <a:srgbClr val="595959"/>
                          </a:solidFill>
                          <a:effectLst/>
                          <a:latin typeface="Arial"/>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La direction/le personnel de votre établissement scolaire</a:t>
                      </a:r>
                      <a:r>
                        <a:rPr lang="en-CA" sz="800" b="1" kern="1200" dirty="0" smtClean="0">
                          <a:solidFill>
                            <a:srgbClr val="7F7F7F"/>
                          </a:solidFill>
                          <a:latin typeface="Arial Narrow" panose="020B0606020202030204" pitchFamily="34" charset="0"/>
                          <a:ea typeface="+mn-ea"/>
                          <a:cs typeface="Arial" pitchFamily="34" charset="0"/>
                        </a:rPr>
                        <a:t>                          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701</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307</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187</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141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34</a:t>
                      </a: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512</a:t>
                      </a: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71</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86</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25*</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cercle familial immédiat (parents, frère, sœur)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1419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685</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372</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236</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67</a:t>
                      </a: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1121</a:t>
                      </a: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125</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124</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39</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Vos collègues de classe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929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385</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280</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184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44</a:t>
                      </a: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718</a:t>
                      </a: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75</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94</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34</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cercle familial élargi (oncles, tantes, cousins, grands-parents, etc.)</a:t>
                      </a:r>
                      <a:r>
                        <a:rPr lang="en-CA" sz="1100" b="1" dirty="0" smtClean="0">
                          <a:solidFill>
                            <a:srgbClr val="B5CC22"/>
                          </a:solidFill>
                          <a:latin typeface="Arial Narrow" panose="020B0606020202030204" pitchFamily="34" charset="0"/>
                          <a:cs typeface="Arial" pitchFamily="34" charset="0"/>
                        </a:rPr>
                        <a:t>                                                   </a:t>
                      </a:r>
                      <a:r>
                        <a:rPr lang="en-CA" sz="800" b="1" kern="1200" dirty="0" smtClean="0">
                          <a:solidFill>
                            <a:srgbClr val="7F7F7F"/>
                          </a:solidFill>
                          <a:latin typeface="Arial Narrow" panose="020B0606020202030204" pitchFamily="34" charset="0"/>
                          <a:ea typeface="+mn-ea"/>
                          <a:cs typeface="Arial" pitchFamily="34" charset="0"/>
                        </a:rPr>
                        <a:t>n=</a:t>
                      </a:r>
                      <a:r>
                        <a:rPr lang="en-CA" sz="1100" b="1" dirty="0" smtClean="0">
                          <a:solidFill>
                            <a:srgbClr val="7F7F7F"/>
                          </a:solidFill>
                          <a:latin typeface="Arial Narrow" panose="020B0606020202030204" pitchFamily="34" charset="0"/>
                          <a:cs typeface="Arial" pitchFamily="34" charset="0"/>
                        </a:rPr>
                        <a:t>  </a:t>
                      </a:r>
                      <a:endParaRPr lang="en-CA" sz="800" b="1" kern="1200" dirty="0" smtClean="0">
                        <a:solidFill>
                          <a:srgbClr val="7F7F7F"/>
                        </a:solidFill>
                        <a:latin typeface="Arial Narrow" panose="020B0606020202030204"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1062</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594</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243</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150</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35</a:t>
                      </a: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853</a:t>
                      </a: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101</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80</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20*</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Q25. De façon générale, comment votre orientation sexuelle/identité de genre a-t-elle été acceptée par...</a:t>
            </a:r>
          </a:p>
        </p:txBody>
      </p:sp>
      <p:sp>
        <p:nvSpPr>
          <p:cNvPr id="11" name="ZoneTexte 10"/>
          <p:cNvSpPr txBox="1"/>
          <p:nvPr/>
        </p:nvSpPr>
        <p:spPr>
          <a:xfrm>
            <a:off x="6588224" y="6125234"/>
            <a:ext cx="2016224" cy="400110"/>
          </a:xfrm>
          <a:prstGeom prst="rect">
            <a:avLst/>
          </a:prstGeom>
          <a:noFill/>
        </p:spPr>
        <p:txBody>
          <a:bodyPr wrap="square" rtlCol="0">
            <a:spAutoFit/>
          </a:bodyPr>
          <a:lstStyle/>
          <a:p>
            <a:r>
              <a:rPr lang="fr-CA" sz="1000" b="1" dirty="0" smtClean="0">
                <a:solidFill>
                  <a:srgbClr val="595959"/>
                </a:solidFill>
                <a:latin typeface="Arial Narrow" panose="020B0606020202030204" pitchFamily="34" charset="0"/>
              </a:rPr>
              <a:t>*Attention: petite taille d’échantillon, lire les résultats avec prudence</a:t>
            </a:r>
            <a:endParaRPr lang="fr-CA" sz="10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2547888627"/>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81</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fr-CA" sz="2000" dirty="0">
                <a:solidFill>
                  <a:srgbClr val="9BBB59"/>
                </a:solidFill>
              </a:rPr>
              <a:t>Niveau d’acceptation par l’entourage (suite)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504877191"/>
              </p:ext>
            </p:extLst>
          </p:nvPr>
        </p:nvGraphicFramePr>
        <p:xfrm>
          <a:off x="517202" y="1412776"/>
          <a:ext cx="5616625" cy="2187858"/>
        </p:xfrm>
        <a:graphic>
          <a:graphicData uri="http://schemas.openxmlformats.org/drawingml/2006/table">
            <a:tbl>
              <a:tblPr firstRow="1" bandRow="1">
                <a:tableStyleId>{2D5ABB26-0587-4C30-8999-92F81FD0307C}</a:tableStyleId>
              </a:tblPr>
              <a:tblGrid>
                <a:gridCol w="2701173"/>
                <a:gridCol w="1035506"/>
                <a:gridCol w="939973"/>
                <a:gridCol w="939973"/>
              </a:tblGrid>
              <a:tr h="32363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42747">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646898">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Gais</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Lesbiennes</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87246">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cercle familial immédiat (parents, frère, sœur)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a:rPr>
                        <a:t>1419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a:rPr>
                        <a:t>362</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a:rPr>
                        <a:t>271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43665">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42</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a:rPr>
                        <a:t>43</a:t>
                      </a: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44</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43665">
                <a:tc>
                  <a:txBody>
                    <a:bodyPr/>
                    <a:lstStyle/>
                    <a:p>
                      <a:pPr algn="l" fontAlgn="ctr"/>
                      <a:r>
                        <a:rPr lang="fr-CA" sz="1100" b="0" i="0" u="none" strike="noStrike" dirty="0" smtClean="0">
                          <a:solidFill>
                            <a:srgbClr val="595959"/>
                          </a:solidFill>
                          <a:effectLst/>
                          <a:latin typeface="Arial Narrow" panose="020B0606020202030204" pitchFamily="34" charset="0"/>
                        </a:rPr>
                        <a:t>Très + plutôt </a:t>
                      </a:r>
                      <a:r>
                        <a:rPr lang="fr-CA" sz="1100" b="0" i="0" u="none" strike="noStrike" dirty="0">
                          <a:solidFill>
                            <a:srgbClr val="595959"/>
                          </a:solidFill>
                          <a:effectLst/>
                          <a:latin typeface="Arial Narrow" panose="020B0606020202030204" pitchFamily="34" charset="0"/>
                        </a:rPr>
                        <a:t>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19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a:rPr>
                        <a:t>13</a:t>
                      </a:r>
                      <a:endParaRPr lang="fr-CA" sz="1100" b="1" i="0" u="none" strike="noStrike" dirty="0">
                        <a:solidFill>
                          <a:srgbClr val="E31836"/>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a:rPr>
                        <a:t>23</a:t>
                      </a:r>
                      <a:endParaRPr lang="fr-CA" sz="1100" b="1" i="0" u="none" strike="noStrike" dirty="0">
                        <a:solidFill>
                          <a:srgbClr val="00B0F0"/>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Q25. De façon générale, comment votre orientation sexuelle/identité de genre a-t-elle été acceptée par...</a:t>
            </a:r>
          </a:p>
        </p:txBody>
      </p:sp>
    </p:spTree>
    <p:extLst>
      <p:ext uri="{BB962C8B-B14F-4D97-AF65-F5344CB8AC3E}">
        <p14:creationId xmlns:p14="http://schemas.microsoft.com/office/powerpoint/2010/main" val="494041074"/>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82</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fr-CA" sz="2000" dirty="0">
                <a:solidFill>
                  <a:srgbClr val="9BBB59"/>
                </a:solidFill>
              </a:rPr>
              <a:t>Niveau d’acceptation par l’entourage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372099637"/>
              </p:ext>
            </p:extLst>
          </p:nvPr>
        </p:nvGraphicFramePr>
        <p:xfrm>
          <a:off x="539553" y="1213531"/>
          <a:ext cx="7778855" cy="4663739"/>
        </p:xfrm>
        <a:graphic>
          <a:graphicData uri="http://schemas.openxmlformats.org/drawingml/2006/table">
            <a:tbl>
              <a:tblPr firstRow="1" bandRow="1">
                <a:tableStyleId>{2D5ABB26-0587-4C30-8999-92F81FD0307C}</a:tableStyleId>
              </a:tblPr>
              <a:tblGrid>
                <a:gridCol w="2802885"/>
                <a:gridCol w="1074498"/>
                <a:gridCol w="975368"/>
                <a:gridCol w="975368"/>
                <a:gridCol w="975368"/>
                <a:gridCol w="975368"/>
              </a:tblGrid>
              <a:tr h="296408">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30737">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19667">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14751">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cercle d’amis                                                  </a:t>
                      </a:r>
                      <a:r>
                        <a:rPr lang="fr-CA" sz="800" b="1" kern="1200" dirty="0" smtClean="0">
                          <a:solidFill>
                            <a:srgbClr val="B5CC22"/>
                          </a:solidFill>
                          <a:latin typeface="Arial Narrow" panose="020B0606020202030204" pitchFamily="34" charset="0"/>
                          <a:ea typeface="+mn-ea"/>
                          <a:cs typeface="Arial" pitchFamily="34" charset="0"/>
                        </a:rPr>
                        <a:t>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1613</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112</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644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483</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374</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14751">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62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14751">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14751">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conjoint(e), vos enfants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569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41</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217</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183</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128</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14751">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14751">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54666">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La direction de l’entreprise dans laquelle vous travaillez               </a:t>
                      </a:r>
                      <a:r>
                        <a:rPr lang="fr-CA" sz="1100" b="1" i="0" u="none" strike="noStrike" baseline="0" dirty="0" smtClean="0">
                          <a:solidFill>
                            <a:srgbClr val="595959"/>
                          </a:solidFill>
                          <a:effectLst/>
                          <a:latin typeface="Arial Narrow" panose="020B0606020202030204" pitchFamily="34" charset="0"/>
                        </a:rPr>
                        <a:t>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641</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41</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309</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160</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131</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14751">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14751">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14</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14751">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Vos collègues de travail             </a:t>
                      </a:r>
                      <a:r>
                        <a:rPr lang="fr-CA" sz="1100" b="1" i="0" u="none" strike="noStrike" baseline="0" dirty="0" smtClean="0">
                          <a:solidFill>
                            <a:srgbClr val="595959"/>
                          </a:solidFill>
                          <a:effectLst/>
                          <a:latin typeface="Arial Narrow" panose="020B0606020202030204" pitchFamily="34" charset="0"/>
                        </a:rPr>
                        <a:t>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802</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51</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372</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210</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169</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14751">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62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14751">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Q25. De façon générale, comment votre orientation sexuelle/identité de genre a-t-elle été acceptée par...</a:t>
            </a:r>
          </a:p>
        </p:txBody>
      </p:sp>
    </p:spTree>
    <p:extLst>
      <p:ext uri="{BB962C8B-B14F-4D97-AF65-F5344CB8AC3E}">
        <p14:creationId xmlns:p14="http://schemas.microsoft.com/office/powerpoint/2010/main" val="2792368907"/>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83</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fr-CA" sz="2000" dirty="0">
                <a:solidFill>
                  <a:srgbClr val="9BBB59"/>
                </a:solidFill>
              </a:rPr>
              <a:t>Niveau d’acceptation par l’entourage </a:t>
            </a:r>
            <a:r>
              <a:rPr lang="fr-CA" sz="2000" dirty="0" smtClean="0">
                <a:solidFill>
                  <a:srgbClr val="9BBB59"/>
                </a:solidFill>
              </a:rPr>
              <a:t>(suite)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642904874"/>
              </p:ext>
            </p:extLst>
          </p:nvPr>
        </p:nvGraphicFramePr>
        <p:xfrm>
          <a:off x="539552" y="1213531"/>
          <a:ext cx="7778856" cy="4611683"/>
        </p:xfrm>
        <a:graphic>
          <a:graphicData uri="http://schemas.openxmlformats.org/drawingml/2006/table">
            <a:tbl>
              <a:tblPr firstRow="1" bandRow="1">
                <a:tableStyleId>{2D5ABB26-0587-4C30-8999-92F81FD0307C}</a:tableStyleId>
              </a:tblPr>
              <a:tblGrid>
                <a:gridCol w="2802886"/>
                <a:gridCol w="1074498"/>
                <a:gridCol w="975368"/>
                <a:gridCol w="975368"/>
                <a:gridCol w="975368"/>
                <a:gridCol w="975368"/>
              </a:tblGrid>
              <a:tr h="288167">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2710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La direction/le personnel de votre établissement scolaire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701</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57</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243</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221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180</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cercle familial immédiat (parents, frère, sœur)                                                                         </a:t>
                      </a:r>
                      <a:r>
                        <a:rPr lang="fr-CA" sz="800" b="1" kern="1200" dirty="0" smtClean="0">
                          <a:solidFill>
                            <a:srgbClr val="B5CC22"/>
                          </a:solidFill>
                          <a:latin typeface="Arial Narrow" panose="020B0606020202030204" pitchFamily="34" charset="0"/>
                          <a:ea typeface="+mn-ea"/>
                          <a:cs typeface="Arial" pitchFamily="34" charset="0"/>
                        </a:rPr>
                        <a:t>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1419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99</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602</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405</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313</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Vos collègues de classe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929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70</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328</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300</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231</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cercle familial élargi (oncles, tantes, cousins, grands-parents, etc.)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1062</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77</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478</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294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213</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06000">
                <a:tc>
                  <a:txBody>
                    <a:bodyPr/>
                    <a:lstStyle/>
                    <a:p>
                      <a:pPr algn="l" fontAlgn="ctr"/>
                      <a:r>
                        <a:rPr lang="fr-CA" sz="1100" b="0" i="0" u="none" strike="noStrike" dirty="0">
                          <a:solidFill>
                            <a:srgbClr val="595959"/>
                          </a:solidFill>
                          <a:effectLst/>
                          <a:latin typeface="Arial Narrow" panose="020B0606020202030204" pitchFamily="34" charset="0"/>
                        </a:rPr>
                        <a:t>Très bien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06000">
                <a:tc>
                  <a:txBody>
                    <a:bodyPr/>
                    <a:lstStyle/>
                    <a:p>
                      <a:pPr algn="l" fontAlgn="ctr"/>
                      <a:r>
                        <a:rPr lang="fr-CA" sz="1100" b="0" i="0" u="none" strike="noStrike" dirty="0" err="1">
                          <a:solidFill>
                            <a:srgbClr val="595959"/>
                          </a:solidFill>
                          <a:effectLst/>
                          <a:latin typeface="Arial Narrow" panose="020B0606020202030204" pitchFamily="34" charset="0"/>
                        </a:rPr>
                        <a:t>Très+plutôt</a:t>
                      </a:r>
                      <a:r>
                        <a:rPr lang="fr-CA" sz="1100" b="0" i="0" u="none" strike="noStrike" dirty="0">
                          <a:solidFill>
                            <a:srgbClr val="595959"/>
                          </a:solidFill>
                          <a:effectLst/>
                          <a:latin typeface="Arial Narrow" panose="020B0606020202030204" pitchFamily="34" charset="0"/>
                        </a:rPr>
                        <a:t> mal acceptée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Q25. De façon générale, comment votre orientation sexuelle/identité de genre a-t-elle été acceptée par...</a:t>
            </a:r>
          </a:p>
        </p:txBody>
      </p:sp>
    </p:spTree>
    <p:extLst>
      <p:ext uri="{BB962C8B-B14F-4D97-AF65-F5344CB8AC3E}">
        <p14:creationId xmlns:p14="http://schemas.microsoft.com/office/powerpoint/2010/main" val="1980942831"/>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84</a:t>
            </a:fld>
            <a:endParaRPr lang="en-CA" dirty="0">
              <a:solidFill>
                <a:srgbClr val="000000">
                  <a:tint val="75000"/>
                </a:srgbClr>
              </a:solidFill>
            </a:endParaRPr>
          </a:p>
        </p:txBody>
      </p:sp>
      <p:sp>
        <p:nvSpPr>
          <p:cNvPr id="7" name="Rectangle 6"/>
          <p:cNvSpPr/>
          <p:nvPr>
            <p:custDataLst>
              <p:tags r:id="rId3"/>
            </p:custDataLst>
          </p:nvPr>
        </p:nvSpPr>
        <p:spPr>
          <a:xfrm>
            <a:off x="532819" y="6088161"/>
            <a:ext cx="8052786" cy="369332"/>
          </a:xfrm>
          <a:prstGeom prst="rect">
            <a:avLst/>
          </a:prstGeom>
        </p:spPr>
        <p:txBody>
          <a:bodyPr>
            <a:spAutoFit/>
          </a:bodyPr>
          <a:lstStyle/>
          <a:p>
            <a:r>
              <a:rPr lang="en-US" sz="900" dirty="0">
                <a:solidFill>
                  <a:srgbClr val="595959"/>
                </a:solidFill>
                <a:latin typeface="Arial" panose="020B0604020202020204" pitchFamily="34" charset="0"/>
                <a:cs typeface="Arial" panose="020B0604020202020204" pitchFamily="34" charset="0"/>
              </a:rPr>
              <a:t/>
            </a:r>
            <a:br>
              <a:rPr lang="en-US" sz="900" dirty="0">
                <a:solidFill>
                  <a:srgbClr val="595959"/>
                </a:solidFill>
                <a:latin typeface="Arial" panose="020B0604020202020204" pitchFamily="34" charset="0"/>
                <a:cs typeface="Arial" panose="020B0604020202020204" pitchFamily="34" charset="0"/>
              </a:rPr>
            </a:br>
            <a:r>
              <a:rPr lang="en-US" sz="900" dirty="0">
                <a:solidFill>
                  <a:srgbClr val="595959"/>
                </a:solidFill>
                <a:latin typeface="Arial" panose="020B0604020202020204" pitchFamily="34" charset="0"/>
                <a:cs typeface="Arial" panose="020B0604020202020204" pitchFamily="34" charset="0"/>
              </a:rPr>
              <a:t>Q26. </a:t>
            </a:r>
            <a:r>
              <a:rPr lang="fr-CA" sz="900" dirty="0">
                <a:solidFill>
                  <a:srgbClr val="595959"/>
                </a:solidFill>
                <a:latin typeface="Arial" panose="020B0604020202020204" pitchFamily="34" charset="0"/>
                <a:cs typeface="Arial" panose="020B0604020202020204" pitchFamily="34" charset="0"/>
              </a:rPr>
              <a:t>Vous est-il arrivé de ressentir que votre orientation sexuelle/identité de genre  créait des malaises dans …?</a:t>
            </a:r>
          </a:p>
        </p:txBody>
      </p:sp>
      <p:graphicFrame>
        <p:nvGraphicFramePr>
          <p:cNvPr id="9" name="Graphique 8"/>
          <p:cNvGraphicFramePr/>
          <p:nvPr>
            <p:custDataLst>
              <p:tags r:id="rId4"/>
            </p:custDataLst>
            <p:extLst>
              <p:ext uri="{D42A27DB-BD31-4B8C-83A1-F6EECF244321}">
                <p14:modId xmlns:p14="http://schemas.microsoft.com/office/powerpoint/2010/main" val="414495013"/>
              </p:ext>
            </p:extLst>
          </p:nvPr>
        </p:nvGraphicFramePr>
        <p:xfrm>
          <a:off x="1187624" y="1698385"/>
          <a:ext cx="6253628" cy="4447239"/>
        </p:xfrm>
        <a:graphic>
          <a:graphicData uri="http://schemas.openxmlformats.org/drawingml/2006/chart">
            <c:chart xmlns:c="http://schemas.openxmlformats.org/drawingml/2006/chart" xmlns:r="http://schemas.openxmlformats.org/officeDocument/2006/relationships" r:id="rId9"/>
          </a:graphicData>
        </a:graphic>
      </p:graphicFrame>
      <p:sp>
        <p:nvSpPr>
          <p:cNvPr id="16" name="Titre 4"/>
          <p:cNvSpPr>
            <a:spLocks noGrp="1"/>
          </p:cNvSpPr>
          <p:nvPr>
            <p:ph type="title"/>
            <p:custDataLst>
              <p:tags r:id="rId5"/>
            </p:custDataLst>
          </p:nvPr>
        </p:nvSpPr>
        <p:spPr>
          <a:xfrm>
            <a:off x="558800" y="476672"/>
            <a:ext cx="5309344" cy="631545"/>
          </a:xfrm>
        </p:spPr>
        <p:txBody>
          <a:bodyPr>
            <a:noAutofit/>
          </a:bodyPr>
          <a:lstStyle/>
          <a:p>
            <a:r>
              <a:rPr lang="fr-CA" sz="2000" dirty="0" smtClean="0">
                <a:solidFill>
                  <a:srgbClr val="9BBB59"/>
                </a:solidFill>
              </a:rPr>
              <a:t>Fréquence à laquelle des malaises sont ressentis dans l’entourage</a:t>
            </a:r>
            <a:endParaRPr lang="fr-CA" sz="2000" dirty="0">
              <a:solidFill>
                <a:srgbClr val="9BBB59"/>
              </a:solidFill>
            </a:endParaRPr>
          </a:p>
        </p:txBody>
      </p:sp>
      <p:sp>
        <p:nvSpPr>
          <p:cNvPr id="8" name="Rectangle 7"/>
          <p:cNvSpPr/>
          <p:nvPr>
            <p:custDataLst>
              <p:tags r:id="rId6"/>
            </p:custDataLst>
          </p:nvPr>
        </p:nvSpPr>
        <p:spPr>
          <a:xfrm>
            <a:off x="478260" y="1131202"/>
            <a:ext cx="5019323"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a:t>
            </a:r>
            <a:r>
              <a:rPr lang="fr-CA" sz="900" dirty="0" smtClean="0">
                <a:solidFill>
                  <a:srgbClr val="9BBB59"/>
                </a:solidFill>
                <a:latin typeface="Arial" panose="020B0604020202020204" pitchFamily="34" charset="0"/>
                <a:cs typeface="Arial" panose="020B0604020202020204" pitchFamily="34" charset="0"/>
              </a:rPr>
              <a:t>: répondants </a:t>
            </a:r>
            <a:r>
              <a:rPr lang="fr-CA" sz="900" dirty="0">
                <a:solidFill>
                  <a:srgbClr val="9BBB59"/>
                </a:solidFill>
                <a:latin typeface="Arial" panose="020B0604020202020204" pitchFamily="34" charset="0"/>
                <a:cs typeface="Arial" panose="020B0604020202020204" pitchFamily="34" charset="0"/>
              </a:rPr>
              <a:t>ayant </a:t>
            </a:r>
            <a:r>
              <a:rPr lang="fr-CA" sz="900" dirty="0" smtClean="0">
                <a:solidFill>
                  <a:srgbClr val="9BBB59"/>
                </a:solidFill>
                <a:latin typeface="Arial" panose="020B0604020202020204" pitchFamily="34" charset="0"/>
                <a:cs typeface="Arial" panose="020B0604020202020204" pitchFamily="34" charset="0"/>
              </a:rPr>
              <a:t>dévoilé </a:t>
            </a:r>
            <a:r>
              <a:rPr lang="fr-CA" sz="900" dirty="0">
                <a:solidFill>
                  <a:srgbClr val="9BBB59"/>
                </a:solidFill>
                <a:latin typeface="Arial" panose="020B0604020202020204" pitchFamily="34" charset="0"/>
                <a:cs typeface="Arial" panose="020B0604020202020204" pitchFamily="34" charset="0"/>
              </a:rPr>
              <a:t>leur orientation sexuelle / identité de genre à ces personnes</a:t>
            </a:r>
            <a:endParaRPr lang="fr-CA" sz="900" dirty="0">
              <a:solidFill>
                <a:srgbClr val="000000"/>
              </a:solidFill>
              <a:latin typeface="Arial" panose="020B0604020202020204" pitchFamily="34" charset="0"/>
              <a:cs typeface="Arial" panose="020B0604020202020204" pitchFamily="34" charset="0"/>
            </a:endParaRPr>
          </a:p>
        </p:txBody>
      </p:sp>
      <p:graphicFrame>
        <p:nvGraphicFramePr>
          <p:cNvPr id="11" name="Tableau 10"/>
          <p:cNvGraphicFramePr>
            <a:graphicFrameLocks noGrp="1"/>
          </p:cNvGraphicFramePr>
          <p:nvPr>
            <p:extLst>
              <p:ext uri="{D42A27DB-BD31-4B8C-83A1-F6EECF244321}">
                <p14:modId xmlns:p14="http://schemas.microsoft.com/office/powerpoint/2010/main" val="630941520"/>
              </p:ext>
            </p:extLst>
          </p:nvPr>
        </p:nvGraphicFramePr>
        <p:xfrm>
          <a:off x="7428656" y="1141158"/>
          <a:ext cx="1391816" cy="4520089"/>
        </p:xfrm>
        <a:graphic>
          <a:graphicData uri="http://schemas.openxmlformats.org/drawingml/2006/table">
            <a:tbl>
              <a:tblPr firstRow="1" bandRow="1">
                <a:tableStyleId>{073A0DAA-6AF3-43AB-8588-CEC1D06C72B9}</a:tableStyleId>
              </a:tblPr>
              <a:tblGrid>
                <a:gridCol w="1391816"/>
              </a:tblGrid>
              <a:tr h="723141">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r-CA" sz="1200" u="none" dirty="0" smtClean="0">
                          <a:solidFill>
                            <a:srgbClr val="5A5A5A"/>
                          </a:solidFill>
                          <a:latin typeface="Arial" panose="020B0604020202020204" pitchFamily="34" charset="0"/>
                          <a:cs typeface="Arial" panose="020B0604020202020204" pitchFamily="34" charset="0"/>
                        </a:rPr>
                        <a:t>Total</a:t>
                      </a:r>
                      <a:r>
                        <a:rPr lang="fr-CA" sz="1200" u="none" baseline="0" dirty="0" smtClean="0">
                          <a:solidFill>
                            <a:srgbClr val="5A5A5A"/>
                          </a:solidFill>
                          <a:latin typeface="Arial" panose="020B0604020202020204" pitchFamily="34" charset="0"/>
                          <a:cs typeface="Arial" panose="020B0604020202020204" pitchFamily="34" charset="0"/>
                        </a:rPr>
                        <a:t> </a:t>
                      </a:r>
                      <a:br>
                        <a:rPr lang="fr-CA" sz="1200" u="none" baseline="0" dirty="0" smtClean="0">
                          <a:solidFill>
                            <a:srgbClr val="5A5A5A"/>
                          </a:solidFill>
                          <a:latin typeface="Arial" panose="020B0604020202020204" pitchFamily="34" charset="0"/>
                          <a:cs typeface="Arial" panose="020B0604020202020204" pitchFamily="34" charset="0"/>
                        </a:rPr>
                      </a:br>
                      <a:r>
                        <a:rPr lang="fr-CA" sz="1200" u="none" baseline="0" dirty="0" smtClean="0">
                          <a:solidFill>
                            <a:srgbClr val="5A5A5A"/>
                          </a:solidFill>
                          <a:latin typeface="Arial" panose="020B0604020202020204" pitchFamily="34" charset="0"/>
                          <a:cs typeface="Arial" panose="020B0604020202020204" pitchFamily="34" charset="0"/>
                        </a:rPr>
                        <a:t>(souvent + à l’occasion)</a:t>
                      </a:r>
                      <a:endParaRPr lang="fr-CA" sz="1200" u="none" dirty="0" smtClean="0">
                        <a:solidFill>
                          <a:srgbClr val="5A5A5A"/>
                        </a:solidFill>
                        <a:latin typeface="Arial" panose="020B0604020202020204" pitchFamily="34" charset="0"/>
                        <a:cs typeface="Arial" panose="020B0604020202020204" pitchFamily="34" charset="0"/>
                      </a:endParaRPr>
                    </a:p>
                  </a:txBody>
                  <a:tcPr>
                    <a:lnB w="19050" cap="flat" cmpd="sng" algn="ctr">
                      <a:solidFill>
                        <a:schemeClr val="tx1">
                          <a:lumMod val="50000"/>
                          <a:lumOff val="50000"/>
                        </a:schemeClr>
                      </a:solidFill>
                      <a:prstDash val="solid"/>
                      <a:round/>
                      <a:headEnd type="none" w="med" len="med"/>
                      <a:tailEnd type="none" w="med" len="med"/>
                    </a:lnB>
                    <a:noFill/>
                  </a:tcPr>
                </a:tc>
              </a:tr>
              <a:tr h="949237">
                <a:tc>
                  <a:txBody>
                    <a:bodyPr/>
                    <a:lstStyle/>
                    <a:p>
                      <a:pPr algn="ctr"/>
                      <a:r>
                        <a:rPr lang="fr-CA" sz="1200" b="1" dirty="0" smtClean="0">
                          <a:solidFill>
                            <a:srgbClr val="5A5A5A"/>
                          </a:solidFill>
                          <a:latin typeface="Arial" panose="020B0604020202020204" pitchFamily="34" charset="0"/>
                          <a:cs typeface="Arial" panose="020B0604020202020204" pitchFamily="34" charset="0"/>
                        </a:rPr>
                        <a:t>63%</a:t>
                      </a:r>
                      <a:endParaRPr lang="fr-CA" sz="1200" b="1" dirty="0">
                        <a:solidFill>
                          <a:srgbClr val="5A5A5A"/>
                        </a:solidFill>
                        <a:latin typeface="Arial" panose="020B0604020202020204" pitchFamily="34" charset="0"/>
                        <a:cs typeface="Arial" panose="020B0604020202020204" pitchFamily="34" charset="0"/>
                      </a:endParaRPr>
                    </a:p>
                  </a:txBody>
                  <a:tcPr anchor="ctr">
                    <a:lnT w="19050" cap="flat" cmpd="sng" algn="ctr">
                      <a:solidFill>
                        <a:schemeClr val="tx1">
                          <a:lumMod val="50000"/>
                          <a:lumOff val="50000"/>
                        </a:schemeClr>
                      </a:solidFill>
                      <a:prstDash val="solid"/>
                      <a:round/>
                      <a:headEnd type="none" w="med" len="med"/>
                      <a:tailEnd type="none" w="med" len="med"/>
                    </a:lnT>
                    <a:noFill/>
                  </a:tcPr>
                </a:tc>
              </a:tr>
              <a:tr h="949237">
                <a:tc>
                  <a:txBody>
                    <a:bodyPr/>
                    <a:lstStyle/>
                    <a:p>
                      <a:pPr algn="ctr"/>
                      <a:r>
                        <a:rPr lang="fr-CA" sz="1200" b="1" dirty="0" smtClean="0">
                          <a:solidFill>
                            <a:srgbClr val="5A5A5A"/>
                          </a:solidFill>
                          <a:latin typeface="Arial" panose="020B0604020202020204" pitchFamily="34" charset="0"/>
                          <a:cs typeface="Arial" panose="020B0604020202020204" pitchFamily="34" charset="0"/>
                        </a:rPr>
                        <a:t>41%</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949237">
                <a:tc>
                  <a:txBody>
                    <a:bodyPr/>
                    <a:lstStyle/>
                    <a:p>
                      <a:pPr algn="ctr"/>
                      <a:r>
                        <a:rPr lang="fr-CA" sz="1200" b="1" dirty="0" smtClean="0">
                          <a:solidFill>
                            <a:srgbClr val="5A5A5A"/>
                          </a:solidFill>
                          <a:latin typeface="Arial" panose="020B0604020202020204" pitchFamily="34" charset="0"/>
                          <a:cs typeface="Arial" panose="020B0604020202020204" pitchFamily="34" charset="0"/>
                        </a:rPr>
                        <a:t>36%</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r h="949237">
                <a:tc>
                  <a:txBody>
                    <a:bodyPr/>
                    <a:lstStyle/>
                    <a:p>
                      <a:pPr algn="ctr"/>
                      <a:r>
                        <a:rPr lang="fr-CA" sz="1200" b="1" dirty="0" smtClean="0">
                          <a:solidFill>
                            <a:srgbClr val="5A5A5A"/>
                          </a:solidFill>
                          <a:latin typeface="Arial" panose="020B0604020202020204" pitchFamily="34" charset="0"/>
                          <a:cs typeface="Arial" panose="020B0604020202020204" pitchFamily="34" charset="0"/>
                        </a:rPr>
                        <a:t>28%</a:t>
                      </a:r>
                      <a:endParaRPr lang="fr-CA" sz="1200" b="1" dirty="0">
                        <a:solidFill>
                          <a:srgbClr val="5A5A5A"/>
                        </a:solidFill>
                        <a:latin typeface="Arial" panose="020B0604020202020204" pitchFamily="34" charset="0"/>
                        <a:cs typeface="Arial" panose="020B0604020202020204" pitchFamily="34" charset="0"/>
                      </a:endParaRPr>
                    </a:p>
                  </a:txBody>
                  <a:tcPr anchor="ctr">
                    <a:noFill/>
                  </a:tcPr>
                </a:tc>
              </a:tr>
            </a:tbl>
          </a:graphicData>
        </a:graphic>
      </p:graphicFrame>
    </p:spTree>
    <p:extLst>
      <p:ext uri="{BB962C8B-B14F-4D97-AF65-F5344CB8AC3E}">
        <p14:creationId xmlns:p14="http://schemas.microsoft.com/office/powerpoint/2010/main" val="1386223427"/>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85</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sz="2000" dirty="0">
                <a:solidFill>
                  <a:srgbClr val="9BBB59"/>
                </a:solidFill>
              </a:rPr>
              <a:t>Fréquence à laquelle des malaises sont ressentis dans l’entourage</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829291104"/>
              </p:ext>
            </p:extLst>
          </p:nvPr>
        </p:nvGraphicFramePr>
        <p:xfrm>
          <a:off x="539552" y="1213531"/>
          <a:ext cx="8064893" cy="3943661"/>
        </p:xfrm>
        <a:graphic>
          <a:graphicData uri="http://schemas.openxmlformats.org/drawingml/2006/table">
            <a:tbl>
              <a:tblPr firstRow="1" bandRow="1">
                <a:tableStyleId>{2D5ABB26-0587-4C30-8999-92F81FD0307C}</a:tableStyleId>
              </a:tblPr>
              <a:tblGrid>
                <a:gridCol w="2323322"/>
                <a:gridCol w="890655"/>
                <a:gridCol w="808486"/>
                <a:gridCol w="808486"/>
                <a:gridCol w="808486"/>
                <a:gridCol w="808486"/>
                <a:gridCol w="808486"/>
                <a:gridCol w="808486"/>
              </a:tblGrid>
              <a:tr h="34332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51431">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86095">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10805">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famille (immédiate ou élargie)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1517</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290</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576</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264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163</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126</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98</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4572">
                <a:tc>
                  <a:txBody>
                    <a:bodyPr/>
                    <a:lstStyle/>
                    <a:p>
                      <a:pPr algn="l" fontAlgn="ctr"/>
                      <a:r>
                        <a:rPr lang="fr-CA" sz="1100" b="0" i="0" u="none" strike="noStrike" dirty="0" err="1">
                          <a:solidFill>
                            <a:srgbClr val="595959"/>
                          </a:solidFill>
                          <a:effectLst/>
                          <a:latin typeface="Arial Narrow" panose="020B0606020202030204" pitchFamily="34" charset="0"/>
                        </a:rPr>
                        <a:t>Souvent+à</a:t>
                      </a:r>
                      <a:r>
                        <a:rPr lang="fr-CA" sz="1100" b="0" i="0" u="none" strike="noStrike" dirty="0">
                          <a:solidFill>
                            <a:srgbClr val="595959"/>
                          </a:solidFill>
                          <a:effectLst/>
                          <a:latin typeface="Arial Narrow" panose="020B0606020202030204" pitchFamily="34" charset="0"/>
                        </a:rPr>
                        <a:t> l'occasion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4572">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milieu scolaire/d’études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981</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286</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446</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142</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54</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28*</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25*</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4572">
                <a:tc>
                  <a:txBody>
                    <a:bodyPr/>
                    <a:lstStyle/>
                    <a:p>
                      <a:pPr algn="l" fontAlgn="ctr"/>
                      <a:r>
                        <a:rPr lang="fr-CA" sz="1100" b="0" i="0" u="none" strike="noStrike" dirty="0" err="1" smtClean="0">
                          <a:solidFill>
                            <a:srgbClr val="595959"/>
                          </a:solidFill>
                          <a:effectLst/>
                          <a:latin typeface="Arial Narrow" panose="020B0606020202030204" pitchFamily="34" charset="0"/>
                        </a:rPr>
                        <a:t>Souvent+à</a:t>
                      </a:r>
                      <a:r>
                        <a:rPr lang="fr-CA" sz="1100" b="0" i="0" u="none" strike="noStrike" dirty="0" smtClean="0">
                          <a:solidFill>
                            <a:srgbClr val="595959"/>
                          </a:solidFill>
                          <a:effectLst/>
                          <a:latin typeface="Arial Narrow" panose="020B0606020202030204" pitchFamily="34" charset="0"/>
                        </a:rPr>
                        <a:t> l'occasion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4572">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milieu de travail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819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58</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286</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190</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139</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103</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43</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4572">
                <a:tc>
                  <a:txBody>
                    <a:bodyPr/>
                    <a:lstStyle/>
                    <a:p>
                      <a:pPr algn="l" fontAlgn="ctr"/>
                      <a:r>
                        <a:rPr lang="fr-CA" sz="1100" b="0" i="0" u="none" strike="noStrike" dirty="0" err="1" smtClean="0">
                          <a:solidFill>
                            <a:srgbClr val="595959"/>
                          </a:solidFill>
                          <a:effectLst/>
                          <a:latin typeface="Arial Narrow" panose="020B0606020202030204" pitchFamily="34" charset="0"/>
                        </a:rPr>
                        <a:t>Souvent+à</a:t>
                      </a:r>
                      <a:r>
                        <a:rPr lang="fr-CA" sz="1100" b="0" i="0" u="none" strike="noStrike" dirty="0" smtClean="0">
                          <a:solidFill>
                            <a:srgbClr val="595959"/>
                          </a:solidFill>
                          <a:effectLst/>
                          <a:latin typeface="Arial Narrow" panose="020B0606020202030204" pitchFamily="34" charset="0"/>
                        </a:rPr>
                        <a:t> l'occasion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30</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4572">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cercle d’amis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1613</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333</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627</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265</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162</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126</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100</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64572">
                <a:tc>
                  <a:txBody>
                    <a:bodyPr/>
                    <a:lstStyle/>
                    <a:p>
                      <a:pPr algn="l" fontAlgn="ctr"/>
                      <a:r>
                        <a:rPr lang="fr-CA" sz="1100" b="0" i="0" u="none" strike="noStrike" dirty="0" err="1" smtClean="0">
                          <a:solidFill>
                            <a:srgbClr val="595959"/>
                          </a:solidFill>
                          <a:effectLst/>
                          <a:latin typeface="Arial Narrow" panose="020B0606020202030204" pitchFamily="34" charset="0"/>
                        </a:rPr>
                        <a:t>Souvent+à</a:t>
                      </a:r>
                      <a:r>
                        <a:rPr lang="fr-CA" sz="1100" b="0" i="0" u="none" strike="noStrike" dirty="0" smtClean="0">
                          <a:solidFill>
                            <a:srgbClr val="595959"/>
                          </a:solidFill>
                          <a:effectLst/>
                          <a:latin typeface="Arial Narrow" panose="020B0606020202030204" pitchFamily="34" charset="0"/>
                        </a:rPr>
                        <a:t> l'occasion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Q26. Vous est-il arrivé de ressentir que votre orientation sexuelle/identité de genre créait des malaises dans...</a:t>
            </a:r>
          </a:p>
        </p:txBody>
      </p:sp>
      <p:sp>
        <p:nvSpPr>
          <p:cNvPr id="11" name="ZoneTexte 10"/>
          <p:cNvSpPr txBox="1"/>
          <p:nvPr/>
        </p:nvSpPr>
        <p:spPr>
          <a:xfrm>
            <a:off x="6588224" y="6093296"/>
            <a:ext cx="2016224" cy="400110"/>
          </a:xfrm>
          <a:prstGeom prst="rect">
            <a:avLst/>
          </a:prstGeom>
          <a:noFill/>
        </p:spPr>
        <p:txBody>
          <a:bodyPr wrap="square" rtlCol="0">
            <a:spAutoFit/>
          </a:bodyPr>
          <a:lstStyle/>
          <a:p>
            <a:r>
              <a:rPr lang="fr-CA" sz="1000" b="1" dirty="0" smtClean="0">
                <a:solidFill>
                  <a:srgbClr val="595959"/>
                </a:solidFill>
                <a:latin typeface="Arial Narrow" panose="020B0606020202030204" pitchFamily="34" charset="0"/>
              </a:rPr>
              <a:t>*Attention: petite taille d’échantillon, lire les résultats avec prudence</a:t>
            </a:r>
            <a:endParaRPr lang="fr-CA" sz="10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2130514733"/>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86</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sz="2000" dirty="0">
                <a:solidFill>
                  <a:srgbClr val="9BBB59"/>
                </a:solidFill>
              </a:rPr>
              <a:t>Fréquence à laquelle des malaises sont ressentis dans l’entourage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761129181"/>
              </p:ext>
            </p:extLst>
          </p:nvPr>
        </p:nvGraphicFramePr>
        <p:xfrm>
          <a:off x="539552" y="1463094"/>
          <a:ext cx="8352932" cy="3982131"/>
        </p:xfrm>
        <a:graphic>
          <a:graphicData uri="http://schemas.openxmlformats.org/drawingml/2006/table">
            <a:tbl>
              <a:tblPr firstRow="1" bandRow="1">
                <a:tableStyleId>{2D5ABB26-0587-4C30-8999-92F81FD0307C}</a:tableStyleId>
              </a:tblPr>
              <a:tblGrid>
                <a:gridCol w="2004424"/>
                <a:gridCol w="768404"/>
                <a:gridCol w="697513"/>
                <a:gridCol w="697513"/>
                <a:gridCol w="697513"/>
                <a:gridCol w="697513"/>
                <a:gridCol w="697513"/>
                <a:gridCol w="697513"/>
                <a:gridCol w="697513"/>
                <a:gridCol w="697513"/>
              </a:tblGrid>
              <a:tr h="32992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fr-CA" sz="1100" b="1" kern="1200" baseline="0" noProof="0" dirty="0" smtClean="0">
                          <a:solidFill>
                            <a:schemeClr val="tx1">
                              <a:lumMod val="65000"/>
                              <a:lumOff val="35000"/>
                            </a:schemeClr>
                          </a:solidFill>
                          <a:latin typeface="Arial" panose="020B0604020202020204" pitchFamily="34" charset="0"/>
                          <a:ea typeface="+mn-ea"/>
                          <a:cs typeface="Arial" panose="020B0604020202020204" pitchFamily="34" charset="0"/>
                        </a:rPr>
                        <a:t> sexuelle</a:t>
                      </a:r>
                      <a:endParaRPr lang="fr-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fr-CA" sz="1100" b="1" kern="1200" noProof="0" dirty="0" smtClean="0">
                          <a:solidFill>
                            <a:schemeClr val="tx1">
                              <a:lumMod val="65000"/>
                              <a:lumOff val="35000"/>
                            </a:schemeClr>
                          </a:solidFill>
                          <a:latin typeface="Arial" panose="020B0604020202020204" pitchFamily="34" charset="0"/>
                          <a:ea typeface="+mn-ea"/>
                          <a:cs typeface="Arial" panose="020B0604020202020204" pitchFamily="34" charset="0"/>
                        </a:rPr>
                        <a:t>Identité de genre</a:t>
                      </a:r>
                      <a:endParaRPr lang="fr-CA" sz="1100" b="1" kern="1200" noProof="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45522">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659476">
                <a:tc vMerge="1">
                  <a:txBody>
                    <a:bodyPr/>
                    <a:lstStyle/>
                    <a:p>
                      <a:endParaRPr lang="fr-CA"/>
                    </a:p>
                  </a:txBody>
                  <a:tcPr/>
                </a:tc>
                <a:tc vMerge="1">
                  <a:txBody>
                    <a:bodyPr/>
                    <a:lstStyle/>
                    <a:p>
                      <a:endParaRPr lang="fr-CA"/>
                    </a:p>
                  </a:txBody>
                  <a:tcPr/>
                </a:tc>
                <a:tc>
                  <a:txBody>
                    <a:bodyPr/>
                    <a:lstStyle/>
                    <a:p>
                      <a:pPr algn="ctr" fontAlgn="b"/>
                      <a:r>
                        <a:rPr lang="fr-CA" sz="800" b="1" i="0" u="none" strike="noStrike" dirty="0" smtClean="0">
                          <a:solidFill>
                            <a:srgbClr val="595959"/>
                          </a:solidFill>
                          <a:effectLst/>
                          <a:latin typeface="Arial"/>
                        </a:rPr>
                        <a:t>Homo.</a:t>
                      </a:r>
                      <a:endParaRPr lang="fr-CA" sz="8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dirty="0" smtClean="0">
                          <a:solidFill>
                            <a:srgbClr val="595959"/>
                          </a:solidFill>
                          <a:effectLst/>
                          <a:latin typeface="Arial"/>
                        </a:rPr>
                        <a:t>Bi.</a:t>
                      </a:r>
                      <a:endParaRPr lang="fr-CA" sz="8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noProof="0" dirty="0" smtClean="0">
                          <a:solidFill>
                            <a:srgbClr val="595959"/>
                          </a:solidFill>
                          <a:effectLst/>
                          <a:latin typeface="Arial"/>
                        </a:rPr>
                        <a:t>Pan.</a:t>
                      </a:r>
                      <a:endParaRPr lang="fr-CA" sz="8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noProof="0" dirty="0" err="1" smtClean="0">
                          <a:solidFill>
                            <a:srgbClr val="595959"/>
                          </a:solidFill>
                          <a:effectLst/>
                          <a:latin typeface="Arial"/>
                        </a:rPr>
                        <a:t>Asex</a:t>
                      </a:r>
                      <a:r>
                        <a:rPr lang="fr-CA" sz="800" b="1" i="0" u="none" strike="noStrike" noProof="0" dirty="0" smtClean="0">
                          <a:solidFill>
                            <a:srgbClr val="595959"/>
                          </a:solidFill>
                          <a:effectLst/>
                          <a:latin typeface="Arial"/>
                        </a:rPr>
                        <a:t>.</a:t>
                      </a:r>
                      <a:endParaRPr lang="fr-CA" sz="8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noProof="0" dirty="0" err="1">
                          <a:solidFill>
                            <a:srgbClr val="595959"/>
                          </a:solidFill>
                          <a:effectLst/>
                          <a:latin typeface="Arial"/>
                        </a:rPr>
                        <a:t>Cisgenre</a:t>
                      </a:r>
                      <a:endParaRPr lang="fr-CA" sz="8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noProof="0" dirty="0">
                          <a:solidFill>
                            <a:srgbClr val="595959"/>
                          </a:solidFill>
                          <a:effectLst/>
                          <a:latin typeface="Arial"/>
                        </a:rPr>
                        <a:t>Personne </a:t>
                      </a:r>
                      <a:r>
                        <a:rPr lang="fr-CA" sz="800" b="1" i="0" u="none" strike="noStrike" noProof="0" dirty="0" err="1">
                          <a:solidFill>
                            <a:srgbClr val="595959"/>
                          </a:solidFill>
                          <a:effectLst/>
                          <a:latin typeface="Arial"/>
                        </a:rPr>
                        <a:t>trans</a:t>
                      </a:r>
                      <a:r>
                        <a:rPr lang="fr-CA" sz="800" b="1" i="0" u="none" strike="noStrike" noProof="0" dirty="0">
                          <a:solidFill>
                            <a:srgbClr val="595959"/>
                          </a:solidFill>
                          <a:effectLst/>
                          <a:latin typeface="Arial"/>
                        </a:rPr>
                        <a:t>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noProof="0" dirty="0">
                          <a:solidFill>
                            <a:srgbClr val="595959"/>
                          </a:solidFill>
                          <a:effectLst/>
                          <a:latin typeface="Arial"/>
                        </a:rPr>
                        <a:t>Personne </a:t>
                      </a:r>
                      <a:r>
                        <a:rPr lang="fr-CA" sz="800" b="1" i="0" u="none" strike="noStrike" noProof="0" dirty="0" err="1">
                          <a:solidFill>
                            <a:srgbClr val="595959"/>
                          </a:solidFill>
                          <a:effectLst/>
                          <a:latin typeface="Arial"/>
                        </a:rPr>
                        <a:t>trans</a:t>
                      </a:r>
                      <a:r>
                        <a:rPr lang="fr-CA" sz="800" b="1" i="0" u="none" strike="noStrike" noProof="0" dirty="0">
                          <a:solidFill>
                            <a:srgbClr val="595959"/>
                          </a:solidFill>
                          <a:effectLst/>
                          <a:latin typeface="Arial"/>
                        </a:rPr>
                        <a:t> </a:t>
                      </a:r>
                      <a:r>
                        <a:rPr lang="fr-CA" sz="800" b="1" i="0" u="none" strike="noStrike" noProof="0" dirty="0" smtClean="0">
                          <a:solidFill>
                            <a:srgbClr val="595959"/>
                          </a:solidFill>
                          <a:effectLst/>
                          <a:latin typeface="Arial"/>
                        </a:rPr>
                        <a:t>non binaire</a:t>
                      </a:r>
                      <a:endParaRPr lang="fr-CA" sz="800" b="1" i="0" u="none" strike="noStrike" noProof="0"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800" b="1" i="0" u="none" strike="noStrike" noProof="0" dirty="0" smtClean="0">
                          <a:solidFill>
                            <a:srgbClr val="595959"/>
                          </a:solidFill>
                          <a:effectLst/>
                          <a:latin typeface="Arial"/>
                        </a:rPr>
                        <a:t>Non-binaire : Genre fluide / </a:t>
                      </a:r>
                      <a:r>
                        <a:rPr lang="fr-CA" sz="800" b="1" i="0" u="none" strike="noStrike" noProof="0" dirty="0" err="1">
                          <a:solidFill>
                            <a:srgbClr val="595959"/>
                          </a:solidFill>
                          <a:effectLst/>
                          <a:latin typeface="Arial"/>
                        </a:rPr>
                        <a:t>Agenre</a:t>
                      </a:r>
                      <a:r>
                        <a:rPr lang="fr-CA" sz="800" b="1" i="0" u="none" strike="noStrike" noProof="0" dirty="0">
                          <a:solidFill>
                            <a:srgbClr val="595959"/>
                          </a:solidFill>
                          <a:effectLst/>
                          <a:latin typeface="Arial"/>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94775">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famille (immédiate ou élargie)</a:t>
                      </a:r>
                    </a:p>
                    <a:p>
                      <a:pPr marL="0" marR="0" lvl="0" indent="0" algn="l" defTabSz="914400" rtl="0" eaLnBrk="1" fontAlgn="ctr" latinLnBrk="0" hangingPunct="1">
                        <a:lnSpc>
                          <a:spcPct val="100000"/>
                        </a:lnSpc>
                        <a:spcBef>
                          <a:spcPts val="0"/>
                        </a:spcBef>
                        <a:spcAft>
                          <a:spcPts val="0"/>
                        </a:spcAft>
                        <a:buClrTx/>
                        <a:buSzTx/>
                        <a:buFontTx/>
                        <a:buNone/>
                        <a:tabLst/>
                        <a:defRPr/>
                      </a:pPr>
                      <a:r>
                        <a:rPr lang="en-CA" sz="800" b="1" kern="1200" dirty="0" smtClean="0">
                          <a:solidFill>
                            <a:srgbClr val="B5CC22"/>
                          </a:solidFill>
                          <a:latin typeface="Arial Narrow" panose="020B0606020202030204" pitchFamily="34" charset="0"/>
                          <a:ea typeface="+mn-ea"/>
                          <a:cs typeface="Arial" pitchFamily="34" charset="0"/>
                        </a:rPr>
                        <a:t>                                                                              </a:t>
                      </a:r>
                      <a:r>
                        <a:rPr lang="en-CA" sz="800" b="1" kern="1200" dirty="0" smtClean="0">
                          <a:solidFill>
                            <a:srgbClr val="7F7F7F"/>
                          </a:solidFill>
                          <a:latin typeface="Arial Narrow" panose="020B0606020202030204" pitchFamily="34" charset="0"/>
                          <a:ea typeface="+mn-ea"/>
                          <a:cs typeface="Arial" pitchFamily="34" charset="0"/>
                        </a:rPr>
                        <a:t>n=</a:t>
                      </a:r>
                      <a:r>
                        <a:rPr lang="en-CA" sz="800" b="1" kern="1200" dirty="0" smtClean="0">
                          <a:solidFill>
                            <a:srgbClr val="B5CC22"/>
                          </a:solidFill>
                          <a:latin typeface="Arial Narrow" panose="020B0606020202030204" pitchFamily="34" charset="0"/>
                          <a:ea typeface="+mn-ea"/>
                          <a:cs typeface="Arial" pitchFamily="34" charset="0"/>
                        </a:rPr>
                        <a:t>             </a:t>
                      </a:r>
                      <a:r>
                        <a:rPr lang="en-CA" sz="800" b="1" kern="1200" baseline="0" dirty="0" smtClean="0">
                          <a:solidFill>
                            <a:srgbClr val="B5CC22"/>
                          </a:solidFill>
                          <a:latin typeface="Arial Narrow" panose="020B0606020202030204" pitchFamily="34" charset="0"/>
                          <a:ea typeface="+mn-ea"/>
                          <a:cs typeface="Arial" pitchFamily="34" charset="0"/>
                        </a:rPr>
                        <a:t>                                                                                                                                                       </a:t>
                      </a:r>
                      <a:endParaRPr lang="en-CA" sz="800" b="1" kern="1200" dirty="0" smtClean="0">
                        <a:solidFill>
                          <a:srgbClr val="7F7F7F"/>
                        </a:solidFill>
                        <a:latin typeface="Arial Narrow" panose="020B0606020202030204"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1517</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699</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420</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259</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76</a:t>
                      </a: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1196</a:t>
                      </a: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132</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135</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44</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50347">
                <a:tc>
                  <a:txBody>
                    <a:bodyPr/>
                    <a:lstStyle/>
                    <a:p>
                      <a:pPr algn="l" fontAlgn="ctr"/>
                      <a:r>
                        <a:rPr lang="fr-CA" sz="1100" b="0" i="0" u="none" strike="noStrike" dirty="0" err="1" smtClean="0">
                          <a:solidFill>
                            <a:srgbClr val="595959"/>
                          </a:solidFill>
                          <a:effectLst/>
                          <a:latin typeface="Arial Narrow" panose="020B0606020202030204" pitchFamily="34" charset="0"/>
                        </a:rPr>
                        <a:t>Souvent+à</a:t>
                      </a:r>
                      <a:r>
                        <a:rPr lang="fr-CA" sz="1100" b="0" i="0" u="none" strike="noStrike" dirty="0" smtClean="0">
                          <a:solidFill>
                            <a:srgbClr val="595959"/>
                          </a:solidFill>
                          <a:effectLst/>
                          <a:latin typeface="Arial Narrow" panose="020B0606020202030204" pitchFamily="34" charset="0"/>
                        </a:rPr>
                        <a:t> l'occasion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50347">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milieu scolaire/d’études</a:t>
                      </a:r>
                      <a:r>
                        <a:rPr lang="en-CA" sz="800" b="1" kern="1200" dirty="0" smtClean="0">
                          <a:solidFill>
                            <a:srgbClr val="7F7F7F"/>
                          </a:solidFill>
                          <a:latin typeface="Arial Narrow" panose="020B0606020202030204" pitchFamily="34" charset="0"/>
                          <a:ea typeface="+mn-ea"/>
                          <a:cs typeface="Arial" pitchFamily="34" charset="0"/>
                        </a:rPr>
                        <a:t>          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981</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404</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298</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193</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48</a:t>
                      </a: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746</a:t>
                      </a: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84</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105</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37</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50347">
                <a:tc>
                  <a:txBody>
                    <a:bodyPr/>
                    <a:lstStyle/>
                    <a:p>
                      <a:pPr algn="l" fontAlgn="ctr"/>
                      <a:r>
                        <a:rPr lang="fr-CA" sz="1100" b="0" i="0" u="none" strike="noStrike" dirty="0" err="1" smtClean="0">
                          <a:solidFill>
                            <a:srgbClr val="595959"/>
                          </a:solidFill>
                          <a:effectLst/>
                          <a:latin typeface="Arial Narrow" panose="020B0606020202030204" pitchFamily="34" charset="0"/>
                        </a:rPr>
                        <a:t>Souvent+à</a:t>
                      </a:r>
                      <a:r>
                        <a:rPr lang="fr-CA" sz="1100" b="0" i="0" u="none" strike="noStrike" dirty="0" smtClean="0">
                          <a:solidFill>
                            <a:srgbClr val="595959"/>
                          </a:solidFill>
                          <a:effectLst/>
                          <a:latin typeface="Arial Narrow" panose="020B0606020202030204" pitchFamily="34" charset="0"/>
                        </a:rPr>
                        <a:t> l'occasion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50347">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milieu de travail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819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486</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175</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24*</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686</a:t>
                      </a: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62</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52</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smtClean="0">
                          <a:solidFill>
                            <a:srgbClr val="595959"/>
                          </a:solidFill>
                          <a:effectLst/>
                          <a:latin typeface="Arial Narrow" panose="020B0606020202030204" pitchFamily="34" charset="0"/>
                        </a:rPr>
                        <a:t>15*</a:t>
                      </a:r>
                      <a:endParaRPr lang="fr-CA" sz="9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50347">
                <a:tc>
                  <a:txBody>
                    <a:bodyPr/>
                    <a:lstStyle/>
                    <a:p>
                      <a:pPr algn="l" fontAlgn="ctr"/>
                      <a:r>
                        <a:rPr lang="fr-CA" sz="1100" b="0" i="0" u="none" strike="noStrike" dirty="0" err="1" smtClean="0">
                          <a:solidFill>
                            <a:srgbClr val="595959"/>
                          </a:solidFill>
                          <a:effectLst/>
                          <a:latin typeface="Arial Narrow" panose="020B0606020202030204" pitchFamily="34" charset="0"/>
                        </a:rPr>
                        <a:t>Souvent+à</a:t>
                      </a:r>
                      <a:r>
                        <a:rPr lang="fr-CA" sz="1100" b="0" i="0" u="none" strike="noStrike" dirty="0" smtClean="0">
                          <a:solidFill>
                            <a:srgbClr val="595959"/>
                          </a:solidFill>
                          <a:effectLst/>
                          <a:latin typeface="Arial Narrow" panose="020B0606020202030204" pitchFamily="34" charset="0"/>
                        </a:rPr>
                        <a:t> l'occasion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50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50347">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cercle d’amis                          </a:t>
                      </a:r>
                      <a:r>
                        <a:rPr lang="en-CA" sz="800" b="1" kern="1200" dirty="0" smtClean="0">
                          <a:solidFill>
                            <a:srgbClr val="7F7F7F"/>
                          </a:solidFill>
                          <a:latin typeface="Arial Narrow" panose="020B0606020202030204" pitchFamily="34" charset="0"/>
                          <a:ea typeface="+mn-ea"/>
                          <a:cs typeface="Arial" pitchFamily="34" charset="0"/>
                        </a:rPr>
                        <a:t>n=</a:t>
                      </a:r>
                      <a:r>
                        <a:rPr lang="en-CA" sz="1100" b="1" dirty="0" smtClean="0">
                          <a:solidFill>
                            <a:srgbClr val="B5CC22"/>
                          </a:solidFill>
                          <a:latin typeface="Arial Narrow" panose="020B0606020202030204" pitchFamily="34" charset="0"/>
                          <a:cs typeface="Arial" pitchFamily="34" charset="0"/>
                        </a:rPr>
                        <a:t>  </a:t>
                      </a:r>
                      <a:endParaRPr lang="en-CA" sz="800" b="1" kern="1200" dirty="0" smtClean="0">
                        <a:solidFill>
                          <a:srgbClr val="B5CC22"/>
                        </a:solidFill>
                        <a:latin typeface="Arial Narrow" panose="020B0606020202030204" pitchFamily="34" charset="0"/>
                        <a:ea typeface="+mn-ea"/>
                        <a:cs typeface="Arial"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1613</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727</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447</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284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88</a:t>
                      </a: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1266</a:t>
                      </a: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138</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148</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49</a:t>
                      </a: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50347">
                <a:tc>
                  <a:txBody>
                    <a:bodyPr/>
                    <a:lstStyle/>
                    <a:p>
                      <a:pPr algn="l" fontAlgn="ctr"/>
                      <a:r>
                        <a:rPr lang="fr-CA" sz="1100" b="0" i="0" u="none" strike="noStrike" dirty="0" err="1" smtClean="0">
                          <a:solidFill>
                            <a:srgbClr val="595959"/>
                          </a:solidFill>
                          <a:effectLst/>
                          <a:latin typeface="Arial Narrow" panose="020B0606020202030204" pitchFamily="34" charset="0"/>
                        </a:rPr>
                        <a:t>Souvent+à</a:t>
                      </a:r>
                      <a:r>
                        <a:rPr lang="fr-CA" sz="1100" b="0" i="0" u="none" strike="noStrike" dirty="0" smtClean="0">
                          <a:solidFill>
                            <a:srgbClr val="595959"/>
                          </a:solidFill>
                          <a:effectLst/>
                          <a:latin typeface="Arial Narrow" panose="020B0606020202030204" pitchFamily="34" charset="0"/>
                        </a:rPr>
                        <a:t> l'occasion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Q26. Vous est-il arrivé de ressentir que votre orientation sexuelle/identité de genre créait des malaises dans...</a:t>
            </a:r>
          </a:p>
        </p:txBody>
      </p:sp>
      <p:sp>
        <p:nvSpPr>
          <p:cNvPr id="10" name="ZoneTexte 9"/>
          <p:cNvSpPr txBox="1"/>
          <p:nvPr/>
        </p:nvSpPr>
        <p:spPr>
          <a:xfrm>
            <a:off x="6588224" y="6093296"/>
            <a:ext cx="2016224" cy="400110"/>
          </a:xfrm>
          <a:prstGeom prst="rect">
            <a:avLst/>
          </a:prstGeom>
          <a:noFill/>
        </p:spPr>
        <p:txBody>
          <a:bodyPr wrap="square" rtlCol="0">
            <a:spAutoFit/>
          </a:bodyPr>
          <a:lstStyle/>
          <a:p>
            <a:r>
              <a:rPr lang="fr-CA" sz="1000" b="1" dirty="0" smtClean="0">
                <a:solidFill>
                  <a:srgbClr val="595959"/>
                </a:solidFill>
                <a:latin typeface="Arial Narrow" panose="020B0606020202030204" pitchFamily="34" charset="0"/>
              </a:rPr>
              <a:t>*Attention: petite taille d’échantillon, lire les résultats avec prudence</a:t>
            </a:r>
            <a:endParaRPr lang="fr-CA" sz="1000" b="1" dirty="0">
              <a:solidFill>
                <a:srgbClr val="595959"/>
              </a:solidFill>
              <a:latin typeface="Arial Narrow" panose="020B0606020202030204" pitchFamily="34" charset="0"/>
            </a:endParaRPr>
          </a:p>
        </p:txBody>
      </p:sp>
    </p:spTree>
    <p:extLst>
      <p:ext uri="{BB962C8B-B14F-4D97-AF65-F5344CB8AC3E}">
        <p14:creationId xmlns:p14="http://schemas.microsoft.com/office/powerpoint/2010/main" val="521081503"/>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87</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sz="2000" dirty="0">
                <a:solidFill>
                  <a:srgbClr val="9BBB59"/>
                </a:solidFill>
              </a:rPr>
              <a:t>Fréquence à laquelle des malaises sont ressentis dans l’entourage</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747299725"/>
              </p:ext>
            </p:extLst>
          </p:nvPr>
        </p:nvGraphicFramePr>
        <p:xfrm>
          <a:off x="539552" y="1213531"/>
          <a:ext cx="7778856" cy="4303701"/>
        </p:xfrm>
        <a:graphic>
          <a:graphicData uri="http://schemas.openxmlformats.org/drawingml/2006/table">
            <a:tbl>
              <a:tblPr firstRow="1" bandRow="1">
                <a:tableStyleId>{2D5ABB26-0587-4C30-8999-92F81FD0307C}</a:tableStyleId>
              </a:tblPr>
              <a:tblGrid>
                <a:gridCol w="2802886"/>
                <a:gridCol w="1074498"/>
                <a:gridCol w="975368"/>
                <a:gridCol w="975368"/>
                <a:gridCol w="975368"/>
                <a:gridCol w="975368"/>
              </a:tblGrid>
              <a:tr h="37467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65256">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530473">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48310">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famille (immédiate ou élargie)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1517</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107</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623</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443</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344</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97856">
                <a:tc>
                  <a:txBody>
                    <a:bodyPr/>
                    <a:lstStyle/>
                    <a:p>
                      <a:pPr algn="l" fontAlgn="ctr"/>
                      <a:r>
                        <a:rPr lang="fr-CA" sz="1100" b="0" i="0" u="none" strike="noStrike" dirty="0" err="1">
                          <a:solidFill>
                            <a:srgbClr val="595959"/>
                          </a:solidFill>
                          <a:effectLst/>
                          <a:latin typeface="Arial Narrow" panose="020B0606020202030204" pitchFamily="34" charset="0"/>
                        </a:rPr>
                        <a:t>Souvent+à</a:t>
                      </a:r>
                      <a:r>
                        <a:rPr lang="fr-CA" sz="1100" b="0" i="0" u="none" strike="noStrike" dirty="0">
                          <a:solidFill>
                            <a:srgbClr val="595959"/>
                          </a:solidFill>
                          <a:effectLst/>
                          <a:latin typeface="Arial Narrow" panose="020B0606020202030204" pitchFamily="34" charset="0"/>
                        </a:rPr>
                        <a:t> l'occasion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7856">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milieu scolaire/d’études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981</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72</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338</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321</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250</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97856">
                <a:tc>
                  <a:txBody>
                    <a:bodyPr/>
                    <a:lstStyle/>
                    <a:p>
                      <a:pPr algn="l" fontAlgn="ctr"/>
                      <a:r>
                        <a:rPr lang="fr-CA" sz="1100" b="0" i="0" u="none" strike="noStrike" dirty="0" err="1" smtClean="0">
                          <a:solidFill>
                            <a:srgbClr val="595959"/>
                          </a:solidFill>
                          <a:effectLst/>
                          <a:latin typeface="Arial Narrow" panose="020B0606020202030204" pitchFamily="34" charset="0"/>
                        </a:rPr>
                        <a:t>Souvent+à</a:t>
                      </a:r>
                      <a:r>
                        <a:rPr lang="fr-CA" sz="1100" b="0" i="0" u="none" strike="noStrike" dirty="0" smtClean="0">
                          <a:solidFill>
                            <a:srgbClr val="595959"/>
                          </a:solidFill>
                          <a:effectLst/>
                          <a:latin typeface="Arial Narrow" panose="020B0606020202030204" pitchFamily="34" charset="0"/>
                        </a:rPr>
                        <a:t> l'occasion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7856">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milieu de travail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819</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51</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378</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215</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175</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97856">
                <a:tc>
                  <a:txBody>
                    <a:bodyPr/>
                    <a:lstStyle/>
                    <a:p>
                      <a:pPr algn="l" fontAlgn="ctr"/>
                      <a:r>
                        <a:rPr lang="fr-CA" sz="1100" b="0" i="0" u="none" strike="noStrike" dirty="0" err="1" smtClean="0">
                          <a:solidFill>
                            <a:srgbClr val="595959"/>
                          </a:solidFill>
                          <a:effectLst/>
                          <a:latin typeface="Arial Narrow" panose="020B0606020202030204" pitchFamily="34" charset="0"/>
                        </a:rPr>
                        <a:t>Souvent+à</a:t>
                      </a:r>
                      <a:r>
                        <a:rPr lang="fr-CA" sz="1100" b="0" i="0" u="none" strike="noStrike" dirty="0" smtClean="0">
                          <a:solidFill>
                            <a:srgbClr val="595959"/>
                          </a:solidFill>
                          <a:effectLst/>
                          <a:latin typeface="Arial Narrow" panose="020B0606020202030204" pitchFamily="34" charset="0"/>
                        </a:rPr>
                        <a:t> l'occasion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42</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7856">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fr-CA" sz="1100" b="1" i="0" u="none" strike="noStrike" dirty="0" smtClean="0">
                          <a:solidFill>
                            <a:srgbClr val="595959"/>
                          </a:solidFill>
                          <a:effectLst/>
                          <a:latin typeface="Arial Narrow" panose="020B0606020202030204" pitchFamily="34" charset="0"/>
                        </a:rPr>
                        <a:t>Votre cercle d’amis                                                   </a:t>
                      </a:r>
                      <a:r>
                        <a:rPr lang="en-CA" sz="800" b="1" kern="1200" dirty="0" smtClean="0">
                          <a:solidFill>
                            <a:srgbClr val="7F7F7F"/>
                          </a:solidFill>
                          <a:latin typeface="Arial Narrow" panose="020B0606020202030204" pitchFamily="34" charset="0"/>
                          <a:ea typeface="+mn-ea"/>
                          <a:cs typeface="Arial" pitchFamily="34" charset="0"/>
                        </a:rPr>
                        <a:t>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1613</a:t>
                      </a: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112</a:t>
                      </a: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644</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a:solidFill>
                            <a:srgbClr val="595959"/>
                          </a:solidFill>
                          <a:effectLst/>
                          <a:latin typeface="Arial Narrow" panose="020B0606020202030204" pitchFamily="34" charset="0"/>
                        </a:rPr>
                        <a:t>483</a:t>
                      </a: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r>
                        <a:rPr lang="fr-CA" sz="900" b="0" i="0" u="none" strike="noStrike" dirty="0">
                          <a:solidFill>
                            <a:srgbClr val="595959"/>
                          </a:solidFill>
                          <a:effectLst/>
                          <a:latin typeface="Arial Narrow" panose="020B0606020202030204" pitchFamily="34" charset="0"/>
                        </a:rPr>
                        <a:t>374</a:t>
                      </a: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397856">
                <a:tc>
                  <a:txBody>
                    <a:bodyPr/>
                    <a:lstStyle/>
                    <a:p>
                      <a:pPr algn="l" fontAlgn="ctr"/>
                      <a:r>
                        <a:rPr lang="fr-CA" sz="1100" b="0" i="0" u="none" strike="noStrike" dirty="0" err="1" smtClean="0">
                          <a:solidFill>
                            <a:srgbClr val="595959"/>
                          </a:solidFill>
                          <a:effectLst/>
                          <a:latin typeface="Arial Narrow" panose="020B0606020202030204" pitchFamily="34" charset="0"/>
                        </a:rPr>
                        <a:t>Souvent+à</a:t>
                      </a:r>
                      <a:r>
                        <a:rPr lang="fr-CA" sz="1100" b="0" i="0" u="none" strike="noStrike" dirty="0" smtClean="0">
                          <a:solidFill>
                            <a:srgbClr val="595959"/>
                          </a:solidFill>
                          <a:effectLst/>
                          <a:latin typeface="Arial Narrow" panose="020B0606020202030204" pitchFamily="34" charset="0"/>
                        </a:rPr>
                        <a:t> l'occasion</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Q26. Vous est-il arrivé de ressentir que votre orientation sexuelle/identité de genre créait des malaises dans...</a:t>
            </a:r>
          </a:p>
        </p:txBody>
      </p:sp>
    </p:spTree>
    <p:extLst>
      <p:ext uri="{BB962C8B-B14F-4D97-AF65-F5344CB8AC3E}">
        <p14:creationId xmlns:p14="http://schemas.microsoft.com/office/powerpoint/2010/main" val="4087140970"/>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88</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2003994793"/>
              </p:ext>
            </p:extLst>
          </p:nvPr>
        </p:nvGraphicFramePr>
        <p:xfrm>
          <a:off x="835284" y="1967645"/>
          <a:ext cx="3736716" cy="4040033"/>
        </p:xfrm>
        <a:graphic>
          <a:graphicData uri="http://schemas.openxmlformats.org/drawingml/2006/chart">
            <c:chart xmlns:c="http://schemas.openxmlformats.org/drawingml/2006/chart" xmlns:r="http://schemas.openxmlformats.org/officeDocument/2006/relationships" r:id="rId10"/>
          </a:graphicData>
        </a:graphic>
      </p:graphicFrame>
      <p:sp>
        <p:nvSpPr>
          <p:cNvPr id="12" name="Titre 4"/>
          <p:cNvSpPr>
            <a:spLocks noGrp="1"/>
          </p:cNvSpPr>
          <p:nvPr>
            <p:ph type="title"/>
            <p:custDataLst>
              <p:tags r:id="rId4"/>
            </p:custDataLst>
          </p:nvPr>
        </p:nvSpPr>
        <p:spPr>
          <a:xfrm>
            <a:off x="558800" y="332655"/>
            <a:ext cx="5309344" cy="874367"/>
          </a:xfrm>
        </p:spPr>
        <p:txBody>
          <a:bodyPr>
            <a:normAutofit/>
          </a:bodyPr>
          <a:lstStyle/>
          <a:p>
            <a:r>
              <a:rPr lang="fr-CA" sz="2000" dirty="0" smtClean="0">
                <a:solidFill>
                  <a:srgbClr val="9BBB59"/>
                </a:solidFill>
              </a:rPr>
              <a:t>Niveau d’écoute et de soutien obtenu dans la famille</a:t>
            </a:r>
            <a:endParaRPr lang="fr-CA" dirty="0"/>
          </a:p>
        </p:txBody>
      </p:sp>
      <p:sp>
        <p:nvSpPr>
          <p:cNvPr id="13" name="ZoneTexte 12"/>
          <p:cNvSpPr txBox="1"/>
          <p:nvPr/>
        </p:nvSpPr>
        <p:spPr>
          <a:xfrm>
            <a:off x="1691680" y="1593370"/>
            <a:ext cx="2420856" cy="276999"/>
          </a:xfrm>
          <a:prstGeom prst="rect">
            <a:avLst/>
          </a:prstGeom>
          <a:noFill/>
        </p:spPr>
        <p:txBody>
          <a:bodyPr wrap="none" rtlCol="0">
            <a:spAutoFit/>
          </a:bodyPr>
          <a:lstStyle/>
          <a:p>
            <a:r>
              <a:rPr lang="fr-CA" sz="1200" b="1" dirty="0" smtClean="0">
                <a:solidFill>
                  <a:srgbClr val="595959"/>
                </a:solidFill>
                <a:latin typeface="Arial Narrow" panose="020B0606020202030204" pitchFamily="34" charset="0"/>
              </a:rPr>
              <a:t>Niveau d’écoute par la famille proche</a:t>
            </a:r>
            <a:endParaRPr lang="fr-CA" sz="1200" b="1" dirty="0">
              <a:solidFill>
                <a:srgbClr val="595959"/>
              </a:solidFill>
              <a:latin typeface="Arial Narrow" panose="020B0606020202030204" pitchFamily="34" charset="0"/>
            </a:endParaRPr>
          </a:p>
        </p:txBody>
      </p:sp>
      <p:graphicFrame>
        <p:nvGraphicFramePr>
          <p:cNvPr id="14" name="Graphique 13"/>
          <p:cNvGraphicFramePr/>
          <p:nvPr>
            <p:custDataLst>
              <p:tags r:id="rId5"/>
            </p:custDataLst>
            <p:extLst>
              <p:ext uri="{D42A27DB-BD31-4B8C-83A1-F6EECF244321}">
                <p14:modId xmlns:p14="http://schemas.microsoft.com/office/powerpoint/2010/main" val="105437889"/>
              </p:ext>
            </p:extLst>
          </p:nvPr>
        </p:nvGraphicFramePr>
        <p:xfrm>
          <a:off x="4723716" y="1981255"/>
          <a:ext cx="3736716" cy="4040033"/>
        </p:xfrm>
        <a:graphic>
          <a:graphicData uri="http://schemas.openxmlformats.org/drawingml/2006/chart">
            <c:chart xmlns:c="http://schemas.openxmlformats.org/drawingml/2006/chart" xmlns:r="http://schemas.openxmlformats.org/officeDocument/2006/relationships" r:id="rId11"/>
          </a:graphicData>
        </a:graphic>
      </p:graphicFrame>
      <p:sp>
        <p:nvSpPr>
          <p:cNvPr id="15" name="ZoneTexte 14"/>
          <p:cNvSpPr txBox="1"/>
          <p:nvPr/>
        </p:nvSpPr>
        <p:spPr>
          <a:xfrm>
            <a:off x="5580112" y="1606980"/>
            <a:ext cx="2533066" cy="276999"/>
          </a:xfrm>
          <a:prstGeom prst="rect">
            <a:avLst/>
          </a:prstGeom>
          <a:noFill/>
        </p:spPr>
        <p:txBody>
          <a:bodyPr wrap="none" rtlCol="0">
            <a:spAutoFit/>
          </a:bodyPr>
          <a:lstStyle/>
          <a:p>
            <a:r>
              <a:rPr lang="fr-CA" sz="1200" b="1" dirty="0" smtClean="0">
                <a:solidFill>
                  <a:srgbClr val="595959"/>
                </a:solidFill>
                <a:latin typeface="Arial Narrow" panose="020B0606020202030204" pitchFamily="34" charset="0"/>
              </a:rPr>
              <a:t>Niveau de soutien par la famille proche</a:t>
            </a:r>
            <a:endParaRPr lang="fr-CA" sz="1200" b="1" dirty="0">
              <a:solidFill>
                <a:srgbClr val="595959"/>
              </a:solidFill>
              <a:latin typeface="Arial Narrow" panose="020B0606020202030204" pitchFamily="34" charset="0"/>
            </a:endParaRPr>
          </a:p>
        </p:txBody>
      </p:sp>
      <p:sp>
        <p:nvSpPr>
          <p:cNvPr id="17" name="ZoneTexte 16"/>
          <p:cNvSpPr txBox="1"/>
          <p:nvPr>
            <p:custDataLst>
              <p:tags r:id="rId6"/>
            </p:custDataLst>
          </p:nvPr>
        </p:nvSpPr>
        <p:spPr>
          <a:xfrm>
            <a:off x="500202" y="6017513"/>
            <a:ext cx="8320270" cy="507831"/>
          </a:xfrm>
          <a:prstGeom prst="rect">
            <a:avLst/>
          </a:prstGeom>
        </p:spPr>
        <p:txBody>
          <a:bodyPr>
            <a:spAutoFit/>
          </a:bodyPr>
          <a:lstStyle>
            <a:defPPr>
              <a:defRPr lang="fr-FR"/>
            </a:defPPr>
            <a:lvl1pPr>
              <a:defRPr sz="900">
                <a:solidFill>
                  <a:srgbClr val="595959"/>
                </a:solidFill>
                <a:latin typeface="Arial" panose="020B0604020202020204" pitchFamily="34" charset="0"/>
                <a:cs typeface="Arial" panose="020B0604020202020204" pitchFamily="34" charset="0"/>
              </a:defRPr>
            </a:lvl1pPr>
          </a:lstStyle>
          <a:p>
            <a:r>
              <a:rPr lang="fr-CA" dirty="0"/>
              <a:t>Q27. De façon générale, dans quelle mesure vous êtes-vous senti écouté(e) par votre famille proche lorsque vous leur avez dévoilé votre orientation sexuelle/identité </a:t>
            </a:r>
            <a:r>
              <a:rPr lang="fr-CA" dirty="0" smtClean="0"/>
              <a:t>de </a:t>
            </a:r>
            <a:r>
              <a:rPr lang="fr-CA" dirty="0"/>
              <a:t>genre ?</a:t>
            </a:r>
            <a:br>
              <a:rPr lang="fr-CA" dirty="0"/>
            </a:br>
            <a:r>
              <a:rPr lang="fr-CA" dirty="0"/>
              <a:t>Q28. Dans quelle mesure vous êtes-vous senti soutenu(e) par votre famille proche lorsque vous leur avez dévoilé votre orientation sexuelle/identité de genre ?</a:t>
            </a:r>
          </a:p>
        </p:txBody>
      </p:sp>
      <p:sp>
        <p:nvSpPr>
          <p:cNvPr id="18" name="Rectangle 17"/>
          <p:cNvSpPr/>
          <p:nvPr>
            <p:custDataLst>
              <p:tags r:id="rId7"/>
            </p:custDataLst>
          </p:nvPr>
        </p:nvSpPr>
        <p:spPr>
          <a:xfrm>
            <a:off x="520792" y="1139412"/>
            <a:ext cx="5516254"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ayant </a:t>
            </a:r>
            <a:r>
              <a:rPr lang="fr-CA" sz="900" dirty="0" smtClean="0">
                <a:solidFill>
                  <a:srgbClr val="9BBB59"/>
                </a:solidFill>
                <a:latin typeface="Arial" panose="020B0604020202020204" pitchFamily="34" charset="0"/>
                <a:cs typeface="Arial" panose="020B0604020202020204" pitchFamily="34" charset="0"/>
              </a:rPr>
              <a:t>dévoilé </a:t>
            </a:r>
            <a:r>
              <a:rPr lang="fr-CA" sz="900" dirty="0">
                <a:solidFill>
                  <a:srgbClr val="9BBB59"/>
                </a:solidFill>
                <a:latin typeface="Arial" panose="020B0604020202020204" pitchFamily="34" charset="0"/>
                <a:cs typeface="Arial" panose="020B0604020202020204" pitchFamily="34" charset="0"/>
              </a:rPr>
              <a:t>leur orientation sexuelle / identité de genre </a:t>
            </a:r>
            <a:r>
              <a:rPr lang="fr-CA" sz="900" dirty="0" smtClean="0">
                <a:solidFill>
                  <a:srgbClr val="9BBB59"/>
                </a:solidFill>
                <a:latin typeface="Arial" panose="020B0604020202020204" pitchFamily="34" charset="0"/>
                <a:cs typeface="Arial" panose="020B0604020202020204" pitchFamily="34" charset="0"/>
              </a:rPr>
              <a:t>à ces personnes (n=1495)</a:t>
            </a:r>
            <a:endParaRPr lang="fr-CA" sz="900" dirty="0">
              <a:solidFill>
                <a:srgbClr val="000000"/>
              </a:solidFill>
              <a:latin typeface="Arial" panose="020B0604020202020204" pitchFamily="34" charset="0"/>
              <a:cs typeface="Arial" panose="020B0604020202020204" pitchFamily="34" charset="0"/>
            </a:endParaRPr>
          </a:p>
        </p:txBody>
      </p:sp>
      <p:sp>
        <p:nvSpPr>
          <p:cNvPr id="16" name="Accolade fermante 15"/>
          <p:cNvSpPr/>
          <p:nvPr/>
        </p:nvSpPr>
        <p:spPr>
          <a:xfrm>
            <a:off x="7239270" y="2053794"/>
            <a:ext cx="186869" cy="1378785"/>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a:solidFill>
                <a:schemeClr val="bg1">
                  <a:lumMod val="50000"/>
                </a:schemeClr>
              </a:solidFill>
            </a:endParaRPr>
          </a:p>
        </p:txBody>
      </p:sp>
      <p:sp>
        <p:nvSpPr>
          <p:cNvPr id="7" name="ZoneTexte 6"/>
          <p:cNvSpPr txBox="1"/>
          <p:nvPr/>
        </p:nvSpPr>
        <p:spPr>
          <a:xfrm>
            <a:off x="3458905" y="2634948"/>
            <a:ext cx="490840" cy="276999"/>
          </a:xfrm>
          <a:prstGeom prst="rect">
            <a:avLst/>
          </a:prstGeom>
          <a:noFill/>
        </p:spPr>
        <p:txBody>
          <a:bodyPr wrap="none" rtlCol="0">
            <a:spAutoFit/>
          </a:bodyPr>
          <a:lstStyle/>
          <a:p>
            <a:r>
              <a:rPr lang="fr-CA" sz="1200" b="1" dirty="0" smtClean="0">
                <a:solidFill>
                  <a:srgbClr val="595959"/>
                </a:solidFill>
                <a:latin typeface="Arial" panose="020B0604020202020204" pitchFamily="34" charset="0"/>
                <a:cs typeface="Arial" panose="020B0604020202020204" pitchFamily="34" charset="0"/>
              </a:rPr>
              <a:t>63%</a:t>
            </a:r>
            <a:endParaRPr lang="fr-CA" sz="1200" b="1" dirty="0">
              <a:solidFill>
                <a:srgbClr val="595959"/>
              </a:solidFill>
              <a:latin typeface="Arial" panose="020B0604020202020204" pitchFamily="34" charset="0"/>
              <a:cs typeface="Arial" panose="020B0604020202020204" pitchFamily="34" charset="0"/>
            </a:endParaRPr>
          </a:p>
        </p:txBody>
      </p:sp>
      <p:sp>
        <p:nvSpPr>
          <p:cNvPr id="19" name="ZoneTexte 18"/>
          <p:cNvSpPr txBox="1"/>
          <p:nvPr/>
        </p:nvSpPr>
        <p:spPr>
          <a:xfrm>
            <a:off x="7496964" y="2596612"/>
            <a:ext cx="490840" cy="276999"/>
          </a:xfrm>
          <a:prstGeom prst="rect">
            <a:avLst/>
          </a:prstGeom>
          <a:noFill/>
        </p:spPr>
        <p:txBody>
          <a:bodyPr wrap="none" rtlCol="0">
            <a:spAutoFit/>
          </a:bodyPr>
          <a:lstStyle/>
          <a:p>
            <a:r>
              <a:rPr lang="fr-CA" sz="1200" b="1" dirty="0" smtClean="0">
                <a:solidFill>
                  <a:srgbClr val="595959"/>
                </a:solidFill>
                <a:latin typeface="Arial" panose="020B0604020202020204" pitchFamily="34" charset="0"/>
                <a:cs typeface="Arial" panose="020B0604020202020204" pitchFamily="34" charset="0"/>
              </a:rPr>
              <a:t>59%</a:t>
            </a:r>
            <a:endParaRPr lang="fr-CA" sz="1200" b="1" dirty="0">
              <a:solidFill>
                <a:srgbClr val="595959"/>
              </a:solidFill>
              <a:latin typeface="Arial" panose="020B0604020202020204" pitchFamily="34" charset="0"/>
              <a:cs typeface="Arial" panose="020B0604020202020204" pitchFamily="34" charset="0"/>
            </a:endParaRPr>
          </a:p>
        </p:txBody>
      </p:sp>
      <p:sp>
        <p:nvSpPr>
          <p:cNvPr id="20" name="Accolade fermante 19"/>
          <p:cNvSpPr/>
          <p:nvPr/>
        </p:nvSpPr>
        <p:spPr>
          <a:xfrm>
            <a:off x="3243603" y="2091879"/>
            <a:ext cx="186869" cy="1387184"/>
          </a:xfrm>
          <a:prstGeom prst="rightBrace">
            <a:avLst>
              <a:gd name="adj1" fmla="val 8333"/>
              <a:gd name="adj2" fmla="val 50703"/>
            </a:avLst>
          </a:prstGeom>
          <a:ln/>
        </p:spPr>
        <p:style>
          <a:lnRef idx="1">
            <a:schemeClr val="dk1"/>
          </a:lnRef>
          <a:fillRef idx="0">
            <a:schemeClr val="dk1"/>
          </a:fillRef>
          <a:effectRef idx="0">
            <a:schemeClr val="dk1"/>
          </a:effectRef>
          <a:fontRef idx="minor">
            <a:schemeClr val="tx1"/>
          </a:fontRef>
        </p:style>
        <p:txBody>
          <a:bodyPr rtlCol="0" anchor="ctr"/>
          <a:lstStyle/>
          <a:p>
            <a:pPr algn="ctr"/>
            <a:endParaRPr lang="fr-CA" b="1">
              <a:ln w="12700">
                <a:solidFill>
                  <a:schemeClr val="tx2">
                    <a:satMod val="155000"/>
                  </a:schemeClr>
                </a:solidFill>
                <a:prstDash val="solid"/>
              </a:ln>
              <a:solidFill>
                <a:schemeClr val="bg1">
                  <a:lumMod val="50000"/>
                </a:schemeClr>
              </a:solidFill>
              <a:effectLst>
                <a:outerShdw blurRad="41275" dist="20320" dir="1800000" algn="tl" rotWithShape="0">
                  <a:srgbClr val="000000">
                    <a:alpha val="40000"/>
                  </a:srgbClr>
                </a:outerShdw>
              </a:effectLst>
            </a:endParaRPr>
          </a:p>
        </p:txBody>
      </p:sp>
    </p:spTree>
    <p:extLst>
      <p:ext uri="{BB962C8B-B14F-4D97-AF65-F5344CB8AC3E}">
        <p14:creationId xmlns:p14="http://schemas.microsoft.com/office/powerpoint/2010/main" val="2031152974"/>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89</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188641"/>
            <a:ext cx="5309344" cy="815968"/>
          </a:xfrm>
        </p:spPr>
        <p:txBody>
          <a:bodyPr/>
          <a:lstStyle/>
          <a:p>
            <a:r>
              <a:rPr lang="fr-CA" sz="2000" dirty="0">
                <a:solidFill>
                  <a:srgbClr val="9BBB59"/>
                </a:solidFill>
              </a:rPr>
              <a:t>Niveau d’écoute et de soutien obtenu dans la famille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602699971"/>
              </p:ext>
            </p:extLst>
          </p:nvPr>
        </p:nvGraphicFramePr>
        <p:xfrm>
          <a:off x="539552" y="1213529"/>
          <a:ext cx="7920879" cy="3079566"/>
        </p:xfrm>
        <a:graphic>
          <a:graphicData uri="http://schemas.openxmlformats.org/drawingml/2006/table">
            <a:tbl>
              <a:tblPr firstRow="1" bandRow="1">
                <a:tableStyleId>{2D5ABB26-0587-4C30-8999-92F81FD0307C}</a:tableStyleId>
              </a:tblPr>
              <a:tblGrid>
                <a:gridCol w="2281834"/>
                <a:gridCol w="874751"/>
                <a:gridCol w="794049"/>
                <a:gridCol w="794049"/>
                <a:gridCol w="794049"/>
                <a:gridCol w="794049"/>
                <a:gridCol w="794049"/>
                <a:gridCol w="794049"/>
              </a:tblGrid>
              <a:tr h="35920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5843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508578">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5835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569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261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162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98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48747">
                <a:tc>
                  <a:txBody>
                    <a:bodyPr/>
                    <a:lstStyle/>
                    <a:p>
                      <a:pPr algn="l" fontAlgn="ctr"/>
                      <a:r>
                        <a:rPr lang="fr-CA" sz="1100" b="1" i="0" u="none" strike="noStrike" noProof="0" dirty="0" smtClean="0">
                          <a:solidFill>
                            <a:srgbClr val="595959"/>
                          </a:solidFill>
                          <a:effectLst/>
                          <a:latin typeface="Arial Narrow" panose="020B0606020202030204" pitchFamily="34" charset="0"/>
                        </a:rPr>
                        <a:t>S’est</a:t>
                      </a:r>
                      <a:r>
                        <a:rPr lang="fr-CA" sz="1100" b="1" i="0" u="none" strike="noStrike" baseline="0" noProof="0" dirty="0" smtClean="0">
                          <a:solidFill>
                            <a:srgbClr val="595959"/>
                          </a:solidFill>
                          <a:effectLst/>
                          <a:latin typeface="Arial Narrow" panose="020B0606020202030204" pitchFamily="34" charset="0"/>
                        </a:rPr>
                        <a:t> s</a:t>
                      </a:r>
                      <a:r>
                        <a:rPr lang="fr-CA" sz="1100" b="1" i="0" u="none" strike="noStrike" noProof="0" dirty="0" smtClean="0">
                          <a:solidFill>
                            <a:srgbClr val="595959"/>
                          </a:solidFill>
                          <a:effectLst/>
                          <a:latin typeface="Arial Narrow" panose="020B0606020202030204" pitchFamily="34" charset="0"/>
                        </a:rPr>
                        <a:t>ent</a:t>
                      </a:r>
                      <a:r>
                        <a:rPr lang="fr-CA" sz="1100" b="1" i="0" u="none" strike="noStrike" baseline="0" noProof="0" dirty="0" smtClean="0">
                          <a:solidFill>
                            <a:srgbClr val="595959"/>
                          </a:solidFill>
                          <a:effectLst/>
                          <a:latin typeface="Arial Narrow" panose="020B0606020202030204" pitchFamily="34" charset="0"/>
                        </a:rPr>
                        <a:t>i écouté(e) par la famille proche</a:t>
                      </a:r>
                      <a:endParaRPr lang="fr-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448747">
                <a:tc>
                  <a:txBody>
                    <a:bodyPr/>
                    <a:lstStyle/>
                    <a:p>
                      <a:pPr algn="l" fontAlgn="ctr"/>
                      <a:r>
                        <a:rPr lang="fr-CA" sz="1100" b="0" i="0" u="none" strike="noStrike" noProof="0" dirty="0" err="1">
                          <a:solidFill>
                            <a:srgbClr val="595959"/>
                          </a:solidFill>
                          <a:effectLst/>
                          <a:latin typeface="Arial Narrow" panose="020B0606020202030204" pitchFamily="34" charset="0"/>
                        </a:rPr>
                        <a:t>Très+Assez</a:t>
                      </a:r>
                      <a:r>
                        <a:rPr lang="fr-CA" sz="1100" b="0" i="0" u="none" strike="noStrike" noProof="0" dirty="0">
                          <a:solidFill>
                            <a:srgbClr val="595959"/>
                          </a:solidFill>
                          <a:effectLst/>
                          <a:latin typeface="Arial Narrow" panose="020B0606020202030204" pitchFamily="34" charset="0"/>
                        </a:rPr>
                        <a:t> écouté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71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8747">
                <a:tc>
                  <a:txBody>
                    <a:bodyPr/>
                    <a:lstStyle/>
                    <a:p>
                      <a:pPr algn="l" fontAlgn="ctr"/>
                      <a:r>
                        <a:rPr lang="fr-CA" sz="1100" b="1" i="0" u="none" strike="noStrike" noProof="0" dirty="0" smtClean="0">
                          <a:solidFill>
                            <a:srgbClr val="595959"/>
                          </a:solidFill>
                          <a:effectLst/>
                          <a:latin typeface="Arial Narrow" panose="020B0606020202030204" pitchFamily="34" charset="0"/>
                        </a:rPr>
                        <a:t>S’est senti soutenu(e) par la</a:t>
                      </a:r>
                      <a:r>
                        <a:rPr lang="fr-CA" sz="1100" b="1" i="0" u="none" strike="noStrike" baseline="0" noProof="0" dirty="0" smtClean="0">
                          <a:solidFill>
                            <a:srgbClr val="595959"/>
                          </a:solidFill>
                          <a:effectLst/>
                          <a:latin typeface="Arial Narrow" panose="020B0606020202030204" pitchFamily="34" charset="0"/>
                        </a:rPr>
                        <a:t> </a:t>
                      </a:r>
                      <a:r>
                        <a:rPr lang="fr-CA" sz="1100" b="1" i="0" u="none" strike="noStrike" noProof="0" dirty="0" smtClean="0">
                          <a:solidFill>
                            <a:srgbClr val="595959"/>
                          </a:solidFill>
                          <a:effectLst/>
                          <a:latin typeface="Arial Narrow" panose="020B0606020202030204" pitchFamily="34" charset="0"/>
                        </a:rPr>
                        <a:t>famille proche</a:t>
                      </a:r>
                      <a:endParaRPr lang="fr-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448747">
                <a:tc>
                  <a:txBody>
                    <a:bodyPr/>
                    <a:lstStyle/>
                    <a:p>
                      <a:pPr algn="l" fontAlgn="ctr"/>
                      <a:r>
                        <a:rPr lang="fr-CA" sz="1100" b="0" i="0" u="none" strike="noStrike" noProof="0" dirty="0" err="1">
                          <a:solidFill>
                            <a:srgbClr val="595959"/>
                          </a:solidFill>
                          <a:effectLst/>
                          <a:latin typeface="Arial Narrow" panose="020B0606020202030204" pitchFamily="34" charset="0"/>
                        </a:rPr>
                        <a:t>Beaucoup+assez</a:t>
                      </a:r>
                      <a:r>
                        <a:rPr lang="fr-CA" sz="1100" b="0" i="0" u="none" strike="noStrike" noProof="0" dirty="0">
                          <a:solidFill>
                            <a:srgbClr val="595959"/>
                          </a:solidFill>
                          <a:effectLst/>
                          <a:latin typeface="Arial Narrow" panose="020B0606020202030204" pitchFamily="34" charset="0"/>
                        </a:rPr>
                        <a:t> soutenu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74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5"/>
            </p:custDataLst>
          </p:nvPr>
        </p:nvSpPr>
        <p:spPr>
          <a:xfrm>
            <a:off x="500202" y="6017513"/>
            <a:ext cx="8176254" cy="507831"/>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Q27. </a:t>
            </a:r>
            <a:r>
              <a:rPr lang="fr-CA" sz="900" dirty="0">
                <a:solidFill>
                  <a:srgbClr val="595959"/>
                </a:solidFill>
                <a:latin typeface="Arial" panose="020B0604020202020204" pitchFamily="34" charset="0"/>
                <a:cs typeface="Arial" panose="020B0604020202020204" pitchFamily="34" charset="0"/>
              </a:rPr>
              <a:t>De façon générale, dans quelle mesure vous êtes-vous senti écouté(e) par votre famille proche lorsque vous leur avez dévoilé votre orientation sexuelle/identité de genre? </a:t>
            </a:r>
            <a:endParaRPr lang="fr-CA" sz="900" dirty="0" smtClean="0">
              <a:solidFill>
                <a:srgbClr val="595959"/>
              </a:solidFill>
              <a:latin typeface="Arial" panose="020B0604020202020204" pitchFamily="34" charset="0"/>
              <a:cs typeface="Arial" panose="020B0604020202020204" pitchFamily="34" charset="0"/>
            </a:endParaRPr>
          </a:p>
          <a:p>
            <a:r>
              <a:rPr lang="fr-CA" sz="900" dirty="0" smtClean="0">
                <a:solidFill>
                  <a:srgbClr val="595959"/>
                </a:solidFill>
                <a:latin typeface="Arial" panose="020B0604020202020204" pitchFamily="34" charset="0"/>
                <a:cs typeface="Arial" panose="020B0604020202020204" pitchFamily="34" charset="0"/>
              </a:rPr>
              <a:t>Q28</a:t>
            </a:r>
            <a:r>
              <a:rPr lang="fr-CA" sz="900" dirty="0">
                <a:solidFill>
                  <a:srgbClr val="595959"/>
                </a:solidFill>
                <a:latin typeface="Arial" panose="020B0604020202020204" pitchFamily="34" charset="0"/>
                <a:cs typeface="Arial" panose="020B0604020202020204" pitchFamily="34" charset="0"/>
              </a:rPr>
              <a:t>. Dans quelle mesure vous êtes-vous senti soutenu(e) par votre famille proche lorsque vous leur avez dévoilé votre orientation sexuelle/identité de genre? </a:t>
            </a:r>
          </a:p>
        </p:txBody>
      </p:sp>
    </p:spTree>
    <p:extLst>
      <p:ext uri="{BB962C8B-B14F-4D97-AF65-F5344CB8AC3E}">
        <p14:creationId xmlns:p14="http://schemas.microsoft.com/office/powerpoint/2010/main" val="1629062555"/>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25" name="Rectangle 5"/>
          <p:cNvSpPr>
            <a:spLocks noGrp="1" noChangeArrowheads="1"/>
          </p:cNvSpPr>
          <p:nvPr>
            <p:ph type="title"/>
            <p:custDataLst>
              <p:tags r:id="rId1"/>
            </p:custDataLst>
          </p:nvPr>
        </p:nvSpPr>
        <p:spPr/>
        <p:txBody>
          <a:bodyPr>
            <a:normAutofit/>
          </a:bodyPr>
          <a:lstStyle/>
          <a:p>
            <a:pPr algn="just">
              <a:spcBef>
                <a:spcPts val="1200"/>
              </a:spcBef>
              <a:buClr>
                <a:schemeClr val="tx2"/>
              </a:buClr>
            </a:pPr>
            <a:r>
              <a:rPr lang="fr-CA" dirty="0" smtClean="0">
                <a:solidFill>
                  <a:srgbClr val="9BBB59"/>
                </a:solidFill>
              </a:rPr>
              <a:t>Méthodologie</a:t>
            </a:r>
            <a:endParaRPr lang="fr-CA" dirty="0">
              <a:solidFill>
                <a:srgbClr val="9BBB59"/>
              </a:solidFill>
            </a:endParaRPr>
          </a:p>
        </p:txBody>
      </p:sp>
      <p:sp>
        <p:nvSpPr>
          <p:cNvPr id="5" name="Espace réservé du pied de page 4"/>
          <p:cNvSpPr>
            <a:spLocks noGrp="1"/>
          </p:cNvSpPr>
          <p:nvPr>
            <p:ph type="ftr" sz="quarter" idx="11"/>
            <p:custDataLst>
              <p:tags r:id="rId2"/>
            </p:custDataLst>
          </p:nvPr>
        </p:nvSpPr>
        <p:spPr/>
        <p:txBody>
          <a:bodyPr/>
          <a:lstStyle/>
          <a:p>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3"/>
            </p:custDataLst>
          </p:nvPr>
        </p:nvSpPr>
        <p:spPr/>
        <p:txBody>
          <a:bodyPr/>
          <a:lstStyle/>
          <a:p>
            <a:fld id="{E7B58D81-04C7-47EB-9B1C-20051A4D7758}" type="slidenum">
              <a:rPr lang="en-CA" smtClean="0">
                <a:solidFill>
                  <a:srgbClr val="000000">
                    <a:tint val="75000"/>
                  </a:srgbClr>
                </a:solidFill>
              </a:rPr>
              <a:pPr/>
              <a:t>9</a:t>
            </a:fld>
            <a:endParaRPr lang="en-CA">
              <a:solidFill>
                <a:srgbClr val="000000">
                  <a:tint val="75000"/>
                </a:srgbClr>
              </a:solidFill>
            </a:endParaRPr>
          </a:p>
        </p:txBody>
      </p:sp>
      <p:sp>
        <p:nvSpPr>
          <p:cNvPr id="7" name="Espace réservé du contenu 6"/>
          <p:cNvSpPr>
            <a:spLocks noGrp="1"/>
          </p:cNvSpPr>
          <p:nvPr>
            <p:ph type="body" sz="quarter" idx="13"/>
            <p:custDataLst>
              <p:tags r:id="rId4"/>
            </p:custDataLst>
          </p:nvPr>
        </p:nvSpPr>
        <p:spPr>
          <a:xfrm>
            <a:off x="585845" y="1556792"/>
            <a:ext cx="5311775" cy="4968552"/>
          </a:xfrm>
        </p:spPr>
        <p:txBody>
          <a:bodyPr>
            <a:normAutofit/>
          </a:bodyPr>
          <a:lstStyle/>
          <a:p>
            <a:pPr>
              <a:lnSpc>
                <a:spcPct val="95000"/>
              </a:lnSpc>
              <a:spcBef>
                <a:spcPts val="1800"/>
              </a:spcBef>
              <a:defRPr/>
            </a:pPr>
            <a:r>
              <a:rPr lang="fr-CA" sz="1200" b="0" dirty="0">
                <a:solidFill>
                  <a:srgbClr val="7F7F7F"/>
                </a:solidFill>
              </a:rPr>
              <a:t>En l’absence de données officielles précises sur la démographie de la population LGBT et compte tenu du désir de comparer les résultats entre </a:t>
            </a:r>
            <a:r>
              <a:rPr lang="fr-CA" sz="1200" b="0" dirty="0" smtClean="0">
                <a:solidFill>
                  <a:srgbClr val="7F7F7F"/>
                </a:solidFill>
              </a:rPr>
              <a:t>les communautés </a:t>
            </a:r>
            <a:r>
              <a:rPr lang="fr-CA" sz="1200" b="0" dirty="0">
                <a:solidFill>
                  <a:srgbClr val="7F7F7F"/>
                </a:solidFill>
              </a:rPr>
              <a:t>LGBT et la population générale, nous avons choisi de pondérer notre échantillon LGBT de façon similaire à notre échantillon d’hétérosexuels </a:t>
            </a:r>
            <a:r>
              <a:rPr lang="fr-CA" sz="1200" b="0" dirty="0" err="1">
                <a:solidFill>
                  <a:srgbClr val="7F7F7F"/>
                </a:solidFill>
              </a:rPr>
              <a:t>cisgenres</a:t>
            </a:r>
            <a:r>
              <a:rPr lang="fr-CA" sz="1200" b="0" dirty="0">
                <a:solidFill>
                  <a:srgbClr val="7F7F7F"/>
                </a:solidFill>
              </a:rPr>
              <a:t>. Nous avons donc </a:t>
            </a:r>
            <a:r>
              <a:rPr lang="fr-CA" sz="1200" b="0" dirty="0" smtClean="0">
                <a:solidFill>
                  <a:srgbClr val="7F7F7F"/>
                </a:solidFill>
              </a:rPr>
              <a:t>appliqué </a:t>
            </a:r>
            <a:r>
              <a:rPr lang="fr-CA" sz="1200" b="0" dirty="0">
                <a:solidFill>
                  <a:srgbClr val="7F7F7F"/>
                </a:solidFill>
              </a:rPr>
              <a:t>à notre échantillon LGBT les distributions d’âge, de région et de scolarité de l’ensemble de la population </a:t>
            </a:r>
            <a:r>
              <a:rPr lang="fr-CA" sz="1200" b="0" dirty="0" smtClean="0">
                <a:solidFill>
                  <a:srgbClr val="7F7F7F"/>
                </a:solidFill>
              </a:rPr>
              <a:t>canadienne </a:t>
            </a:r>
            <a:r>
              <a:rPr lang="fr-CA" sz="1200" b="0" dirty="0">
                <a:solidFill>
                  <a:srgbClr val="7F7F7F"/>
                </a:solidFill>
              </a:rPr>
              <a:t>de 15 ans et plus (source </a:t>
            </a:r>
            <a:r>
              <a:rPr lang="fr-CA" sz="1200" b="0" dirty="0" smtClean="0">
                <a:solidFill>
                  <a:srgbClr val="7F7F7F"/>
                </a:solidFill>
              </a:rPr>
              <a:t>Statistique </a:t>
            </a:r>
            <a:r>
              <a:rPr lang="fr-CA" sz="1200" b="0" dirty="0">
                <a:solidFill>
                  <a:srgbClr val="7F7F7F"/>
                </a:solidFill>
              </a:rPr>
              <a:t>Canada</a:t>
            </a:r>
            <a:r>
              <a:rPr lang="fr-CA" sz="1200" b="0" dirty="0" smtClean="0">
                <a:solidFill>
                  <a:srgbClr val="7F7F7F"/>
                </a:solidFill>
              </a:rPr>
              <a:t>).</a:t>
            </a:r>
          </a:p>
          <a:p>
            <a:pPr>
              <a:lnSpc>
                <a:spcPct val="95000"/>
              </a:lnSpc>
              <a:defRPr/>
            </a:pPr>
            <a:r>
              <a:rPr lang="fr-CA" sz="1200" b="0" dirty="0" smtClean="0">
                <a:solidFill>
                  <a:srgbClr val="7F7F7F"/>
                </a:solidFill>
              </a:rPr>
              <a:t>Notons que </a:t>
            </a:r>
            <a:r>
              <a:rPr lang="fr-CA" sz="1200" b="0" dirty="0">
                <a:solidFill>
                  <a:srgbClr val="7F7F7F"/>
                </a:solidFill>
              </a:rPr>
              <a:t>compte tenu du caractère non probabiliste de ces échantillons, le calcul de la marge d’erreur ne s’applique pas</a:t>
            </a:r>
            <a:r>
              <a:rPr lang="fr-CA" sz="1200" b="0" dirty="0" smtClean="0">
                <a:solidFill>
                  <a:srgbClr val="7F7F7F"/>
                </a:solidFill>
              </a:rPr>
              <a:t>.</a:t>
            </a:r>
            <a:endParaRPr lang="fr-CA" sz="1200" b="0" dirty="0">
              <a:solidFill>
                <a:schemeClr val="tx1">
                  <a:lumMod val="65000"/>
                  <a:lumOff val="35000"/>
                </a:schemeClr>
              </a:solidFill>
            </a:endParaRPr>
          </a:p>
          <a:p>
            <a:pPr>
              <a:lnSpc>
                <a:spcPct val="95000"/>
              </a:lnSpc>
              <a:spcBef>
                <a:spcPts val="1800"/>
              </a:spcBef>
              <a:defRPr/>
            </a:pPr>
            <a:r>
              <a:rPr lang="fr-CA" sz="1400" dirty="0" smtClean="0">
                <a:solidFill>
                  <a:schemeClr val="accent3">
                    <a:lumMod val="75000"/>
                  </a:schemeClr>
                </a:solidFill>
                <a:ea typeface="+mj-ea"/>
              </a:rPr>
              <a:t>Notes sur la lecture des résultats </a:t>
            </a:r>
            <a:endParaRPr lang="fr-CA" sz="1400" dirty="0">
              <a:solidFill>
                <a:schemeClr val="accent3">
                  <a:lumMod val="75000"/>
                </a:schemeClr>
              </a:solidFill>
              <a:ea typeface="+mj-ea"/>
            </a:endParaRPr>
          </a:p>
          <a:p>
            <a:pPr algn="just">
              <a:lnSpc>
                <a:spcPct val="95000"/>
              </a:lnSpc>
              <a:defRPr/>
            </a:pPr>
            <a:r>
              <a:rPr lang="fr-CA" sz="1200" b="0" dirty="0">
                <a:solidFill>
                  <a:srgbClr val="7F7F7F"/>
                </a:solidFill>
              </a:rPr>
              <a:t>Il est possible que la somme des résultats présentés n’égale pas toujours                   100 % puisqu’il s’agit de pourcentages arrondis.</a:t>
            </a:r>
          </a:p>
          <a:p>
            <a:pPr fontAlgn="base">
              <a:spcAft>
                <a:spcPct val="0"/>
              </a:spcAft>
              <a:defRPr/>
            </a:pPr>
            <a:r>
              <a:rPr lang="fr-CA" sz="1200" b="0" dirty="0">
                <a:solidFill>
                  <a:srgbClr val="7F7F7F"/>
                </a:solidFill>
              </a:rPr>
              <a:t>Les chiffres présentés en bleu ou rouge indiquent des différences observées entre certains sous-groupes de </a:t>
            </a:r>
            <a:r>
              <a:rPr lang="fr-CA" sz="1200" b="0" dirty="0" smtClean="0">
                <a:solidFill>
                  <a:srgbClr val="7F7F7F"/>
                </a:solidFill>
              </a:rPr>
              <a:t>l’échantillon : </a:t>
            </a:r>
            <a:endParaRPr lang="fr-CA" sz="1200" b="0" dirty="0">
              <a:solidFill>
                <a:srgbClr val="7F7F7F"/>
              </a:solidFill>
            </a:endParaRPr>
          </a:p>
          <a:p>
            <a:pPr marL="355600">
              <a:defRPr/>
            </a:pPr>
            <a:r>
              <a:rPr lang="en-CA" sz="1200" b="0" dirty="0">
                <a:solidFill>
                  <a:srgbClr val="7F7F7F"/>
                </a:solidFill>
              </a:rPr>
              <a:t>l</a:t>
            </a:r>
            <a:r>
              <a:rPr lang="en-CA" sz="1200" b="0" dirty="0" smtClean="0">
                <a:solidFill>
                  <a:srgbClr val="7F7F7F"/>
                </a:solidFill>
              </a:rPr>
              <a:t>es </a:t>
            </a:r>
            <a:r>
              <a:rPr lang="fr-CA" sz="1200" b="0" dirty="0">
                <a:solidFill>
                  <a:srgbClr val="7F7F7F"/>
                </a:solidFill>
              </a:rPr>
              <a:t>chiffres</a:t>
            </a:r>
            <a:r>
              <a:rPr lang="fr-CA" sz="1200" b="0" dirty="0">
                <a:solidFill>
                  <a:schemeClr val="tx1">
                    <a:lumMod val="65000"/>
                    <a:lumOff val="35000"/>
                  </a:schemeClr>
                </a:solidFill>
              </a:rPr>
              <a:t> </a:t>
            </a:r>
            <a:r>
              <a:rPr lang="fr-CA" sz="1200" dirty="0">
                <a:solidFill>
                  <a:schemeClr val="tx2"/>
                </a:solidFill>
              </a:rPr>
              <a:t>en BLEU </a:t>
            </a:r>
            <a:r>
              <a:rPr lang="fr-CA" sz="1200" b="0" dirty="0">
                <a:solidFill>
                  <a:srgbClr val="7F7F7F"/>
                </a:solidFill>
              </a:rPr>
              <a:t>indiquent que le sous-groupe en question affiche un résultat significativement </a:t>
            </a:r>
            <a:r>
              <a:rPr lang="fr-CA" sz="1200" dirty="0">
                <a:solidFill>
                  <a:srgbClr val="00B0F0"/>
                </a:solidFill>
              </a:rPr>
              <a:t>supérieur </a:t>
            </a:r>
            <a:r>
              <a:rPr lang="fr-CA" sz="1200" b="0" dirty="0">
                <a:solidFill>
                  <a:srgbClr val="7F7F7F"/>
                </a:solidFill>
              </a:rPr>
              <a:t>aux autres.</a:t>
            </a:r>
          </a:p>
          <a:p>
            <a:pPr marL="355600">
              <a:defRPr/>
            </a:pPr>
            <a:r>
              <a:rPr lang="en-CA" sz="1200" b="0" dirty="0" smtClean="0">
                <a:solidFill>
                  <a:srgbClr val="7F7F7F"/>
                </a:solidFill>
              </a:rPr>
              <a:t>les </a:t>
            </a:r>
            <a:r>
              <a:rPr lang="fr-CA" sz="1200" b="0" dirty="0">
                <a:solidFill>
                  <a:srgbClr val="7F7F7F"/>
                </a:solidFill>
              </a:rPr>
              <a:t>chiffres </a:t>
            </a:r>
            <a:r>
              <a:rPr lang="fr-CA" sz="1200" dirty="0">
                <a:solidFill>
                  <a:srgbClr val="FF0000"/>
                </a:solidFill>
              </a:rPr>
              <a:t>en ROUGE</a:t>
            </a:r>
            <a:r>
              <a:rPr lang="fr-CA" sz="1200" dirty="0">
                <a:solidFill>
                  <a:schemeClr val="tx2"/>
                </a:solidFill>
              </a:rPr>
              <a:t> </a:t>
            </a:r>
            <a:r>
              <a:rPr lang="fr-CA" sz="1200" b="0" dirty="0">
                <a:solidFill>
                  <a:srgbClr val="7F7F7F"/>
                </a:solidFill>
              </a:rPr>
              <a:t>indiquent que le sous-groupe en question affiche un résultat significativement </a:t>
            </a:r>
            <a:r>
              <a:rPr lang="fr-CA" sz="1200" dirty="0">
                <a:solidFill>
                  <a:srgbClr val="FF0000"/>
                </a:solidFill>
              </a:rPr>
              <a:t>inférieur </a:t>
            </a:r>
            <a:r>
              <a:rPr lang="fr-CA" sz="1200" b="0" dirty="0">
                <a:solidFill>
                  <a:srgbClr val="7F7F7F"/>
                </a:solidFill>
              </a:rPr>
              <a:t>aux autres.</a:t>
            </a:r>
          </a:p>
        </p:txBody>
      </p:sp>
    </p:spTree>
    <p:extLst>
      <p:ext uri="{BB962C8B-B14F-4D97-AF65-F5344CB8AC3E}">
        <p14:creationId xmlns:p14="http://schemas.microsoft.com/office/powerpoint/2010/main" val="3789228874"/>
      </p:ext>
    </p:extLst>
  </p:cSld>
  <p:clrMapOvr>
    <a:masterClrMapping/>
  </p:clrMapOvr>
  <p:transition/>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90</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260648"/>
            <a:ext cx="5309344" cy="743961"/>
          </a:xfrm>
        </p:spPr>
        <p:txBody>
          <a:bodyPr/>
          <a:lstStyle/>
          <a:p>
            <a:r>
              <a:rPr lang="fr-CA" sz="2000" dirty="0">
                <a:solidFill>
                  <a:srgbClr val="9BBB59"/>
                </a:solidFill>
              </a:rPr>
              <a:t>Niveau d’écoute et de soutien obtenu dans la famille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420601783"/>
              </p:ext>
            </p:extLst>
          </p:nvPr>
        </p:nvGraphicFramePr>
        <p:xfrm>
          <a:off x="539552" y="1213532"/>
          <a:ext cx="7992888" cy="3583619"/>
        </p:xfrm>
        <a:graphic>
          <a:graphicData uri="http://schemas.openxmlformats.org/drawingml/2006/table">
            <a:tbl>
              <a:tblPr firstRow="1" bandRow="1">
                <a:tableStyleId>{2D5ABB26-0587-4C30-8999-92F81FD0307C}</a:tableStyleId>
              </a:tblPr>
              <a:tblGrid>
                <a:gridCol w="1900745"/>
                <a:gridCol w="728659"/>
                <a:gridCol w="661434"/>
                <a:gridCol w="661434"/>
                <a:gridCol w="661434"/>
                <a:gridCol w="661434"/>
                <a:gridCol w="661434"/>
                <a:gridCol w="661434"/>
                <a:gridCol w="661434"/>
                <a:gridCol w="733446"/>
              </a:tblGrid>
              <a:tr h="31103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37187">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1046582">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Homo.</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Bi.</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Pan.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a:rPr>
                        <a:t>Asex</a:t>
                      </a:r>
                      <a:r>
                        <a:rPr lang="fr-CA" sz="900" b="1" i="0" u="none" strike="noStrike" dirty="0" smtClean="0">
                          <a:solidFill>
                            <a:srgbClr val="595959"/>
                          </a:solidFill>
                          <a:effectLst/>
                          <a:latin typeface="Arial"/>
                        </a:rPr>
                        <a:t>.</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a:solidFill>
                            <a:srgbClr val="595959"/>
                          </a:solidFill>
                          <a:effectLst/>
                          <a:latin typeface="Arial"/>
                        </a:rPr>
                        <a:t>Cisgenre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a:solidFill>
                            <a:srgbClr val="595959"/>
                          </a:solidFill>
                          <a:effectLst/>
                          <a:latin typeface="Arial"/>
                        </a:rPr>
                        <a:t>Personne trans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a:rPr>
                        <a:t>Personne </a:t>
                      </a:r>
                      <a:r>
                        <a:rPr lang="fr-CA" sz="900" b="1" i="0" u="none" strike="noStrike" dirty="0" err="1">
                          <a:solidFill>
                            <a:srgbClr val="595959"/>
                          </a:solidFill>
                          <a:effectLst/>
                          <a:latin typeface="Arial"/>
                        </a:rPr>
                        <a:t>trans</a:t>
                      </a:r>
                      <a:r>
                        <a:rPr lang="fr-CA" sz="900" b="1" i="0" u="none" strike="noStrike" dirty="0">
                          <a:solidFill>
                            <a:srgbClr val="595959"/>
                          </a:solidFill>
                          <a:effectLst/>
                          <a:latin typeface="Arial"/>
                        </a:rPr>
                        <a:t> </a:t>
                      </a:r>
                      <a:r>
                        <a:rPr lang="fr-CA" sz="900" b="1" i="0" u="none" strike="noStrike" dirty="0" smtClean="0">
                          <a:solidFill>
                            <a:srgbClr val="595959"/>
                          </a:solidFill>
                          <a:effectLst/>
                          <a:latin typeface="Arial"/>
                        </a:rPr>
                        <a:t>non binaire</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Non-binaire : Genre fluide / </a:t>
                      </a:r>
                      <a:r>
                        <a:rPr lang="fr-CA" sz="900" b="1" i="0" u="none" strike="noStrike" dirty="0" err="1">
                          <a:solidFill>
                            <a:srgbClr val="595959"/>
                          </a:solidFill>
                          <a:effectLst/>
                          <a:latin typeface="Arial"/>
                        </a:rPr>
                        <a:t>Agenre</a:t>
                      </a:r>
                      <a:r>
                        <a:rPr lang="fr-CA" sz="900" b="1" i="0" u="none" strike="noStrike" dirty="0">
                          <a:solidFill>
                            <a:srgbClr val="595959"/>
                          </a:solidFill>
                          <a:effectLst/>
                          <a:latin typeface="Arial"/>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2371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692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255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1178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6277">
                <a:tc>
                  <a:txBody>
                    <a:bodyPr/>
                    <a:lstStyle/>
                    <a:p>
                      <a:pPr algn="l" fontAlgn="ctr"/>
                      <a:r>
                        <a:rPr lang="fr-CA" sz="1100" b="1" i="0" u="none" strike="noStrike" noProof="0" dirty="0" smtClean="0">
                          <a:solidFill>
                            <a:srgbClr val="595959"/>
                          </a:solidFill>
                          <a:effectLst/>
                          <a:latin typeface="Arial Narrow" panose="020B0606020202030204" pitchFamily="34" charset="0"/>
                        </a:rPr>
                        <a:t>S’est</a:t>
                      </a:r>
                      <a:r>
                        <a:rPr lang="fr-CA" sz="1100" b="1" i="0" u="none" strike="noStrike" baseline="0" noProof="0" dirty="0" smtClean="0">
                          <a:solidFill>
                            <a:srgbClr val="595959"/>
                          </a:solidFill>
                          <a:effectLst/>
                          <a:latin typeface="Arial Narrow" panose="020B0606020202030204" pitchFamily="34" charset="0"/>
                        </a:rPr>
                        <a:t> s</a:t>
                      </a:r>
                      <a:r>
                        <a:rPr lang="fr-CA" sz="1100" b="1" i="0" u="none" strike="noStrike" noProof="0" dirty="0" smtClean="0">
                          <a:solidFill>
                            <a:srgbClr val="595959"/>
                          </a:solidFill>
                          <a:effectLst/>
                          <a:latin typeface="Arial Narrow" panose="020B0606020202030204" pitchFamily="34" charset="0"/>
                        </a:rPr>
                        <a:t>ent</a:t>
                      </a:r>
                      <a:r>
                        <a:rPr lang="fr-CA" sz="1100" b="1" i="0" u="none" strike="noStrike" baseline="0" noProof="0" dirty="0" smtClean="0">
                          <a:solidFill>
                            <a:srgbClr val="595959"/>
                          </a:solidFill>
                          <a:effectLst/>
                          <a:latin typeface="Arial Narrow" panose="020B0606020202030204" pitchFamily="34" charset="0"/>
                        </a:rPr>
                        <a:t>i écouté(e) par la famille proche</a:t>
                      </a:r>
                      <a:endParaRPr lang="fr-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466277">
                <a:tc>
                  <a:txBody>
                    <a:bodyPr/>
                    <a:lstStyle/>
                    <a:p>
                      <a:pPr algn="l" fontAlgn="ctr"/>
                      <a:r>
                        <a:rPr lang="fr-CA" sz="1100" b="0" i="0" u="none" strike="noStrike" dirty="0" err="1">
                          <a:solidFill>
                            <a:srgbClr val="595959"/>
                          </a:solidFill>
                          <a:effectLst/>
                          <a:latin typeface="Arial Narrow" panose="020B0606020202030204" pitchFamily="34" charset="0"/>
                        </a:rPr>
                        <a:t>Très+Assez</a:t>
                      </a:r>
                      <a:r>
                        <a:rPr lang="fr-CA" sz="1100" b="0" i="0" u="none" strike="noStrike" dirty="0">
                          <a:solidFill>
                            <a:srgbClr val="595959"/>
                          </a:solidFill>
                          <a:effectLst/>
                          <a:latin typeface="Arial Narrow" panose="020B0606020202030204" pitchFamily="34" charset="0"/>
                        </a:rPr>
                        <a:t> écouté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52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6277">
                <a:tc>
                  <a:txBody>
                    <a:bodyPr/>
                    <a:lstStyle/>
                    <a:p>
                      <a:pPr algn="l" fontAlgn="ctr"/>
                      <a:r>
                        <a:rPr lang="fr-CA" sz="1100" b="1" i="0" u="none" strike="noStrike" noProof="0" dirty="0" smtClean="0">
                          <a:solidFill>
                            <a:srgbClr val="595959"/>
                          </a:solidFill>
                          <a:effectLst/>
                          <a:latin typeface="Arial Narrow" panose="020B0606020202030204" pitchFamily="34" charset="0"/>
                        </a:rPr>
                        <a:t>S’est senti soutenu(e) par la</a:t>
                      </a:r>
                      <a:r>
                        <a:rPr lang="fr-CA" sz="1100" b="1" i="0" u="none" strike="noStrike" baseline="0" noProof="0" dirty="0" smtClean="0">
                          <a:solidFill>
                            <a:srgbClr val="595959"/>
                          </a:solidFill>
                          <a:effectLst/>
                          <a:latin typeface="Arial Narrow" panose="020B0606020202030204" pitchFamily="34" charset="0"/>
                        </a:rPr>
                        <a:t> </a:t>
                      </a:r>
                      <a:r>
                        <a:rPr lang="fr-CA" sz="1100" b="1" i="0" u="none" strike="noStrike" noProof="0" dirty="0" smtClean="0">
                          <a:solidFill>
                            <a:srgbClr val="595959"/>
                          </a:solidFill>
                          <a:effectLst/>
                          <a:latin typeface="Arial Narrow" panose="020B0606020202030204" pitchFamily="34" charset="0"/>
                        </a:rPr>
                        <a:t>famille proche</a:t>
                      </a:r>
                      <a:endParaRPr lang="fr-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466277">
                <a:tc>
                  <a:txBody>
                    <a:bodyPr/>
                    <a:lstStyle/>
                    <a:p>
                      <a:pPr algn="l" fontAlgn="ctr"/>
                      <a:r>
                        <a:rPr lang="fr-CA" sz="1100" b="0" i="0" u="none" strike="noStrike" dirty="0" err="1">
                          <a:solidFill>
                            <a:srgbClr val="595959"/>
                          </a:solidFill>
                          <a:effectLst/>
                          <a:latin typeface="Arial Narrow" panose="020B0606020202030204" pitchFamily="34" charset="0"/>
                        </a:rPr>
                        <a:t>Beaucoup+assez</a:t>
                      </a:r>
                      <a:r>
                        <a:rPr lang="fr-CA" sz="1100" b="0" i="0" u="none" strike="noStrike" dirty="0">
                          <a:solidFill>
                            <a:srgbClr val="595959"/>
                          </a:solidFill>
                          <a:effectLst/>
                          <a:latin typeface="Arial Narrow" panose="020B0606020202030204" pitchFamily="34" charset="0"/>
                        </a:rPr>
                        <a:t> soutenu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44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017513"/>
            <a:ext cx="8248262" cy="507831"/>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Q27. </a:t>
            </a:r>
            <a:r>
              <a:rPr lang="fr-CA" sz="900" dirty="0">
                <a:solidFill>
                  <a:srgbClr val="595959"/>
                </a:solidFill>
                <a:latin typeface="Arial" panose="020B0604020202020204" pitchFamily="34" charset="0"/>
                <a:cs typeface="Arial" panose="020B0604020202020204" pitchFamily="34" charset="0"/>
              </a:rPr>
              <a:t>De façon générale, dans quelle mesure vous êtes-vous senti écouté(e) par votre famille proche lorsque vous leur avez dévoilé votre orientation sexuelle/identité de genre? </a:t>
            </a:r>
            <a:endParaRPr lang="fr-CA" sz="900" dirty="0" smtClean="0">
              <a:solidFill>
                <a:srgbClr val="595959"/>
              </a:solidFill>
              <a:latin typeface="Arial" panose="020B0604020202020204" pitchFamily="34" charset="0"/>
              <a:cs typeface="Arial" panose="020B0604020202020204" pitchFamily="34" charset="0"/>
            </a:endParaRPr>
          </a:p>
          <a:p>
            <a:r>
              <a:rPr lang="fr-CA" sz="900" dirty="0" smtClean="0">
                <a:solidFill>
                  <a:srgbClr val="595959"/>
                </a:solidFill>
                <a:latin typeface="Arial" panose="020B0604020202020204" pitchFamily="34" charset="0"/>
                <a:cs typeface="Arial" panose="020B0604020202020204" pitchFamily="34" charset="0"/>
              </a:rPr>
              <a:t>Q28</a:t>
            </a:r>
            <a:r>
              <a:rPr lang="fr-CA" sz="900" dirty="0">
                <a:solidFill>
                  <a:srgbClr val="595959"/>
                </a:solidFill>
                <a:latin typeface="Arial" panose="020B0604020202020204" pitchFamily="34" charset="0"/>
                <a:cs typeface="Arial" panose="020B0604020202020204" pitchFamily="34" charset="0"/>
              </a:rPr>
              <a:t>. Dans quelle mesure vous êtes-vous senti soutenu(e) par votre famille proche lorsque vous leur avez dévoilé votre orientation sexuelle/identité de genre? </a:t>
            </a:r>
          </a:p>
        </p:txBody>
      </p:sp>
    </p:spTree>
    <p:extLst>
      <p:ext uri="{BB962C8B-B14F-4D97-AF65-F5344CB8AC3E}">
        <p14:creationId xmlns:p14="http://schemas.microsoft.com/office/powerpoint/2010/main" val="3967271994"/>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91</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260648"/>
            <a:ext cx="5309344" cy="743961"/>
          </a:xfrm>
        </p:spPr>
        <p:txBody>
          <a:bodyPr/>
          <a:lstStyle/>
          <a:p>
            <a:r>
              <a:rPr lang="fr-CA" sz="2000" dirty="0">
                <a:solidFill>
                  <a:srgbClr val="9BBB59"/>
                </a:solidFill>
              </a:rPr>
              <a:t>Niveau d’écoute et de soutien obtenu dans la famille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066493671"/>
              </p:ext>
            </p:extLst>
          </p:nvPr>
        </p:nvGraphicFramePr>
        <p:xfrm>
          <a:off x="529559" y="1412776"/>
          <a:ext cx="5472607" cy="2936134"/>
        </p:xfrm>
        <a:graphic>
          <a:graphicData uri="http://schemas.openxmlformats.org/drawingml/2006/table">
            <a:tbl>
              <a:tblPr firstRow="1" bandRow="1">
                <a:tableStyleId>{2D5ABB26-0587-4C30-8999-92F81FD0307C}</a:tableStyleId>
              </a:tblPr>
              <a:tblGrid>
                <a:gridCol w="2631912"/>
                <a:gridCol w="1008955"/>
                <a:gridCol w="915870"/>
                <a:gridCol w="915870"/>
              </a:tblGrid>
              <a:tr h="311032">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2">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37187">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2"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399097">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Gais</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Lesbiennes</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2371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1495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a:rPr>
                        <a:t>364</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a:rPr>
                        <a:t>275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66277">
                <a:tc>
                  <a:txBody>
                    <a:bodyPr/>
                    <a:lstStyle/>
                    <a:p>
                      <a:pPr algn="l" fontAlgn="ctr"/>
                      <a:r>
                        <a:rPr lang="fr-CA" sz="1100" b="1" i="0" u="none" strike="noStrike" noProof="0" dirty="0" smtClean="0">
                          <a:solidFill>
                            <a:srgbClr val="595959"/>
                          </a:solidFill>
                          <a:effectLst/>
                          <a:latin typeface="Arial Narrow" panose="020B0606020202030204" pitchFamily="34" charset="0"/>
                        </a:rPr>
                        <a:t>S’est</a:t>
                      </a:r>
                      <a:r>
                        <a:rPr lang="fr-CA" sz="1100" b="1" i="0" u="none" strike="noStrike" baseline="0" noProof="0" dirty="0" smtClean="0">
                          <a:solidFill>
                            <a:srgbClr val="595959"/>
                          </a:solidFill>
                          <a:effectLst/>
                          <a:latin typeface="Arial Narrow" panose="020B0606020202030204" pitchFamily="34" charset="0"/>
                        </a:rPr>
                        <a:t> s</a:t>
                      </a:r>
                      <a:r>
                        <a:rPr lang="fr-CA" sz="1100" b="1" i="0" u="none" strike="noStrike" noProof="0" dirty="0" smtClean="0">
                          <a:solidFill>
                            <a:srgbClr val="595959"/>
                          </a:solidFill>
                          <a:effectLst/>
                          <a:latin typeface="Arial Narrow" panose="020B0606020202030204" pitchFamily="34" charset="0"/>
                        </a:rPr>
                        <a:t>ent</a:t>
                      </a:r>
                      <a:r>
                        <a:rPr lang="fr-CA" sz="1100" b="1" i="0" u="none" strike="noStrike" baseline="0" noProof="0" dirty="0" smtClean="0">
                          <a:solidFill>
                            <a:srgbClr val="595959"/>
                          </a:solidFill>
                          <a:effectLst/>
                          <a:latin typeface="Arial Narrow" panose="020B0606020202030204" pitchFamily="34" charset="0"/>
                        </a:rPr>
                        <a:t>i écouté(e) par la famille proche</a:t>
                      </a:r>
                      <a:endParaRPr lang="fr-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466277">
                <a:tc>
                  <a:txBody>
                    <a:bodyPr/>
                    <a:lstStyle/>
                    <a:p>
                      <a:pPr algn="l" fontAlgn="ctr"/>
                      <a:r>
                        <a:rPr lang="fr-CA" sz="1100" b="0" i="0" u="none" strike="noStrike" dirty="0" err="1">
                          <a:solidFill>
                            <a:srgbClr val="595959"/>
                          </a:solidFill>
                          <a:effectLst/>
                          <a:latin typeface="Arial Narrow" panose="020B0606020202030204" pitchFamily="34" charset="0"/>
                        </a:rPr>
                        <a:t>Très+Assez</a:t>
                      </a:r>
                      <a:r>
                        <a:rPr lang="fr-CA" sz="1100" b="0" i="0" u="none" strike="noStrike" dirty="0">
                          <a:solidFill>
                            <a:srgbClr val="595959"/>
                          </a:solidFill>
                          <a:effectLst/>
                          <a:latin typeface="Arial Narrow" panose="020B0606020202030204" pitchFamily="34" charset="0"/>
                        </a:rPr>
                        <a:t> écouté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63</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a:rPr>
                        <a:t>74</a:t>
                      </a:r>
                      <a:endParaRPr lang="fr-CA" sz="1100" b="1" i="0" u="none" strike="noStrike" dirty="0">
                        <a:solidFill>
                          <a:srgbClr val="00B0F0"/>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marL="0" algn="ctr" defTabSz="914400" rtl="0" eaLnBrk="1" fontAlgn="ctr" latinLnBrk="0" hangingPunct="1"/>
                      <a:r>
                        <a:rPr lang="fr-CA" sz="1100" b="1" i="0" u="none" strike="noStrike" kern="1200" dirty="0" smtClean="0">
                          <a:solidFill>
                            <a:srgbClr val="E31836"/>
                          </a:solidFill>
                          <a:effectLst/>
                          <a:latin typeface="Arial Narrow" panose="020B0606020202030204" pitchFamily="34" charset="0"/>
                          <a:ea typeface="+mn-ea"/>
                          <a:cs typeface="+mn-cs"/>
                        </a:rPr>
                        <a:t>59</a:t>
                      </a:r>
                      <a:endParaRPr lang="fr-CA" sz="1100" b="1" i="0" u="none" strike="noStrike" kern="1200" dirty="0">
                        <a:solidFill>
                          <a:srgbClr val="E31836"/>
                        </a:solidFill>
                        <a:effectLst/>
                        <a:latin typeface="Arial Narrow" panose="020B0606020202030204" pitchFamily="34" charset="0"/>
                        <a:ea typeface="+mn-ea"/>
                        <a:cs typeface="+mn-cs"/>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66277">
                <a:tc>
                  <a:txBody>
                    <a:bodyPr/>
                    <a:lstStyle/>
                    <a:p>
                      <a:pPr algn="l" fontAlgn="ctr"/>
                      <a:r>
                        <a:rPr lang="fr-CA" sz="1100" b="1" i="0" u="none" strike="noStrike" noProof="0" dirty="0" smtClean="0">
                          <a:solidFill>
                            <a:srgbClr val="595959"/>
                          </a:solidFill>
                          <a:effectLst/>
                          <a:latin typeface="Arial Narrow" panose="020B0606020202030204" pitchFamily="34" charset="0"/>
                        </a:rPr>
                        <a:t>S’est senti soutenu(e) par la</a:t>
                      </a:r>
                      <a:r>
                        <a:rPr lang="fr-CA" sz="1100" b="1" i="0" u="none" strike="noStrike" baseline="0" noProof="0" dirty="0" smtClean="0">
                          <a:solidFill>
                            <a:srgbClr val="595959"/>
                          </a:solidFill>
                          <a:effectLst/>
                          <a:latin typeface="Arial Narrow" panose="020B0606020202030204" pitchFamily="34" charset="0"/>
                        </a:rPr>
                        <a:t> </a:t>
                      </a:r>
                      <a:r>
                        <a:rPr lang="fr-CA" sz="1100" b="1" i="0" u="none" strike="noStrike" noProof="0" dirty="0" smtClean="0">
                          <a:solidFill>
                            <a:srgbClr val="595959"/>
                          </a:solidFill>
                          <a:effectLst/>
                          <a:latin typeface="Arial Narrow" panose="020B0606020202030204" pitchFamily="34" charset="0"/>
                        </a:rPr>
                        <a:t>famille proche</a:t>
                      </a:r>
                      <a:endParaRPr lang="fr-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466277">
                <a:tc>
                  <a:txBody>
                    <a:bodyPr/>
                    <a:lstStyle/>
                    <a:p>
                      <a:pPr algn="l" fontAlgn="ctr"/>
                      <a:r>
                        <a:rPr lang="fr-CA" sz="1100" b="0" i="0" u="none" strike="noStrike" dirty="0" err="1">
                          <a:solidFill>
                            <a:srgbClr val="595959"/>
                          </a:solidFill>
                          <a:effectLst/>
                          <a:latin typeface="Arial Narrow" panose="020B0606020202030204" pitchFamily="34" charset="0"/>
                        </a:rPr>
                        <a:t>Beaucoup+assez</a:t>
                      </a:r>
                      <a:r>
                        <a:rPr lang="fr-CA" sz="1100" b="0" i="0" u="none" strike="noStrike" dirty="0">
                          <a:solidFill>
                            <a:srgbClr val="595959"/>
                          </a:solidFill>
                          <a:effectLst/>
                          <a:latin typeface="Arial Narrow" panose="020B0606020202030204" pitchFamily="34" charset="0"/>
                        </a:rPr>
                        <a:t> soutenu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a:rPr>
                        <a:t>59</a:t>
                      </a: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algn="ctr" defTabSz="914400" rtl="0" eaLnBrk="1" fontAlgn="ctr" latinLnBrk="0" hangingPunct="1"/>
                      <a:r>
                        <a:rPr lang="fr-CA" sz="1100" b="0" i="0" u="none" strike="noStrike" kern="1200" dirty="0" smtClean="0">
                          <a:solidFill>
                            <a:srgbClr val="595959"/>
                          </a:solidFill>
                          <a:effectLst/>
                          <a:latin typeface="Arial"/>
                          <a:ea typeface="+mn-ea"/>
                          <a:cs typeface="+mn-cs"/>
                        </a:rPr>
                        <a:t>64</a:t>
                      </a:r>
                      <a:endParaRPr lang="fr-CA" sz="1100" b="0" i="0" u="none" strike="noStrike" kern="1200" dirty="0">
                        <a:solidFill>
                          <a:srgbClr val="595959"/>
                        </a:solidFill>
                        <a:effectLst/>
                        <a:latin typeface="Arial"/>
                        <a:ea typeface="+mn-ea"/>
                        <a:cs typeface="+mn-cs"/>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a:rPr>
                        <a:t>60</a:t>
                      </a: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017513"/>
            <a:ext cx="8248262" cy="507831"/>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Q27. </a:t>
            </a:r>
            <a:r>
              <a:rPr lang="fr-CA" sz="900" dirty="0">
                <a:solidFill>
                  <a:srgbClr val="595959"/>
                </a:solidFill>
                <a:latin typeface="Arial" panose="020B0604020202020204" pitchFamily="34" charset="0"/>
                <a:cs typeface="Arial" panose="020B0604020202020204" pitchFamily="34" charset="0"/>
              </a:rPr>
              <a:t>De façon générale, dans quelle mesure vous êtes-vous senti écouté(e) par votre famille proche lorsque vous leur avez dévoilé votre orientation sexuelle/identité de genre? </a:t>
            </a:r>
            <a:endParaRPr lang="fr-CA" sz="900" dirty="0" smtClean="0">
              <a:solidFill>
                <a:srgbClr val="595959"/>
              </a:solidFill>
              <a:latin typeface="Arial" panose="020B0604020202020204" pitchFamily="34" charset="0"/>
              <a:cs typeface="Arial" panose="020B0604020202020204" pitchFamily="34" charset="0"/>
            </a:endParaRPr>
          </a:p>
          <a:p>
            <a:r>
              <a:rPr lang="fr-CA" sz="900" dirty="0" smtClean="0">
                <a:solidFill>
                  <a:srgbClr val="595959"/>
                </a:solidFill>
                <a:latin typeface="Arial" panose="020B0604020202020204" pitchFamily="34" charset="0"/>
                <a:cs typeface="Arial" panose="020B0604020202020204" pitchFamily="34" charset="0"/>
              </a:rPr>
              <a:t>Q28</a:t>
            </a:r>
            <a:r>
              <a:rPr lang="fr-CA" sz="900" dirty="0">
                <a:solidFill>
                  <a:srgbClr val="595959"/>
                </a:solidFill>
                <a:latin typeface="Arial" panose="020B0604020202020204" pitchFamily="34" charset="0"/>
                <a:cs typeface="Arial" panose="020B0604020202020204" pitchFamily="34" charset="0"/>
              </a:rPr>
              <a:t>. Dans quelle mesure vous êtes-vous senti soutenu(e) par votre famille proche lorsque vous leur avez dévoilé votre orientation sexuelle/identité de genre? </a:t>
            </a:r>
          </a:p>
        </p:txBody>
      </p:sp>
    </p:spTree>
    <p:extLst>
      <p:ext uri="{BB962C8B-B14F-4D97-AF65-F5344CB8AC3E}">
        <p14:creationId xmlns:p14="http://schemas.microsoft.com/office/powerpoint/2010/main" val="3332647390"/>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92</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188641"/>
            <a:ext cx="5309344" cy="815968"/>
          </a:xfrm>
        </p:spPr>
        <p:txBody>
          <a:bodyPr/>
          <a:lstStyle/>
          <a:p>
            <a:r>
              <a:rPr lang="fr-CA" sz="2000" dirty="0">
                <a:solidFill>
                  <a:srgbClr val="9BBB59"/>
                </a:solidFill>
              </a:rPr>
              <a:t>Niveau d’écoute et de soutien obtenu dans la famille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690683253"/>
              </p:ext>
            </p:extLst>
          </p:nvPr>
        </p:nvGraphicFramePr>
        <p:xfrm>
          <a:off x="539552" y="1213529"/>
          <a:ext cx="7778856" cy="3079566"/>
        </p:xfrm>
        <a:graphic>
          <a:graphicData uri="http://schemas.openxmlformats.org/drawingml/2006/table">
            <a:tbl>
              <a:tblPr firstRow="1" bandRow="1">
                <a:tableStyleId>{2D5ABB26-0587-4C30-8999-92F81FD0307C}</a:tableStyleId>
              </a:tblPr>
              <a:tblGrid>
                <a:gridCol w="2802886"/>
                <a:gridCol w="1074498"/>
                <a:gridCol w="975368"/>
                <a:gridCol w="975368"/>
                <a:gridCol w="975368"/>
                <a:gridCol w="975368"/>
              </a:tblGrid>
              <a:tr h="35920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158435">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508578">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58359">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48747">
                <a:tc>
                  <a:txBody>
                    <a:bodyPr/>
                    <a:lstStyle/>
                    <a:p>
                      <a:pPr algn="l" fontAlgn="ctr"/>
                      <a:r>
                        <a:rPr lang="fr-CA" sz="1100" b="1" i="0" u="none" strike="noStrike" noProof="0" dirty="0" smtClean="0">
                          <a:solidFill>
                            <a:srgbClr val="595959"/>
                          </a:solidFill>
                          <a:effectLst/>
                          <a:latin typeface="Arial Narrow" panose="020B0606020202030204" pitchFamily="34" charset="0"/>
                        </a:rPr>
                        <a:t>S’est</a:t>
                      </a:r>
                      <a:r>
                        <a:rPr lang="fr-CA" sz="1100" b="1" i="0" u="none" strike="noStrike" baseline="0" noProof="0" dirty="0" smtClean="0">
                          <a:solidFill>
                            <a:srgbClr val="595959"/>
                          </a:solidFill>
                          <a:effectLst/>
                          <a:latin typeface="Arial Narrow" panose="020B0606020202030204" pitchFamily="34" charset="0"/>
                        </a:rPr>
                        <a:t> s</a:t>
                      </a:r>
                      <a:r>
                        <a:rPr lang="fr-CA" sz="1100" b="1" i="0" u="none" strike="noStrike" noProof="0" dirty="0" smtClean="0">
                          <a:solidFill>
                            <a:srgbClr val="595959"/>
                          </a:solidFill>
                          <a:effectLst/>
                          <a:latin typeface="Arial Narrow" panose="020B0606020202030204" pitchFamily="34" charset="0"/>
                        </a:rPr>
                        <a:t>ent</a:t>
                      </a:r>
                      <a:r>
                        <a:rPr lang="fr-CA" sz="1100" b="1" i="0" u="none" strike="noStrike" baseline="0" noProof="0" dirty="0" smtClean="0">
                          <a:solidFill>
                            <a:srgbClr val="595959"/>
                          </a:solidFill>
                          <a:effectLst/>
                          <a:latin typeface="Arial Narrow" panose="020B0606020202030204" pitchFamily="34" charset="0"/>
                        </a:rPr>
                        <a:t>i écouté(e) par la famille proche</a:t>
                      </a:r>
                      <a:endParaRPr lang="fr-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448747">
                <a:tc>
                  <a:txBody>
                    <a:bodyPr/>
                    <a:lstStyle/>
                    <a:p>
                      <a:pPr algn="l" fontAlgn="ctr"/>
                      <a:r>
                        <a:rPr lang="fr-CA" sz="1100" b="0" i="0" u="none" strike="noStrike" dirty="0" err="1">
                          <a:solidFill>
                            <a:srgbClr val="595959"/>
                          </a:solidFill>
                          <a:effectLst/>
                          <a:latin typeface="Arial Narrow" panose="020B0606020202030204" pitchFamily="34" charset="0"/>
                        </a:rPr>
                        <a:t>Très+Assez</a:t>
                      </a:r>
                      <a:r>
                        <a:rPr lang="fr-CA" sz="1100" b="0" i="0" u="none" strike="noStrike" dirty="0">
                          <a:solidFill>
                            <a:srgbClr val="595959"/>
                          </a:solidFill>
                          <a:effectLst/>
                          <a:latin typeface="Arial Narrow" panose="020B0606020202030204" pitchFamily="34" charset="0"/>
                        </a:rPr>
                        <a:t> écouté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63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8747">
                <a:tc>
                  <a:txBody>
                    <a:bodyPr/>
                    <a:lstStyle/>
                    <a:p>
                      <a:pPr algn="l" fontAlgn="ctr"/>
                      <a:r>
                        <a:rPr lang="fr-CA" sz="1100" b="1" i="0" u="none" strike="noStrike" noProof="0" dirty="0" smtClean="0">
                          <a:solidFill>
                            <a:srgbClr val="595959"/>
                          </a:solidFill>
                          <a:effectLst/>
                          <a:latin typeface="Arial Narrow" panose="020B0606020202030204" pitchFamily="34" charset="0"/>
                        </a:rPr>
                        <a:t>S’est senti soutenu(e) par la</a:t>
                      </a:r>
                      <a:r>
                        <a:rPr lang="fr-CA" sz="1100" b="1" i="0" u="none" strike="noStrike" baseline="0" noProof="0" dirty="0" smtClean="0">
                          <a:solidFill>
                            <a:srgbClr val="595959"/>
                          </a:solidFill>
                          <a:effectLst/>
                          <a:latin typeface="Arial Narrow" panose="020B0606020202030204" pitchFamily="34" charset="0"/>
                        </a:rPr>
                        <a:t> </a:t>
                      </a:r>
                      <a:r>
                        <a:rPr lang="fr-CA" sz="1100" b="1" i="0" u="none" strike="noStrike" noProof="0" dirty="0" smtClean="0">
                          <a:solidFill>
                            <a:srgbClr val="595959"/>
                          </a:solidFill>
                          <a:effectLst/>
                          <a:latin typeface="Arial Narrow" panose="020B0606020202030204" pitchFamily="34" charset="0"/>
                        </a:rPr>
                        <a:t>famille proche</a:t>
                      </a:r>
                      <a:endParaRPr lang="fr-CA" sz="1100" b="1" i="0" u="none" strike="noStrike" noProof="0"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c>
                  <a:txBody>
                    <a:bodyPr/>
                    <a:lstStyle/>
                    <a:p>
                      <a:pPr algn="ctr" fontAlgn="ct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85000"/>
                      </a:schemeClr>
                    </a:solidFill>
                  </a:tcPr>
                </a:tc>
              </a:tr>
              <a:tr h="448747">
                <a:tc>
                  <a:txBody>
                    <a:bodyPr/>
                    <a:lstStyle/>
                    <a:p>
                      <a:pPr algn="l" fontAlgn="ctr"/>
                      <a:r>
                        <a:rPr lang="fr-CA" sz="1100" b="0" i="0" u="none" strike="noStrike" dirty="0" err="1">
                          <a:solidFill>
                            <a:srgbClr val="595959"/>
                          </a:solidFill>
                          <a:effectLst/>
                          <a:latin typeface="Arial Narrow" panose="020B0606020202030204" pitchFamily="34" charset="0"/>
                        </a:rPr>
                        <a:t>Beaucoup+assez</a:t>
                      </a:r>
                      <a:r>
                        <a:rPr lang="fr-CA" sz="1100" b="0" i="0" u="none" strike="noStrike" dirty="0">
                          <a:solidFill>
                            <a:srgbClr val="595959"/>
                          </a:solidFill>
                          <a:effectLst/>
                          <a:latin typeface="Arial Narrow" panose="020B0606020202030204" pitchFamily="34" charset="0"/>
                        </a:rPr>
                        <a:t> soutenu</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59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5"/>
            </p:custDataLst>
          </p:nvPr>
        </p:nvSpPr>
        <p:spPr>
          <a:xfrm>
            <a:off x="500202" y="5998463"/>
            <a:ext cx="8176254" cy="507831"/>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Q27. </a:t>
            </a:r>
            <a:r>
              <a:rPr lang="fr-CA" sz="900" dirty="0">
                <a:solidFill>
                  <a:srgbClr val="595959"/>
                </a:solidFill>
                <a:latin typeface="Arial" panose="020B0604020202020204" pitchFamily="34" charset="0"/>
                <a:cs typeface="Arial" panose="020B0604020202020204" pitchFamily="34" charset="0"/>
              </a:rPr>
              <a:t>De façon générale, dans quelle mesure vous êtes-vous senti écouté(e) par votre famille proche lorsque vous leur avez dévoilé votre orientation sexuelle/identité de genre? </a:t>
            </a:r>
            <a:endParaRPr lang="fr-CA" sz="900" dirty="0" smtClean="0">
              <a:solidFill>
                <a:srgbClr val="595959"/>
              </a:solidFill>
              <a:latin typeface="Arial" panose="020B0604020202020204" pitchFamily="34" charset="0"/>
              <a:cs typeface="Arial" panose="020B0604020202020204" pitchFamily="34" charset="0"/>
            </a:endParaRPr>
          </a:p>
          <a:p>
            <a:r>
              <a:rPr lang="fr-CA" sz="900" dirty="0" smtClean="0">
                <a:solidFill>
                  <a:srgbClr val="595959"/>
                </a:solidFill>
                <a:latin typeface="Arial" panose="020B0604020202020204" pitchFamily="34" charset="0"/>
                <a:cs typeface="Arial" panose="020B0604020202020204" pitchFamily="34" charset="0"/>
              </a:rPr>
              <a:t>Q28</a:t>
            </a:r>
            <a:r>
              <a:rPr lang="fr-CA" sz="900" dirty="0">
                <a:solidFill>
                  <a:srgbClr val="595959"/>
                </a:solidFill>
                <a:latin typeface="Arial" panose="020B0604020202020204" pitchFamily="34" charset="0"/>
                <a:cs typeface="Arial" panose="020B0604020202020204" pitchFamily="34" charset="0"/>
              </a:rPr>
              <a:t>. Dans quelle mesure vous êtes-vous senti soutenu(e) par votre famille proche lorsque vous leur avez dévoilé votre orientation sexuelle/identité de genre? </a:t>
            </a:r>
          </a:p>
        </p:txBody>
      </p:sp>
    </p:spTree>
    <p:extLst>
      <p:ext uri="{BB962C8B-B14F-4D97-AF65-F5344CB8AC3E}">
        <p14:creationId xmlns:p14="http://schemas.microsoft.com/office/powerpoint/2010/main" val="2670469882"/>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93</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4073980300"/>
              </p:ext>
            </p:extLst>
          </p:nvPr>
        </p:nvGraphicFramePr>
        <p:xfrm>
          <a:off x="835283" y="1765231"/>
          <a:ext cx="7483125" cy="446992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723654"/>
            <a:ext cx="5669384" cy="631545"/>
          </a:xfrm>
        </p:spPr>
        <p:txBody>
          <a:bodyPr/>
          <a:lstStyle/>
          <a:p>
            <a:r>
              <a:rPr lang="fr-CA" sz="2000" dirty="0" smtClean="0">
                <a:solidFill>
                  <a:srgbClr val="9BBB59"/>
                </a:solidFill>
              </a:rPr>
              <a:t>Réactions de la famille au </a:t>
            </a:r>
            <a:r>
              <a:rPr lang="fr-CA" sz="2000" dirty="0" err="1" smtClean="0">
                <a:solidFill>
                  <a:srgbClr val="9BBB59"/>
                </a:solidFill>
              </a:rPr>
              <a:t>coming</a:t>
            </a:r>
            <a:r>
              <a:rPr lang="fr-CA" sz="2000" dirty="0" smtClean="0">
                <a:solidFill>
                  <a:srgbClr val="9BBB59"/>
                </a:solidFill>
              </a:rPr>
              <a:t>-out</a:t>
            </a:r>
            <a:r>
              <a:rPr lang="fr-CA" dirty="0" smtClean="0">
                <a:solidFill>
                  <a:srgbClr val="9BBB59"/>
                </a:solidFill>
              </a:rPr>
              <a:t/>
            </a:r>
            <a:br>
              <a:rPr lang="fr-CA" dirty="0" smtClean="0">
                <a:solidFill>
                  <a:srgbClr val="9BBB59"/>
                </a:solidFill>
              </a:rPr>
            </a:br>
            <a:endParaRPr lang="fr-CA" dirty="0"/>
          </a:p>
        </p:txBody>
      </p:sp>
      <p:sp>
        <p:nvSpPr>
          <p:cNvPr id="14" name="ZoneTexte 13"/>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Q30. </a:t>
            </a:r>
            <a:r>
              <a:rPr lang="fr-CA" sz="900" dirty="0">
                <a:solidFill>
                  <a:srgbClr val="595959"/>
                </a:solidFill>
                <a:latin typeface="Arial" panose="020B0604020202020204" pitchFamily="34" charset="0"/>
                <a:cs typeface="Arial" panose="020B0604020202020204" pitchFamily="34" charset="0"/>
              </a:rPr>
              <a:t>Certains membres de votre famille proche ont-ils eu l’une ou l’autre des réactions suivantes?</a:t>
            </a:r>
          </a:p>
        </p:txBody>
      </p:sp>
      <p:sp>
        <p:nvSpPr>
          <p:cNvPr id="8" name="Rectangle 7"/>
          <p:cNvSpPr/>
          <p:nvPr>
            <p:custDataLst>
              <p:tags r:id="rId6"/>
            </p:custDataLst>
          </p:nvPr>
        </p:nvSpPr>
        <p:spPr>
          <a:xfrm>
            <a:off x="520792" y="1139412"/>
            <a:ext cx="5452134"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ayant </a:t>
            </a:r>
            <a:r>
              <a:rPr lang="fr-CA" sz="900" dirty="0" smtClean="0">
                <a:solidFill>
                  <a:srgbClr val="9BBB59"/>
                </a:solidFill>
                <a:latin typeface="Arial" panose="020B0604020202020204" pitchFamily="34" charset="0"/>
                <a:cs typeface="Arial" panose="020B0604020202020204" pitchFamily="34" charset="0"/>
              </a:rPr>
              <a:t>dévoilé </a:t>
            </a:r>
            <a:r>
              <a:rPr lang="fr-CA" sz="900" dirty="0">
                <a:solidFill>
                  <a:srgbClr val="9BBB59"/>
                </a:solidFill>
                <a:latin typeface="Arial" panose="020B0604020202020204" pitchFamily="34" charset="0"/>
                <a:cs typeface="Arial" panose="020B0604020202020204" pitchFamily="34" charset="0"/>
              </a:rPr>
              <a:t>leur orientation sexuelle / identité de genre </a:t>
            </a:r>
            <a:r>
              <a:rPr lang="fr-CA" sz="900" dirty="0" smtClean="0">
                <a:solidFill>
                  <a:srgbClr val="9BBB59"/>
                </a:solidFill>
                <a:latin typeface="Arial" panose="020B0604020202020204" pitchFamily="34" charset="0"/>
                <a:cs typeface="Arial" panose="020B0604020202020204" pitchFamily="34" charset="0"/>
              </a:rPr>
              <a:t>à ces personnes (n=1495)</a:t>
            </a:r>
            <a:endParaRPr lang="fr-CA" sz="9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86022694"/>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94</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fr-CA" sz="2000" dirty="0">
                <a:solidFill>
                  <a:srgbClr val="9BBB59"/>
                </a:solidFill>
              </a:rPr>
              <a:t>Réactions de la famille au </a:t>
            </a:r>
            <a:r>
              <a:rPr lang="fr-CA" sz="2000" dirty="0" err="1">
                <a:solidFill>
                  <a:srgbClr val="9BBB59"/>
                </a:solidFill>
              </a:rPr>
              <a:t>coming</a:t>
            </a:r>
            <a:r>
              <a:rPr lang="fr-CA" sz="2000" dirty="0">
                <a:solidFill>
                  <a:srgbClr val="9BBB59"/>
                </a:solidFill>
              </a:rPr>
              <a:t>-out</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4052152909"/>
              </p:ext>
            </p:extLst>
          </p:nvPr>
        </p:nvGraphicFramePr>
        <p:xfrm>
          <a:off x="539552" y="1213531"/>
          <a:ext cx="7992889" cy="4277647"/>
        </p:xfrm>
        <a:graphic>
          <a:graphicData uri="http://schemas.openxmlformats.org/drawingml/2006/table">
            <a:tbl>
              <a:tblPr firstRow="1" bandRow="1">
                <a:tableStyleId>{2D5ABB26-0587-4C30-8999-92F81FD0307C}</a:tableStyleId>
              </a:tblPr>
              <a:tblGrid>
                <a:gridCol w="2302578"/>
                <a:gridCol w="882703"/>
                <a:gridCol w="801268"/>
                <a:gridCol w="801268"/>
                <a:gridCol w="801268"/>
                <a:gridCol w="801268"/>
                <a:gridCol w="801268"/>
                <a:gridCol w="801268"/>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569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261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162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98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60000">
                <a:tc>
                  <a:txBody>
                    <a:bodyPr/>
                    <a:lstStyle/>
                    <a:p>
                      <a:pPr algn="l" fontAlgn="ctr"/>
                      <a:r>
                        <a:rPr lang="fr-CA" sz="1100" b="0" i="0" u="none" strike="noStrike" dirty="0">
                          <a:solidFill>
                            <a:srgbClr val="595959"/>
                          </a:solidFill>
                          <a:effectLst/>
                          <a:latin typeface="Arial Narrow" panose="020B0606020202030204" pitchFamily="34" charset="0"/>
                        </a:rPr>
                        <a:t>Ont semblé </a:t>
                      </a:r>
                      <a:r>
                        <a:rPr lang="fr-CA" sz="1100" b="0" i="0" u="none" strike="noStrike" dirty="0" smtClean="0">
                          <a:solidFill>
                            <a:srgbClr val="595959"/>
                          </a:solidFill>
                          <a:effectLst/>
                          <a:latin typeface="Arial Narrow" panose="020B0606020202030204" pitchFamily="34" charset="0"/>
                        </a:rPr>
                        <a:t>inquiets pour </a:t>
                      </a:r>
                      <a:r>
                        <a:rPr lang="fr-CA" sz="1100" b="0" i="0" u="none" strike="noStrike" dirty="0">
                          <a:solidFill>
                            <a:srgbClr val="595959"/>
                          </a:solidFill>
                          <a:effectLst/>
                          <a:latin typeface="Arial Narrow" panose="020B0606020202030204" pitchFamily="34" charset="0"/>
                        </a:rPr>
                        <a:t>vous et votre avenir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42</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37</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35</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45</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56</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35</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40</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Ont semblé heureux que vous puissiez vous accepter tel que vous êtes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37</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47</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00B0F0"/>
                          </a:solidFill>
                          <a:effectLst/>
                          <a:latin typeface="Arial Narrow" panose="020B0606020202030204" pitchFamily="34" charset="0"/>
                        </a:rPr>
                        <a:t>42</a:t>
                      </a:r>
                      <a:endParaRPr lang="fr-CA" sz="12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41</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35</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30</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33</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Ont essayé de vous convaincre que ce n’était qu’une phase, que ça allait passer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30</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50</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41</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40</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26</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25</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17</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Vous ont donné l’impression que vous les déceviez</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23</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27</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22</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22</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E31836"/>
                          </a:solidFill>
                          <a:effectLst/>
                          <a:latin typeface="Arial Narrow" panose="020B0606020202030204" pitchFamily="34" charset="0"/>
                        </a:rPr>
                        <a:t>16</a:t>
                      </a:r>
                      <a:endParaRPr lang="fr-CA" sz="12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28</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25</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a:solidFill>
                            <a:srgbClr val="595959"/>
                          </a:solidFill>
                          <a:effectLst/>
                          <a:latin typeface="Arial Narrow" panose="020B0606020202030204" pitchFamily="34" charset="0"/>
                        </a:rPr>
                        <a:t>Ne vous ont pas cru, ont ignoré l’information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22</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45</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36</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30</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19</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12</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10</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Vous ont donné l’impression que vous leur faisiez de la peine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21</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18</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19</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18</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21</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00B0F0"/>
                          </a:solidFill>
                          <a:effectLst/>
                          <a:latin typeface="Arial Narrow" panose="020B0606020202030204" pitchFamily="34" charset="0"/>
                        </a:rPr>
                        <a:t>29</a:t>
                      </a:r>
                      <a:endParaRPr lang="fr-CA" sz="12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21</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Certains </a:t>
                      </a:r>
                      <a:r>
                        <a:rPr lang="fr-CA" sz="1100" b="0" i="0" u="none" strike="noStrike" dirty="0" smtClean="0">
                          <a:solidFill>
                            <a:srgbClr val="595959"/>
                          </a:solidFill>
                          <a:effectLst/>
                          <a:latin typeface="Arial Narrow" panose="020B0606020202030204" pitchFamily="34" charset="0"/>
                        </a:rPr>
                        <a:t>membres : </a:t>
                      </a:r>
                      <a:r>
                        <a:rPr lang="fr-CA" sz="1100" b="0" i="0" u="none" strike="noStrike" dirty="0">
                          <a:solidFill>
                            <a:srgbClr val="595959"/>
                          </a:solidFill>
                          <a:effectLst/>
                          <a:latin typeface="Arial Narrow" panose="020B0606020202030204" pitchFamily="34" charset="0"/>
                        </a:rPr>
                        <a:t>honte / moquerie / violence / choc / Rupture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2</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4</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Aucune réaction / N'en ont plus reparlé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2</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0</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0</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E31836"/>
                          </a:solidFill>
                          <a:effectLst/>
                          <a:latin typeface="Arial Narrow" panose="020B0606020202030204" pitchFamily="34" charset="0"/>
                        </a:rPr>
                        <a:t>0</a:t>
                      </a:r>
                      <a:endParaRPr lang="fr-CA" sz="12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3</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4</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3</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5</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2</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1" i="0" u="none" strike="noStrike" dirty="0" smtClean="0">
                          <a:solidFill>
                            <a:srgbClr val="00B0F0"/>
                          </a:solidFill>
                          <a:effectLst/>
                          <a:latin typeface="Arial Narrow" panose="020B0606020202030204" pitchFamily="34" charset="0"/>
                        </a:rPr>
                        <a:t>6</a:t>
                      </a:r>
                      <a:endParaRPr lang="fr-CA" sz="12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algn="l" fontAlgn="ctr"/>
                      <a:r>
                        <a:rPr lang="fr-CA" sz="1100" b="0" i="0" u="none" strike="noStrike" dirty="0">
                          <a:solidFill>
                            <a:srgbClr val="595959"/>
                          </a:solidFill>
                          <a:effectLst/>
                          <a:latin typeface="Arial Narrow" panose="020B0606020202030204" pitchFamily="34" charset="0"/>
                        </a:rPr>
                        <a:t>Aucune de ces réactions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200" b="0" i="0" u="none" strike="noStrike" dirty="0" smtClean="0">
                          <a:solidFill>
                            <a:srgbClr val="595959"/>
                          </a:solidFill>
                          <a:effectLst/>
                          <a:latin typeface="Arial Narrow" panose="020B0606020202030204" pitchFamily="34" charset="0"/>
                        </a:rPr>
                        <a:t>15</a:t>
                      </a:r>
                      <a:endParaRPr lang="fr-CA" sz="12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200" b="1" i="0" u="none" strike="noStrike" dirty="0" smtClean="0">
                          <a:solidFill>
                            <a:srgbClr val="E31836"/>
                          </a:solidFill>
                          <a:effectLst/>
                          <a:latin typeface="Arial Narrow" panose="020B0606020202030204" pitchFamily="34" charset="0"/>
                        </a:rPr>
                        <a:t>8</a:t>
                      </a:r>
                      <a:endParaRPr lang="fr-CA" sz="12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14</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14</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15</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14</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200" b="0" i="0" u="none" strike="noStrike" dirty="0" smtClean="0">
                          <a:solidFill>
                            <a:srgbClr val="595959"/>
                          </a:solidFill>
                          <a:effectLst/>
                          <a:latin typeface="Arial Narrow" panose="020B0606020202030204" pitchFamily="34" charset="0"/>
                        </a:rPr>
                        <a:t>18</a:t>
                      </a:r>
                      <a:endParaRPr lang="fr-CA" sz="12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Q30. </a:t>
            </a:r>
            <a:r>
              <a:rPr lang="fr-CA" sz="900" dirty="0">
                <a:solidFill>
                  <a:srgbClr val="595959"/>
                </a:solidFill>
                <a:latin typeface="Arial" panose="020B0604020202020204" pitchFamily="34" charset="0"/>
                <a:cs typeface="Arial" panose="020B0604020202020204" pitchFamily="34" charset="0"/>
              </a:rPr>
              <a:t>Certains membres de votre famille proche ont-ils eu l’une ou l’autre des réactions suivantes? </a:t>
            </a:r>
          </a:p>
        </p:txBody>
      </p:sp>
    </p:spTree>
    <p:extLst>
      <p:ext uri="{BB962C8B-B14F-4D97-AF65-F5344CB8AC3E}">
        <p14:creationId xmlns:p14="http://schemas.microsoft.com/office/powerpoint/2010/main" val="80709152"/>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95</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fr-CA" sz="2000" dirty="0">
                <a:solidFill>
                  <a:srgbClr val="9BBB59"/>
                </a:solidFill>
              </a:rPr>
              <a:t>Réactions de la famille au </a:t>
            </a:r>
            <a:r>
              <a:rPr lang="fr-CA" sz="2000" dirty="0" err="1">
                <a:solidFill>
                  <a:srgbClr val="9BBB59"/>
                </a:solidFill>
              </a:rPr>
              <a:t>coming</a:t>
            </a:r>
            <a:r>
              <a:rPr lang="fr-CA" sz="2000" dirty="0">
                <a:solidFill>
                  <a:srgbClr val="9BBB59"/>
                </a:solidFill>
              </a:rPr>
              <a:t>-out </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2194741494"/>
              </p:ext>
            </p:extLst>
          </p:nvPr>
        </p:nvGraphicFramePr>
        <p:xfrm>
          <a:off x="539552" y="1103510"/>
          <a:ext cx="8208912" cy="4976258"/>
        </p:xfrm>
        <a:graphic>
          <a:graphicData uri="http://schemas.openxmlformats.org/drawingml/2006/table">
            <a:tbl>
              <a:tblPr firstRow="1" bandRow="1">
                <a:tableStyleId>{2D5ABB26-0587-4C30-8999-92F81FD0307C}</a:tableStyleId>
              </a:tblPr>
              <a:tblGrid>
                <a:gridCol w="2016000"/>
                <a:gridCol w="735283"/>
                <a:gridCol w="667448"/>
                <a:gridCol w="667448"/>
                <a:gridCol w="667448"/>
                <a:gridCol w="667448"/>
                <a:gridCol w="667448"/>
                <a:gridCol w="667448"/>
                <a:gridCol w="667448"/>
                <a:gridCol w="785493"/>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407999">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Homo.</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Bi.</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Pan.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a:rPr>
                        <a:t>Asex</a:t>
                      </a:r>
                      <a:r>
                        <a:rPr lang="fr-CA" sz="900" b="1" i="0" u="none" strike="noStrike" dirty="0" smtClean="0">
                          <a:solidFill>
                            <a:srgbClr val="595959"/>
                          </a:solidFill>
                          <a:effectLst/>
                          <a:latin typeface="Arial"/>
                        </a:rPr>
                        <a:t>.</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a:solidFill>
                            <a:srgbClr val="595959"/>
                          </a:solidFill>
                          <a:effectLst/>
                          <a:latin typeface="Arial"/>
                        </a:rPr>
                        <a:t>Cisgenre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a:solidFill>
                            <a:srgbClr val="595959"/>
                          </a:solidFill>
                          <a:effectLst/>
                          <a:latin typeface="Arial"/>
                        </a:rPr>
                        <a:t>Personne trans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a:rPr>
                        <a:t>Personne </a:t>
                      </a:r>
                      <a:r>
                        <a:rPr lang="fr-CA" sz="900" b="1" i="0" u="none" strike="noStrike" dirty="0" err="1">
                          <a:solidFill>
                            <a:srgbClr val="595959"/>
                          </a:solidFill>
                          <a:effectLst/>
                          <a:latin typeface="Arial"/>
                        </a:rPr>
                        <a:t>trans</a:t>
                      </a:r>
                      <a:r>
                        <a:rPr lang="fr-CA" sz="900" b="1" i="0" u="none" strike="noStrike" dirty="0">
                          <a:solidFill>
                            <a:srgbClr val="595959"/>
                          </a:solidFill>
                          <a:effectLst/>
                          <a:latin typeface="Arial"/>
                        </a:rPr>
                        <a:t> </a:t>
                      </a:r>
                      <a:r>
                        <a:rPr lang="fr-CA" sz="900" b="1" i="0" u="none" strike="noStrike" dirty="0" smtClean="0">
                          <a:solidFill>
                            <a:srgbClr val="595959"/>
                          </a:solidFill>
                          <a:effectLst/>
                          <a:latin typeface="Arial"/>
                        </a:rPr>
                        <a:t>non binaire</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Non-binaire : Genre fluide / </a:t>
                      </a:r>
                      <a:r>
                        <a:rPr lang="fr-CA" sz="900" b="1" i="0" u="none" strike="noStrike" dirty="0" err="1">
                          <a:solidFill>
                            <a:srgbClr val="595959"/>
                          </a:solidFill>
                          <a:effectLst/>
                          <a:latin typeface="Arial"/>
                        </a:rPr>
                        <a:t>Agenre</a:t>
                      </a:r>
                      <a:r>
                        <a:rPr lang="fr-CA" sz="900" b="1" i="0" u="none" strike="noStrike" dirty="0">
                          <a:solidFill>
                            <a:srgbClr val="595959"/>
                          </a:solidFill>
                          <a:effectLst/>
                          <a:latin typeface="Arial"/>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692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255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1178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6000">
                <a:tc>
                  <a:txBody>
                    <a:bodyPr/>
                    <a:lstStyle/>
                    <a:p>
                      <a:pPr algn="l" fontAlgn="ctr"/>
                      <a:r>
                        <a:rPr lang="fr-CA" sz="1100" b="0" i="0" u="none" strike="noStrike" dirty="0">
                          <a:solidFill>
                            <a:srgbClr val="595959"/>
                          </a:solidFill>
                          <a:effectLst/>
                          <a:latin typeface="Arial Narrow" panose="020B0606020202030204" pitchFamily="34" charset="0"/>
                        </a:rPr>
                        <a:t>Ont semblé </a:t>
                      </a:r>
                      <a:r>
                        <a:rPr lang="fr-CA" sz="1100" b="0" i="0" u="none" strike="noStrike" dirty="0" smtClean="0">
                          <a:solidFill>
                            <a:srgbClr val="595959"/>
                          </a:solidFill>
                          <a:effectLst/>
                          <a:latin typeface="Arial Narrow" panose="020B0606020202030204" pitchFamily="34" charset="0"/>
                        </a:rPr>
                        <a:t>inquiets pour </a:t>
                      </a:r>
                      <a:r>
                        <a:rPr lang="fr-CA" sz="1100" b="0" i="0" u="none" strike="noStrike" dirty="0">
                          <a:solidFill>
                            <a:srgbClr val="595959"/>
                          </a:solidFill>
                          <a:effectLst/>
                          <a:latin typeface="Arial Narrow" panose="020B0606020202030204" pitchFamily="34" charset="0"/>
                        </a:rPr>
                        <a:t>vous et votre avenir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40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66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fr-CA" sz="1100" b="0" i="0" u="none" strike="noStrike" dirty="0">
                          <a:solidFill>
                            <a:srgbClr val="595959"/>
                          </a:solidFill>
                          <a:effectLst/>
                          <a:latin typeface="Arial Narrow" panose="020B0606020202030204" pitchFamily="34" charset="0"/>
                        </a:rPr>
                        <a:t>Ont semblé heureux que vous puissiez vous accepter tel que vous êtes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45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fr-CA" sz="1100" b="0" i="0" u="none" strike="noStrike" dirty="0">
                          <a:solidFill>
                            <a:srgbClr val="595959"/>
                          </a:solidFill>
                          <a:effectLst/>
                          <a:latin typeface="Arial Narrow" panose="020B0606020202030204" pitchFamily="34" charset="0"/>
                        </a:rPr>
                        <a:t>Ont essayé de vous convaincre que ce n’était qu’une phase, que ça allait passer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Vous ont donné l’impression que vous les déceviez</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Ne vous ont pas cru, ont ignoré l’information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96000">
                <a:tc>
                  <a:txBody>
                    <a:bodyPr/>
                    <a:lstStyle/>
                    <a:p>
                      <a:pPr algn="l" fontAlgn="ctr"/>
                      <a:r>
                        <a:rPr lang="fr-CA" sz="1100" b="0" i="0" u="none" strike="noStrike" dirty="0">
                          <a:solidFill>
                            <a:srgbClr val="595959"/>
                          </a:solidFill>
                          <a:effectLst/>
                          <a:latin typeface="Arial Narrow" panose="020B0606020202030204" pitchFamily="34" charset="0"/>
                        </a:rPr>
                        <a:t>Vous ont donné l’impression que vous leur faisiez de la peine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7</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504000">
                <a:tc>
                  <a:txBody>
                    <a:bodyPr/>
                    <a:lstStyle/>
                    <a:p>
                      <a:pPr algn="l" fontAlgn="ctr"/>
                      <a:r>
                        <a:rPr lang="fr-CA" sz="1100" b="0" i="0" u="none" strike="noStrike" dirty="0">
                          <a:solidFill>
                            <a:srgbClr val="595959"/>
                          </a:solidFill>
                          <a:effectLst/>
                          <a:latin typeface="Arial Narrow" panose="020B0606020202030204" pitchFamily="34" charset="0"/>
                        </a:rPr>
                        <a:t>Certains </a:t>
                      </a:r>
                      <a:r>
                        <a:rPr lang="fr-CA" sz="1100" b="0" i="0" u="none" strike="noStrike" dirty="0" smtClean="0">
                          <a:solidFill>
                            <a:srgbClr val="595959"/>
                          </a:solidFill>
                          <a:effectLst/>
                          <a:latin typeface="Arial Narrow" panose="020B0606020202030204" pitchFamily="34" charset="0"/>
                        </a:rPr>
                        <a:t>membres : </a:t>
                      </a:r>
                      <a:r>
                        <a:rPr lang="fr-CA" sz="1100" b="0" i="0" u="none" strike="noStrike" dirty="0">
                          <a:solidFill>
                            <a:srgbClr val="595959"/>
                          </a:solidFill>
                          <a:effectLst/>
                          <a:latin typeface="Arial Narrow" panose="020B0606020202030204" pitchFamily="34" charset="0"/>
                        </a:rPr>
                        <a:t>honte / moquerie / violence / choc / Rupture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Aucune réaction / N'en ont plus reparlé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10</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algn="l" fontAlgn="ctr"/>
                      <a:r>
                        <a:rPr lang="fr-CA" sz="1100" b="0" i="0" u="none" strike="noStrike" dirty="0">
                          <a:solidFill>
                            <a:srgbClr val="595959"/>
                          </a:solidFill>
                          <a:effectLst/>
                          <a:latin typeface="Arial Narrow" panose="020B0606020202030204" pitchFamily="34" charset="0"/>
                        </a:rPr>
                        <a:t>Aucune de ces réactions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16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3</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8" name="ZoneTexte 7"/>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Q30. </a:t>
            </a:r>
            <a:r>
              <a:rPr lang="fr-CA" sz="900" dirty="0">
                <a:solidFill>
                  <a:srgbClr val="595959"/>
                </a:solidFill>
                <a:latin typeface="Arial" panose="020B0604020202020204" pitchFamily="34" charset="0"/>
                <a:cs typeface="Arial" panose="020B0604020202020204" pitchFamily="34" charset="0"/>
              </a:rPr>
              <a:t>Certains membres de votre famille proche ont-ils eu l’une ou l’autre des réactions suivantes? </a:t>
            </a:r>
          </a:p>
        </p:txBody>
      </p:sp>
    </p:spTree>
    <p:extLst>
      <p:ext uri="{BB962C8B-B14F-4D97-AF65-F5344CB8AC3E}">
        <p14:creationId xmlns:p14="http://schemas.microsoft.com/office/powerpoint/2010/main" val="3184489415"/>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96</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6533480" cy="631545"/>
          </a:xfrm>
        </p:spPr>
        <p:txBody>
          <a:bodyPr/>
          <a:lstStyle/>
          <a:p>
            <a:r>
              <a:rPr lang="fr-CA" sz="2000" dirty="0">
                <a:solidFill>
                  <a:srgbClr val="9BBB59"/>
                </a:solidFill>
              </a:rPr>
              <a:t>Réactions de la famille au </a:t>
            </a:r>
            <a:r>
              <a:rPr lang="fr-CA" sz="2000" dirty="0" err="1">
                <a:solidFill>
                  <a:srgbClr val="9BBB59"/>
                </a:solidFill>
              </a:rPr>
              <a:t>coming</a:t>
            </a:r>
            <a:r>
              <a:rPr lang="fr-CA" sz="2000" dirty="0">
                <a:solidFill>
                  <a:srgbClr val="9BBB59"/>
                </a:solidFill>
              </a:rPr>
              <a:t>-out</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3102381822"/>
              </p:ext>
            </p:extLst>
          </p:nvPr>
        </p:nvGraphicFramePr>
        <p:xfrm>
          <a:off x="539552" y="1213531"/>
          <a:ext cx="7992887" cy="4277647"/>
        </p:xfrm>
        <a:graphic>
          <a:graphicData uri="http://schemas.openxmlformats.org/drawingml/2006/table">
            <a:tbl>
              <a:tblPr firstRow="1" bandRow="1">
                <a:tableStyleId>{2D5ABB26-0587-4C30-8999-92F81FD0307C}</a:tableStyleId>
              </a:tblPr>
              <a:tblGrid>
                <a:gridCol w="2880005"/>
                <a:gridCol w="1104062"/>
                <a:gridCol w="1002205"/>
                <a:gridCol w="1002205"/>
                <a:gridCol w="1002205"/>
                <a:gridCol w="1002205"/>
              </a:tblGrid>
              <a:tr h="0">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RÉGION</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rowSpan="2" hMerge="1">
                  <a:txBody>
                    <a:bodyPr/>
                    <a:lstStyle/>
                    <a:p>
                      <a:endParaRPr lang="fr-CA"/>
                    </a:p>
                  </a:txBody>
                  <a:tcPr/>
                </a:tc>
                <a:tc rowSpan="2"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r>
              <a:tr h="0">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407999">
                <a:tc vMerge="1">
                  <a:txBody>
                    <a:bodyPr/>
                    <a:lstStyle/>
                    <a:p>
                      <a:endParaRPr lang="fr-CA"/>
                    </a:p>
                  </a:txBody>
                  <a:tcPr/>
                </a:tc>
                <a:tc vMerge="1">
                  <a:txBody>
                    <a:bodyPr/>
                    <a:lstStyle/>
                    <a:p>
                      <a:endParaRPr lang="fr-CA"/>
                    </a:p>
                  </a:txBody>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Atlantique</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Québec</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Ontario</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Ouest</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0">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106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617</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340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60000">
                <a:tc>
                  <a:txBody>
                    <a:bodyPr/>
                    <a:lstStyle/>
                    <a:p>
                      <a:pPr algn="l" fontAlgn="ctr"/>
                      <a:r>
                        <a:rPr lang="fr-CA" sz="1100" b="0" i="0" u="none" strike="noStrike" dirty="0">
                          <a:solidFill>
                            <a:srgbClr val="595959"/>
                          </a:solidFill>
                          <a:effectLst/>
                          <a:latin typeface="Arial Narrow" panose="020B0606020202030204" pitchFamily="34" charset="0"/>
                        </a:rPr>
                        <a:t>Ont semblé </a:t>
                      </a:r>
                      <a:r>
                        <a:rPr lang="fr-CA" sz="1100" b="0" i="0" u="none" strike="noStrike" dirty="0" smtClean="0">
                          <a:solidFill>
                            <a:srgbClr val="595959"/>
                          </a:solidFill>
                          <a:effectLst/>
                          <a:latin typeface="Arial Narrow" panose="020B0606020202030204" pitchFamily="34" charset="0"/>
                        </a:rPr>
                        <a:t>inquiets </a:t>
                      </a:r>
                      <a:r>
                        <a:rPr lang="fr-CA" sz="1100" b="0" i="0" u="none" strike="noStrike" dirty="0">
                          <a:solidFill>
                            <a:srgbClr val="595959"/>
                          </a:solidFill>
                          <a:effectLst/>
                          <a:latin typeface="Arial Narrow" panose="020B0606020202030204" pitchFamily="34" charset="0"/>
                        </a:rPr>
                        <a:t>pour vous et votre avenir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Ont semblé heureux que vous puissiez vous accepter tel que vous êtes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37</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51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32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Ont essayé de vous convaincre que ce n’était qu’une phase, que ça allait passer</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26</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a:solidFill>
                            <a:srgbClr val="595959"/>
                          </a:solidFill>
                          <a:effectLst/>
                          <a:latin typeface="Arial Narrow" panose="020B0606020202030204" pitchFamily="34" charset="0"/>
                        </a:rPr>
                        <a:t>Vous ont donné l’impression que vous les déceviez</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Ne vous ont pas cru, ont ignoré l’information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30</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Vous ont donné l’impression que vous leur faisiez de la peine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dirty="0">
                          <a:solidFill>
                            <a:srgbClr val="595959"/>
                          </a:solidFill>
                          <a:effectLst/>
                          <a:latin typeface="Arial Narrow" panose="020B0606020202030204" pitchFamily="34" charset="0"/>
                        </a:rPr>
                        <a:t>Certains </a:t>
                      </a:r>
                      <a:r>
                        <a:rPr lang="fr-CA" sz="1100" b="0" i="0" u="none" strike="noStrike" dirty="0" smtClean="0">
                          <a:solidFill>
                            <a:srgbClr val="595959"/>
                          </a:solidFill>
                          <a:effectLst/>
                          <a:latin typeface="Arial Narrow" panose="020B0606020202030204" pitchFamily="34" charset="0"/>
                        </a:rPr>
                        <a:t>membres : </a:t>
                      </a:r>
                      <a:r>
                        <a:rPr lang="fr-CA" sz="1100" b="0" i="0" u="none" strike="noStrike" dirty="0">
                          <a:solidFill>
                            <a:srgbClr val="595959"/>
                          </a:solidFill>
                          <a:effectLst/>
                          <a:latin typeface="Arial Narrow" panose="020B0606020202030204" pitchFamily="34" charset="0"/>
                        </a:rPr>
                        <a:t>honte / moquerie / violence / choc / Rupture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0000">
                <a:tc>
                  <a:txBody>
                    <a:bodyPr/>
                    <a:lstStyle/>
                    <a:p>
                      <a:pPr algn="l" fontAlgn="ctr"/>
                      <a:r>
                        <a:rPr lang="fr-CA" sz="1100" b="0" i="0" u="none" strike="noStrike">
                          <a:solidFill>
                            <a:srgbClr val="595959"/>
                          </a:solidFill>
                          <a:effectLst/>
                          <a:latin typeface="Arial Narrow" panose="020B0606020202030204" pitchFamily="34" charset="0"/>
                        </a:rPr>
                        <a:t>Aucune réaction / N'en ont plus reparlé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algn="l" fontAlgn="ctr"/>
                      <a:r>
                        <a:rPr lang="fr-CA" sz="1100" b="0" i="0" u="none" strike="noStrike" dirty="0" smtClean="0">
                          <a:solidFill>
                            <a:srgbClr val="595959"/>
                          </a:solidFill>
                          <a:effectLst/>
                          <a:latin typeface="Arial Narrow" panose="020B0606020202030204" pitchFamily="34" charset="0"/>
                        </a:rPr>
                        <a:t>Autre</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252000">
                <a:tc>
                  <a:txBody>
                    <a:bodyPr/>
                    <a:lstStyle/>
                    <a:p>
                      <a:pPr algn="l" fontAlgn="ctr"/>
                      <a:r>
                        <a:rPr lang="fr-CA" sz="1100" b="0" i="0" u="none" strike="noStrike" dirty="0">
                          <a:solidFill>
                            <a:srgbClr val="595959"/>
                          </a:solidFill>
                          <a:effectLst/>
                          <a:latin typeface="Arial Narrow" panose="020B0606020202030204" pitchFamily="34" charset="0"/>
                        </a:rPr>
                        <a:t>Aucune de ces réactions</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251980"/>
            <a:ext cx="7818207" cy="2308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Q30. </a:t>
            </a:r>
            <a:r>
              <a:rPr lang="fr-CA" sz="900" dirty="0">
                <a:solidFill>
                  <a:srgbClr val="595959"/>
                </a:solidFill>
                <a:latin typeface="Arial" panose="020B0604020202020204" pitchFamily="34" charset="0"/>
                <a:cs typeface="Arial" panose="020B0604020202020204" pitchFamily="34" charset="0"/>
              </a:rPr>
              <a:t>Certains membres de votre famille proche ont-ils eu l’une ou l’autre des réactions suivantes? </a:t>
            </a:r>
          </a:p>
        </p:txBody>
      </p:sp>
    </p:spTree>
    <p:extLst>
      <p:ext uri="{BB962C8B-B14F-4D97-AF65-F5344CB8AC3E}">
        <p14:creationId xmlns:p14="http://schemas.microsoft.com/office/powerpoint/2010/main" val="2441168843"/>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1"/>
            <p:custDataLst>
              <p:tags r:id="rId1"/>
            </p:custDataLst>
          </p:nvPr>
        </p:nvSpPr>
        <p:spPr/>
        <p:txBody>
          <a:bodyPr/>
          <a:lstStyle/>
          <a:p>
            <a:r>
              <a:rPr lang="en-CA" dirty="0"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2"/>
            <p:custDataLst>
              <p:tags r:id="rId2"/>
            </p:custDataLst>
          </p:nvPr>
        </p:nvSpPr>
        <p:spPr/>
        <p:txBody>
          <a:bodyPr/>
          <a:lstStyle/>
          <a:p>
            <a:fld id="{E7B58D81-04C7-47EB-9B1C-20051A4D7758}" type="slidenum">
              <a:rPr lang="en-CA" smtClean="0">
                <a:solidFill>
                  <a:srgbClr val="000000">
                    <a:tint val="75000"/>
                  </a:srgbClr>
                </a:solidFill>
              </a:rPr>
              <a:pPr/>
              <a:t>97</a:t>
            </a:fld>
            <a:endParaRPr lang="en-CA" dirty="0">
              <a:solidFill>
                <a:srgbClr val="000000">
                  <a:tint val="75000"/>
                </a:srgbClr>
              </a:solidFill>
            </a:endParaRPr>
          </a:p>
        </p:txBody>
      </p:sp>
      <p:graphicFrame>
        <p:nvGraphicFramePr>
          <p:cNvPr id="10" name="Graphique 9"/>
          <p:cNvGraphicFramePr/>
          <p:nvPr>
            <p:custDataLst>
              <p:tags r:id="rId3"/>
            </p:custDataLst>
            <p:extLst>
              <p:ext uri="{D42A27DB-BD31-4B8C-83A1-F6EECF244321}">
                <p14:modId xmlns:p14="http://schemas.microsoft.com/office/powerpoint/2010/main" val="2451249038"/>
              </p:ext>
            </p:extLst>
          </p:nvPr>
        </p:nvGraphicFramePr>
        <p:xfrm>
          <a:off x="835283" y="1765231"/>
          <a:ext cx="7483125" cy="4469922"/>
        </p:xfrm>
        <a:graphic>
          <a:graphicData uri="http://schemas.openxmlformats.org/drawingml/2006/chart">
            <c:chart xmlns:c="http://schemas.openxmlformats.org/drawingml/2006/chart" xmlns:r="http://schemas.openxmlformats.org/officeDocument/2006/relationships" r:id="rId9"/>
          </a:graphicData>
        </a:graphic>
      </p:graphicFrame>
      <p:sp>
        <p:nvSpPr>
          <p:cNvPr id="12" name="Titre 4"/>
          <p:cNvSpPr>
            <a:spLocks noGrp="1"/>
          </p:cNvSpPr>
          <p:nvPr>
            <p:ph type="title"/>
            <p:custDataLst>
              <p:tags r:id="rId4"/>
            </p:custDataLst>
          </p:nvPr>
        </p:nvSpPr>
        <p:spPr>
          <a:xfrm>
            <a:off x="558800" y="404664"/>
            <a:ext cx="5309344" cy="950535"/>
          </a:xfrm>
        </p:spPr>
        <p:txBody>
          <a:bodyPr>
            <a:normAutofit/>
          </a:bodyPr>
          <a:lstStyle/>
          <a:p>
            <a:r>
              <a:rPr lang="fr-CA" sz="2000" dirty="0" smtClean="0">
                <a:solidFill>
                  <a:srgbClr val="9BBB59"/>
                </a:solidFill>
              </a:rPr>
              <a:t>Impact du </a:t>
            </a:r>
            <a:r>
              <a:rPr lang="fr-CA" sz="2000" dirty="0" err="1" smtClean="0">
                <a:solidFill>
                  <a:srgbClr val="9BBB59"/>
                </a:solidFill>
              </a:rPr>
              <a:t>coming</a:t>
            </a:r>
            <a:r>
              <a:rPr lang="fr-CA" sz="2000" dirty="0" smtClean="0">
                <a:solidFill>
                  <a:srgbClr val="9BBB59"/>
                </a:solidFill>
              </a:rPr>
              <a:t>-out sur la relation familiale</a:t>
            </a:r>
            <a:endParaRPr lang="fr-CA" dirty="0"/>
          </a:p>
        </p:txBody>
      </p:sp>
      <p:sp>
        <p:nvSpPr>
          <p:cNvPr id="13" name="Rectangle 12"/>
          <p:cNvSpPr/>
          <p:nvPr>
            <p:custDataLst>
              <p:tags r:id="rId5"/>
            </p:custDataLst>
          </p:nvPr>
        </p:nvSpPr>
        <p:spPr>
          <a:xfrm>
            <a:off x="510159" y="1160678"/>
            <a:ext cx="5452134" cy="230832"/>
          </a:xfrm>
          <a:prstGeom prst="rect">
            <a:avLst/>
          </a:prstGeom>
        </p:spPr>
        <p:txBody>
          <a:bodyPr wrap="none">
            <a:spAutoFit/>
          </a:bodyPr>
          <a:lstStyle/>
          <a:p>
            <a:r>
              <a:rPr lang="fr-CA" sz="900" dirty="0">
                <a:solidFill>
                  <a:srgbClr val="9BBB59"/>
                </a:solidFill>
                <a:latin typeface="Arial" panose="020B0604020202020204" pitchFamily="34" charset="0"/>
                <a:cs typeface="Arial" panose="020B0604020202020204" pitchFamily="34" charset="0"/>
              </a:rPr>
              <a:t>Base : </a:t>
            </a:r>
            <a:r>
              <a:rPr lang="fr-CA" sz="900" dirty="0" smtClean="0">
                <a:solidFill>
                  <a:srgbClr val="9BBB59"/>
                </a:solidFill>
                <a:latin typeface="Arial" panose="020B0604020202020204" pitchFamily="34" charset="0"/>
                <a:cs typeface="Arial" panose="020B0604020202020204" pitchFamily="34" charset="0"/>
              </a:rPr>
              <a:t>répondants </a:t>
            </a:r>
            <a:r>
              <a:rPr lang="fr-CA" sz="900" dirty="0">
                <a:solidFill>
                  <a:srgbClr val="9BBB59"/>
                </a:solidFill>
                <a:latin typeface="Arial" panose="020B0604020202020204" pitchFamily="34" charset="0"/>
                <a:cs typeface="Arial" panose="020B0604020202020204" pitchFamily="34" charset="0"/>
              </a:rPr>
              <a:t>ayant </a:t>
            </a:r>
            <a:r>
              <a:rPr lang="fr-CA" sz="900" dirty="0" smtClean="0">
                <a:solidFill>
                  <a:srgbClr val="9BBB59"/>
                </a:solidFill>
                <a:latin typeface="Arial" panose="020B0604020202020204" pitchFamily="34" charset="0"/>
                <a:cs typeface="Arial" panose="020B0604020202020204" pitchFamily="34" charset="0"/>
              </a:rPr>
              <a:t>dévoilé </a:t>
            </a:r>
            <a:r>
              <a:rPr lang="fr-CA" sz="900" dirty="0">
                <a:solidFill>
                  <a:srgbClr val="9BBB59"/>
                </a:solidFill>
                <a:latin typeface="Arial" panose="020B0604020202020204" pitchFamily="34" charset="0"/>
                <a:cs typeface="Arial" panose="020B0604020202020204" pitchFamily="34" charset="0"/>
              </a:rPr>
              <a:t>leur orientation sexuelle / identité de genre à ces personnes </a:t>
            </a:r>
            <a:r>
              <a:rPr lang="fr-CA" sz="900" dirty="0" smtClean="0">
                <a:solidFill>
                  <a:srgbClr val="9BBB59"/>
                </a:solidFill>
                <a:latin typeface="Arial" panose="020B0604020202020204" pitchFamily="34" charset="0"/>
                <a:cs typeface="Arial" panose="020B0604020202020204" pitchFamily="34" charset="0"/>
              </a:rPr>
              <a:t>(n=1495)</a:t>
            </a:r>
            <a:endParaRPr lang="fr-CA" sz="900" dirty="0">
              <a:solidFill>
                <a:srgbClr val="000000"/>
              </a:solidFill>
              <a:latin typeface="Arial" panose="020B0604020202020204" pitchFamily="34" charset="0"/>
              <a:cs typeface="Arial" panose="020B0604020202020204" pitchFamily="34" charset="0"/>
            </a:endParaRPr>
          </a:p>
        </p:txBody>
      </p:sp>
      <p:sp>
        <p:nvSpPr>
          <p:cNvPr id="14" name="ZoneTexte 13"/>
          <p:cNvSpPr txBox="1"/>
          <p:nvPr>
            <p:custDataLst>
              <p:tags r:id="rId6"/>
            </p:custDataLst>
          </p:nvPr>
        </p:nvSpPr>
        <p:spPr>
          <a:xfrm>
            <a:off x="500202" y="6145650"/>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Q29. </a:t>
            </a:r>
            <a:r>
              <a:rPr lang="fr-CA" sz="900" dirty="0">
                <a:solidFill>
                  <a:srgbClr val="595959"/>
                </a:solidFill>
                <a:latin typeface="Arial" panose="020B0604020202020204" pitchFamily="34" charset="0"/>
                <a:cs typeface="Arial" panose="020B0604020202020204" pitchFamily="34" charset="0"/>
              </a:rPr>
              <a:t>Avez-vous l’impression que le fait d’avoir dévoilé votre orientation sexuelle/identité de genre à votre famille a eu l’un ou l’autre des effets suivants dans la relation que vous entretenez avec eux?</a:t>
            </a:r>
          </a:p>
        </p:txBody>
      </p:sp>
    </p:spTree>
    <p:extLst>
      <p:ext uri="{BB962C8B-B14F-4D97-AF65-F5344CB8AC3E}">
        <p14:creationId xmlns:p14="http://schemas.microsoft.com/office/powerpoint/2010/main" val="3977175236"/>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98</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sz="2000" dirty="0">
                <a:solidFill>
                  <a:srgbClr val="9BBB59"/>
                </a:solidFill>
              </a:rPr>
              <a:t>Impact du </a:t>
            </a:r>
            <a:r>
              <a:rPr lang="fr-CA" sz="2000" dirty="0" err="1">
                <a:solidFill>
                  <a:srgbClr val="9BBB59"/>
                </a:solidFill>
              </a:rPr>
              <a:t>coming</a:t>
            </a:r>
            <a:r>
              <a:rPr lang="fr-CA" sz="2000" dirty="0">
                <a:solidFill>
                  <a:srgbClr val="9BBB59"/>
                </a:solidFill>
              </a:rPr>
              <a:t>-out sur la relation familiale</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126401601"/>
              </p:ext>
            </p:extLst>
          </p:nvPr>
        </p:nvGraphicFramePr>
        <p:xfrm>
          <a:off x="539552" y="1188479"/>
          <a:ext cx="7992889" cy="4232457"/>
        </p:xfrm>
        <a:graphic>
          <a:graphicData uri="http://schemas.openxmlformats.org/drawingml/2006/table">
            <a:tbl>
              <a:tblPr firstRow="1" bandRow="1">
                <a:tableStyleId>{2D5ABB26-0587-4C30-8999-92F81FD0307C}</a:tableStyleId>
              </a:tblPr>
              <a:tblGrid>
                <a:gridCol w="2302578"/>
                <a:gridCol w="882703"/>
                <a:gridCol w="801268"/>
                <a:gridCol w="801268"/>
                <a:gridCol w="801268"/>
                <a:gridCol w="801268"/>
                <a:gridCol w="801268"/>
                <a:gridCol w="801268"/>
              </a:tblGrid>
              <a:tr h="343279">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6">
                  <a:txBody>
                    <a:bodyPr/>
                    <a:lstStyle/>
                    <a:p>
                      <a:pPr algn="ctr" fontAlgn="b"/>
                      <a:r>
                        <a:rPr lang="fr-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ÂGE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endParaRPr lang="fr-CA"/>
                    </a:p>
                  </a:txBody>
                  <a:tcPr/>
                </a:tc>
                <a:tc hMerge="1">
                  <a:txBody>
                    <a:bodyPr/>
                    <a:lstStyle/>
                    <a:p>
                      <a:pPr algn="ctr" fontAlgn="b"/>
                      <a:endParaRPr lang="fr-CA" sz="1100" b="1" kern="1200" dirty="0">
                        <a:solidFill>
                          <a:schemeClr val="tx1">
                            <a:lumMod val="65000"/>
                            <a:lumOff val="35000"/>
                          </a:schemeClr>
                        </a:solidFill>
                        <a:latin typeface="Arial Narrow" panose="020B0606020202030204"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AF2B8"/>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375306">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15-17</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18-24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25-34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35-44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45-54</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1000" b="1" kern="1200" dirty="0" smtClean="0">
                          <a:solidFill>
                            <a:schemeClr val="tx1">
                              <a:lumMod val="65000"/>
                              <a:lumOff val="35000"/>
                            </a:schemeClr>
                          </a:solidFill>
                          <a:latin typeface="Arial Narrow" panose="020B0606020202030204" pitchFamily="34" charset="0"/>
                          <a:ea typeface="+mn-ea"/>
                          <a:cs typeface="Arial" panose="020B0604020202020204" pitchFamily="34" charset="0"/>
                        </a:rPr>
                        <a:t>55+</a:t>
                      </a:r>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46904">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279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569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261</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162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126</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98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428850">
                <a:tc>
                  <a:txBody>
                    <a:bodyPr/>
                    <a:lstStyle/>
                    <a:p>
                      <a:pPr algn="l" fontAlgn="ctr"/>
                      <a:r>
                        <a:rPr lang="fr-CA" sz="1100" b="0" i="0" u="none" strike="noStrike" dirty="0">
                          <a:solidFill>
                            <a:srgbClr val="595959"/>
                          </a:solidFill>
                          <a:effectLst/>
                          <a:latin typeface="Arial Narrow" panose="020B0606020202030204" pitchFamily="34" charset="0"/>
                        </a:rPr>
                        <a:t>Non, je n’ai pas l’impression que la relation a changé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25</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Sentiment d’une meilleure communication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22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7059">
                <a:tc>
                  <a:txBody>
                    <a:bodyPr/>
                    <a:lstStyle/>
                    <a:p>
                      <a:pPr algn="l" fontAlgn="ctr"/>
                      <a:r>
                        <a:rPr lang="fr-CA" sz="1100" b="0" i="0" u="none" strike="noStrike" dirty="0">
                          <a:solidFill>
                            <a:srgbClr val="595959"/>
                          </a:solidFill>
                          <a:effectLst/>
                          <a:latin typeface="Arial Narrow" panose="020B0606020202030204" pitchFamily="34" charset="0"/>
                        </a:rPr>
                        <a:t>Sentiment d’un rapprochement, d’une plus grande proximité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Sentiment de confiance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28</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7059">
                <a:tc>
                  <a:txBody>
                    <a:bodyPr/>
                    <a:lstStyle/>
                    <a:p>
                      <a:pPr algn="l" fontAlgn="ctr"/>
                      <a:r>
                        <a:rPr lang="fr-CA" sz="1100" b="0" i="0" u="none" strike="noStrike" dirty="0">
                          <a:solidFill>
                            <a:srgbClr val="595959"/>
                          </a:solidFill>
                          <a:effectLst/>
                          <a:latin typeface="Arial Narrow" panose="020B0606020202030204" pitchFamily="34" charset="0"/>
                        </a:rPr>
                        <a:t>Impression qu’ils portent un regard différent sur moi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13</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Sentiment de distance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Sentiment d’incompréhension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27</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12</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Sentiment d’une rupture, de rejet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26</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Impression qu’ils ne m’aiment plus autant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12</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10" name="ZoneTexte 9"/>
          <p:cNvSpPr txBox="1"/>
          <p:nvPr>
            <p:custDataLst>
              <p:tags r:id="rId5"/>
            </p:custDataLst>
          </p:nvPr>
        </p:nvSpPr>
        <p:spPr>
          <a:xfrm>
            <a:off x="500202" y="6093296"/>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Q29. </a:t>
            </a:r>
            <a:r>
              <a:rPr lang="fr-CA" sz="900" dirty="0">
                <a:solidFill>
                  <a:srgbClr val="595959"/>
                </a:solidFill>
                <a:latin typeface="Arial" pitchFamily="34" charset="0"/>
                <a:cs typeface="Arial" pitchFamily="34" charset="0"/>
              </a:rPr>
              <a:t>Avez-vous l’impression que le fait d’avoir dévoilé votre orientation sexuelle/identité de genre à votre famille a eu l’un ou l’autre des effets suivants dans la relation que vous entretenez avec eux? </a:t>
            </a:r>
          </a:p>
        </p:txBody>
      </p:sp>
    </p:spTree>
    <p:extLst>
      <p:ext uri="{BB962C8B-B14F-4D97-AF65-F5344CB8AC3E}">
        <p14:creationId xmlns:p14="http://schemas.microsoft.com/office/powerpoint/2010/main" val="1181713448"/>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Espace réservé du pied de page 2"/>
          <p:cNvSpPr>
            <a:spLocks noGrp="1"/>
          </p:cNvSpPr>
          <p:nvPr>
            <p:ph type="ftr" sz="quarter" idx="15"/>
            <p:custDataLst>
              <p:tags r:id="rId1"/>
            </p:custDataLst>
          </p:nvPr>
        </p:nvSpPr>
        <p:spPr/>
        <p:txBody>
          <a:bodyPr/>
          <a:lstStyle/>
          <a:p>
            <a:pPr>
              <a:defRPr/>
            </a:pPr>
            <a:r>
              <a:rPr lang="en-CA" smtClean="0">
                <a:solidFill>
                  <a:srgbClr val="000000">
                    <a:tint val="75000"/>
                  </a:srgbClr>
                </a:solidFill>
              </a:rPr>
              <a:t>CROP</a:t>
            </a:r>
            <a:endParaRPr lang="en-CA" dirty="0">
              <a:solidFill>
                <a:srgbClr val="000000">
                  <a:tint val="75000"/>
                </a:srgbClr>
              </a:solidFill>
            </a:endParaRPr>
          </a:p>
        </p:txBody>
      </p:sp>
      <p:sp>
        <p:nvSpPr>
          <p:cNvPr id="4" name="Espace réservé du numéro de diapositive 3"/>
          <p:cNvSpPr>
            <a:spLocks noGrp="1"/>
          </p:cNvSpPr>
          <p:nvPr>
            <p:ph type="sldNum" sz="quarter" idx="16"/>
            <p:custDataLst>
              <p:tags r:id="rId2"/>
            </p:custDataLst>
          </p:nvPr>
        </p:nvSpPr>
        <p:spPr/>
        <p:txBody>
          <a:bodyPr/>
          <a:lstStyle/>
          <a:p>
            <a:pPr>
              <a:defRPr/>
            </a:pPr>
            <a:fld id="{18239141-2E42-4ABB-84FD-6FABED6D0D53}" type="slidenum">
              <a:rPr lang="en-CA" smtClean="0">
                <a:solidFill>
                  <a:srgbClr val="000000">
                    <a:tint val="75000"/>
                  </a:srgbClr>
                </a:solidFill>
              </a:rPr>
              <a:pPr>
                <a:defRPr/>
              </a:pPr>
              <a:t>99</a:t>
            </a:fld>
            <a:endParaRPr lang="en-CA" dirty="0">
              <a:solidFill>
                <a:srgbClr val="000000">
                  <a:tint val="75000"/>
                </a:srgbClr>
              </a:solidFill>
            </a:endParaRPr>
          </a:p>
        </p:txBody>
      </p:sp>
      <p:sp>
        <p:nvSpPr>
          <p:cNvPr id="5" name="Titre 4"/>
          <p:cNvSpPr>
            <a:spLocks noGrp="1"/>
          </p:cNvSpPr>
          <p:nvPr>
            <p:ph type="title"/>
            <p:custDataLst>
              <p:tags r:id="rId3"/>
            </p:custDataLst>
          </p:nvPr>
        </p:nvSpPr>
        <p:spPr>
          <a:xfrm>
            <a:off x="558800" y="373063"/>
            <a:ext cx="5309344" cy="631545"/>
          </a:xfrm>
        </p:spPr>
        <p:txBody>
          <a:bodyPr/>
          <a:lstStyle/>
          <a:p>
            <a:r>
              <a:rPr lang="fr-CA" sz="2000" dirty="0">
                <a:solidFill>
                  <a:srgbClr val="9BBB59"/>
                </a:solidFill>
              </a:rPr>
              <a:t>Impact du </a:t>
            </a:r>
            <a:r>
              <a:rPr lang="fr-CA" sz="2000" dirty="0" err="1">
                <a:solidFill>
                  <a:srgbClr val="9BBB59"/>
                </a:solidFill>
              </a:rPr>
              <a:t>coming</a:t>
            </a:r>
            <a:r>
              <a:rPr lang="fr-CA" sz="2000" dirty="0">
                <a:solidFill>
                  <a:srgbClr val="9BBB59"/>
                </a:solidFill>
              </a:rPr>
              <a:t>-out sur la relation familiale</a:t>
            </a:r>
            <a:endParaRPr lang="fr-CA" dirty="0"/>
          </a:p>
        </p:txBody>
      </p:sp>
      <p:graphicFrame>
        <p:nvGraphicFramePr>
          <p:cNvPr id="12" name="Table 9"/>
          <p:cNvGraphicFramePr>
            <a:graphicFrameLocks noGrp="1"/>
          </p:cNvGraphicFramePr>
          <p:nvPr>
            <p:custDataLst>
              <p:tags r:id="rId4"/>
            </p:custDataLst>
            <p:extLst>
              <p:ext uri="{D42A27DB-BD31-4B8C-83A1-F6EECF244321}">
                <p14:modId xmlns:p14="http://schemas.microsoft.com/office/powerpoint/2010/main" val="1694698758"/>
              </p:ext>
            </p:extLst>
          </p:nvPr>
        </p:nvGraphicFramePr>
        <p:xfrm>
          <a:off x="539552" y="1213531"/>
          <a:ext cx="8136904" cy="4693358"/>
        </p:xfrm>
        <a:graphic>
          <a:graphicData uri="http://schemas.openxmlformats.org/drawingml/2006/table">
            <a:tbl>
              <a:tblPr firstRow="1" bandRow="1">
                <a:tableStyleId>{2D5ABB26-0587-4C30-8999-92F81FD0307C}</a:tableStyleId>
              </a:tblPr>
              <a:tblGrid>
                <a:gridCol w="1935304"/>
                <a:gridCol w="741907"/>
                <a:gridCol w="673461"/>
                <a:gridCol w="673461"/>
                <a:gridCol w="673461"/>
                <a:gridCol w="673461"/>
                <a:gridCol w="673461"/>
                <a:gridCol w="673461"/>
                <a:gridCol w="673461"/>
                <a:gridCol w="745466"/>
              </a:tblGrid>
              <a:tr h="315423">
                <a:tc>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endParaRPr lang="en-CA" sz="800" b="1" dirty="0" smtClean="0">
                        <a:solidFill>
                          <a:srgbClr val="B5CC22"/>
                        </a:solidFill>
                        <a:latin typeface="Arial" pitchFamily="34" charset="0"/>
                        <a:cs typeface="Arial" pitchFamily="34" charset="0"/>
                      </a:endParaRP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3">
                  <a:txBody>
                    <a:bodyPr/>
                    <a:lstStyle/>
                    <a:p>
                      <a:pPr marL="0" algn="ctr" defTabSz="914400" rtl="0" eaLnBrk="1" fontAlgn="b" latinLnBrk="0" hangingPunct="1"/>
                      <a:r>
                        <a:rPr lang="en-CA" sz="1000" b="1" kern="1200" noProof="0" dirty="0" smtClean="0">
                          <a:solidFill>
                            <a:schemeClr val="tx1">
                              <a:lumMod val="65000"/>
                              <a:lumOff val="35000"/>
                            </a:schemeClr>
                          </a:solidFill>
                          <a:latin typeface="Arial Narrow" panose="020B0606020202030204" pitchFamily="34" charset="0"/>
                          <a:ea typeface="+mn-ea"/>
                          <a:cs typeface="Arial" panose="020B0604020202020204" pitchFamily="34" charset="0"/>
                        </a:rPr>
                        <a:t>TOTAL</a:t>
                      </a:r>
                      <a:endParaRPr lang="fr-CA" sz="1000" b="1" kern="1200" noProof="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rowSpan="2" gridSpan="4">
                  <a:txBody>
                    <a:bodyPr/>
                    <a:lstStyle/>
                    <a:p>
                      <a:pPr algn="ctr" fontAlgn="b"/>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Orientation</a:t>
                      </a:r>
                      <a:r>
                        <a:rPr lang="en-CA" sz="1100" b="1" kern="1200" baseline="0" dirty="0" smtClean="0">
                          <a:solidFill>
                            <a:schemeClr val="tx1">
                              <a:lumMod val="65000"/>
                              <a:lumOff val="35000"/>
                            </a:schemeClr>
                          </a:solidFill>
                          <a:latin typeface="Arial" panose="020B0604020202020204" pitchFamily="34" charset="0"/>
                          <a:ea typeface="+mn-ea"/>
                          <a:cs typeface="Arial" panose="020B0604020202020204" pitchFamily="34" charset="0"/>
                        </a:rPr>
                        <a:t> </a:t>
                      </a:r>
                      <a:r>
                        <a:rPr lang="en-CA" sz="1100" b="1" kern="1200" baseline="0" dirty="0" err="1" smtClean="0">
                          <a:solidFill>
                            <a:schemeClr val="tx1">
                              <a:lumMod val="65000"/>
                              <a:lumOff val="35000"/>
                            </a:schemeClr>
                          </a:solidFill>
                          <a:latin typeface="Arial" panose="020B0604020202020204" pitchFamily="34" charset="0"/>
                          <a:ea typeface="+mn-ea"/>
                          <a:cs typeface="Arial" panose="020B0604020202020204" pitchFamily="34" charset="0"/>
                        </a:rPr>
                        <a:t>sexuelle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gridSpan="4">
                  <a:txBody>
                    <a:bodyPr/>
                    <a:lstStyle/>
                    <a:p>
                      <a:pPr algn="ctr" fontAlgn="b"/>
                      <a:r>
                        <a:rPr lang="en-CA" sz="1100" b="1" kern="1200" dirty="0" err="1" smtClean="0">
                          <a:solidFill>
                            <a:schemeClr val="tx1">
                              <a:lumMod val="65000"/>
                              <a:lumOff val="35000"/>
                            </a:schemeClr>
                          </a:solidFill>
                          <a:latin typeface="Arial" panose="020B0604020202020204" pitchFamily="34" charset="0"/>
                          <a:ea typeface="+mn-ea"/>
                          <a:cs typeface="Arial" panose="020B0604020202020204" pitchFamily="34" charset="0"/>
                        </a:rPr>
                        <a:t>Identité</a:t>
                      </a:r>
                      <a:r>
                        <a:rPr lang="en-CA" sz="1100" b="1" kern="1200" dirty="0" smtClean="0">
                          <a:solidFill>
                            <a:schemeClr val="tx1">
                              <a:lumMod val="65000"/>
                              <a:lumOff val="35000"/>
                            </a:schemeClr>
                          </a:solidFill>
                          <a:latin typeface="Arial" panose="020B0604020202020204" pitchFamily="34" charset="0"/>
                          <a:ea typeface="+mn-ea"/>
                          <a:cs typeface="Arial" panose="020B0604020202020204" pitchFamily="34" charset="0"/>
                        </a:rPr>
                        <a:t> de genre</a:t>
                      </a:r>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c rowSpan="2" hMerge="1">
                  <a:txBody>
                    <a:bodyPr/>
                    <a:lstStyle/>
                    <a:p>
                      <a:pPr algn="ctr" fontAlgn="b"/>
                      <a:endParaRPr lang="fr-CA" sz="1100" b="1" kern="1200" dirty="0">
                        <a:solidFill>
                          <a:schemeClr val="tx1">
                            <a:lumMod val="65000"/>
                            <a:lumOff val="35000"/>
                          </a:schemeClr>
                        </a:solidFill>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solidFill>
                      <a:srgbClr val="EFF4E4"/>
                    </a:solidFill>
                  </a:tcPr>
                </a:tc>
              </a:tr>
              <a:tr h="139123">
                <a:tc rowSpan="2">
                  <a:txBody>
                    <a:bodyPr/>
                    <a:lstStyle/>
                    <a:p>
                      <a:pPr marL="0" marR="0" lvl="0" indent="0" algn="l" defTabSz="914400" rtl="0" eaLnBrk="0" fontAlgn="base" latinLnBrk="0" hangingPunct="0">
                        <a:lnSpc>
                          <a:spcPct val="95000"/>
                        </a:lnSpc>
                        <a:spcBef>
                          <a:spcPct val="0"/>
                        </a:spcBef>
                        <a:spcAft>
                          <a:spcPct val="0"/>
                        </a:spcAft>
                        <a:buClrTx/>
                        <a:buSzPct val="85000"/>
                        <a:buFontTx/>
                        <a:buNone/>
                        <a:tabLst/>
                        <a:defRPr/>
                      </a:pPr>
                      <a:r>
                        <a:rPr lang="en-CA" sz="1200" b="1" dirty="0" smtClean="0">
                          <a:solidFill>
                            <a:srgbClr val="9BBB59"/>
                          </a:solidFill>
                          <a:latin typeface="Arial" pitchFamily="34" charset="0"/>
                          <a:cs typeface="Arial" pitchFamily="34" charset="0"/>
                        </a:rPr>
                        <a:t>(%)</a:t>
                      </a:r>
                    </a:p>
                  </a:txBody>
                  <a:tcPr marL="0" marR="0" anchor="b">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vMerge="1">
                  <a:txBody>
                    <a:bodyPr/>
                    <a:lstStyle/>
                    <a:p>
                      <a:pPr marL="0" algn="ctr" defTabSz="914400" rtl="0" eaLnBrk="1" fontAlgn="b" latinLnBrk="0" hangingPunct="1"/>
                      <a:endParaRPr lang="fr-CA" sz="1050" b="0" kern="1200" noProof="0" dirty="0">
                        <a:solidFill>
                          <a:schemeClr val="tx1">
                            <a:lumMod val="65000"/>
                            <a:lumOff val="35000"/>
                          </a:schemeClr>
                        </a:solidFill>
                        <a:latin typeface="Franklin Gothic Heavy" pitchFamily="34" charset="0"/>
                        <a:ea typeface="+mn-ea"/>
                        <a:cs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hMerge="1" vMerge="1">
                  <a:txBody>
                    <a:bodyPr/>
                    <a:lstStyle/>
                    <a:p>
                      <a:pPr algn="ctr" fontAlgn="b"/>
                      <a:endParaRPr lang="fr-CA" sz="1000" b="1" kern="1200" dirty="0">
                        <a:solidFill>
                          <a:schemeClr val="tx1">
                            <a:lumMod val="65000"/>
                            <a:lumOff val="35000"/>
                          </a:schemeClr>
                        </a:solidFill>
                        <a:latin typeface="Arial Narrow" panose="020B060602020203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gridSpan="4" vMerge="1">
                  <a:txBody>
                    <a:bodyPr/>
                    <a:lstStyle/>
                    <a:p>
                      <a:endParaRPr lang="fr-CA"/>
                    </a:p>
                  </a:txBody>
                  <a:tcPr/>
                </a:tc>
                <a:tc hMerge="1" vMerge="1">
                  <a:txBody>
                    <a:bodyPr/>
                    <a:lstStyle/>
                    <a:p>
                      <a:endParaRPr lang="fr-CA"/>
                    </a:p>
                  </a:txBody>
                  <a:tcPr/>
                </a:tc>
                <a:tc hMerge="1" vMerge="1">
                  <a:txBody>
                    <a:bodyPr/>
                    <a:lstStyle/>
                    <a:p>
                      <a:endParaRPr lang="fr-CA"/>
                    </a:p>
                  </a:txBody>
                  <a:tcPr/>
                </a:tc>
                <a:tc hMerge="1" vMerge="1">
                  <a:txBody>
                    <a:bodyPr/>
                    <a:lstStyle/>
                    <a:p>
                      <a:endParaRPr lang="fr-CA"/>
                    </a:p>
                  </a:txBody>
                  <a:tcPr/>
                </a:tc>
              </a:tr>
              <a:tr h="761092">
                <a:tc vMerge="1">
                  <a:txBody>
                    <a:bodyPr/>
                    <a:lstStyle/>
                    <a:p>
                      <a:endParaRPr lang="fr-CA"/>
                    </a:p>
                  </a:txBody>
                  <a:tcPr/>
                </a:tc>
                <a:tc vMerge="1">
                  <a:txBody>
                    <a:bodyPr/>
                    <a:lstStyle/>
                    <a:p>
                      <a:endParaRPr lang="fr-CA"/>
                    </a:p>
                  </a:txBody>
                  <a:tcPr/>
                </a:tc>
                <a:tc>
                  <a:txBody>
                    <a:bodyPr/>
                    <a:lstStyle/>
                    <a:p>
                      <a:pPr algn="ctr" fontAlgn="b"/>
                      <a:r>
                        <a:rPr lang="fr-CA" sz="900" b="1" i="0" u="none" strike="noStrike" dirty="0" smtClean="0">
                          <a:solidFill>
                            <a:srgbClr val="595959"/>
                          </a:solidFill>
                          <a:effectLst/>
                          <a:latin typeface="Arial"/>
                        </a:rPr>
                        <a:t>Homo.</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Bi.</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Pan.</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err="1" smtClean="0">
                          <a:solidFill>
                            <a:srgbClr val="595959"/>
                          </a:solidFill>
                          <a:effectLst/>
                          <a:latin typeface="Arial"/>
                        </a:rPr>
                        <a:t>Asex</a:t>
                      </a:r>
                      <a:r>
                        <a:rPr lang="fr-CA" sz="900" b="1" i="0" u="none" strike="noStrike" dirty="0" smtClean="0">
                          <a:solidFill>
                            <a:srgbClr val="595959"/>
                          </a:solidFill>
                          <a:effectLst/>
                          <a:latin typeface="Arial"/>
                        </a:rPr>
                        <a:t>.</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a:solidFill>
                            <a:srgbClr val="595959"/>
                          </a:solidFill>
                          <a:effectLst/>
                          <a:latin typeface="Arial"/>
                        </a:rPr>
                        <a:t>Cisgenre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a:solidFill>
                            <a:srgbClr val="595959"/>
                          </a:solidFill>
                          <a:effectLst/>
                          <a:latin typeface="Arial"/>
                        </a:rPr>
                        <a:t>Personne trans binaire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a:solidFill>
                            <a:srgbClr val="595959"/>
                          </a:solidFill>
                          <a:effectLst/>
                          <a:latin typeface="Arial"/>
                        </a:rPr>
                        <a:t>Personne </a:t>
                      </a:r>
                      <a:r>
                        <a:rPr lang="fr-CA" sz="900" b="1" i="0" u="none" strike="noStrike" dirty="0" err="1">
                          <a:solidFill>
                            <a:srgbClr val="595959"/>
                          </a:solidFill>
                          <a:effectLst/>
                          <a:latin typeface="Arial"/>
                        </a:rPr>
                        <a:t>trans</a:t>
                      </a:r>
                      <a:r>
                        <a:rPr lang="fr-CA" sz="900" b="1" i="0" u="none" strike="noStrike" dirty="0">
                          <a:solidFill>
                            <a:srgbClr val="595959"/>
                          </a:solidFill>
                          <a:effectLst/>
                          <a:latin typeface="Arial"/>
                        </a:rPr>
                        <a:t> </a:t>
                      </a:r>
                      <a:r>
                        <a:rPr lang="fr-CA" sz="900" b="1" i="0" u="none" strike="noStrike" dirty="0" smtClean="0">
                          <a:solidFill>
                            <a:srgbClr val="595959"/>
                          </a:solidFill>
                          <a:effectLst/>
                          <a:latin typeface="Arial"/>
                        </a:rPr>
                        <a:t>non binaire</a:t>
                      </a:r>
                      <a:endParaRPr lang="fr-CA" sz="900" b="1" i="0" u="none" strike="noStrike" dirty="0">
                        <a:solidFill>
                          <a:srgbClr val="595959"/>
                        </a:solidFill>
                        <a:effectLst/>
                        <a:latin typeface="Arial"/>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b"/>
                      <a:r>
                        <a:rPr lang="fr-CA" sz="900" b="1" i="0" u="none" strike="noStrike" dirty="0" smtClean="0">
                          <a:solidFill>
                            <a:srgbClr val="595959"/>
                          </a:solidFill>
                          <a:effectLst/>
                          <a:latin typeface="Arial"/>
                        </a:rPr>
                        <a:t>Non-binaire : Genre fluide / </a:t>
                      </a:r>
                      <a:r>
                        <a:rPr lang="fr-CA" sz="900" b="1" i="0" u="none" strike="noStrike" dirty="0" err="1">
                          <a:solidFill>
                            <a:srgbClr val="595959"/>
                          </a:solidFill>
                          <a:effectLst/>
                          <a:latin typeface="Arial"/>
                        </a:rPr>
                        <a:t>Agenre</a:t>
                      </a:r>
                      <a:r>
                        <a:rPr lang="fr-CA" sz="900" b="1" i="0" u="none" strike="noStrike" dirty="0">
                          <a:solidFill>
                            <a:srgbClr val="595959"/>
                          </a:solidFill>
                          <a:effectLst/>
                          <a:latin typeface="Arial"/>
                        </a:rPr>
                        <a:t> / Demi-genre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57150" cap="flat" cmpd="sng" algn="ctr">
                      <a:noFill/>
                      <a:prstDash val="solid"/>
                      <a:round/>
                      <a:headEnd type="none" w="med" len="med"/>
                      <a:tailEnd type="none" w="med" len="med"/>
                    </a:lnB>
                    <a:lnTlToBr w="12700" cmpd="sng">
                      <a:noFill/>
                      <a:prstDash val="solid"/>
                    </a:lnTlToBr>
                    <a:lnBlToTr w="12700" cmpd="sng">
                      <a:noFill/>
                      <a:prstDash val="solid"/>
                    </a:lnBlToTr>
                  </a:tcPr>
                </a:tc>
              </a:tr>
              <a:tr h="226868">
                <a:tc>
                  <a:txBody>
                    <a:bodyPr/>
                    <a:lstStyle/>
                    <a:p>
                      <a:pPr marL="0" marR="0" lvl="0" indent="0" algn="r" defTabSz="914400" rtl="0" eaLnBrk="0" fontAlgn="base" latinLnBrk="0" hangingPunct="0">
                        <a:lnSpc>
                          <a:spcPct val="95000"/>
                        </a:lnSpc>
                        <a:spcBef>
                          <a:spcPct val="0"/>
                        </a:spcBef>
                        <a:spcAft>
                          <a:spcPct val="0"/>
                        </a:spcAft>
                        <a:buClrTx/>
                        <a:buSzPct val="85000"/>
                        <a:buFontTx/>
                        <a:buNone/>
                        <a:tabLst/>
                        <a:defRPr/>
                      </a:pPr>
                      <a:r>
                        <a:rPr lang="en-CA" sz="800" b="1" dirty="0" smtClean="0">
                          <a:solidFill>
                            <a:srgbClr val="B5CC22"/>
                          </a:solidFill>
                          <a:latin typeface="Arial" pitchFamily="34" charset="0"/>
                          <a:cs typeface="Arial" pitchFamily="34" charset="0"/>
                        </a:rPr>
                        <a:t>n=</a:t>
                      </a:r>
                    </a:p>
                  </a:txBody>
                  <a:tcPr marL="0" marR="0" anchor="ctr">
                    <a:lnL>
                      <a:noFill/>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1495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692</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410</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255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75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1178</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129</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a:solidFill>
                            <a:srgbClr val="595959"/>
                          </a:solidFill>
                          <a:effectLst/>
                          <a:latin typeface="Arial Narrow" panose="020B0606020202030204" pitchFamily="34" charset="0"/>
                        </a:rPr>
                        <a:t>135</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fr-CA" sz="900" b="0" i="0" u="none" strike="noStrike" dirty="0">
                          <a:solidFill>
                            <a:srgbClr val="595959"/>
                          </a:solidFill>
                          <a:effectLst/>
                          <a:latin typeface="Arial Narrow" panose="020B0606020202030204" pitchFamily="34" charset="0"/>
                        </a:rPr>
                        <a:t>43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57150" cap="flat" cmpd="sng" algn="ctr">
                      <a:noFill/>
                      <a:prstDash val="solid"/>
                      <a:round/>
                      <a:headEnd type="none" w="med" len="med"/>
                      <a:tailEnd type="none" w="med" len="med"/>
                    </a:lnT>
                    <a:lnB w="38100" cap="flat" cmpd="sng" algn="ctr">
                      <a:solidFill>
                        <a:srgbClr val="91A51B"/>
                      </a:solidFill>
                      <a:prstDash val="solid"/>
                      <a:round/>
                      <a:headEnd type="none" w="med" len="med"/>
                      <a:tailEnd type="none" w="med" len="med"/>
                    </a:lnB>
                    <a:lnTlToBr w="12700" cmpd="sng">
                      <a:noFill/>
                      <a:prstDash val="solid"/>
                    </a:lnTlToBr>
                    <a:lnBlToTr w="12700" cmpd="sng">
                      <a:noFill/>
                      <a:prstDash val="solid"/>
                    </a:lnBlToTr>
                  </a:tcPr>
                </a:tc>
              </a:tr>
              <a:tr h="395988">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Non, je n’ai pas l’impression que la relation a changé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30</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11</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9</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rgbClr val="91A51B"/>
                      </a:solid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68517">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Sentiment d’une meilleure communication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31</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20</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39</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19</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14</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448031">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Sentiment d’un rapprochement, d’une plus grande proximité</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24</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18</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Sentiment de confiance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18</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31</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17</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36</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71158">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Impression qu’ils portent un regard différent sur moi </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24</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33</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marL="0" algn="l" defTabSz="914400" rtl="0" eaLnBrk="1" fontAlgn="ctr" latinLnBrk="0" hangingPunct="1"/>
                      <a:r>
                        <a:rPr lang="fr-CA" sz="1100" b="0" i="0" u="none" strike="noStrike" kern="1200" dirty="0">
                          <a:solidFill>
                            <a:srgbClr val="595959"/>
                          </a:solidFill>
                          <a:effectLst/>
                          <a:latin typeface="Arial Narrow" panose="020B0606020202030204" pitchFamily="34" charset="0"/>
                          <a:ea typeface="+mn-ea"/>
                          <a:cs typeface="+mn-cs"/>
                        </a:rPr>
                        <a:t>Sentiment de distance</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20</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16</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Sentiment d’incompréhension</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18</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14</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19</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35</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39</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15</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38</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42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24000">
                <a:tc>
                  <a:txBody>
                    <a:bodyPr/>
                    <a:lstStyle/>
                    <a:p>
                      <a:pPr algn="l" fontAlgn="ctr"/>
                      <a:r>
                        <a:rPr lang="fr-CA" sz="1100" b="0" i="0" u="none" strike="noStrike" dirty="0">
                          <a:solidFill>
                            <a:srgbClr val="595959"/>
                          </a:solidFill>
                          <a:effectLst/>
                          <a:latin typeface="Arial Narrow" panose="020B0606020202030204" pitchFamily="34" charset="0"/>
                        </a:rPr>
                        <a:t>Sentiment d’une rupture, de rejet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14</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13</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8</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12</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31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22</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5</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r h="371158">
                <a:tc>
                  <a:txBody>
                    <a:bodyPr/>
                    <a:lstStyle/>
                    <a:p>
                      <a:pPr algn="l" fontAlgn="ctr"/>
                      <a:r>
                        <a:rPr lang="fr-CA" sz="1100" b="0" i="0" u="none" strike="noStrike" dirty="0">
                          <a:solidFill>
                            <a:srgbClr val="595959"/>
                          </a:solidFill>
                          <a:effectLst/>
                          <a:latin typeface="Arial Narrow" panose="020B0606020202030204" pitchFamily="34" charset="0"/>
                        </a:rPr>
                        <a:t>Impression qu’ils ne m’aiment plus autant</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fr-CA" sz="1100" b="0" i="0" u="none" strike="noStrike" dirty="0" smtClean="0">
                          <a:solidFill>
                            <a:srgbClr val="595959"/>
                          </a:solidFill>
                          <a:effectLst/>
                          <a:latin typeface="Arial Narrow" panose="020B0606020202030204" pitchFamily="34" charset="0"/>
                        </a:rPr>
                        <a:t>11</a:t>
                      </a:r>
                      <a:endParaRPr lang="fr-CA" sz="1100" b="0" i="0" u="none" strike="noStrike" dirty="0">
                        <a:solidFill>
                          <a:srgbClr val="595959"/>
                        </a:solidFill>
                        <a:effectLst/>
                        <a:latin typeface="Arial Narrow" panose="020B0606020202030204" pitchFamily="34" charset="0"/>
                      </a:endParaRPr>
                    </a:p>
                  </a:txBody>
                  <a:tcPr marL="9525" marR="9525" marT="9525" marB="0" anchor="ctr">
                    <a:lnL w="38100" cap="flat" cmpd="sng" algn="ctr">
                      <a:solidFill>
                        <a:schemeClr val="bg1"/>
                      </a:solid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fontAlgn="ctr"/>
                      <a:r>
                        <a:rPr lang="fr-CA" sz="1100" b="1" i="0" u="none" strike="noStrike" dirty="0" smtClean="0">
                          <a:solidFill>
                            <a:srgbClr val="E31836"/>
                          </a:solidFill>
                          <a:effectLst/>
                          <a:latin typeface="Arial Narrow" panose="020B0606020202030204" pitchFamily="34" charset="0"/>
                        </a:rPr>
                        <a:t>7</a:t>
                      </a:r>
                      <a:endParaRPr lang="fr-CA" sz="1100" b="1"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1" i="0" u="none" strike="noStrike" dirty="0" smtClean="0">
                          <a:solidFill>
                            <a:srgbClr val="00B0F0"/>
                          </a:solidFill>
                          <a:effectLst/>
                          <a:latin typeface="Arial Narrow" panose="020B0606020202030204" pitchFamily="34" charset="0"/>
                        </a:rPr>
                        <a:t>21</a:t>
                      </a:r>
                      <a:endParaRPr lang="fr-CA" sz="1100" b="1"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15</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5715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E31836"/>
                          </a:solidFill>
                          <a:effectLst/>
                          <a:latin typeface="Arial Narrow" panose="020B0606020202030204" pitchFamily="34" charset="0"/>
                        </a:rPr>
                        <a:t>11</a:t>
                      </a:r>
                      <a:endParaRPr lang="fr-CA" sz="1100" b="0" i="0" u="none" strike="noStrike" dirty="0">
                        <a:solidFill>
                          <a:srgbClr val="E31836"/>
                        </a:solidFill>
                        <a:effectLst/>
                        <a:latin typeface="Arial Narrow" panose="020B0606020202030204" pitchFamily="34" charset="0"/>
                      </a:endParaRPr>
                    </a:p>
                  </a:txBody>
                  <a:tcPr marL="9525" marR="9525" marT="9525" marB="0" anchor="ctr">
                    <a:lnL w="57150" cap="flat" cmpd="sng" algn="ctr">
                      <a:solidFill>
                        <a:schemeClr val="bg1"/>
                      </a:solid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00B0F0"/>
                          </a:solidFill>
                          <a:effectLst/>
                          <a:latin typeface="Arial Narrow" panose="020B0606020202030204" pitchFamily="34" charset="0"/>
                        </a:rPr>
                        <a:t>17</a:t>
                      </a:r>
                      <a:endParaRPr lang="fr-CA" sz="1100" b="0" i="0" u="none" strike="noStrike" dirty="0">
                        <a:solidFill>
                          <a:srgbClr val="00B0F0"/>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16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c>
                  <a:txBody>
                    <a:bodyPr/>
                    <a:lstStyle/>
                    <a:p>
                      <a:pPr algn="ctr" fontAlgn="ctr"/>
                      <a:r>
                        <a:rPr lang="fr-CA" sz="1100" b="0" i="0" u="none" strike="noStrike" dirty="0" smtClean="0">
                          <a:solidFill>
                            <a:srgbClr val="595959"/>
                          </a:solidFill>
                          <a:effectLst/>
                          <a:latin typeface="Arial Narrow" panose="020B0606020202030204" pitchFamily="34" charset="0"/>
                        </a:rPr>
                        <a:t>6</a:t>
                      </a:r>
                      <a:endParaRPr lang="fr-CA" sz="1100" b="0" i="0" u="none" strike="noStrike" dirty="0">
                        <a:solidFill>
                          <a:srgbClr val="595959"/>
                        </a:solidFill>
                        <a:effectLst/>
                        <a:latin typeface="Arial Narrow" panose="020B0606020202030204" pitchFamily="34" charset="0"/>
                      </a:endParaRPr>
                    </a:p>
                  </a:txBody>
                  <a:tcPr marL="9525" marR="9525" marT="9525" marB="0" anchor="ctr">
                    <a:lnL w="57150" cap="flat" cmpd="sng" algn="ctr">
                      <a:no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ysDot"/>
                      <a:round/>
                      <a:headEnd type="none" w="med" len="med"/>
                      <a:tailEnd type="none" w="med" len="med"/>
                    </a:lnB>
                    <a:lnTlToBr w="12700" cmpd="sng">
                      <a:noFill/>
                      <a:prstDash val="solid"/>
                    </a:lnTlToBr>
                    <a:lnBlToTr w="12700" cmpd="sng">
                      <a:noFill/>
                      <a:prstDash val="solid"/>
                    </a:lnBlToTr>
                    <a:solidFill>
                      <a:srgbClr val="EFF4E4"/>
                    </a:solidFill>
                  </a:tcPr>
                </a:tc>
              </a:tr>
            </a:tbl>
          </a:graphicData>
        </a:graphic>
      </p:graphicFrame>
      <p:sp>
        <p:nvSpPr>
          <p:cNvPr id="7" name="ZoneTexte 6"/>
          <p:cNvSpPr txBox="1"/>
          <p:nvPr>
            <p:custDataLst>
              <p:tags r:id="rId5"/>
            </p:custDataLst>
          </p:nvPr>
        </p:nvSpPr>
        <p:spPr>
          <a:xfrm>
            <a:off x="500202" y="6093296"/>
            <a:ext cx="7818207" cy="369332"/>
          </a:xfrm>
          <a:prstGeom prst="rect">
            <a:avLst/>
          </a:prstGeom>
          <a:noFill/>
        </p:spPr>
        <p:txBody>
          <a:bodyPr wrap="square" rtlCol="0">
            <a:spAutoFit/>
          </a:bodyPr>
          <a:lstStyle/>
          <a:p>
            <a:r>
              <a:rPr lang="fr-CA" sz="900" dirty="0" smtClean="0">
                <a:solidFill>
                  <a:srgbClr val="595959"/>
                </a:solidFill>
                <a:latin typeface="Arial" panose="020B0604020202020204" pitchFamily="34" charset="0"/>
                <a:cs typeface="Arial" panose="020B0604020202020204" pitchFamily="34" charset="0"/>
              </a:rPr>
              <a:t>Q29. </a:t>
            </a:r>
            <a:r>
              <a:rPr lang="fr-CA" sz="900" dirty="0">
                <a:solidFill>
                  <a:srgbClr val="595959"/>
                </a:solidFill>
                <a:latin typeface="Arial" pitchFamily="34" charset="0"/>
                <a:cs typeface="Arial" pitchFamily="34" charset="0"/>
              </a:rPr>
              <a:t>Avez-vous l’impression que le fait d’avoir dévoilé votre orientation sexuelle/identité de genre à votre famille a eu l’un ou l’autre des effets suivants dans la relation que vous entretenez avec eux? </a:t>
            </a:r>
          </a:p>
        </p:txBody>
      </p:sp>
    </p:spTree>
    <p:extLst>
      <p:ext uri="{BB962C8B-B14F-4D97-AF65-F5344CB8AC3E}">
        <p14:creationId xmlns:p14="http://schemas.microsoft.com/office/powerpoint/2010/main" val="1480936846"/>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NUM" val="1"/>
</p:tagLst>
</file>

<file path=ppt/tags/tag10.xml><?xml version="1.0" encoding="utf-8"?>
<p:tagLst xmlns:a="http://schemas.openxmlformats.org/drawingml/2006/main" xmlns:r="http://schemas.openxmlformats.org/officeDocument/2006/relationships" xmlns:p="http://schemas.openxmlformats.org/presentationml/2006/main">
  <p:tag name="NUM" val="4"/>
</p:tagLst>
</file>

<file path=ppt/tags/tag100.xml><?xml version="1.0" encoding="utf-8"?>
<p:tagLst xmlns:a="http://schemas.openxmlformats.org/drawingml/2006/main" xmlns:r="http://schemas.openxmlformats.org/officeDocument/2006/relationships" xmlns:p="http://schemas.openxmlformats.org/presentationml/2006/main">
  <p:tag name="NUM" val="2"/>
</p:tagLst>
</file>

<file path=ppt/tags/tag1000.xml><?xml version="1.0" encoding="utf-8"?>
<p:tagLst xmlns:a="http://schemas.openxmlformats.org/drawingml/2006/main" xmlns:r="http://schemas.openxmlformats.org/officeDocument/2006/relationships" xmlns:p="http://schemas.openxmlformats.org/presentationml/2006/main">
  <p:tag name="NUM" val="6"/>
</p:tagLst>
</file>

<file path=ppt/tags/tag1001.xml><?xml version="1.0" encoding="utf-8"?>
<p:tagLst xmlns:a="http://schemas.openxmlformats.org/drawingml/2006/main" xmlns:r="http://schemas.openxmlformats.org/officeDocument/2006/relationships" xmlns:p="http://schemas.openxmlformats.org/presentationml/2006/main">
  <p:tag name="NUM" val="6"/>
</p:tagLst>
</file>

<file path=ppt/tags/tag1002.xml><?xml version="1.0" encoding="utf-8"?>
<p:tagLst xmlns:a="http://schemas.openxmlformats.org/drawingml/2006/main" xmlns:r="http://schemas.openxmlformats.org/officeDocument/2006/relationships" xmlns:p="http://schemas.openxmlformats.org/presentationml/2006/main">
  <p:tag name="NUM" val="3"/>
</p:tagLst>
</file>

<file path=ppt/tags/tag1003.xml><?xml version="1.0" encoding="utf-8"?>
<p:tagLst xmlns:a="http://schemas.openxmlformats.org/drawingml/2006/main" xmlns:r="http://schemas.openxmlformats.org/officeDocument/2006/relationships" xmlns:p="http://schemas.openxmlformats.org/presentationml/2006/main">
  <p:tag name="NUM" val="4"/>
</p:tagLst>
</file>

<file path=ppt/tags/tag1004.xml><?xml version="1.0" encoding="utf-8"?>
<p:tagLst xmlns:a="http://schemas.openxmlformats.org/drawingml/2006/main" xmlns:r="http://schemas.openxmlformats.org/officeDocument/2006/relationships" xmlns:p="http://schemas.openxmlformats.org/presentationml/2006/main">
  <p:tag name="NUM" val="1"/>
</p:tagLst>
</file>

<file path=ppt/tags/tag1005.xml><?xml version="1.0" encoding="utf-8"?>
<p:tagLst xmlns:a="http://schemas.openxmlformats.org/drawingml/2006/main" xmlns:r="http://schemas.openxmlformats.org/officeDocument/2006/relationships" xmlns:p="http://schemas.openxmlformats.org/presentationml/2006/main">
  <p:tag name="NUM" val="2"/>
</p:tagLst>
</file>

<file path=ppt/tags/tag1006.xml><?xml version="1.0" encoding="utf-8"?>
<p:tagLst xmlns:a="http://schemas.openxmlformats.org/drawingml/2006/main" xmlns:r="http://schemas.openxmlformats.org/officeDocument/2006/relationships" xmlns:p="http://schemas.openxmlformats.org/presentationml/2006/main">
  <p:tag name="NUM" val="6"/>
</p:tagLst>
</file>

<file path=ppt/tags/tag1007.xml><?xml version="1.0" encoding="utf-8"?>
<p:tagLst xmlns:a="http://schemas.openxmlformats.org/drawingml/2006/main" xmlns:r="http://schemas.openxmlformats.org/officeDocument/2006/relationships" xmlns:p="http://schemas.openxmlformats.org/presentationml/2006/main">
  <p:tag name="NUM" val="6"/>
</p:tagLst>
</file>

<file path=ppt/tags/tag1008.xml><?xml version="1.0" encoding="utf-8"?>
<p:tagLst xmlns:a="http://schemas.openxmlformats.org/drawingml/2006/main" xmlns:r="http://schemas.openxmlformats.org/officeDocument/2006/relationships" xmlns:p="http://schemas.openxmlformats.org/presentationml/2006/main">
  <p:tag name="NUM" val="3"/>
</p:tagLst>
</file>

<file path=ppt/tags/tag1009.xml><?xml version="1.0" encoding="utf-8"?>
<p:tagLst xmlns:a="http://schemas.openxmlformats.org/drawingml/2006/main" xmlns:r="http://schemas.openxmlformats.org/officeDocument/2006/relationships" xmlns:p="http://schemas.openxmlformats.org/presentationml/2006/main">
  <p:tag name="NUM" val="4"/>
</p:tagLst>
</file>

<file path=ppt/tags/tag101.xml><?xml version="1.0" encoding="utf-8"?>
<p:tagLst xmlns:a="http://schemas.openxmlformats.org/drawingml/2006/main" xmlns:r="http://schemas.openxmlformats.org/officeDocument/2006/relationships" xmlns:p="http://schemas.openxmlformats.org/presentationml/2006/main">
  <p:tag name="NUM" val="1"/>
</p:tagLst>
</file>

<file path=ppt/tags/tag1010.xml><?xml version="1.0" encoding="utf-8"?>
<p:tagLst xmlns:a="http://schemas.openxmlformats.org/drawingml/2006/main" xmlns:r="http://schemas.openxmlformats.org/officeDocument/2006/relationships" xmlns:p="http://schemas.openxmlformats.org/presentationml/2006/main">
  <p:tag name="NUM" val="1"/>
</p:tagLst>
</file>

<file path=ppt/tags/tag1011.xml><?xml version="1.0" encoding="utf-8"?>
<p:tagLst xmlns:a="http://schemas.openxmlformats.org/drawingml/2006/main" xmlns:r="http://schemas.openxmlformats.org/officeDocument/2006/relationships" xmlns:p="http://schemas.openxmlformats.org/presentationml/2006/main">
  <p:tag name="NUM" val="2"/>
</p:tagLst>
</file>

<file path=ppt/tags/tag1012.xml><?xml version="1.0" encoding="utf-8"?>
<p:tagLst xmlns:a="http://schemas.openxmlformats.org/drawingml/2006/main" xmlns:r="http://schemas.openxmlformats.org/officeDocument/2006/relationships" xmlns:p="http://schemas.openxmlformats.org/presentationml/2006/main">
  <p:tag name="NUM" val="6"/>
</p:tagLst>
</file>

<file path=ppt/tags/tag1013.xml><?xml version="1.0" encoding="utf-8"?>
<p:tagLst xmlns:a="http://schemas.openxmlformats.org/drawingml/2006/main" xmlns:r="http://schemas.openxmlformats.org/officeDocument/2006/relationships" xmlns:p="http://schemas.openxmlformats.org/presentationml/2006/main">
  <p:tag name="NUM" val="6"/>
</p:tagLst>
</file>

<file path=ppt/tags/tag1014.xml><?xml version="1.0" encoding="utf-8"?>
<p:tagLst xmlns:a="http://schemas.openxmlformats.org/drawingml/2006/main" xmlns:r="http://schemas.openxmlformats.org/officeDocument/2006/relationships" xmlns:p="http://schemas.openxmlformats.org/presentationml/2006/main">
  <p:tag name="NUM" val="3"/>
</p:tagLst>
</file>

<file path=ppt/tags/tag1015.xml><?xml version="1.0" encoding="utf-8"?>
<p:tagLst xmlns:a="http://schemas.openxmlformats.org/drawingml/2006/main" xmlns:r="http://schemas.openxmlformats.org/officeDocument/2006/relationships" xmlns:p="http://schemas.openxmlformats.org/presentationml/2006/main">
  <p:tag name="NUM" val="4"/>
</p:tagLst>
</file>

<file path=ppt/tags/tag1016.xml><?xml version="1.0" encoding="utf-8"?>
<p:tagLst xmlns:a="http://schemas.openxmlformats.org/drawingml/2006/main" xmlns:r="http://schemas.openxmlformats.org/officeDocument/2006/relationships" xmlns:p="http://schemas.openxmlformats.org/presentationml/2006/main">
  <p:tag name="NUM" val="2"/>
</p:tagLst>
</file>

<file path=ppt/tags/tag1017.xml><?xml version="1.0" encoding="utf-8"?>
<p:tagLst xmlns:a="http://schemas.openxmlformats.org/drawingml/2006/main" xmlns:r="http://schemas.openxmlformats.org/officeDocument/2006/relationships" xmlns:p="http://schemas.openxmlformats.org/presentationml/2006/main">
  <p:tag name="NUM" val="3"/>
</p:tagLst>
</file>

<file path=ppt/tags/tag1018.xml><?xml version="1.0" encoding="utf-8"?>
<p:tagLst xmlns:a="http://schemas.openxmlformats.org/drawingml/2006/main" xmlns:r="http://schemas.openxmlformats.org/officeDocument/2006/relationships" xmlns:p="http://schemas.openxmlformats.org/presentationml/2006/main">
  <p:tag name="NUM" val="3"/>
</p:tagLst>
</file>

<file path=ppt/tags/tag1019.xml><?xml version="1.0" encoding="utf-8"?>
<p:tagLst xmlns:a="http://schemas.openxmlformats.org/drawingml/2006/main" xmlns:r="http://schemas.openxmlformats.org/officeDocument/2006/relationships" xmlns:p="http://schemas.openxmlformats.org/presentationml/2006/main">
  <p:tag name="NUM" val="4"/>
</p:tagLst>
</file>

<file path=ppt/tags/tag102.xml><?xml version="1.0" encoding="utf-8"?>
<p:tagLst xmlns:a="http://schemas.openxmlformats.org/drawingml/2006/main" xmlns:r="http://schemas.openxmlformats.org/officeDocument/2006/relationships" xmlns:p="http://schemas.openxmlformats.org/presentationml/2006/main">
  <p:tag name="NUM" val="2"/>
</p:tagLst>
</file>

<file path=ppt/tags/tag1020.xml><?xml version="1.0" encoding="utf-8"?>
<p:tagLst xmlns:a="http://schemas.openxmlformats.org/drawingml/2006/main" xmlns:r="http://schemas.openxmlformats.org/officeDocument/2006/relationships" xmlns:p="http://schemas.openxmlformats.org/presentationml/2006/main">
  <p:tag name="NUM" val="5"/>
</p:tagLst>
</file>

<file path=ppt/tags/tag1021.xml><?xml version="1.0" encoding="utf-8"?>
<p:tagLst xmlns:a="http://schemas.openxmlformats.org/drawingml/2006/main" xmlns:r="http://schemas.openxmlformats.org/officeDocument/2006/relationships" xmlns:p="http://schemas.openxmlformats.org/presentationml/2006/main">
  <p:tag name="NUM" val="5"/>
</p:tagLst>
</file>

<file path=ppt/tags/tag1022.xml><?xml version="1.0" encoding="utf-8"?>
<p:tagLst xmlns:a="http://schemas.openxmlformats.org/drawingml/2006/main" xmlns:r="http://schemas.openxmlformats.org/officeDocument/2006/relationships" xmlns:p="http://schemas.openxmlformats.org/presentationml/2006/main">
  <p:tag name="NUM" val="1"/>
</p:tagLst>
</file>

<file path=ppt/tags/tag1023.xml><?xml version="1.0" encoding="utf-8"?>
<p:tagLst xmlns:a="http://schemas.openxmlformats.org/drawingml/2006/main" xmlns:r="http://schemas.openxmlformats.org/officeDocument/2006/relationships" xmlns:p="http://schemas.openxmlformats.org/presentationml/2006/main">
  <p:tag name="NUM" val="2"/>
</p:tagLst>
</file>

<file path=ppt/tags/tag1024.xml><?xml version="1.0" encoding="utf-8"?>
<p:tagLst xmlns:a="http://schemas.openxmlformats.org/drawingml/2006/main" xmlns:r="http://schemas.openxmlformats.org/officeDocument/2006/relationships" xmlns:p="http://schemas.openxmlformats.org/presentationml/2006/main">
  <p:tag name="NUM" val="6"/>
</p:tagLst>
</file>

<file path=ppt/tags/tag1025.xml><?xml version="1.0" encoding="utf-8"?>
<p:tagLst xmlns:a="http://schemas.openxmlformats.org/drawingml/2006/main" xmlns:r="http://schemas.openxmlformats.org/officeDocument/2006/relationships" xmlns:p="http://schemas.openxmlformats.org/presentationml/2006/main">
  <p:tag name="NUM" val="4"/>
</p:tagLst>
</file>

<file path=ppt/tags/tag1026.xml><?xml version="1.0" encoding="utf-8"?>
<p:tagLst xmlns:a="http://schemas.openxmlformats.org/drawingml/2006/main" xmlns:r="http://schemas.openxmlformats.org/officeDocument/2006/relationships" xmlns:p="http://schemas.openxmlformats.org/presentationml/2006/main">
  <p:tag name="NUM" val="3"/>
</p:tagLst>
</file>

<file path=ppt/tags/tag1027.xml><?xml version="1.0" encoding="utf-8"?>
<p:tagLst xmlns:a="http://schemas.openxmlformats.org/drawingml/2006/main" xmlns:r="http://schemas.openxmlformats.org/officeDocument/2006/relationships" xmlns:p="http://schemas.openxmlformats.org/presentationml/2006/main">
  <p:tag name="NUM" val="1"/>
</p:tagLst>
</file>

<file path=ppt/tags/tag1028.xml><?xml version="1.0" encoding="utf-8"?>
<p:tagLst xmlns:a="http://schemas.openxmlformats.org/drawingml/2006/main" xmlns:r="http://schemas.openxmlformats.org/officeDocument/2006/relationships" xmlns:p="http://schemas.openxmlformats.org/presentationml/2006/main">
  <p:tag name="NUM" val="2"/>
</p:tagLst>
</file>

<file path=ppt/tags/tag1029.xml><?xml version="1.0" encoding="utf-8"?>
<p:tagLst xmlns:a="http://schemas.openxmlformats.org/drawingml/2006/main" xmlns:r="http://schemas.openxmlformats.org/officeDocument/2006/relationships" xmlns:p="http://schemas.openxmlformats.org/presentationml/2006/main">
  <p:tag name="NUM" val="6"/>
</p:tagLst>
</file>

<file path=ppt/tags/tag103.xml><?xml version="1.0" encoding="utf-8"?>
<p:tagLst xmlns:a="http://schemas.openxmlformats.org/drawingml/2006/main" xmlns:r="http://schemas.openxmlformats.org/officeDocument/2006/relationships" xmlns:p="http://schemas.openxmlformats.org/presentationml/2006/main">
  <p:tag name="NUM" val="3"/>
</p:tagLst>
</file>

<file path=ppt/tags/tag1030.xml><?xml version="1.0" encoding="utf-8"?>
<p:tagLst xmlns:a="http://schemas.openxmlformats.org/drawingml/2006/main" xmlns:r="http://schemas.openxmlformats.org/officeDocument/2006/relationships" xmlns:p="http://schemas.openxmlformats.org/presentationml/2006/main">
  <p:tag name="NUM" val="4"/>
</p:tagLst>
</file>

<file path=ppt/tags/tag1031.xml><?xml version="1.0" encoding="utf-8"?>
<p:tagLst xmlns:a="http://schemas.openxmlformats.org/drawingml/2006/main" xmlns:r="http://schemas.openxmlformats.org/officeDocument/2006/relationships" xmlns:p="http://schemas.openxmlformats.org/presentationml/2006/main">
  <p:tag name="NUM" val="3"/>
</p:tagLst>
</file>

<file path=ppt/tags/tag1032.xml><?xml version="1.0" encoding="utf-8"?>
<p:tagLst xmlns:a="http://schemas.openxmlformats.org/drawingml/2006/main" xmlns:r="http://schemas.openxmlformats.org/officeDocument/2006/relationships" xmlns:p="http://schemas.openxmlformats.org/presentationml/2006/main">
  <p:tag name="NUM" val="1"/>
</p:tagLst>
</file>

<file path=ppt/tags/tag1033.xml><?xml version="1.0" encoding="utf-8"?>
<p:tagLst xmlns:a="http://schemas.openxmlformats.org/drawingml/2006/main" xmlns:r="http://schemas.openxmlformats.org/officeDocument/2006/relationships" xmlns:p="http://schemas.openxmlformats.org/presentationml/2006/main">
  <p:tag name="NUM" val="2"/>
</p:tagLst>
</file>

<file path=ppt/tags/tag1034.xml><?xml version="1.0" encoding="utf-8"?>
<p:tagLst xmlns:a="http://schemas.openxmlformats.org/drawingml/2006/main" xmlns:r="http://schemas.openxmlformats.org/officeDocument/2006/relationships" xmlns:p="http://schemas.openxmlformats.org/presentationml/2006/main">
  <p:tag name="NUM" val="6"/>
</p:tagLst>
</file>

<file path=ppt/tags/tag1035.xml><?xml version="1.0" encoding="utf-8"?>
<p:tagLst xmlns:a="http://schemas.openxmlformats.org/drawingml/2006/main" xmlns:r="http://schemas.openxmlformats.org/officeDocument/2006/relationships" xmlns:p="http://schemas.openxmlformats.org/presentationml/2006/main">
  <p:tag name="NUM" val="4"/>
</p:tagLst>
</file>

<file path=ppt/tags/tag1036.xml><?xml version="1.0" encoding="utf-8"?>
<p:tagLst xmlns:a="http://schemas.openxmlformats.org/drawingml/2006/main" xmlns:r="http://schemas.openxmlformats.org/officeDocument/2006/relationships" xmlns:p="http://schemas.openxmlformats.org/presentationml/2006/main">
  <p:tag name="NUM" val="3"/>
</p:tagLst>
</file>

<file path=ppt/tags/tag1037.xml><?xml version="1.0" encoding="utf-8"?>
<p:tagLst xmlns:a="http://schemas.openxmlformats.org/drawingml/2006/main" xmlns:r="http://schemas.openxmlformats.org/officeDocument/2006/relationships" xmlns:p="http://schemas.openxmlformats.org/presentationml/2006/main">
  <p:tag name="NUM" val="1"/>
</p:tagLst>
</file>

<file path=ppt/tags/tag1038.xml><?xml version="1.0" encoding="utf-8"?>
<p:tagLst xmlns:a="http://schemas.openxmlformats.org/drawingml/2006/main" xmlns:r="http://schemas.openxmlformats.org/officeDocument/2006/relationships" xmlns:p="http://schemas.openxmlformats.org/presentationml/2006/main">
  <p:tag name="NUM" val="2"/>
</p:tagLst>
</file>

<file path=ppt/tags/tag1039.xml><?xml version="1.0" encoding="utf-8"?>
<p:tagLst xmlns:a="http://schemas.openxmlformats.org/drawingml/2006/main" xmlns:r="http://schemas.openxmlformats.org/officeDocument/2006/relationships" xmlns:p="http://schemas.openxmlformats.org/presentationml/2006/main">
  <p:tag name="NUM" val="2"/>
</p:tagLst>
</file>

<file path=ppt/tags/tag104.xml><?xml version="1.0" encoding="utf-8"?>
<p:tagLst xmlns:a="http://schemas.openxmlformats.org/drawingml/2006/main" xmlns:r="http://schemas.openxmlformats.org/officeDocument/2006/relationships" xmlns:p="http://schemas.openxmlformats.org/presentationml/2006/main">
  <p:tag name="NUM" val="4"/>
</p:tagLst>
</file>

<file path=ppt/tags/tag1040.xml><?xml version="1.0" encoding="utf-8"?>
<p:tagLst xmlns:a="http://schemas.openxmlformats.org/drawingml/2006/main" xmlns:r="http://schemas.openxmlformats.org/officeDocument/2006/relationships" xmlns:p="http://schemas.openxmlformats.org/presentationml/2006/main">
  <p:tag name="NUM" val="3"/>
</p:tagLst>
</file>

<file path=ppt/tags/tag1041.xml><?xml version="1.0" encoding="utf-8"?>
<p:tagLst xmlns:a="http://schemas.openxmlformats.org/drawingml/2006/main" xmlns:r="http://schemas.openxmlformats.org/officeDocument/2006/relationships" xmlns:p="http://schemas.openxmlformats.org/presentationml/2006/main">
  <p:tag name="NUM" val="3"/>
</p:tagLst>
</file>

<file path=ppt/tags/tag1042.xml><?xml version="1.0" encoding="utf-8"?>
<p:tagLst xmlns:a="http://schemas.openxmlformats.org/drawingml/2006/main" xmlns:r="http://schemas.openxmlformats.org/officeDocument/2006/relationships" xmlns:p="http://schemas.openxmlformats.org/presentationml/2006/main">
  <p:tag name="NUM" val="4"/>
</p:tagLst>
</file>

<file path=ppt/tags/tag1043.xml><?xml version="1.0" encoding="utf-8"?>
<p:tagLst xmlns:a="http://schemas.openxmlformats.org/drawingml/2006/main" xmlns:r="http://schemas.openxmlformats.org/officeDocument/2006/relationships" xmlns:p="http://schemas.openxmlformats.org/presentationml/2006/main">
  <p:tag name="NUM" val="6"/>
</p:tagLst>
</file>

<file path=ppt/tags/tag1044.xml><?xml version="1.0" encoding="utf-8"?>
<p:tagLst xmlns:a="http://schemas.openxmlformats.org/drawingml/2006/main" xmlns:r="http://schemas.openxmlformats.org/officeDocument/2006/relationships" xmlns:p="http://schemas.openxmlformats.org/presentationml/2006/main">
  <p:tag name="NUM" val="1"/>
</p:tagLst>
</file>

<file path=ppt/tags/tag1045.xml><?xml version="1.0" encoding="utf-8"?>
<p:tagLst xmlns:a="http://schemas.openxmlformats.org/drawingml/2006/main" xmlns:r="http://schemas.openxmlformats.org/officeDocument/2006/relationships" xmlns:p="http://schemas.openxmlformats.org/presentationml/2006/main">
  <p:tag name="NUM" val="2"/>
</p:tagLst>
</file>

<file path=ppt/tags/tag1046.xml><?xml version="1.0" encoding="utf-8"?>
<p:tagLst xmlns:a="http://schemas.openxmlformats.org/drawingml/2006/main" xmlns:r="http://schemas.openxmlformats.org/officeDocument/2006/relationships" xmlns:p="http://schemas.openxmlformats.org/presentationml/2006/main">
  <p:tag name="NUM" val="6"/>
</p:tagLst>
</file>

<file path=ppt/tags/tag1047.xml><?xml version="1.0" encoding="utf-8"?>
<p:tagLst xmlns:a="http://schemas.openxmlformats.org/drawingml/2006/main" xmlns:r="http://schemas.openxmlformats.org/officeDocument/2006/relationships" xmlns:p="http://schemas.openxmlformats.org/presentationml/2006/main">
  <p:tag name="NUM" val="6"/>
</p:tagLst>
</file>

<file path=ppt/tags/tag1048.xml><?xml version="1.0" encoding="utf-8"?>
<p:tagLst xmlns:a="http://schemas.openxmlformats.org/drawingml/2006/main" xmlns:r="http://schemas.openxmlformats.org/officeDocument/2006/relationships" xmlns:p="http://schemas.openxmlformats.org/presentationml/2006/main">
  <p:tag name="NUM" val="4"/>
</p:tagLst>
</file>

<file path=ppt/tags/tag1049.xml><?xml version="1.0" encoding="utf-8"?>
<p:tagLst xmlns:a="http://schemas.openxmlformats.org/drawingml/2006/main" xmlns:r="http://schemas.openxmlformats.org/officeDocument/2006/relationships" xmlns:p="http://schemas.openxmlformats.org/presentationml/2006/main">
  <p:tag name="NUM" val="3"/>
</p:tagLst>
</file>

<file path=ppt/tags/tag105.xml><?xml version="1.0" encoding="utf-8"?>
<p:tagLst xmlns:a="http://schemas.openxmlformats.org/drawingml/2006/main" xmlns:r="http://schemas.openxmlformats.org/officeDocument/2006/relationships" xmlns:p="http://schemas.openxmlformats.org/presentationml/2006/main">
  <p:tag name="NUM" val="1"/>
</p:tagLst>
</file>

<file path=ppt/tags/tag1050.xml><?xml version="1.0" encoding="utf-8"?>
<p:tagLst xmlns:a="http://schemas.openxmlformats.org/drawingml/2006/main" xmlns:r="http://schemas.openxmlformats.org/officeDocument/2006/relationships" xmlns:p="http://schemas.openxmlformats.org/presentationml/2006/main">
  <p:tag name="NUM" val="1"/>
</p:tagLst>
</file>

<file path=ppt/tags/tag1051.xml><?xml version="1.0" encoding="utf-8"?>
<p:tagLst xmlns:a="http://schemas.openxmlformats.org/drawingml/2006/main" xmlns:r="http://schemas.openxmlformats.org/officeDocument/2006/relationships" xmlns:p="http://schemas.openxmlformats.org/presentationml/2006/main">
  <p:tag name="NUM" val="2"/>
</p:tagLst>
</file>

<file path=ppt/tags/tag1052.xml><?xml version="1.0" encoding="utf-8"?>
<p:tagLst xmlns:a="http://schemas.openxmlformats.org/drawingml/2006/main" xmlns:r="http://schemas.openxmlformats.org/officeDocument/2006/relationships" xmlns:p="http://schemas.openxmlformats.org/presentationml/2006/main">
  <p:tag name="NUM" val="6"/>
</p:tagLst>
</file>

<file path=ppt/tags/tag1053.xml><?xml version="1.0" encoding="utf-8"?>
<p:tagLst xmlns:a="http://schemas.openxmlformats.org/drawingml/2006/main" xmlns:r="http://schemas.openxmlformats.org/officeDocument/2006/relationships" xmlns:p="http://schemas.openxmlformats.org/presentationml/2006/main">
  <p:tag name="NUM" val="6"/>
</p:tagLst>
</file>

<file path=ppt/tags/tag1054.xml><?xml version="1.0" encoding="utf-8"?>
<p:tagLst xmlns:a="http://schemas.openxmlformats.org/drawingml/2006/main" xmlns:r="http://schemas.openxmlformats.org/officeDocument/2006/relationships" xmlns:p="http://schemas.openxmlformats.org/presentationml/2006/main">
  <p:tag name="NUM" val="4"/>
</p:tagLst>
</file>

<file path=ppt/tags/tag1055.xml><?xml version="1.0" encoding="utf-8"?>
<p:tagLst xmlns:a="http://schemas.openxmlformats.org/drawingml/2006/main" xmlns:r="http://schemas.openxmlformats.org/officeDocument/2006/relationships" xmlns:p="http://schemas.openxmlformats.org/presentationml/2006/main">
  <p:tag name="NUM" val="3"/>
</p:tagLst>
</file>

<file path=ppt/tags/tag1056.xml><?xml version="1.0" encoding="utf-8"?>
<p:tagLst xmlns:a="http://schemas.openxmlformats.org/drawingml/2006/main" xmlns:r="http://schemas.openxmlformats.org/officeDocument/2006/relationships" xmlns:p="http://schemas.openxmlformats.org/presentationml/2006/main">
  <p:tag name="NUM" val="1"/>
</p:tagLst>
</file>

<file path=ppt/tags/tag1057.xml><?xml version="1.0" encoding="utf-8"?>
<p:tagLst xmlns:a="http://schemas.openxmlformats.org/drawingml/2006/main" xmlns:r="http://schemas.openxmlformats.org/officeDocument/2006/relationships" xmlns:p="http://schemas.openxmlformats.org/presentationml/2006/main">
  <p:tag name="NUM" val="2"/>
</p:tagLst>
</file>

<file path=ppt/tags/tag1058.xml><?xml version="1.0" encoding="utf-8"?>
<p:tagLst xmlns:a="http://schemas.openxmlformats.org/drawingml/2006/main" xmlns:r="http://schemas.openxmlformats.org/officeDocument/2006/relationships" xmlns:p="http://schemas.openxmlformats.org/presentationml/2006/main">
  <p:tag name="NUM" val="6"/>
</p:tagLst>
</file>

<file path=ppt/tags/tag1059.xml><?xml version="1.0" encoding="utf-8"?>
<p:tagLst xmlns:a="http://schemas.openxmlformats.org/drawingml/2006/main" xmlns:r="http://schemas.openxmlformats.org/officeDocument/2006/relationships" xmlns:p="http://schemas.openxmlformats.org/presentationml/2006/main">
  <p:tag name="NUM" val="6"/>
</p:tagLst>
</file>

<file path=ppt/tags/tag106.xml><?xml version="1.0" encoding="utf-8"?>
<p:tagLst xmlns:a="http://schemas.openxmlformats.org/drawingml/2006/main" xmlns:r="http://schemas.openxmlformats.org/officeDocument/2006/relationships" xmlns:p="http://schemas.openxmlformats.org/presentationml/2006/main">
  <p:tag name="NUM" val="2"/>
</p:tagLst>
</file>

<file path=ppt/tags/tag1060.xml><?xml version="1.0" encoding="utf-8"?>
<p:tagLst xmlns:a="http://schemas.openxmlformats.org/drawingml/2006/main" xmlns:r="http://schemas.openxmlformats.org/officeDocument/2006/relationships" xmlns:p="http://schemas.openxmlformats.org/presentationml/2006/main">
  <p:tag name="NUM" val="4"/>
</p:tagLst>
</file>

<file path=ppt/tags/tag1061.xml><?xml version="1.0" encoding="utf-8"?>
<p:tagLst xmlns:a="http://schemas.openxmlformats.org/drawingml/2006/main" xmlns:r="http://schemas.openxmlformats.org/officeDocument/2006/relationships" xmlns:p="http://schemas.openxmlformats.org/presentationml/2006/main">
  <p:tag name="NUM" val="3"/>
</p:tagLst>
</file>

<file path=ppt/tags/tag1062.xml><?xml version="1.0" encoding="utf-8"?>
<p:tagLst xmlns:a="http://schemas.openxmlformats.org/drawingml/2006/main" xmlns:r="http://schemas.openxmlformats.org/officeDocument/2006/relationships" xmlns:p="http://schemas.openxmlformats.org/presentationml/2006/main">
  <p:tag name="NUM" val="2"/>
</p:tagLst>
</file>

<file path=ppt/tags/tag1063.xml><?xml version="1.0" encoding="utf-8"?>
<p:tagLst xmlns:a="http://schemas.openxmlformats.org/drawingml/2006/main" xmlns:r="http://schemas.openxmlformats.org/officeDocument/2006/relationships" xmlns:p="http://schemas.openxmlformats.org/presentationml/2006/main">
  <p:tag name="NUM" val="3"/>
</p:tagLst>
</file>

<file path=ppt/tags/tag1064.xml><?xml version="1.0" encoding="utf-8"?>
<p:tagLst xmlns:a="http://schemas.openxmlformats.org/drawingml/2006/main" xmlns:r="http://schemas.openxmlformats.org/officeDocument/2006/relationships" xmlns:p="http://schemas.openxmlformats.org/presentationml/2006/main">
  <p:tag name="NUM" val="4"/>
</p:tagLst>
</file>

<file path=ppt/tags/tag1065.xml><?xml version="1.0" encoding="utf-8"?>
<p:tagLst xmlns:a="http://schemas.openxmlformats.org/drawingml/2006/main" xmlns:r="http://schemas.openxmlformats.org/officeDocument/2006/relationships" xmlns:p="http://schemas.openxmlformats.org/presentationml/2006/main">
  <p:tag name="NUM" val="5"/>
</p:tagLst>
</file>

<file path=ppt/tags/tag1066.xml><?xml version="1.0" encoding="utf-8"?>
<p:tagLst xmlns:a="http://schemas.openxmlformats.org/drawingml/2006/main" xmlns:r="http://schemas.openxmlformats.org/officeDocument/2006/relationships" xmlns:p="http://schemas.openxmlformats.org/presentationml/2006/main">
  <p:tag name="NUM" val="3"/>
</p:tagLst>
</file>

<file path=ppt/tags/tag1067.xml><?xml version="1.0" encoding="utf-8"?>
<p:tagLst xmlns:a="http://schemas.openxmlformats.org/drawingml/2006/main" xmlns:r="http://schemas.openxmlformats.org/officeDocument/2006/relationships" xmlns:p="http://schemas.openxmlformats.org/presentationml/2006/main">
  <p:tag name="NUM" val="6"/>
</p:tagLst>
</file>

<file path=ppt/tags/tag1068.xml><?xml version="1.0" encoding="utf-8"?>
<p:tagLst xmlns:a="http://schemas.openxmlformats.org/drawingml/2006/main" xmlns:r="http://schemas.openxmlformats.org/officeDocument/2006/relationships" xmlns:p="http://schemas.openxmlformats.org/presentationml/2006/main">
  <p:tag name="NUM" val="2"/>
</p:tagLst>
</file>

<file path=ppt/tags/tag1069.xml><?xml version="1.0" encoding="utf-8"?>
<p:tagLst xmlns:a="http://schemas.openxmlformats.org/drawingml/2006/main" xmlns:r="http://schemas.openxmlformats.org/officeDocument/2006/relationships" xmlns:p="http://schemas.openxmlformats.org/presentationml/2006/main">
  <p:tag name="NUM" val="3"/>
</p:tagLst>
</file>

<file path=ppt/tags/tag107.xml><?xml version="1.0" encoding="utf-8"?>
<p:tagLst xmlns:a="http://schemas.openxmlformats.org/drawingml/2006/main" xmlns:r="http://schemas.openxmlformats.org/officeDocument/2006/relationships" xmlns:p="http://schemas.openxmlformats.org/presentationml/2006/main">
  <p:tag name="NUM" val="3"/>
</p:tagLst>
</file>

<file path=ppt/tags/tag1070.xml><?xml version="1.0" encoding="utf-8"?>
<p:tagLst xmlns:a="http://schemas.openxmlformats.org/drawingml/2006/main" xmlns:r="http://schemas.openxmlformats.org/officeDocument/2006/relationships" xmlns:p="http://schemas.openxmlformats.org/presentationml/2006/main">
  <p:tag name="NUM" val="5"/>
</p:tagLst>
</file>

<file path=ppt/tags/tag1071.xml><?xml version="1.0" encoding="utf-8"?>
<p:tagLst xmlns:a="http://schemas.openxmlformats.org/drawingml/2006/main" xmlns:r="http://schemas.openxmlformats.org/officeDocument/2006/relationships" xmlns:p="http://schemas.openxmlformats.org/presentationml/2006/main">
  <p:tag name="NUM" val="3"/>
</p:tagLst>
</file>

<file path=ppt/tags/tag1072.xml><?xml version="1.0" encoding="utf-8"?>
<p:tagLst xmlns:a="http://schemas.openxmlformats.org/drawingml/2006/main" xmlns:r="http://schemas.openxmlformats.org/officeDocument/2006/relationships" xmlns:p="http://schemas.openxmlformats.org/presentationml/2006/main">
  <p:tag name="NUM" val="6"/>
</p:tagLst>
</file>

<file path=ppt/tags/tag1073.xml><?xml version="1.0" encoding="utf-8"?>
<p:tagLst xmlns:a="http://schemas.openxmlformats.org/drawingml/2006/main" xmlns:r="http://schemas.openxmlformats.org/officeDocument/2006/relationships" xmlns:p="http://schemas.openxmlformats.org/presentationml/2006/main">
  <p:tag name="NUM" val="4"/>
</p:tagLst>
</file>

<file path=ppt/tags/tag1074.xml><?xml version="1.0" encoding="utf-8"?>
<p:tagLst xmlns:a="http://schemas.openxmlformats.org/drawingml/2006/main" xmlns:r="http://schemas.openxmlformats.org/officeDocument/2006/relationships" xmlns:p="http://schemas.openxmlformats.org/presentationml/2006/main">
  <p:tag name="NUM" val="1"/>
</p:tagLst>
</file>

<file path=ppt/tags/tag1075.xml><?xml version="1.0" encoding="utf-8"?>
<p:tagLst xmlns:a="http://schemas.openxmlformats.org/drawingml/2006/main" xmlns:r="http://schemas.openxmlformats.org/officeDocument/2006/relationships" xmlns:p="http://schemas.openxmlformats.org/presentationml/2006/main">
  <p:tag name="NUM" val="2"/>
</p:tagLst>
</file>

<file path=ppt/tags/tag1076.xml><?xml version="1.0" encoding="utf-8"?>
<p:tagLst xmlns:a="http://schemas.openxmlformats.org/drawingml/2006/main" xmlns:r="http://schemas.openxmlformats.org/officeDocument/2006/relationships" xmlns:p="http://schemas.openxmlformats.org/presentationml/2006/main">
  <p:tag name="NUM" val="6"/>
</p:tagLst>
</file>

<file path=ppt/tags/tag1077.xml><?xml version="1.0" encoding="utf-8"?>
<p:tagLst xmlns:a="http://schemas.openxmlformats.org/drawingml/2006/main" xmlns:r="http://schemas.openxmlformats.org/officeDocument/2006/relationships" xmlns:p="http://schemas.openxmlformats.org/presentationml/2006/main">
  <p:tag name="NUM" val="6"/>
</p:tagLst>
</file>

<file path=ppt/tags/tag1078.xml><?xml version="1.0" encoding="utf-8"?>
<p:tagLst xmlns:a="http://schemas.openxmlformats.org/drawingml/2006/main" xmlns:r="http://schemas.openxmlformats.org/officeDocument/2006/relationships" xmlns:p="http://schemas.openxmlformats.org/presentationml/2006/main">
  <p:tag name="NUM" val="3"/>
</p:tagLst>
</file>

<file path=ppt/tags/tag1079.xml><?xml version="1.0" encoding="utf-8"?>
<p:tagLst xmlns:a="http://schemas.openxmlformats.org/drawingml/2006/main" xmlns:r="http://schemas.openxmlformats.org/officeDocument/2006/relationships" xmlns:p="http://schemas.openxmlformats.org/presentationml/2006/main">
  <p:tag name="NUM" val="4"/>
</p:tagLst>
</file>

<file path=ppt/tags/tag108.xml><?xml version="1.0" encoding="utf-8"?>
<p:tagLst xmlns:a="http://schemas.openxmlformats.org/drawingml/2006/main" xmlns:r="http://schemas.openxmlformats.org/officeDocument/2006/relationships" xmlns:p="http://schemas.openxmlformats.org/presentationml/2006/main">
  <p:tag name="NUM" val="6"/>
</p:tagLst>
</file>

<file path=ppt/tags/tag1080.xml><?xml version="1.0" encoding="utf-8"?>
<p:tagLst xmlns:a="http://schemas.openxmlformats.org/drawingml/2006/main" xmlns:r="http://schemas.openxmlformats.org/officeDocument/2006/relationships" xmlns:p="http://schemas.openxmlformats.org/presentationml/2006/main">
  <p:tag name="NUM" val="1"/>
</p:tagLst>
</file>

<file path=ppt/tags/tag1081.xml><?xml version="1.0" encoding="utf-8"?>
<p:tagLst xmlns:a="http://schemas.openxmlformats.org/drawingml/2006/main" xmlns:r="http://schemas.openxmlformats.org/officeDocument/2006/relationships" xmlns:p="http://schemas.openxmlformats.org/presentationml/2006/main">
  <p:tag name="NUM" val="2"/>
</p:tagLst>
</file>

<file path=ppt/tags/tag1082.xml><?xml version="1.0" encoding="utf-8"?>
<p:tagLst xmlns:a="http://schemas.openxmlformats.org/drawingml/2006/main" xmlns:r="http://schemas.openxmlformats.org/officeDocument/2006/relationships" xmlns:p="http://schemas.openxmlformats.org/presentationml/2006/main">
  <p:tag name="NUM" val="6"/>
</p:tagLst>
</file>

<file path=ppt/tags/tag1083.xml><?xml version="1.0" encoding="utf-8"?>
<p:tagLst xmlns:a="http://schemas.openxmlformats.org/drawingml/2006/main" xmlns:r="http://schemas.openxmlformats.org/officeDocument/2006/relationships" xmlns:p="http://schemas.openxmlformats.org/presentationml/2006/main">
  <p:tag name="NUM" val="6"/>
</p:tagLst>
</file>

<file path=ppt/tags/tag1084.xml><?xml version="1.0" encoding="utf-8"?>
<p:tagLst xmlns:a="http://schemas.openxmlformats.org/drawingml/2006/main" xmlns:r="http://schemas.openxmlformats.org/officeDocument/2006/relationships" xmlns:p="http://schemas.openxmlformats.org/presentationml/2006/main">
  <p:tag name="NUM" val="3"/>
</p:tagLst>
</file>

<file path=ppt/tags/tag1085.xml><?xml version="1.0" encoding="utf-8"?>
<p:tagLst xmlns:a="http://schemas.openxmlformats.org/drawingml/2006/main" xmlns:r="http://schemas.openxmlformats.org/officeDocument/2006/relationships" xmlns:p="http://schemas.openxmlformats.org/presentationml/2006/main">
  <p:tag name="NUM" val="4"/>
</p:tagLst>
</file>

<file path=ppt/tags/tag1086.xml><?xml version="1.0" encoding="utf-8"?>
<p:tagLst xmlns:a="http://schemas.openxmlformats.org/drawingml/2006/main" xmlns:r="http://schemas.openxmlformats.org/officeDocument/2006/relationships" xmlns:p="http://schemas.openxmlformats.org/presentationml/2006/main">
  <p:tag name="NUM" val="1"/>
</p:tagLst>
</file>

<file path=ppt/tags/tag1087.xml><?xml version="1.0" encoding="utf-8"?>
<p:tagLst xmlns:a="http://schemas.openxmlformats.org/drawingml/2006/main" xmlns:r="http://schemas.openxmlformats.org/officeDocument/2006/relationships" xmlns:p="http://schemas.openxmlformats.org/presentationml/2006/main">
  <p:tag name="NUM" val="2"/>
</p:tagLst>
</file>

<file path=ppt/tags/tag1088.xml><?xml version="1.0" encoding="utf-8"?>
<p:tagLst xmlns:a="http://schemas.openxmlformats.org/drawingml/2006/main" xmlns:r="http://schemas.openxmlformats.org/officeDocument/2006/relationships" xmlns:p="http://schemas.openxmlformats.org/presentationml/2006/main">
  <p:tag name="NUM" val="6"/>
</p:tagLst>
</file>

<file path=ppt/tags/tag1089.xml><?xml version="1.0" encoding="utf-8"?>
<p:tagLst xmlns:a="http://schemas.openxmlformats.org/drawingml/2006/main" xmlns:r="http://schemas.openxmlformats.org/officeDocument/2006/relationships" xmlns:p="http://schemas.openxmlformats.org/presentationml/2006/main">
  <p:tag name="NUM" val="6"/>
</p:tagLst>
</file>

<file path=ppt/tags/tag109.xml><?xml version="1.0" encoding="utf-8"?>
<p:tagLst xmlns:a="http://schemas.openxmlformats.org/drawingml/2006/main" xmlns:r="http://schemas.openxmlformats.org/officeDocument/2006/relationships" xmlns:p="http://schemas.openxmlformats.org/presentationml/2006/main">
  <p:tag name="NUM" val="1"/>
</p:tagLst>
</file>

<file path=ppt/tags/tag1090.xml><?xml version="1.0" encoding="utf-8"?>
<p:tagLst xmlns:a="http://schemas.openxmlformats.org/drawingml/2006/main" xmlns:r="http://schemas.openxmlformats.org/officeDocument/2006/relationships" xmlns:p="http://schemas.openxmlformats.org/presentationml/2006/main">
  <p:tag name="NUM" val="3"/>
</p:tagLst>
</file>

<file path=ppt/tags/tag1091.xml><?xml version="1.0" encoding="utf-8"?>
<p:tagLst xmlns:a="http://schemas.openxmlformats.org/drawingml/2006/main" xmlns:r="http://schemas.openxmlformats.org/officeDocument/2006/relationships" xmlns:p="http://schemas.openxmlformats.org/presentationml/2006/main">
  <p:tag name="NUM" val="4"/>
</p:tagLst>
</file>

<file path=ppt/tags/tag1092.xml><?xml version="1.0" encoding="utf-8"?>
<p:tagLst xmlns:a="http://schemas.openxmlformats.org/drawingml/2006/main" xmlns:r="http://schemas.openxmlformats.org/officeDocument/2006/relationships" xmlns:p="http://schemas.openxmlformats.org/presentationml/2006/main">
  <p:tag name="NUM" val="1"/>
</p:tagLst>
</file>

<file path=ppt/tags/tag1093.xml><?xml version="1.0" encoding="utf-8"?>
<p:tagLst xmlns:a="http://schemas.openxmlformats.org/drawingml/2006/main" xmlns:r="http://schemas.openxmlformats.org/officeDocument/2006/relationships" xmlns:p="http://schemas.openxmlformats.org/presentationml/2006/main">
  <p:tag name="NUM" val="2"/>
</p:tagLst>
</file>

<file path=ppt/tags/tag1094.xml><?xml version="1.0" encoding="utf-8"?>
<p:tagLst xmlns:a="http://schemas.openxmlformats.org/drawingml/2006/main" xmlns:r="http://schemas.openxmlformats.org/officeDocument/2006/relationships" xmlns:p="http://schemas.openxmlformats.org/presentationml/2006/main">
  <p:tag name="NUM" val="6"/>
</p:tagLst>
</file>

<file path=ppt/tags/tag1095.xml><?xml version="1.0" encoding="utf-8"?>
<p:tagLst xmlns:a="http://schemas.openxmlformats.org/drawingml/2006/main" xmlns:r="http://schemas.openxmlformats.org/officeDocument/2006/relationships" xmlns:p="http://schemas.openxmlformats.org/presentationml/2006/main">
  <p:tag name="NUM" val="6"/>
</p:tagLst>
</file>

<file path=ppt/tags/tag1096.xml><?xml version="1.0" encoding="utf-8"?>
<p:tagLst xmlns:a="http://schemas.openxmlformats.org/drawingml/2006/main" xmlns:r="http://schemas.openxmlformats.org/officeDocument/2006/relationships" xmlns:p="http://schemas.openxmlformats.org/presentationml/2006/main">
  <p:tag name="NUM" val="3"/>
</p:tagLst>
</file>

<file path=ppt/tags/tag1097.xml><?xml version="1.0" encoding="utf-8"?>
<p:tagLst xmlns:a="http://schemas.openxmlformats.org/drawingml/2006/main" xmlns:r="http://schemas.openxmlformats.org/officeDocument/2006/relationships" xmlns:p="http://schemas.openxmlformats.org/presentationml/2006/main">
  <p:tag name="NUM" val="4"/>
</p:tagLst>
</file>

<file path=ppt/tags/tag1098.xml><?xml version="1.0" encoding="utf-8"?>
<p:tagLst xmlns:a="http://schemas.openxmlformats.org/drawingml/2006/main" xmlns:r="http://schemas.openxmlformats.org/officeDocument/2006/relationships" xmlns:p="http://schemas.openxmlformats.org/presentationml/2006/main">
  <p:tag name="NUM" val="2"/>
</p:tagLst>
</file>

<file path=ppt/tags/tag1099.xml><?xml version="1.0" encoding="utf-8"?>
<p:tagLst xmlns:a="http://schemas.openxmlformats.org/drawingml/2006/main" xmlns:r="http://schemas.openxmlformats.org/officeDocument/2006/relationships" xmlns:p="http://schemas.openxmlformats.org/presentationml/2006/main">
  <p:tag name="NUM" val="3"/>
</p:tagLst>
</file>

<file path=ppt/tags/tag11.xml><?xml version="1.0" encoding="utf-8"?>
<p:tagLst xmlns:a="http://schemas.openxmlformats.org/drawingml/2006/main" xmlns:r="http://schemas.openxmlformats.org/officeDocument/2006/relationships" xmlns:p="http://schemas.openxmlformats.org/presentationml/2006/main">
  <p:tag name="NUM" val="1"/>
</p:tagLst>
</file>

<file path=ppt/tags/tag110.xml><?xml version="1.0" encoding="utf-8"?>
<p:tagLst xmlns:a="http://schemas.openxmlformats.org/drawingml/2006/main" xmlns:r="http://schemas.openxmlformats.org/officeDocument/2006/relationships" xmlns:p="http://schemas.openxmlformats.org/presentationml/2006/main">
  <p:tag name="NUM" val="2"/>
</p:tagLst>
</file>

<file path=ppt/tags/tag1100.xml><?xml version="1.0" encoding="utf-8"?>
<p:tagLst xmlns:a="http://schemas.openxmlformats.org/drawingml/2006/main" xmlns:r="http://schemas.openxmlformats.org/officeDocument/2006/relationships" xmlns:p="http://schemas.openxmlformats.org/presentationml/2006/main">
  <p:tag name="NUM" val="5"/>
</p:tagLst>
</file>

<file path=ppt/tags/tag1101.xml><?xml version="1.0" encoding="utf-8"?>
<p:tagLst xmlns:a="http://schemas.openxmlformats.org/drawingml/2006/main" xmlns:r="http://schemas.openxmlformats.org/officeDocument/2006/relationships" xmlns:p="http://schemas.openxmlformats.org/presentationml/2006/main">
  <p:tag name="NUM" val="3"/>
</p:tagLst>
</file>

<file path=ppt/tags/tag1102.xml><?xml version="1.0" encoding="utf-8"?>
<p:tagLst xmlns:a="http://schemas.openxmlformats.org/drawingml/2006/main" xmlns:r="http://schemas.openxmlformats.org/officeDocument/2006/relationships" xmlns:p="http://schemas.openxmlformats.org/presentationml/2006/main">
  <p:tag name="NUM" val="6"/>
</p:tagLst>
</file>

<file path=ppt/tags/tag1103.xml><?xml version="1.0" encoding="utf-8"?>
<p:tagLst xmlns:a="http://schemas.openxmlformats.org/drawingml/2006/main" xmlns:r="http://schemas.openxmlformats.org/officeDocument/2006/relationships" xmlns:p="http://schemas.openxmlformats.org/presentationml/2006/main">
  <p:tag name="NUM" val="4"/>
</p:tagLst>
</file>

<file path=ppt/tags/tag1104.xml><?xml version="1.0" encoding="utf-8"?>
<p:tagLst xmlns:a="http://schemas.openxmlformats.org/drawingml/2006/main" xmlns:r="http://schemas.openxmlformats.org/officeDocument/2006/relationships" xmlns:p="http://schemas.openxmlformats.org/presentationml/2006/main">
  <p:tag name="NUM" val="1"/>
</p:tagLst>
</file>

<file path=ppt/tags/tag1105.xml><?xml version="1.0" encoding="utf-8"?>
<p:tagLst xmlns:a="http://schemas.openxmlformats.org/drawingml/2006/main" xmlns:r="http://schemas.openxmlformats.org/officeDocument/2006/relationships" xmlns:p="http://schemas.openxmlformats.org/presentationml/2006/main">
  <p:tag name="NUM" val="2"/>
</p:tagLst>
</file>

<file path=ppt/tags/tag1106.xml><?xml version="1.0" encoding="utf-8"?>
<p:tagLst xmlns:a="http://schemas.openxmlformats.org/drawingml/2006/main" xmlns:r="http://schemas.openxmlformats.org/officeDocument/2006/relationships" xmlns:p="http://schemas.openxmlformats.org/presentationml/2006/main">
  <p:tag name="NUM" val="6"/>
</p:tagLst>
</file>

<file path=ppt/tags/tag1107.xml><?xml version="1.0" encoding="utf-8"?>
<p:tagLst xmlns:a="http://schemas.openxmlformats.org/drawingml/2006/main" xmlns:r="http://schemas.openxmlformats.org/officeDocument/2006/relationships" xmlns:p="http://schemas.openxmlformats.org/presentationml/2006/main">
  <p:tag name="NUM" val="6"/>
</p:tagLst>
</file>

<file path=ppt/tags/tag1108.xml><?xml version="1.0" encoding="utf-8"?>
<p:tagLst xmlns:a="http://schemas.openxmlformats.org/drawingml/2006/main" xmlns:r="http://schemas.openxmlformats.org/officeDocument/2006/relationships" xmlns:p="http://schemas.openxmlformats.org/presentationml/2006/main">
  <p:tag name="NUM" val="4"/>
</p:tagLst>
</file>

<file path=ppt/tags/tag1109.xml><?xml version="1.0" encoding="utf-8"?>
<p:tagLst xmlns:a="http://schemas.openxmlformats.org/drawingml/2006/main" xmlns:r="http://schemas.openxmlformats.org/officeDocument/2006/relationships" xmlns:p="http://schemas.openxmlformats.org/presentationml/2006/main">
  <p:tag name="NUM" val="3"/>
</p:tagLst>
</file>

<file path=ppt/tags/tag111.xml><?xml version="1.0" encoding="utf-8"?>
<p:tagLst xmlns:a="http://schemas.openxmlformats.org/drawingml/2006/main" xmlns:r="http://schemas.openxmlformats.org/officeDocument/2006/relationships" xmlns:p="http://schemas.openxmlformats.org/presentationml/2006/main">
  <p:tag name="NUM" val="3"/>
</p:tagLst>
</file>

<file path=ppt/tags/tag1110.xml><?xml version="1.0" encoding="utf-8"?>
<p:tagLst xmlns:a="http://schemas.openxmlformats.org/drawingml/2006/main" xmlns:r="http://schemas.openxmlformats.org/officeDocument/2006/relationships" xmlns:p="http://schemas.openxmlformats.org/presentationml/2006/main">
  <p:tag name="NUM" val="1"/>
</p:tagLst>
</file>

<file path=ppt/tags/tag1111.xml><?xml version="1.0" encoding="utf-8"?>
<p:tagLst xmlns:a="http://schemas.openxmlformats.org/drawingml/2006/main" xmlns:r="http://schemas.openxmlformats.org/officeDocument/2006/relationships" xmlns:p="http://schemas.openxmlformats.org/presentationml/2006/main">
  <p:tag name="NUM" val="2"/>
</p:tagLst>
</file>

<file path=ppt/tags/tag1112.xml><?xml version="1.0" encoding="utf-8"?>
<p:tagLst xmlns:a="http://schemas.openxmlformats.org/drawingml/2006/main" xmlns:r="http://schemas.openxmlformats.org/officeDocument/2006/relationships" xmlns:p="http://schemas.openxmlformats.org/presentationml/2006/main">
  <p:tag name="NUM" val="6"/>
</p:tagLst>
</file>

<file path=ppt/tags/tag1113.xml><?xml version="1.0" encoding="utf-8"?>
<p:tagLst xmlns:a="http://schemas.openxmlformats.org/drawingml/2006/main" xmlns:r="http://schemas.openxmlformats.org/officeDocument/2006/relationships" xmlns:p="http://schemas.openxmlformats.org/presentationml/2006/main">
  <p:tag name="NUM" val="6"/>
</p:tagLst>
</file>

<file path=ppt/tags/tag1114.xml><?xml version="1.0" encoding="utf-8"?>
<p:tagLst xmlns:a="http://schemas.openxmlformats.org/drawingml/2006/main" xmlns:r="http://schemas.openxmlformats.org/officeDocument/2006/relationships" xmlns:p="http://schemas.openxmlformats.org/presentationml/2006/main">
  <p:tag name="NUM" val="3"/>
</p:tagLst>
</file>

<file path=ppt/tags/tag1115.xml><?xml version="1.0" encoding="utf-8"?>
<p:tagLst xmlns:a="http://schemas.openxmlformats.org/drawingml/2006/main" xmlns:r="http://schemas.openxmlformats.org/officeDocument/2006/relationships" xmlns:p="http://schemas.openxmlformats.org/presentationml/2006/main">
  <p:tag name="NUM" val="4"/>
</p:tagLst>
</file>

<file path=ppt/tags/tag1116.xml><?xml version="1.0" encoding="utf-8"?>
<p:tagLst xmlns:a="http://schemas.openxmlformats.org/drawingml/2006/main" xmlns:r="http://schemas.openxmlformats.org/officeDocument/2006/relationships" xmlns:p="http://schemas.openxmlformats.org/presentationml/2006/main">
  <p:tag name="NUM" val="1"/>
</p:tagLst>
</file>

<file path=ppt/tags/tag1117.xml><?xml version="1.0" encoding="utf-8"?>
<p:tagLst xmlns:a="http://schemas.openxmlformats.org/drawingml/2006/main" xmlns:r="http://schemas.openxmlformats.org/officeDocument/2006/relationships" xmlns:p="http://schemas.openxmlformats.org/presentationml/2006/main">
  <p:tag name="NUM" val="2"/>
</p:tagLst>
</file>

<file path=ppt/tags/tag1118.xml><?xml version="1.0" encoding="utf-8"?>
<p:tagLst xmlns:a="http://schemas.openxmlformats.org/drawingml/2006/main" xmlns:r="http://schemas.openxmlformats.org/officeDocument/2006/relationships" xmlns:p="http://schemas.openxmlformats.org/presentationml/2006/main">
  <p:tag name="NUM" val="6"/>
</p:tagLst>
</file>

<file path=ppt/tags/tag1119.xml><?xml version="1.0" encoding="utf-8"?>
<p:tagLst xmlns:a="http://schemas.openxmlformats.org/drawingml/2006/main" xmlns:r="http://schemas.openxmlformats.org/officeDocument/2006/relationships" xmlns:p="http://schemas.openxmlformats.org/presentationml/2006/main">
  <p:tag name="NUM" val="6"/>
</p:tagLst>
</file>

<file path=ppt/tags/tag112.xml><?xml version="1.0" encoding="utf-8"?>
<p:tagLst xmlns:a="http://schemas.openxmlformats.org/drawingml/2006/main" xmlns:r="http://schemas.openxmlformats.org/officeDocument/2006/relationships" xmlns:p="http://schemas.openxmlformats.org/presentationml/2006/main">
  <p:tag name="NUM" val="6"/>
</p:tagLst>
</file>

<file path=ppt/tags/tag1120.xml><?xml version="1.0" encoding="utf-8"?>
<p:tagLst xmlns:a="http://schemas.openxmlformats.org/drawingml/2006/main" xmlns:r="http://schemas.openxmlformats.org/officeDocument/2006/relationships" xmlns:p="http://schemas.openxmlformats.org/presentationml/2006/main">
  <p:tag name="NUM" val="3"/>
</p:tagLst>
</file>

<file path=ppt/tags/tag1121.xml><?xml version="1.0" encoding="utf-8"?>
<p:tagLst xmlns:a="http://schemas.openxmlformats.org/drawingml/2006/main" xmlns:r="http://schemas.openxmlformats.org/officeDocument/2006/relationships" xmlns:p="http://schemas.openxmlformats.org/presentationml/2006/main">
  <p:tag name="NUM" val="4"/>
</p:tagLst>
</file>

<file path=ppt/tags/tag1122.xml><?xml version="1.0" encoding="utf-8"?>
<p:tagLst xmlns:a="http://schemas.openxmlformats.org/drawingml/2006/main" xmlns:r="http://schemas.openxmlformats.org/officeDocument/2006/relationships" xmlns:p="http://schemas.openxmlformats.org/presentationml/2006/main">
  <p:tag name="NUM" val="2"/>
</p:tagLst>
</file>

<file path=ppt/tags/tag1123.xml><?xml version="1.0" encoding="utf-8"?>
<p:tagLst xmlns:a="http://schemas.openxmlformats.org/drawingml/2006/main" xmlns:r="http://schemas.openxmlformats.org/officeDocument/2006/relationships" xmlns:p="http://schemas.openxmlformats.org/presentationml/2006/main">
  <p:tag name="NUM" val="3"/>
</p:tagLst>
</file>

<file path=ppt/tags/tag1124.xml><?xml version="1.0" encoding="utf-8"?>
<p:tagLst xmlns:a="http://schemas.openxmlformats.org/drawingml/2006/main" xmlns:r="http://schemas.openxmlformats.org/officeDocument/2006/relationships" xmlns:p="http://schemas.openxmlformats.org/presentationml/2006/main">
  <p:tag name="NUM" val="3"/>
</p:tagLst>
</file>

<file path=ppt/tags/tag1125.xml><?xml version="1.0" encoding="utf-8"?>
<p:tagLst xmlns:a="http://schemas.openxmlformats.org/drawingml/2006/main" xmlns:r="http://schemas.openxmlformats.org/officeDocument/2006/relationships" xmlns:p="http://schemas.openxmlformats.org/presentationml/2006/main">
  <p:tag name="NUM" val="6"/>
</p:tagLst>
</file>

<file path=ppt/tags/tag1126.xml><?xml version="1.0" encoding="utf-8"?>
<p:tagLst xmlns:a="http://schemas.openxmlformats.org/drawingml/2006/main" xmlns:r="http://schemas.openxmlformats.org/officeDocument/2006/relationships" xmlns:p="http://schemas.openxmlformats.org/presentationml/2006/main">
  <p:tag name="NUM" val="4"/>
</p:tagLst>
</file>

<file path=ppt/tags/tag1127.xml><?xml version="1.0" encoding="utf-8"?>
<p:tagLst xmlns:a="http://schemas.openxmlformats.org/drawingml/2006/main" xmlns:r="http://schemas.openxmlformats.org/officeDocument/2006/relationships" xmlns:p="http://schemas.openxmlformats.org/presentationml/2006/main">
  <p:tag name="NUM" val="5"/>
</p:tagLst>
</file>

<file path=ppt/tags/tag1128.xml><?xml version="1.0" encoding="utf-8"?>
<p:tagLst xmlns:a="http://schemas.openxmlformats.org/drawingml/2006/main" xmlns:r="http://schemas.openxmlformats.org/officeDocument/2006/relationships" xmlns:p="http://schemas.openxmlformats.org/presentationml/2006/main">
  <p:tag name="NUM" val="5"/>
</p:tagLst>
</file>

<file path=ppt/tags/tag1129.xml><?xml version="1.0" encoding="utf-8"?>
<p:tagLst xmlns:a="http://schemas.openxmlformats.org/drawingml/2006/main" xmlns:r="http://schemas.openxmlformats.org/officeDocument/2006/relationships" xmlns:p="http://schemas.openxmlformats.org/presentationml/2006/main">
  <p:tag name="NUM" val="1"/>
</p:tagLst>
</file>

<file path=ppt/tags/tag113.xml><?xml version="1.0" encoding="utf-8"?>
<p:tagLst xmlns:a="http://schemas.openxmlformats.org/drawingml/2006/main" xmlns:r="http://schemas.openxmlformats.org/officeDocument/2006/relationships" xmlns:p="http://schemas.openxmlformats.org/presentationml/2006/main">
  <p:tag name="NUM" val="1"/>
</p:tagLst>
</file>

<file path=ppt/tags/tag1130.xml><?xml version="1.0" encoding="utf-8"?>
<p:tagLst xmlns:a="http://schemas.openxmlformats.org/drawingml/2006/main" xmlns:r="http://schemas.openxmlformats.org/officeDocument/2006/relationships" xmlns:p="http://schemas.openxmlformats.org/presentationml/2006/main">
  <p:tag name="NUM" val="2"/>
</p:tagLst>
</file>

<file path=ppt/tags/tag1131.xml><?xml version="1.0" encoding="utf-8"?>
<p:tagLst xmlns:a="http://schemas.openxmlformats.org/drawingml/2006/main" xmlns:r="http://schemas.openxmlformats.org/officeDocument/2006/relationships" xmlns:p="http://schemas.openxmlformats.org/presentationml/2006/main">
  <p:tag name="NUM" val="6"/>
</p:tagLst>
</file>

<file path=ppt/tags/tag1132.xml><?xml version="1.0" encoding="utf-8"?>
<p:tagLst xmlns:a="http://schemas.openxmlformats.org/drawingml/2006/main" xmlns:r="http://schemas.openxmlformats.org/officeDocument/2006/relationships" xmlns:p="http://schemas.openxmlformats.org/presentationml/2006/main">
  <p:tag name="NUM" val="3"/>
</p:tagLst>
</file>

<file path=ppt/tags/tag1133.xml><?xml version="1.0" encoding="utf-8"?>
<p:tagLst xmlns:a="http://schemas.openxmlformats.org/drawingml/2006/main" xmlns:r="http://schemas.openxmlformats.org/officeDocument/2006/relationships" xmlns:p="http://schemas.openxmlformats.org/presentationml/2006/main">
  <p:tag name="NUM" val="6"/>
</p:tagLst>
</file>

<file path=ppt/tags/tag1134.xml><?xml version="1.0" encoding="utf-8"?>
<p:tagLst xmlns:a="http://schemas.openxmlformats.org/drawingml/2006/main" xmlns:r="http://schemas.openxmlformats.org/officeDocument/2006/relationships" xmlns:p="http://schemas.openxmlformats.org/presentationml/2006/main">
  <p:tag name="NUM" val="4"/>
</p:tagLst>
</file>

<file path=ppt/tags/tag1135.xml><?xml version="1.0" encoding="utf-8"?>
<p:tagLst xmlns:a="http://schemas.openxmlformats.org/drawingml/2006/main" xmlns:r="http://schemas.openxmlformats.org/officeDocument/2006/relationships" xmlns:p="http://schemas.openxmlformats.org/presentationml/2006/main">
  <p:tag name="NUM" val="1"/>
</p:tagLst>
</file>

<file path=ppt/tags/tag1136.xml><?xml version="1.0" encoding="utf-8"?>
<p:tagLst xmlns:a="http://schemas.openxmlformats.org/drawingml/2006/main" xmlns:r="http://schemas.openxmlformats.org/officeDocument/2006/relationships" xmlns:p="http://schemas.openxmlformats.org/presentationml/2006/main">
  <p:tag name="NUM" val="2"/>
</p:tagLst>
</file>

<file path=ppt/tags/tag1137.xml><?xml version="1.0" encoding="utf-8"?>
<p:tagLst xmlns:a="http://schemas.openxmlformats.org/drawingml/2006/main" xmlns:r="http://schemas.openxmlformats.org/officeDocument/2006/relationships" xmlns:p="http://schemas.openxmlformats.org/presentationml/2006/main">
  <p:tag name="NUM" val="6"/>
</p:tagLst>
</file>

<file path=ppt/tags/tag1138.xml><?xml version="1.0" encoding="utf-8"?>
<p:tagLst xmlns:a="http://schemas.openxmlformats.org/drawingml/2006/main" xmlns:r="http://schemas.openxmlformats.org/officeDocument/2006/relationships" xmlns:p="http://schemas.openxmlformats.org/presentationml/2006/main">
  <p:tag name="NUM" val="4"/>
</p:tagLst>
</file>

<file path=ppt/tags/tag1139.xml><?xml version="1.0" encoding="utf-8"?>
<p:tagLst xmlns:a="http://schemas.openxmlformats.org/drawingml/2006/main" xmlns:r="http://schemas.openxmlformats.org/officeDocument/2006/relationships" xmlns:p="http://schemas.openxmlformats.org/presentationml/2006/main">
  <p:tag name="NUM" val="6"/>
</p:tagLst>
</file>

<file path=ppt/tags/tag114.xml><?xml version="1.0" encoding="utf-8"?>
<p:tagLst xmlns:a="http://schemas.openxmlformats.org/drawingml/2006/main" xmlns:r="http://schemas.openxmlformats.org/officeDocument/2006/relationships" xmlns:p="http://schemas.openxmlformats.org/presentationml/2006/main">
  <p:tag name="NUM" val="2"/>
</p:tagLst>
</file>

<file path=ppt/tags/tag1140.xml><?xml version="1.0" encoding="utf-8"?>
<p:tagLst xmlns:a="http://schemas.openxmlformats.org/drawingml/2006/main" xmlns:r="http://schemas.openxmlformats.org/officeDocument/2006/relationships" xmlns:p="http://schemas.openxmlformats.org/presentationml/2006/main">
  <p:tag name="NUM" val="3"/>
</p:tagLst>
</file>

<file path=ppt/tags/tag1141.xml><?xml version="1.0" encoding="utf-8"?>
<p:tagLst xmlns:a="http://schemas.openxmlformats.org/drawingml/2006/main" xmlns:r="http://schemas.openxmlformats.org/officeDocument/2006/relationships" xmlns:p="http://schemas.openxmlformats.org/presentationml/2006/main">
  <p:tag name="NUM" val="1"/>
</p:tagLst>
</file>

<file path=ppt/tags/tag1142.xml><?xml version="1.0" encoding="utf-8"?>
<p:tagLst xmlns:a="http://schemas.openxmlformats.org/drawingml/2006/main" xmlns:r="http://schemas.openxmlformats.org/officeDocument/2006/relationships" xmlns:p="http://schemas.openxmlformats.org/presentationml/2006/main">
  <p:tag name="NUM" val="2"/>
</p:tagLst>
</file>

<file path=ppt/tags/tag1143.xml><?xml version="1.0" encoding="utf-8"?>
<p:tagLst xmlns:a="http://schemas.openxmlformats.org/drawingml/2006/main" xmlns:r="http://schemas.openxmlformats.org/officeDocument/2006/relationships" xmlns:p="http://schemas.openxmlformats.org/presentationml/2006/main">
  <p:tag name="NUM" val="6"/>
</p:tagLst>
</file>

<file path=ppt/tags/tag1144.xml><?xml version="1.0" encoding="utf-8"?>
<p:tagLst xmlns:a="http://schemas.openxmlformats.org/drawingml/2006/main" xmlns:r="http://schemas.openxmlformats.org/officeDocument/2006/relationships" xmlns:p="http://schemas.openxmlformats.org/presentationml/2006/main">
  <p:tag name="NUM" val="3"/>
</p:tagLst>
</file>

<file path=ppt/tags/tag1145.xml><?xml version="1.0" encoding="utf-8"?>
<p:tagLst xmlns:a="http://schemas.openxmlformats.org/drawingml/2006/main" xmlns:r="http://schemas.openxmlformats.org/officeDocument/2006/relationships" xmlns:p="http://schemas.openxmlformats.org/presentationml/2006/main">
  <p:tag name="NUM" val="6"/>
</p:tagLst>
</file>

<file path=ppt/tags/tag1146.xml><?xml version="1.0" encoding="utf-8"?>
<p:tagLst xmlns:a="http://schemas.openxmlformats.org/drawingml/2006/main" xmlns:r="http://schemas.openxmlformats.org/officeDocument/2006/relationships" xmlns:p="http://schemas.openxmlformats.org/presentationml/2006/main">
  <p:tag name="NUM" val="4"/>
</p:tagLst>
</file>

<file path=ppt/tags/tag1147.xml><?xml version="1.0" encoding="utf-8"?>
<p:tagLst xmlns:a="http://schemas.openxmlformats.org/drawingml/2006/main" xmlns:r="http://schemas.openxmlformats.org/officeDocument/2006/relationships" xmlns:p="http://schemas.openxmlformats.org/presentationml/2006/main">
  <p:tag name="NUM" val="2"/>
</p:tagLst>
</file>

<file path=ppt/tags/tag1148.xml><?xml version="1.0" encoding="utf-8"?>
<p:tagLst xmlns:a="http://schemas.openxmlformats.org/drawingml/2006/main" xmlns:r="http://schemas.openxmlformats.org/officeDocument/2006/relationships" xmlns:p="http://schemas.openxmlformats.org/presentationml/2006/main">
  <p:tag name="NUM" val="3"/>
</p:tagLst>
</file>

<file path=ppt/tags/tag1149.xml><?xml version="1.0" encoding="utf-8"?>
<p:tagLst xmlns:a="http://schemas.openxmlformats.org/drawingml/2006/main" xmlns:r="http://schemas.openxmlformats.org/officeDocument/2006/relationships" xmlns:p="http://schemas.openxmlformats.org/presentationml/2006/main">
  <p:tag name="NUM" val="3"/>
</p:tagLst>
</file>

<file path=ppt/tags/tag115.xml><?xml version="1.0" encoding="utf-8"?>
<p:tagLst xmlns:a="http://schemas.openxmlformats.org/drawingml/2006/main" xmlns:r="http://schemas.openxmlformats.org/officeDocument/2006/relationships" xmlns:p="http://schemas.openxmlformats.org/presentationml/2006/main">
  <p:tag name="NUM" val="3"/>
</p:tagLst>
</file>

<file path=ppt/tags/tag1150.xml><?xml version="1.0" encoding="utf-8"?>
<p:tagLst xmlns:a="http://schemas.openxmlformats.org/drawingml/2006/main" xmlns:r="http://schemas.openxmlformats.org/officeDocument/2006/relationships" xmlns:p="http://schemas.openxmlformats.org/presentationml/2006/main">
  <p:tag name="NUM" val="6"/>
</p:tagLst>
</file>

<file path=ppt/tags/tag1151.xml><?xml version="1.0" encoding="utf-8"?>
<p:tagLst xmlns:a="http://schemas.openxmlformats.org/drawingml/2006/main" xmlns:r="http://schemas.openxmlformats.org/officeDocument/2006/relationships" xmlns:p="http://schemas.openxmlformats.org/presentationml/2006/main">
  <p:tag name="NUM" val="4"/>
</p:tagLst>
</file>

<file path=ppt/tags/tag1152.xml><?xml version="1.0" encoding="utf-8"?>
<p:tagLst xmlns:a="http://schemas.openxmlformats.org/drawingml/2006/main" xmlns:r="http://schemas.openxmlformats.org/officeDocument/2006/relationships" xmlns:p="http://schemas.openxmlformats.org/presentationml/2006/main">
  <p:tag name="NUM" val="5"/>
</p:tagLst>
</file>

<file path=ppt/tags/tag1153.xml><?xml version="1.0" encoding="utf-8"?>
<p:tagLst xmlns:a="http://schemas.openxmlformats.org/drawingml/2006/main" xmlns:r="http://schemas.openxmlformats.org/officeDocument/2006/relationships" xmlns:p="http://schemas.openxmlformats.org/presentationml/2006/main">
  <p:tag name="NUM" val="5"/>
</p:tagLst>
</file>

<file path=ppt/tags/tag1154.xml><?xml version="1.0" encoding="utf-8"?>
<p:tagLst xmlns:a="http://schemas.openxmlformats.org/drawingml/2006/main" xmlns:r="http://schemas.openxmlformats.org/officeDocument/2006/relationships" xmlns:p="http://schemas.openxmlformats.org/presentationml/2006/main">
  <p:tag name="NUM" val="1"/>
</p:tagLst>
</file>

<file path=ppt/tags/tag1155.xml><?xml version="1.0" encoding="utf-8"?>
<p:tagLst xmlns:a="http://schemas.openxmlformats.org/drawingml/2006/main" xmlns:r="http://schemas.openxmlformats.org/officeDocument/2006/relationships" xmlns:p="http://schemas.openxmlformats.org/presentationml/2006/main">
  <p:tag name="NUM" val="2"/>
</p:tagLst>
</file>

<file path=ppt/tags/tag1156.xml><?xml version="1.0" encoding="utf-8"?>
<p:tagLst xmlns:a="http://schemas.openxmlformats.org/drawingml/2006/main" xmlns:r="http://schemas.openxmlformats.org/officeDocument/2006/relationships" xmlns:p="http://schemas.openxmlformats.org/presentationml/2006/main">
  <p:tag name="NUM" val="1"/>
</p:tagLst>
</file>

<file path=ppt/tags/tag1157.xml><?xml version="1.0" encoding="utf-8"?>
<p:tagLst xmlns:a="http://schemas.openxmlformats.org/drawingml/2006/main" xmlns:r="http://schemas.openxmlformats.org/officeDocument/2006/relationships" xmlns:p="http://schemas.openxmlformats.org/presentationml/2006/main">
  <p:tag name="NUM" val="2"/>
</p:tagLst>
</file>

<file path=ppt/tags/tag1158.xml><?xml version="1.0" encoding="utf-8"?>
<p:tagLst xmlns:a="http://schemas.openxmlformats.org/drawingml/2006/main" xmlns:r="http://schemas.openxmlformats.org/officeDocument/2006/relationships" xmlns:p="http://schemas.openxmlformats.org/presentationml/2006/main">
  <p:tag name="NUM" val="2"/>
</p:tagLst>
</file>

<file path=ppt/tags/tag1159.xml><?xml version="1.0" encoding="utf-8"?>
<p:tagLst xmlns:a="http://schemas.openxmlformats.org/drawingml/2006/main" xmlns:r="http://schemas.openxmlformats.org/officeDocument/2006/relationships" xmlns:p="http://schemas.openxmlformats.org/presentationml/2006/main">
  <p:tag name="NUM" val="3"/>
</p:tagLst>
</file>

<file path=ppt/tags/tag116.xml><?xml version="1.0" encoding="utf-8"?>
<p:tagLst xmlns:a="http://schemas.openxmlformats.org/drawingml/2006/main" xmlns:r="http://schemas.openxmlformats.org/officeDocument/2006/relationships" xmlns:p="http://schemas.openxmlformats.org/presentationml/2006/main">
  <p:tag name="NUM" val="6"/>
</p:tagLst>
</file>

<file path=ppt/tags/tag1160.xml><?xml version="1.0" encoding="utf-8"?>
<p:tagLst xmlns:a="http://schemas.openxmlformats.org/drawingml/2006/main" xmlns:r="http://schemas.openxmlformats.org/officeDocument/2006/relationships" xmlns:p="http://schemas.openxmlformats.org/presentationml/2006/main">
  <p:tag name="NUM" val="3"/>
</p:tagLst>
</file>

<file path=ppt/tags/tag1161.xml><?xml version="1.0" encoding="utf-8"?>
<p:tagLst xmlns:a="http://schemas.openxmlformats.org/drawingml/2006/main" xmlns:r="http://schemas.openxmlformats.org/officeDocument/2006/relationships" xmlns:p="http://schemas.openxmlformats.org/presentationml/2006/main">
  <p:tag name="NUM" val="6"/>
</p:tagLst>
</file>

<file path=ppt/tags/tag1162.xml><?xml version="1.0" encoding="utf-8"?>
<p:tagLst xmlns:a="http://schemas.openxmlformats.org/drawingml/2006/main" xmlns:r="http://schemas.openxmlformats.org/officeDocument/2006/relationships" xmlns:p="http://schemas.openxmlformats.org/presentationml/2006/main">
  <p:tag name="NUM" val="4"/>
</p:tagLst>
</file>

<file path=ppt/tags/tag1163.xml><?xml version="1.0" encoding="utf-8"?>
<p:tagLst xmlns:a="http://schemas.openxmlformats.org/drawingml/2006/main" xmlns:r="http://schemas.openxmlformats.org/officeDocument/2006/relationships" xmlns:p="http://schemas.openxmlformats.org/presentationml/2006/main">
  <p:tag name="NUM" val="1"/>
</p:tagLst>
</file>

<file path=ppt/tags/tag1164.xml><?xml version="1.0" encoding="utf-8"?>
<p:tagLst xmlns:a="http://schemas.openxmlformats.org/drawingml/2006/main" xmlns:r="http://schemas.openxmlformats.org/officeDocument/2006/relationships" xmlns:p="http://schemas.openxmlformats.org/presentationml/2006/main">
  <p:tag name="NUM" val="2"/>
</p:tagLst>
</file>

<file path=ppt/tags/tag1165.xml><?xml version="1.0" encoding="utf-8"?>
<p:tagLst xmlns:a="http://schemas.openxmlformats.org/drawingml/2006/main" xmlns:r="http://schemas.openxmlformats.org/officeDocument/2006/relationships" xmlns:p="http://schemas.openxmlformats.org/presentationml/2006/main">
  <p:tag name="NUM" val="4"/>
</p:tagLst>
</file>

<file path=ppt/tags/tag1166.xml><?xml version="1.0" encoding="utf-8"?>
<p:tagLst xmlns:a="http://schemas.openxmlformats.org/drawingml/2006/main" xmlns:r="http://schemas.openxmlformats.org/officeDocument/2006/relationships" xmlns:p="http://schemas.openxmlformats.org/presentationml/2006/main">
  <p:tag name="NUM" val="3"/>
</p:tagLst>
</file>

<file path=ppt/tags/tag1167.xml><?xml version="1.0" encoding="utf-8"?>
<p:tagLst xmlns:a="http://schemas.openxmlformats.org/drawingml/2006/main" xmlns:r="http://schemas.openxmlformats.org/officeDocument/2006/relationships" xmlns:p="http://schemas.openxmlformats.org/presentationml/2006/main">
  <p:tag name="NUM" val="6"/>
</p:tagLst>
</file>

<file path=ppt/tags/tag1168.xml><?xml version="1.0" encoding="utf-8"?>
<p:tagLst xmlns:a="http://schemas.openxmlformats.org/drawingml/2006/main" xmlns:r="http://schemas.openxmlformats.org/officeDocument/2006/relationships" xmlns:p="http://schemas.openxmlformats.org/presentationml/2006/main">
  <p:tag name="NUM" val="4"/>
</p:tagLst>
</file>

<file path=ppt/tags/tag1169.xml><?xml version="1.0" encoding="utf-8"?>
<p:tagLst xmlns:a="http://schemas.openxmlformats.org/drawingml/2006/main" xmlns:r="http://schemas.openxmlformats.org/officeDocument/2006/relationships" xmlns:p="http://schemas.openxmlformats.org/presentationml/2006/main">
  <p:tag name="NUM" val="6"/>
</p:tagLst>
</file>

<file path=ppt/tags/tag117.xml><?xml version="1.0" encoding="utf-8"?>
<p:tagLst xmlns:a="http://schemas.openxmlformats.org/drawingml/2006/main" xmlns:r="http://schemas.openxmlformats.org/officeDocument/2006/relationships" xmlns:p="http://schemas.openxmlformats.org/presentationml/2006/main">
  <p:tag name="NUM" val="6"/>
</p:tagLst>
</file>

<file path=ppt/tags/tag1170.xml><?xml version="1.0" encoding="utf-8"?>
<p:tagLst xmlns:a="http://schemas.openxmlformats.org/drawingml/2006/main" xmlns:r="http://schemas.openxmlformats.org/officeDocument/2006/relationships" xmlns:p="http://schemas.openxmlformats.org/presentationml/2006/main">
  <p:tag name="NUM" val="2"/>
</p:tagLst>
</file>

<file path=ppt/tags/tag1171.xml><?xml version="1.0" encoding="utf-8"?>
<p:tagLst xmlns:a="http://schemas.openxmlformats.org/drawingml/2006/main" xmlns:r="http://schemas.openxmlformats.org/officeDocument/2006/relationships" xmlns:p="http://schemas.openxmlformats.org/presentationml/2006/main">
  <p:tag name="NUM" val="3"/>
</p:tagLst>
</file>

<file path=ppt/tags/tag1172.xml><?xml version="1.0" encoding="utf-8"?>
<p:tagLst xmlns:a="http://schemas.openxmlformats.org/drawingml/2006/main" xmlns:r="http://schemas.openxmlformats.org/officeDocument/2006/relationships" xmlns:p="http://schemas.openxmlformats.org/presentationml/2006/main">
  <p:tag name="NUM" val="3"/>
</p:tagLst>
</file>

<file path=ppt/tags/tag1173.xml><?xml version="1.0" encoding="utf-8"?>
<p:tagLst xmlns:a="http://schemas.openxmlformats.org/drawingml/2006/main" xmlns:r="http://schemas.openxmlformats.org/officeDocument/2006/relationships" xmlns:p="http://schemas.openxmlformats.org/presentationml/2006/main">
  <p:tag name="NUM" val="6"/>
</p:tagLst>
</file>

<file path=ppt/tags/tag1174.xml><?xml version="1.0" encoding="utf-8"?>
<p:tagLst xmlns:a="http://schemas.openxmlformats.org/drawingml/2006/main" xmlns:r="http://schemas.openxmlformats.org/officeDocument/2006/relationships" xmlns:p="http://schemas.openxmlformats.org/presentationml/2006/main">
  <p:tag name="NUM" val="4"/>
</p:tagLst>
</file>

<file path=ppt/tags/tag1175.xml><?xml version="1.0" encoding="utf-8"?>
<p:tagLst xmlns:a="http://schemas.openxmlformats.org/drawingml/2006/main" xmlns:r="http://schemas.openxmlformats.org/officeDocument/2006/relationships" xmlns:p="http://schemas.openxmlformats.org/presentationml/2006/main">
  <p:tag name="NUM" val="2"/>
</p:tagLst>
</file>

<file path=ppt/tags/tag1176.xml><?xml version="1.0" encoding="utf-8"?>
<p:tagLst xmlns:a="http://schemas.openxmlformats.org/drawingml/2006/main" xmlns:r="http://schemas.openxmlformats.org/officeDocument/2006/relationships" xmlns:p="http://schemas.openxmlformats.org/presentationml/2006/main">
  <p:tag name="NUM" val="3"/>
</p:tagLst>
</file>

<file path=ppt/tags/tag1177.xml><?xml version="1.0" encoding="utf-8"?>
<p:tagLst xmlns:a="http://schemas.openxmlformats.org/drawingml/2006/main" xmlns:r="http://schemas.openxmlformats.org/officeDocument/2006/relationships" xmlns:p="http://schemas.openxmlformats.org/presentationml/2006/main">
  <p:tag name="NUM" val="3"/>
</p:tagLst>
</file>

<file path=ppt/tags/tag1178.xml><?xml version="1.0" encoding="utf-8"?>
<p:tagLst xmlns:a="http://schemas.openxmlformats.org/drawingml/2006/main" xmlns:r="http://schemas.openxmlformats.org/officeDocument/2006/relationships" xmlns:p="http://schemas.openxmlformats.org/presentationml/2006/main">
  <p:tag name="NUM" val="6"/>
</p:tagLst>
</file>

<file path=ppt/tags/tag1179.xml><?xml version="1.0" encoding="utf-8"?>
<p:tagLst xmlns:a="http://schemas.openxmlformats.org/drawingml/2006/main" xmlns:r="http://schemas.openxmlformats.org/officeDocument/2006/relationships" xmlns:p="http://schemas.openxmlformats.org/presentationml/2006/main">
  <p:tag name="NUM" val="4"/>
</p:tagLst>
</file>

<file path=ppt/tags/tag118.xml><?xml version="1.0" encoding="utf-8"?>
<p:tagLst xmlns:a="http://schemas.openxmlformats.org/drawingml/2006/main" xmlns:r="http://schemas.openxmlformats.org/officeDocument/2006/relationships" xmlns:p="http://schemas.openxmlformats.org/presentationml/2006/main">
  <p:tag name="NUM" val="1"/>
</p:tagLst>
</file>

<file path=ppt/tags/tag1180.xml><?xml version="1.0" encoding="utf-8"?>
<p:tagLst xmlns:a="http://schemas.openxmlformats.org/drawingml/2006/main" xmlns:r="http://schemas.openxmlformats.org/officeDocument/2006/relationships" xmlns:p="http://schemas.openxmlformats.org/presentationml/2006/main">
  <p:tag name="NUM" val="2"/>
</p:tagLst>
</file>

<file path=ppt/tags/tag1181.xml><?xml version="1.0" encoding="utf-8"?>
<p:tagLst xmlns:a="http://schemas.openxmlformats.org/drawingml/2006/main" xmlns:r="http://schemas.openxmlformats.org/officeDocument/2006/relationships" xmlns:p="http://schemas.openxmlformats.org/presentationml/2006/main">
  <p:tag name="NUM" val="3"/>
</p:tagLst>
</file>

<file path=ppt/tags/tag1182.xml><?xml version="1.0" encoding="utf-8"?>
<p:tagLst xmlns:a="http://schemas.openxmlformats.org/drawingml/2006/main" xmlns:r="http://schemas.openxmlformats.org/officeDocument/2006/relationships" xmlns:p="http://schemas.openxmlformats.org/presentationml/2006/main">
  <p:tag name="NUM" val="5"/>
</p:tagLst>
</file>

<file path=ppt/tags/tag1183.xml><?xml version="1.0" encoding="utf-8"?>
<p:tagLst xmlns:a="http://schemas.openxmlformats.org/drawingml/2006/main" xmlns:r="http://schemas.openxmlformats.org/officeDocument/2006/relationships" xmlns:p="http://schemas.openxmlformats.org/presentationml/2006/main">
  <p:tag name="NUM" val="3"/>
</p:tagLst>
</file>

<file path=ppt/tags/tag1184.xml><?xml version="1.0" encoding="utf-8"?>
<p:tagLst xmlns:a="http://schemas.openxmlformats.org/drawingml/2006/main" xmlns:r="http://schemas.openxmlformats.org/officeDocument/2006/relationships" xmlns:p="http://schemas.openxmlformats.org/presentationml/2006/main">
  <p:tag name="NUM" val="5"/>
</p:tagLst>
</file>

<file path=ppt/tags/tag1185.xml><?xml version="1.0" encoding="utf-8"?>
<p:tagLst xmlns:a="http://schemas.openxmlformats.org/drawingml/2006/main" xmlns:r="http://schemas.openxmlformats.org/officeDocument/2006/relationships" xmlns:p="http://schemas.openxmlformats.org/presentationml/2006/main">
  <p:tag name="NUM" val="4"/>
</p:tagLst>
</file>

<file path=ppt/tags/tag1186.xml><?xml version="1.0" encoding="utf-8"?>
<p:tagLst xmlns:a="http://schemas.openxmlformats.org/drawingml/2006/main" xmlns:r="http://schemas.openxmlformats.org/officeDocument/2006/relationships" xmlns:p="http://schemas.openxmlformats.org/presentationml/2006/main">
  <p:tag name="NUM" val="6"/>
</p:tagLst>
</file>

<file path=ppt/tags/tag1187.xml><?xml version="1.0" encoding="utf-8"?>
<p:tagLst xmlns:a="http://schemas.openxmlformats.org/drawingml/2006/main" xmlns:r="http://schemas.openxmlformats.org/officeDocument/2006/relationships" xmlns:p="http://schemas.openxmlformats.org/presentationml/2006/main">
  <p:tag name="NUM" val="2"/>
</p:tagLst>
</file>

<file path=ppt/tags/tag1188.xml><?xml version="1.0" encoding="utf-8"?>
<p:tagLst xmlns:a="http://schemas.openxmlformats.org/drawingml/2006/main" xmlns:r="http://schemas.openxmlformats.org/officeDocument/2006/relationships" xmlns:p="http://schemas.openxmlformats.org/presentationml/2006/main">
  <p:tag name="NUM" val="3"/>
</p:tagLst>
</file>

<file path=ppt/tags/tag1189.xml><?xml version="1.0" encoding="utf-8"?>
<p:tagLst xmlns:a="http://schemas.openxmlformats.org/drawingml/2006/main" xmlns:r="http://schemas.openxmlformats.org/officeDocument/2006/relationships" xmlns:p="http://schemas.openxmlformats.org/presentationml/2006/main">
  <p:tag name="NUM" val="3"/>
</p:tagLst>
</file>

<file path=ppt/tags/tag119.xml><?xml version="1.0" encoding="utf-8"?>
<p:tagLst xmlns:a="http://schemas.openxmlformats.org/drawingml/2006/main" xmlns:r="http://schemas.openxmlformats.org/officeDocument/2006/relationships" xmlns:p="http://schemas.openxmlformats.org/presentationml/2006/main">
  <p:tag name="NUM" val="2"/>
</p:tagLst>
</file>

<file path=ppt/tags/tag1190.xml><?xml version="1.0" encoding="utf-8"?>
<p:tagLst xmlns:a="http://schemas.openxmlformats.org/drawingml/2006/main" xmlns:r="http://schemas.openxmlformats.org/officeDocument/2006/relationships" xmlns:p="http://schemas.openxmlformats.org/presentationml/2006/main">
  <p:tag name="NUM" val="6"/>
</p:tagLst>
</file>

<file path=ppt/tags/tag1191.xml><?xml version="1.0" encoding="utf-8"?>
<p:tagLst xmlns:a="http://schemas.openxmlformats.org/drawingml/2006/main" xmlns:r="http://schemas.openxmlformats.org/officeDocument/2006/relationships" xmlns:p="http://schemas.openxmlformats.org/presentationml/2006/main">
  <p:tag name="NUM" val="6"/>
</p:tagLst>
</file>

<file path=ppt/tags/tag1192.xml><?xml version="1.0" encoding="utf-8"?>
<p:tagLst xmlns:a="http://schemas.openxmlformats.org/drawingml/2006/main" xmlns:r="http://schemas.openxmlformats.org/officeDocument/2006/relationships" xmlns:p="http://schemas.openxmlformats.org/presentationml/2006/main">
  <p:tag name="NUM" val="4"/>
</p:tagLst>
</file>

<file path=ppt/tags/tag1193.xml><?xml version="1.0" encoding="utf-8"?>
<p:tagLst xmlns:a="http://schemas.openxmlformats.org/drawingml/2006/main" xmlns:r="http://schemas.openxmlformats.org/officeDocument/2006/relationships" xmlns:p="http://schemas.openxmlformats.org/presentationml/2006/main">
  <p:tag name="NUM" val="2"/>
</p:tagLst>
</file>

<file path=ppt/tags/tag1194.xml><?xml version="1.0" encoding="utf-8"?>
<p:tagLst xmlns:a="http://schemas.openxmlformats.org/drawingml/2006/main" xmlns:r="http://schemas.openxmlformats.org/officeDocument/2006/relationships" xmlns:p="http://schemas.openxmlformats.org/presentationml/2006/main">
  <p:tag name="NUM" val="3"/>
</p:tagLst>
</file>

<file path=ppt/tags/tag1195.xml><?xml version="1.0" encoding="utf-8"?>
<p:tagLst xmlns:a="http://schemas.openxmlformats.org/drawingml/2006/main" xmlns:r="http://schemas.openxmlformats.org/officeDocument/2006/relationships" xmlns:p="http://schemas.openxmlformats.org/presentationml/2006/main">
  <p:tag name="NUM" val="3"/>
</p:tagLst>
</file>

<file path=ppt/tags/tag1196.xml><?xml version="1.0" encoding="utf-8"?>
<p:tagLst xmlns:a="http://schemas.openxmlformats.org/drawingml/2006/main" xmlns:r="http://schemas.openxmlformats.org/officeDocument/2006/relationships" xmlns:p="http://schemas.openxmlformats.org/presentationml/2006/main">
  <p:tag name="NUM" val="6"/>
</p:tagLst>
</file>

<file path=ppt/tags/tag1197.xml><?xml version="1.0" encoding="utf-8"?>
<p:tagLst xmlns:a="http://schemas.openxmlformats.org/drawingml/2006/main" xmlns:r="http://schemas.openxmlformats.org/officeDocument/2006/relationships" xmlns:p="http://schemas.openxmlformats.org/presentationml/2006/main">
  <p:tag name="NUM" val="6"/>
</p:tagLst>
</file>

<file path=ppt/tags/tag1198.xml><?xml version="1.0" encoding="utf-8"?>
<p:tagLst xmlns:a="http://schemas.openxmlformats.org/drawingml/2006/main" xmlns:r="http://schemas.openxmlformats.org/officeDocument/2006/relationships" xmlns:p="http://schemas.openxmlformats.org/presentationml/2006/main">
  <p:tag name="NUM" val="4"/>
</p:tagLst>
</file>

<file path=ppt/tags/tag1199.xml><?xml version="1.0" encoding="utf-8"?>
<p:tagLst xmlns:a="http://schemas.openxmlformats.org/drawingml/2006/main" xmlns:r="http://schemas.openxmlformats.org/officeDocument/2006/relationships" xmlns:p="http://schemas.openxmlformats.org/presentationml/2006/main">
  <p:tag name="NUM" val="2"/>
</p:tagLst>
</file>

<file path=ppt/tags/tag12.xml><?xml version="1.0" encoding="utf-8"?>
<p:tagLst xmlns:a="http://schemas.openxmlformats.org/drawingml/2006/main" xmlns:r="http://schemas.openxmlformats.org/officeDocument/2006/relationships" xmlns:p="http://schemas.openxmlformats.org/presentationml/2006/main">
  <p:tag name="NUM" val="2"/>
</p:tagLst>
</file>

<file path=ppt/tags/tag120.xml><?xml version="1.0" encoding="utf-8"?>
<p:tagLst xmlns:a="http://schemas.openxmlformats.org/drawingml/2006/main" xmlns:r="http://schemas.openxmlformats.org/officeDocument/2006/relationships" xmlns:p="http://schemas.openxmlformats.org/presentationml/2006/main">
  <p:tag name="NUM" val="3"/>
</p:tagLst>
</file>

<file path=ppt/tags/tag1200.xml><?xml version="1.0" encoding="utf-8"?>
<p:tagLst xmlns:a="http://schemas.openxmlformats.org/drawingml/2006/main" xmlns:r="http://schemas.openxmlformats.org/officeDocument/2006/relationships" xmlns:p="http://schemas.openxmlformats.org/presentationml/2006/main">
  <p:tag name="NUM" val="3"/>
</p:tagLst>
</file>

<file path=ppt/tags/tag1201.xml><?xml version="1.0" encoding="utf-8"?>
<p:tagLst xmlns:a="http://schemas.openxmlformats.org/drawingml/2006/main" xmlns:r="http://schemas.openxmlformats.org/officeDocument/2006/relationships" xmlns:p="http://schemas.openxmlformats.org/presentationml/2006/main">
  <p:tag name="NUM" val="3"/>
</p:tagLst>
</file>

<file path=ppt/tags/tag1202.xml><?xml version="1.0" encoding="utf-8"?>
<p:tagLst xmlns:a="http://schemas.openxmlformats.org/drawingml/2006/main" xmlns:r="http://schemas.openxmlformats.org/officeDocument/2006/relationships" xmlns:p="http://schemas.openxmlformats.org/presentationml/2006/main">
  <p:tag name="NUM" val="6"/>
</p:tagLst>
</file>

<file path=ppt/tags/tag1203.xml><?xml version="1.0" encoding="utf-8"?>
<p:tagLst xmlns:a="http://schemas.openxmlformats.org/drawingml/2006/main" xmlns:r="http://schemas.openxmlformats.org/officeDocument/2006/relationships" xmlns:p="http://schemas.openxmlformats.org/presentationml/2006/main">
  <p:tag name="NUM" val="4"/>
</p:tagLst>
</file>

<file path=ppt/tags/tag1204.xml><?xml version="1.0" encoding="utf-8"?>
<p:tagLst xmlns:a="http://schemas.openxmlformats.org/drawingml/2006/main" xmlns:r="http://schemas.openxmlformats.org/officeDocument/2006/relationships" xmlns:p="http://schemas.openxmlformats.org/presentationml/2006/main">
  <p:tag name="NUM" val="6"/>
</p:tagLst>
</file>

<file path=ppt/tags/tag1205.xml><?xml version="1.0" encoding="utf-8"?>
<p:tagLst xmlns:a="http://schemas.openxmlformats.org/drawingml/2006/main" xmlns:r="http://schemas.openxmlformats.org/officeDocument/2006/relationships" xmlns:p="http://schemas.openxmlformats.org/presentationml/2006/main">
  <p:tag name="NUM" val="2"/>
</p:tagLst>
</file>

<file path=ppt/tags/tag1206.xml><?xml version="1.0" encoding="utf-8"?>
<p:tagLst xmlns:a="http://schemas.openxmlformats.org/drawingml/2006/main" xmlns:r="http://schemas.openxmlformats.org/officeDocument/2006/relationships" xmlns:p="http://schemas.openxmlformats.org/presentationml/2006/main">
  <p:tag name="NUM" val="3"/>
</p:tagLst>
</file>

<file path=ppt/tags/tag1207.xml><?xml version="1.0" encoding="utf-8"?>
<p:tagLst xmlns:a="http://schemas.openxmlformats.org/drawingml/2006/main" xmlns:r="http://schemas.openxmlformats.org/officeDocument/2006/relationships" xmlns:p="http://schemas.openxmlformats.org/presentationml/2006/main">
  <p:tag name="NUM" val="3"/>
</p:tagLst>
</file>

<file path=ppt/tags/tag1208.xml><?xml version="1.0" encoding="utf-8"?>
<p:tagLst xmlns:a="http://schemas.openxmlformats.org/drawingml/2006/main" xmlns:r="http://schemas.openxmlformats.org/officeDocument/2006/relationships" xmlns:p="http://schemas.openxmlformats.org/presentationml/2006/main">
  <p:tag name="NUM" val="4"/>
</p:tagLst>
</file>

<file path=ppt/tags/tag1209.xml><?xml version="1.0" encoding="utf-8"?>
<p:tagLst xmlns:a="http://schemas.openxmlformats.org/drawingml/2006/main" xmlns:r="http://schemas.openxmlformats.org/officeDocument/2006/relationships" xmlns:p="http://schemas.openxmlformats.org/presentationml/2006/main">
  <p:tag name="NUM" val="5"/>
</p:tagLst>
</file>

<file path=ppt/tags/tag121.xml><?xml version="1.0" encoding="utf-8"?>
<p:tagLst xmlns:a="http://schemas.openxmlformats.org/drawingml/2006/main" xmlns:r="http://schemas.openxmlformats.org/officeDocument/2006/relationships" xmlns:p="http://schemas.openxmlformats.org/presentationml/2006/main">
  <p:tag name="NUM" val="6"/>
</p:tagLst>
</file>

<file path=ppt/tags/tag1210.xml><?xml version="1.0" encoding="utf-8"?>
<p:tagLst xmlns:a="http://schemas.openxmlformats.org/drawingml/2006/main" xmlns:r="http://schemas.openxmlformats.org/officeDocument/2006/relationships" xmlns:p="http://schemas.openxmlformats.org/presentationml/2006/main">
  <p:tag name="NUM" val="5"/>
</p:tagLst>
</file>

<file path=ppt/tags/tag1211.xml><?xml version="1.0" encoding="utf-8"?>
<p:tagLst xmlns:a="http://schemas.openxmlformats.org/drawingml/2006/main" xmlns:r="http://schemas.openxmlformats.org/officeDocument/2006/relationships" xmlns:p="http://schemas.openxmlformats.org/presentationml/2006/main">
  <p:tag name="NUM" val="2"/>
</p:tagLst>
</file>

<file path=ppt/tags/tag1212.xml><?xml version="1.0" encoding="utf-8"?>
<p:tagLst xmlns:a="http://schemas.openxmlformats.org/drawingml/2006/main" xmlns:r="http://schemas.openxmlformats.org/officeDocument/2006/relationships" xmlns:p="http://schemas.openxmlformats.org/presentationml/2006/main">
  <p:tag name="NUM" val="3"/>
</p:tagLst>
</file>

<file path=ppt/tags/tag1213.xml><?xml version="1.0" encoding="utf-8"?>
<p:tagLst xmlns:a="http://schemas.openxmlformats.org/drawingml/2006/main" xmlns:r="http://schemas.openxmlformats.org/officeDocument/2006/relationships" xmlns:p="http://schemas.openxmlformats.org/presentationml/2006/main">
  <p:tag name="NUM" val="3"/>
</p:tagLst>
</file>

<file path=ppt/tags/tag1214.xml><?xml version="1.0" encoding="utf-8"?>
<p:tagLst xmlns:a="http://schemas.openxmlformats.org/drawingml/2006/main" xmlns:r="http://schemas.openxmlformats.org/officeDocument/2006/relationships" xmlns:p="http://schemas.openxmlformats.org/presentationml/2006/main">
  <p:tag name="NUM" val="4"/>
</p:tagLst>
</file>

<file path=ppt/tags/tag1215.xml><?xml version="1.0" encoding="utf-8"?>
<p:tagLst xmlns:a="http://schemas.openxmlformats.org/drawingml/2006/main" xmlns:r="http://schemas.openxmlformats.org/officeDocument/2006/relationships" xmlns:p="http://schemas.openxmlformats.org/presentationml/2006/main">
  <p:tag name="NUM" val="5"/>
</p:tagLst>
</file>

<file path=ppt/tags/tag1216.xml><?xml version="1.0" encoding="utf-8"?>
<p:tagLst xmlns:a="http://schemas.openxmlformats.org/drawingml/2006/main" xmlns:r="http://schemas.openxmlformats.org/officeDocument/2006/relationships" xmlns:p="http://schemas.openxmlformats.org/presentationml/2006/main">
  <p:tag name="NUM" val="6"/>
</p:tagLst>
</file>

<file path=ppt/tags/tag1217.xml><?xml version="1.0" encoding="utf-8"?>
<p:tagLst xmlns:a="http://schemas.openxmlformats.org/drawingml/2006/main" xmlns:r="http://schemas.openxmlformats.org/officeDocument/2006/relationships" xmlns:p="http://schemas.openxmlformats.org/presentationml/2006/main">
  <p:tag name="NUM" val="2"/>
</p:tagLst>
</file>

<file path=ppt/tags/tag1218.xml><?xml version="1.0" encoding="utf-8"?>
<p:tagLst xmlns:a="http://schemas.openxmlformats.org/drawingml/2006/main" xmlns:r="http://schemas.openxmlformats.org/officeDocument/2006/relationships" xmlns:p="http://schemas.openxmlformats.org/presentationml/2006/main">
  <p:tag name="NUM" val="3"/>
</p:tagLst>
</file>

<file path=ppt/tags/tag1219.xml><?xml version="1.0" encoding="utf-8"?>
<p:tagLst xmlns:a="http://schemas.openxmlformats.org/drawingml/2006/main" xmlns:r="http://schemas.openxmlformats.org/officeDocument/2006/relationships" xmlns:p="http://schemas.openxmlformats.org/presentationml/2006/main">
  <p:tag name="NUM" val="3"/>
</p:tagLst>
</file>

<file path=ppt/tags/tag122.xml><?xml version="1.0" encoding="utf-8"?>
<p:tagLst xmlns:a="http://schemas.openxmlformats.org/drawingml/2006/main" xmlns:r="http://schemas.openxmlformats.org/officeDocument/2006/relationships" xmlns:p="http://schemas.openxmlformats.org/presentationml/2006/main">
  <p:tag name="NUM" val="2"/>
</p:tagLst>
</file>

<file path=ppt/tags/tag1220.xml><?xml version="1.0" encoding="utf-8"?>
<p:tagLst xmlns:a="http://schemas.openxmlformats.org/drawingml/2006/main" xmlns:r="http://schemas.openxmlformats.org/officeDocument/2006/relationships" xmlns:p="http://schemas.openxmlformats.org/presentationml/2006/main">
  <p:tag name="NUM" val="6"/>
</p:tagLst>
</file>

<file path=ppt/tags/tag1221.xml><?xml version="1.0" encoding="utf-8"?>
<p:tagLst xmlns:a="http://schemas.openxmlformats.org/drawingml/2006/main" xmlns:r="http://schemas.openxmlformats.org/officeDocument/2006/relationships" xmlns:p="http://schemas.openxmlformats.org/presentationml/2006/main">
  <p:tag name="NUM" val="4"/>
</p:tagLst>
</file>

<file path=ppt/tags/tag1222.xml><?xml version="1.0" encoding="utf-8"?>
<p:tagLst xmlns:a="http://schemas.openxmlformats.org/drawingml/2006/main" xmlns:r="http://schemas.openxmlformats.org/officeDocument/2006/relationships" xmlns:p="http://schemas.openxmlformats.org/presentationml/2006/main">
  <p:tag name="NUM" val="5"/>
</p:tagLst>
</file>

<file path=ppt/tags/tag1223.xml><?xml version="1.0" encoding="utf-8"?>
<p:tagLst xmlns:a="http://schemas.openxmlformats.org/drawingml/2006/main" xmlns:r="http://schemas.openxmlformats.org/officeDocument/2006/relationships" xmlns:p="http://schemas.openxmlformats.org/presentationml/2006/main">
  <p:tag name="NUM" val="5"/>
</p:tagLst>
</file>

<file path=ppt/tags/tag1224.xml><?xml version="1.0" encoding="utf-8"?>
<p:tagLst xmlns:a="http://schemas.openxmlformats.org/drawingml/2006/main" xmlns:r="http://schemas.openxmlformats.org/officeDocument/2006/relationships" xmlns:p="http://schemas.openxmlformats.org/presentationml/2006/main">
  <p:tag name="NUM" val="6"/>
</p:tagLst>
</file>

<file path=ppt/tags/tag1225.xml><?xml version="1.0" encoding="utf-8"?>
<p:tagLst xmlns:a="http://schemas.openxmlformats.org/drawingml/2006/main" xmlns:r="http://schemas.openxmlformats.org/officeDocument/2006/relationships" xmlns:p="http://schemas.openxmlformats.org/presentationml/2006/main">
  <p:tag name="NUM" val="2"/>
</p:tagLst>
</file>

<file path=ppt/tags/tag1226.xml><?xml version="1.0" encoding="utf-8"?>
<p:tagLst xmlns:a="http://schemas.openxmlformats.org/drawingml/2006/main" xmlns:r="http://schemas.openxmlformats.org/officeDocument/2006/relationships" xmlns:p="http://schemas.openxmlformats.org/presentationml/2006/main">
  <p:tag name="NUM" val="3"/>
</p:tagLst>
</file>

<file path=ppt/tags/tag1227.xml><?xml version="1.0" encoding="utf-8"?>
<p:tagLst xmlns:a="http://schemas.openxmlformats.org/drawingml/2006/main" xmlns:r="http://schemas.openxmlformats.org/officeDocument/2006/relationships" xmlns:p="http://schemas.openxmlformats.org/presentationml/2006/main">
  <p:tag name="NUM" val="3"/>
</p:tagLst>
</file>

<file path=ppt/tags/tag1228.xml><?xml version="1.0" encoding="utf-8"?>
<p:tagLst xmlns:a="http://schemas.openxmlformats.org/drawingml/2006/main" xmlns:r="http://schemas.openxmlformats.org/officeDocument/2006/relationships" xmlns:p="http://schemas.openxmlformats.org/presentationml/2006/main">
  <p:tag name="NUM" val="6"/>
</p:tagLst>
</file>

<file path=ppt/tags/tag1229.xml><?xml version="1.0" encoding="utf-8"?>
<p:tagLst xmlns:a="http://schemas.openxmlformats.org/drawingml/2006/main" xmlns:r="http://schemas.openxmlformats.org/officeDocument/2006/relationships" xmlns:p="http://schemas.openxmlformats.org/presentationml/2006/main">
  <p:tag name="NUM" val="4"/>
</p:tagLst>
</file>

<file path=ppt/tags/tag123.xml><?xml version="1.0" encoding="utf-8"?>
<p:tagLst xmlns:a="http://schemas.openxmlformats.org/drawingml/2006/main" xmlns:r="http://schemas.openxmlformats.org/officeDocument/2006/relationships" xmlns:p="http://schemas.openxmlformats.org/presentationml/2006/main">
  <p:tag name="NUM" val="3"/>
</p:tagLst>
</file>

<file path=ppt/tags/tag1230.xml><?xml version="1.0" encoding="utf-8"?>
<p:tagLst xmlns:a="http://schemas.openxmlformats.org/drawingml/2006/main" xmlns:r="http://schemas.openxmlformats.org/officeDocument/2006/relationships" xmlns:p="http://schemas.openxmlformats.org/presentationml/2006/main">
  <p:tag name="NUM" val="6"/>
</p:tagLst>
</file>

<file path=ppt/tags/tag1231.xml><?xml version="1.0" encoding="utf-8"?>
<p:tagLst xmlns:a="http://schemas.openxmlformats.org/drawingml/2006/main" xmlns:r="http://schemas.openxmlformats.org/officeDocument/2006/relationships" xmlns:p="http://schemas.openxmlformats.org/presentationml/2006/main">
  <p:tag name="NUM" val="2"/>
</p:tagLst>
</file>

<file path=ppt/tags/tag1232.xml><?xml version="1.0" encoding="utf-8"?>
<p:tagLst xmlns:a="http://schemas.openxmlformats.org/drawingml/2006/main" xmlns:r="http://schemas.openxmlformats.org/officeDocument/2006/relationships" xmlns:p="http://schemas.openxmlformats.org/presentationml/2006/main">
  <p:tag name="NUM" val="3"/>
</p:tagLst>
</file>

<file path=ppt/tags/tag1233.xml><?xml version="1.0" encoding="utf-8"?>
<p:tagLst xmlns:a="http://schemas.openxmlformats.org/drawingml/2006/main" xmlns:r="http://schemas.openxmlformats.org/officeDocument/2006/relationships" xmlns:p="http://schemas.openxmlformats.org/presentationml/2006/main">
  <p:tag name="NUM" val="3"/>
</p:tagLst>
</file>

<file path=ppt/tags/tag1234.xml><?xml version="1.0" encoding="utf-8"?>
<p:tagLst xmlns:a="http://schemas.openxmlformats.org/drawingml/2006/main" xmlns:r="http://schemas.openxmlformats.org/officeDocument/2006/relationships" xmlns:p="http://schemas.openxmlformats.org/presentationml/2006/main">
  <p:tag name="NUM" val="6"/>
</p:tagLst>
</file>

<file path=ppt/tags/tag1235.xml><?xml version="1.0" encoding="utf-8"?>
<p:tagLst xmlns:a="http://schemas.openxmlformats.org/drawingml/2006/main" xmlns:r="http://schemas.openxmlformats.org/officeDocument/2006/relationships" xmlns:p="http://schemas.openxmlformats.org/presentationml/2006/main">
  <p:tag name="NUM" val="4"/>
</p:tagLst>
</file>

<file path=ppt/tags/tag1236.xml><?xml version="1.0" encoding="utf-8"?>
<p:tagLst xmlns:a="http://schemas.openxmlformats.org/drawingml/2006/main" xmlns:r="http://schemas.openxmlformats.org/officeDocument/2006/relationships" xmlns:p="http://schemas.openxmlformats.org/presentationml/2006/main">
  <p:tag name="NUM" val="2"/>
</p:tagLst>
</file>

<file path=ppt/tags/tag1237.xml><?xml version="1.0" encoding="utf-8"?>
<p:tagLst xmlns:a="http://schemas.openxmlformats.org/drawingml/2006/main" xmlns:r="http://schemas.openxmlformats.org/officeDocument/2006/relationships" xmlns:p="http://schemas.openxmlformats.org/presentationml/2006/main">
  <p:tag name="NUM" val="3"/>
</p:tagLst>
</file>

<file path=ppt/tags/tag1238.xml><?xml version="1.0" encoding="utf-8"?>
<p:tagLst xmlns:a="http://schemas.openxmlformats.org/drawingml/2006/main" xmlns:r="http://schemas.openxmlformats.org/officeDocument/2006/relationships" xmlns:p="http://schemas.openxmlformats.org/presentationml/2006/main">
  <p:tag name="NUM" val="3"/>
</p:tagLst>
</file>

<file path=ppt/tags/tag1239.xml><?xml version="1.0" encoding="utf-8"?>
<p:tagLst xmlns:a="http://schemas.openxmlformats.org/drawingml/2006/main" xmlns:r="http://schemas.openxmlformats.org/officeDocument/2006/relationships" xmlns:p="http://schemas.openxmlformats.org/presentationml/2006/main">
  <p:tag name="NUM" val="6"/>
</p:tagLst>
</file>

<file path=ppt/tags/tag124.xml><?xml version="1.0" encoding="utf-8"?>
<p:tagLst xmlns:a="http://schemas.openxmlformats.org/drawingml/2006/main" xmlns:r="http://schemas.openxmlformats.org/officeDocument/2006/relationships" xmlns:p="http://schemas.openxmlformats.org/presentationml/2006/main">
  <p:tag name="NUM" val="5"/>
</p:tagLst>
</file>

<file path=ppt/tags/tag1240.xml><?xml version="1.0" encoding="utf-8"?>
<p:tagLst xmlns:a="http://schemas.openxmlformats.org/drawingml/2006/main" xmlns:r="http://schemas.openxmlformats.org/officeDocument/2006/relationships" xmlns:p="http://schemas.openxmlformats.org/presentationml/2006/main">
  <p:tag name="NUM" val="4"/>
</p:tagLst>
</file>

<file path=ppt/tags/tag1241.xml><?xml version="1.0" encoding="utf-8"?>
<p:tagLst xmlns:a="http://schemas.openxmlformats.org/drawingml/2006/main" xmlns:r="http://schemas.openxmlformats.org/officeDocument/2006/relationships" xmlns:p="http://schemas.openxmlformats.org/presentationml/2006/main">
  <p:tag name="NUM" val="1"/>
</p:tagLst>
</file>

<file path=ppt/tags/tag1242.xml><?xml version="1.0" encoding="utf-8"?>
<p:tagLst xmlns:a="http://schemas.openxmlformats.org/drawingml/2006/main" xmlns:r="http://schemas.openxmlformats.org/officeDocument/2006/relationships" xmlns:p="http://schemas.openxmlformats.org/presentationml/2006/main">
  <p:tag name="NUM" val="2"/>
</p:tagLst>
</file>

<file path=ppt/tags/tag1243.xml><?xml version="1.0" encoding="utf-8"?>
<p:tagLst xmlns:a="http://schemas.openxmlformats.org/drawingml/2006/main" xmlns:r="http://schemas.openxmlformats.org/officeDocument/2006/relationships" xmlns:p="http://schemas.openxmlformats.org/presentationml/2006/main">
  <p:tag name="NUM" val="2"/>
</p:tagLst>
</file>

<file path=ppt/tags/tag1244.xml><?xml version="1.0" encoding="utf-8"?>
<p:tagLst xmlns:a="http://schemas.openxmlformats.org/drawingml/2006/main" xmlns:r="http://schemas.openxmlformats.org/officeDocument/2006/relationships" xmlns:p="http://schemas.openxmlformats.org/presentationml/2006/main">
  <p:tag name="NUM" val="3"/>
</p:tagLst>
</file>

<file path=ppt/tags/tag1245.xml><?xml version="1.0" encoding="utf-8"?>
<p:tagLst xmlns:a="http://schemas.openxmlformats.org/drawingml/2006/main" xmlns:r="http://schemas.openxmlformats.org/officeDocument/2006/relationships" xmlns:p="http://schemas.openxmlformats.org/presentationml/2006/main">
  <p:tag name="NUM" val="3"/>
</p:tagLst>
</file>

<file path=ppt/tags/tag1246.xml><?xml version="1.0" encoding="utf-8"?>
<p:tagLst xmlns:a="http://schemas.openxmlformats.org/drawingml/2006/main" xmlns:r="http://schemas.openxmlformats.org/officeDocument/2006/relationships" xmlns:p="http://schemas.openxmlformats.org/presentationml/2006/main">
  <p:tag name="NUM" val="6"/>
</p:tagLst>
</file>

<file path=ppt/tags/tag1247.xml><?xml version="1.0" encoding="utf-8"?>
<p:tagLst xmlns:a="http://schemas.openxmlformats.org/drawingml/2006/main" xmlns:r="http://schemas.openxmlformats.org/officeDocument/2006/relationships" xmlns:p="http://schemas.openxmlformats.org/presentationml/2006/main">
  <p:tag name="NUM" val="4"/>
</p:tagLst>
</file>

<file path=ppt/tags/tag1248.xml><?xml version="1.0" encoding="utf-8"?>
<p:tagLst xmlns:a="http://schemas.openxmlformats.org/drawingml/2006/main" xmlns:r="http://schemas.openxmlformats.org/officeDocument/2006/relationships" xmlns:p="http://schemas.openxmlformats.org/presentationml/2006/main">
  <p:tag name="NUM" val="2"/>
</p:tagLst>
</file>

<file path=ppt/tags/tag1249.xml><?xml version="1.0" encoding="utf-8"?>
<p:tagLst xmlns:a="http://schemas.openxmlformats.org/drawingml/2006/main" xmlns:r="http://schemas.openxmlformats.org/officeDocument/2006/relationships" xmlns:p="http://schemas.openxmlformats.org/presentationml/2006/main">
  <p:tag name="NUM" val="3"/>
</p:tagLst>
</file>

<file path=ppt/tags/tag125.xml><?xml version="1.0" encoding="utf-8"?>
<p:tagLst xmlns:a="http://schemas.openxmlformats.org/drawingml/2006/main" xmlns:r="http://schemas.openxmlformats.org/officeDocument/2006/relationships" xmlns:p="http://schemas.openxmlformats.org/presentationml/2006/main">
  <p:tag name="NUM" val="3"/>
</p:tagLst>
</file>

<file path=ppt/tags/tag1250.xml><?xml version="1.0" encoding="utf-8"?>
<p:tagLst xmlns:a="http://schemas.openxmlformats.org/drawingml/2006/main" xmlns:r="http://schemas.openxmlformats.org/officeDocument/2006/relationships" xmlns:p="http://schemas.openxmlformats.org/presentationml/2006/main">
  <p:tag name="NUM" val="3"/>
</p:tagLst>
</file>

<file path=ppt/tags/tag1251.xml><?xml version="1.0" encoding="utf-8"?>
<p:tagLst xmlns:a="http://schemas.openxmlformats.org/drawingml/2006/main" xmlns:r="http://schemas.openxmlformats.org/officeDocument/2006/relationships" xmlns:p="http://schemas.openxmlformats.org/presentationml/2006/main">
  <p:tag name="NUM" val="6"/>
</p:tagLst>
</file>

<file path=ppt/tags/tag1252.xml><?xml version="1.0" encoding="utf-8"?>
<p:tagLst xmlns:a="http://schemas.openxmlformats.org/drawingml/2006/main" xmlns:r="http://schemas.openxmlformats.org/officeDocument/2006/relationships" xmlns:p="http://schemas.openxmlformats.org/presentationml/2006/main">
  <p:tag name="NUM" val="4"/>
</p:tagLst>
</file>

<file path=ppt/tags/tag1253.xml><?xml version="1.0" encoding="utf-8"?>
<p:tagLst xmlns:a="http://schemas.openxmlformats.org/drawingml/2006/main" xmlns:r="http://schemas.openxmlformats.org/officeDocument/2006/relationships" xmlns:p="http://schemas.openxmlformats.org/presentationml/2006/main">
  <p:tag name="NUM" val="6"/>
</p:tagLst>
</file>

<file path=ppt/tags/tag1254.xml><?xml version="1.0" encoding="utf-8"?>
<p:tagLst xmlns:a="http://schemas.openxmlformats.org/drawingml/2006/main" xmlns:r="http://schemas.openxmlformats.org/officeDocument/2006/relationships" xmlns:p="http://schemas.openxmlformats.org/presentationml/2006/main">
  <p:tag name="NUM" val="2"/>
</p:tagLst>
</file>

<file path=ppt/tags/tag1255.xml><?xml version="1.0" encoding="utf-8"?>
<p:tagLst xmlns:a="http://schemas.openxmlformats.org/drawingml/2006/main" xmlns:r="http://schemas.openxmlformats.org/officeDocument/2006/relationships" xmlns:p="http://schemas.openxmlformats.org/presentationml/2006/main">
  <p:tag name="NUM" val="3"/>
</p:tagLst>
</file>

<file path=ppt/tags/tag1256.xml><?xml version="1.0" encoding="utf-8"?>
<p:tagLst xmlns:a="http://schemas.openxmlformats.org/drawingml/2006/main" xmlns:r="http://schemas.openxmlformats.org/officeDocument/2006/relationships" xmlns:p="http://schemas.openxmlformats.org/presentationml/2006/main">
  <p:tag name="NUM" val="3"/>
</p:tagLst>
</file>

<file path=ppt/tags/tag1257.xml><?xml version="1.0" encoding="utf-8"?>
<p:tagLst xmlns:a="http://schemas.openxmlformats.org/drawingml/2006/main" xmlns:r="http://schemas.openxmlformats.org/officeDocument/2006/relationships" xmlns:p="http://schemas.openxmlformats.org/presentationml/2006/main">
  <p:tag name="NUM" val="6"/>
</p:tagLst>
</file>

<file path=ppt/tags/tag1258.xml><?xml version="1.0" encoding="utf-8"?>
<p:tagLst xmlns:a="http://schemas.openxmlformats.org/drawingml/2006/main" xmlns:r="http://schemas.openxmlformats.org/officeDocument/2006/relationships" xmlns:p="http://schemas.openxmlformats.org/presentationml/2006/main">
  <p:tag name="NUM" val="4"/>
</p:tagLst>
</file>

<file path=ppt/tags/tag1259.xml><?xml version="1.0" encoding="utf-8"?>
<p:tagLst xmlns:a="http://schemas.openxmlformats.org/drawingml/2006/main" xmlns:r="http://schemas.openxmlformats.org/officeDocument/2006/relationships" xmlns:p="http://schemas.openxmlformats.org/presentationml/2006/main">
  <p:tag name="NUM" val="2"/>
</p:tagLst>
</file>

<file path=ppt/tags/tag126.xml><?xml version="1.0" encoding="utf-8"?>
<p:tagLst xmlns:a="http://schemas.openxmlformats.org/drawingml/2006/main" xmlns:r="http://schemas.openxmlformats.org/officeDocument/2006/relationships" xmlns:p="http://schemas.openxmlformats.org/presentationml/2006/main">
  <p:tag name="NUM" val="6"/>
</p:tagLst>
</file>

<file path=ppt/tags/tag1260.xml><?xml version="1.0" encoding="utf-8"?>
<p:tagLst xmlns:a="http://schemas.openxmlformats.org/drawingml/2006/main" xmlns:r="http://schemas.openxmlformats.org/officeDocument/2006/relationships" xmlns:p="http://schemas.openxmlformats.org/presentationml/2006/main">
  <p:tag name="NUM" val="3"/>
</p:tagLst>
</file>

<file path=ppt/tags/tag1261.xml><?xml version="1.0" encoding="utf-8"?>
<p:tagLst xmlns:a="http://schemas.openxmlformats.org/drawingml/2006/main" xmlns:r="http://schemas.openxmlformats.org/officeDocument/2006/relationships" xmlns:p="http://schemas.openxmlformats.org/presentationml/2006/main">
  <p:tag name="NUM" val="3"/>
</p:tagLst>
</file>

<file path=ppt/tags/tag1262.xml><?xml version="1.0" encoding="utf-8"?>
<p:tagLst xmlns:a="http://schemas.openxmlformats.org/drawingml/2006/main" xmlns:r="http://schemas.openxmlformats.org/officeDocument/2006/relationships" xmlns:p="http://schemas.openxmlformats.org/presentationml/2006/main">
  <p:tag name="NUM" val="6"/>
</p:tagLst>
</file>

<file path=ppt/tags/tag1263.xml><?xml version="1.0" encoding="utf-8"?>
<p:tagLst xmlns:a="http://schemas.openxmlformats.org/drawingml/2006/main" xmlns:r="http://schemas.openxmlformats.org/officeDocument/2006/relationships" xmlns:p="http://schemas.openxmlformats.org/presentationml/2006/main">
  <p:tag name="NUM" val="4"/>
</p:tagLst>
</file>

<file path=ppt/tags/tag1264.xml><?xml version="1.0" encoding="utf-8"?>
<p:tagLst xmlns:a="http://schemas.openxmlformats.org/drawingml/2006/main" xmlns:r="http://schemas.openxmlformats.org/officeDocument/2006/relationships" xmlns:p="http://schemas.openxmlformats.org/presentationml/2006/main">
  <p:tag name="NUM" val="6"/>
</p:tagLst>
</file>

<file path=ppt/tags/tag1265.xml><?xml version="1.0" encoding="utf-8"?>
<p:tagLst xmlns:a="http://schemas.openxmlformats.org/drawingml/2006/main" xmlns:r="http://schemas.openxmlformats.org/officeDocument/2006/relationships" xmlns:p="http://schemas.openxmlformats.org/presentationml/2006/main">
  <p:tag name="NUM" val="6"/>
</p:tagLst>
</file>

<file path=ppt/tags/tag1266.xml><?xml version="1.0" encoding="utf-8"?>
<p:tagLst xmlns:a="http://schemas.openxmlformats.org/drawingml/2006/main" xmlns:r="http://schemas.openxmlformats.org/officeDocument/2006/relationships" xmlns:p="http://schemas.openxmlformats.org/presentationml/2006/main">
  <p:tag name="NUM" val="2"/>
</p:tagLst>
</file>

<file path=ppt/tags/tag1267.xml><?xml version="1.0" encoding="utf-8"?>
<p:tagLst xmlns:a="http://schemas.openxmlformats.org/drawingml/2006/main" xmlns:r="http://schemas.openxmlformats.org/officeDocument/2006/relationships" xmlns:p="http://schemas.openxmlformats.org/presentationml/2006/main">
  <p:tag name="NUM" val="3"/>
</p:tagLst>
</file>

<file path=ppt/tags/tag1268.xml><?xml version="1.0" encoding="utf-8"?>
<p:tagLst xmlns:a="http://schemas.openxmlformats.org/drawingml/2006/main" xmlns:r="http://schemas.openxmlformats.org/officeDocument/2006/relationships" xmlns:p="http://schemas.openxmlformats.org/presentationml/2006/main">
  <p:tag name="NUM" val="3"/>
</p:tagLst>
</file>

<file path=ppt/tags/tag1269.xml><?xml version="1.0" encoding="utf-8"?>
<p:tagLst xmlns:a="http://schemas.openxmlformats.org/drawingml/2006/main" xmlns:r="http://schemas.openxmlformats.org/officeDocument/2006/relationships" xmlns:p="http://schemas.openxmlformats.org/presentationml/2006/main">
  <p:tag name="NUM" val="6"/>
</p:tagLst>
</file>

<file path=ppt/tags/tag127.xml><?xml version="1.0" encoding="utf-8"?>
<p:tagLst xmlns:a="http://schemas.openxmlformats.org/drawingml/2006/main" xmlns:r="http://schemas.openxmlformats.org/officeDocument/2006/relationships" xmlns:p="http://schemas.openxmlformats.org/presentationml/2006/main">
  <p:tag name="NUM" val="1"/>
</p:tagLst>
</file>

<file path=ppt/tags/tag1270.xml><?xml version="1.0" encoding="utf-8"?>
<p:tagLst xmlns:a="http://schemas.openxmlformats.org/drawingml/2006/main" xmlns:r="http://schemas.openxmlformats.org/officeDocument/2006/relationships" xmlns:p="http://schemas.openxmlformats.org/presentationml/2006/main">
  <p:tag name="NUM" val="4"/>
</p:tagLst>
</file>

<file path=ppt/tags/tag1271.xml><?xml version="1.0" encoding="utf-8"?>
<p:tagLst xmlns:a="http://schemas.openxmlformats.org/drawingml/2006/main" xmlns:r="http://schemas.openxmlformats.org/officeDocument/2006/relationships" xmlns:p="http://schemas.openxmlformats.org/presentationml/2006/main">
  <p:tag name="NUM" val="6"/>
</p:tagLst>
</file>

<file path=ppt/tags/tag1272.xml><?xml version="1.0" encoding="utf-8"?>
<p:tagLst xmlns:a="http://schemas.openxmlformats.org/drawingml/2006/main" xmlns:r="http://schemas.openxmlformats.org/officeDocument/2006/relationships" xmlns:p="http://schemas.openxmlformats.org/presentationml/2006/main">
  <p:tag name="NUM" val="2"/>
</p:tagLst>
</file>

<file path=ppt/tags/tag1273.xml><?xml version="1.0" encoding="utf-8"?>
<p:tagLst xmlns:a="http://schemas.openxmlformats.org/drawingml/2006/main" xmlns:r="http://schemas.openxmlformats.org/officeDocument/2006/relationships" xmlns:p="http://schemas.openxmlformats.org/presentationml/2006/main">
  <p:tag name="NUM" val="3"/>
</p:tagLst>
</file>

<file path=ppt/tags/tag1274.xml><?xml version="1.0" encoding="utf-8"?>
<p:tagLst xmlns:a="http://schemas.openxmlformats.org/drawingml/2006/main" xmlns:r="http://schemas.openxmlformats.org/officeDocument/2006/relationships" xmlns:p="http://schemas.openxmlformats.org/presentationml/2006/main">
  <p:tag name="NUM" val="3"/>
</p:tagLst>
</file>

<file path=ppt/tags/tag1275.xml><?xml version="1.0" encoding="utf-8"?>
<p:tagLst xmlns:a="http://schemas.openxmlformats.org/drawingml/2006/main" xmlns:r="http://schemas.openxmlformats.org/officeDocument/2006/relationships" xmlns:p="http://schemas.openxmlformats.org/presentationml/2006/main">
  <p:tag name="NUM" val="6"/>
</p:tagLst>
</file>

<file path=ppt/tags/tag1276.xml><?xml version="1.0" encoding="utf-8"?>
<p:tagLst xmlns:a="http://schemas.openxmlformats.org/drawingml/2006/main" xmlns:r="http://schemas.openxmlformats.org/officeDocument/2006/relationships" xmlns:p="http://schemas.openxmlformats.org/presentationml/2006/main">
  <p:tag name="NUM" val="4"/>
</p:tagLst>
</file>

<file path=ppt/tags/tag1277.xml><?xml version="1.0" encoding="utf-8"?>
<p:tagLst xmlns:a="http://schemas.openxmlformats.org/drawingml/2006/main" xmlns:r="http://schemas.openxmlformats.org/officeDocument/2006/relationships" xmlns:p="http://schemas.openxmlformats.org/presentationml/2006/main">
  <p:tag name="NUM" val="2"/>
</p:tagLst>
</file>

<file path=ppt/tags/tag1278.xml><?xml version="1.0" encoding="utf-8"?>
<p:tagLst xmlns:a="http://schemas.openxmlformats.org/drawingml/2006/main" xmlns:r="http://schemas.openxmlformats.org/officeDocument/2006/relationships" xmlns:p="http://schemas.openxmlformats.org/presentationml/2006/main">
  <p:tag name="NUM" val="3"/>
</p:tagLst>
</file>

<file path=ppt/tags/tag1279.xml><?xml version="1.0" encoding="utf-8"?>
<p:tagLst xmlns:a="http://schemas.openxmlformats.org/drawingml/2006/main" xmlns:r="http://schemas.openxmlformats.org/officeDocument/2006/relationships" xmlns:p="http://schemas.openxmlformats.org/presentationml/2006/main">
  <p:tag name="NUM" val="3"/>
</p:tagLst>
</file>

<file path=ppt/tags/tag128.xml><?xml version="1.0" encoding="utf-8"?>
<p:tagLst xmlns:a="http://schemas.openxmlformats.org/drawingml/2006/main" xmlns:r="http://schemas.openxmlformats.org/officeDocument/2006/relationships" xmlns:p="http://schemas.openxmlformats.org/presentationml/2006/main">
  <p:tag name="NUM" val="2"/>
</p:tagLst>
</file>

<file path=ppt/tags/tag1280.xml><?xml version="1.0" encoding="utf-8"?>
<p:tagLst xmlns:a="http://schemas.openxmlformats.org/drawingml/2006/main" xmlns:r="http://schemas.openxmlformats.org/officeDocument/2006/relationships" xmlns:p="http://schemas.openxmlformats.org/presentationml/2006/main">
  <p:tag name="NUM" val="6"/>
</p:tagLst>
</file>

<file path=ppt/tags/tag1281.xml><?xml version="1.0" encoding="utf-8"?>
<p:tagLst xmlns:a="http://schemas.openxmlformats.org/drawingml/2006/main" xmlns:r="http://schemas.openxmlformats.org/officeDocument/2006/relationships" xmlns:p="http://schemas.openxmlformats.org/presentationml/2006/main">
  <p:tag name="NUM" val="4"/>
</p:tagLst>
</file>

<file path=ppt/tags/tag1282.xml><?xml version="1.0" encoding="utf-8"?>
<p:tagLst xmlns:a="http://schemas.openxmlformats.org/drawingml/2006/main" xmlns:r="http://schemas.openxmlformats.org/officeDocument/2006/relationships" xmlns:p="http://schemas.openxmlformats.org/presentationml/2006/main">
  <p:tag name="NUM" val="6"/>
</p:tagLst>
</file>

<file path=ppt/tags/tag1283.xml><?xml version="1.0" encoding="utf-8"?>
<p:tagLst xmlns:a="http://schemas.openxmlformats.org/drawingml/2006/main" xmlns:r="http://schemas.openxmlformats.org/officeDocument/2006/relationships" xmlns:p="http://schemas.openxmlformats.org/presentationml/2006/main">
  <p:tag name="NUM" val="6"/>
</p:tagLst>
</file>

<file path=ppt/tags/tag1284.xml><?xml version="1.0" encoding="utf-8"?>
<p:tagLst xmlns:a="http://schemas.openxmlformats.org/drawingml/2006/main" xmlns:r="http://schemas.openxmlformats.org/officeDocument/2006/relationships" xmlns:p="http://schemas.openxmlformats.org/presentationml/2006/main">
  <p:tag name="NUM" val="2"/>
</p:tagLst>
</file>

<file path=ppt/tags/tag1285.xml><?xml version="1.0" encoding="utf-8"?>
<p:tagLst xmlns:a="http://schemas.openxmlformats.org/drawingml/2006/main" xmlns:r="http://schemas.openxmlformats.org/officeDocument/2006/relationships" xmlns:p="http://schemas.openxmlformats.org/presentationml/2006/main">
  <p:tag name="NUM" val="3"/>
</p:tagLst>
</file>

<file path=ppt/tags/tag1286.xml><?xml version="1.0" encoding="utf-8"?>
<p:tagLst xmlns:a="http://schemas.openxmlformats.org/drawingml/2006/main" xmlns:r="http://schemas.openxmlformats.org/officeDocument/2006/relationships" xmlns:p="http://schemas.openxmlformats.org/presentationml/2006/main">
  <p:tag name="NUM" val="3"/>
</p:tagLst>
</file>

<file path=ppt/tags/tag1287.xml><?xml version="1.0" encoding="utf-8"?>
<p:tagLst xmlns:a="http://schemas.openxmlformats.org/drawingml/2006/main" xmlns:r="http://schemas.openxmlformats.org/officeDocument/2006/relationships" xmlns:p="http://schemas.openxmlformats.org/presentationml/2006/main">
  <p:tag name="NUM" val="6"/>
</p:tagLst>
</file>

<file path=ppt/tags/tag1288.xml><?xml version="1.0" encoding="utf-8"?>
<p:tagLst xmlns:a="http://schemas.openxmlformats.org/drawingml/2006/main" xmlns:r="http://schemas.openxmlformats.org/officeDocument/2006/relationships" xmlns:p="http://schemas.openxmlformats.org/presentationml/2006/main">
  <p:tag name="NUM" val="4"/>
</p:tagLst>
</file>

<file path=ppt/tags/tag1289.xml><?xml version="1.0" encoding="utf-8"?>
<p:tagLst xmlns:a="http://schemas.openxmlformats.org/drawingml/2006/main" xmlns:r="http://schemas.openxmlformats.org/officeDocument/2006/relationships" xmlns:p="http://schemas.openxmlformats.org/presentationml/2006/main">
  <p:tag name="NUM" val="6"/>
</p:tagLst>
</file>

<file path=ppt/tags/tag129.xml><?xml version="1.0" encoding="utf-8"?>
<p:tagLst xmlns:a="http://schemas.openxmlformats.org/drawingml/2006/main" xmlns:r="http://schemas.openxmlformats.org/officeDocument/2006/relationships" xmlns:p="http://schemas.openxmlformats.org/presentationml/2006/main">
  <p:tag name="NUM" val="2"/>
</p:tagLst>
</file>

<file path=ppt/tags/tag1290.xml><?xml version="1.0" encoding="utf-8"?>
<p:tagLst xmlns:a="http://schemas.openxmlformats.org/drawingml/2006/main" xmlns:r="http://schemas.openxmlformats.org/officeDocument/2006/relationships" xmlns:p="http://schemas.openxmlformats.org/presentationml/2006/main">
  <p:tag name="NUM" val="2"/>
</p:tagLst>
</file>

<file path=ppt/tags/tag1291.xml><?xml version="1.0" encoding="utf-8"?>
<p:tagLst xmlns:a="http://schemas.openxmlformats.org/drawingml/2006/main" xmlns:r="http://schemas.openxmlformats.org/officeDocument/2006/relationships" xmlns:p="http://schemas.openxmlformats.org/presentationml/2006/main">
  <p:tag name="NUM" val="3"/>
</p:tagLst>
</file>

<file path=ppt/tags/tag1292.xml><?xml version="1.0" encoding="utf-8"?>
<p:tagLst xmlns:a="http://schemas.openxmlformats.org/drawingml/2006/main" xmlns:r="http://schemas.openxmlformats.org/officeDocument/2006/relationships" xmlns:p="http://schemas.openxmlformats.org/presentationml/2006/main">
  <p:tag name="NUM" val="3"/>
</p:tagLst>
</file>

<file path=ppt/tags/tag1293.xml><?xml version="1.0" encoding="utf-8"?>
<p:tagLst xmlns:a="http://schemas.openxmlformats.org/drawingml/2006/main" xmlns:r="http://schemas.openxmlformats.org/officeDocument/2006/relationships" xmlns:p="http://schemas.openxmlformats.org/presentationml/2006/main">
  <p:tag name="NUM" val="6"/>
</p:tagLst>
</file>

<file path=ppt/tags/tag1294.xml><?xml version="1.0" encoding="utf-8"?>
<p:tagLst xmlns:a="http://schemas.openxmlformats.org/drawingml/2006/main" xmlns:r="http://schemas.openxmlformats.org/officeDocument/2006/relationships" xmlns:p="http://schemas.openxmlformats.org/presentationml/2006/main">
  <p:tag name="NUM" val="4"/>
</p:tagLst>
</file>

<file path=ppt/tags/tag1295.xml><?xml version="1.0" encoding="utf-8"?>
<p:tagLst xmlns:a="http://schemas.openxmlformats.org/drawingml/2006/main" xmlns:r="http://schemas.openxmlformats.org/officeDocument/2006/relationships" xmlns:p="http://schemas.openxmlformats.org/presentationml/2006/main">
  <p:tag name="NUM" val="2"/>
</p:tagLst>
</file>

<file path=ppt/tags/tag1296.xml><?xml version="1.0" encoding="utf-8"?>
<p:tagLst xmlns:a="http://schemas.openxmlformats.org/drawingml/2006/main" xmlns:r="http://schemas.openxmlformats.org/officeDocument/2006/relationships" xmlns:p="http://schemas.openxmlformats.org/presentationml/2006/main">
  <p:tag name="NUM" val="3"/>
</p:tagLst>
</file>

<file path=ppt/tags/tag1297.xml><?xml version="1.0" encoding="utf-8"?>
<p:tagLst xmlns:a="http://schemas.openxmlformats.org/drawingml/2006/main" xmlns:r="http://schemas.openxmlformats.org/officeDocument/2006/relationships" xmlns:p="http://schemas.openxmlformats.org/presentationml/2006/main">
  <p:tag name="NUM" val="3"/>
</p:tagLst>
</file>

<file path=ppt/tags/tag1298.xml><?xml version="1.0" encoding="utf-8"?>
<p:tagLst xmlns:a="http://schemas.openxmlformats.org/drawingml/2006/main" xmlns:r="http://schemas.openxmlformats.org/officeDocument/2006/relationships" xmlns:p="http://schemas.openxmlformats.org/presentationml/2006/main">
  <p:tag name="NUM" val="6"/>
</p:tagLst>
</file>

<file path=ppt/tags/tag1299.xml><?xml version="1.0" encoding="utf-8"?>
<p:tagLst xmlns:a="http://schemas.openxmlformats.org/drawingml/2006/main" xmlns:r="http://schemas.openxmlformats.org/officeDocument/2006/relationships" xmlns:p="http://schemas.openxmlformats.org/presentationml/2006/main">
  <p:tag name="NUM" val="4"/>
</p:tagLst>
</file>

<file path=ppt/tags/tag13.xml><?xml version="1.0" encoding="utf-8"?>
<p:tagLst xmlns:a="http://schemas.openxmlformats.org/drawingml/2006/main" xmlns:r="http://schemas.openxmlformats.org/officeDocument/2006/relationships" xmlns:p="http://schemas.openxmlformats.org/presentationml/2006/main">
  <p:tag name="NUM" val="3"/>
</p:tagLst>
</file>

<file path=ppt/tags/tag130.xml><?xml version="1.0" encoding="utf-8"?>
<p:tagLst xmlns:a="http://schemas.openxmlformats.org/drawingml/2006/main" xmlns:r="http://schemas.openxmlformats.org/officeDocument/2006/relationships" xmlns:p="http://schemas.openxmlformats.org/presentationml/2006/main">
  <p:tag name="NUM" val="3"/>
</p:tagLst>
</file>

<file path=ppt/tags/tag1300.xml><?xml version="1.0" encoding="utf-8"?>
<p:tagLst xmlns:a="http://schemas.openxmlformats.org/drawingml/2006/main" xmlns:r="http://schemas.openxmlformats.org/officeDocument/2006/relationships" xmlns:p="http://schemas.openxmlformats.org/presentationml/2006/main">
  <p:tag name="NUM" val="6"/>
</p:tagLst>
</file>

<file path=ppt/tags/tag1301.xml><?xml version="1.0" encoding="utf-8"?>
<p:tagLst xmlns:a="http://schemas.openxmlformats.org/drawingml/2006/main" xmlns:r="http://schemas.openxmlformats.org/officeDocument/2006/relationships" xmlns:p="http://schemas.openxmlformats.org/presentationml/2006/main">
  <p:tag name="NUM" val="6"/>
</p:tagLst>
</file>

<file path=ppt/tags/tag1302.xml><?xml version="1.0" encoding="utf-8"?>
<p:tagLst xmlns:a="http://schemas.openxmlformats.org/drawingml/2006/main" xmlns:r="http://schemas.openxmlformats.org/officeDocument/2006/relationships" xmlns:p="http://schemas.openxmlformats.org/presentationml/2006/main">
  <p:tag name="NUM" val="2"/>
</p:tagLst>
</file>

<file path=ppt/tags/tag1303.xml><?xml version="1.0" encoding="utf-8"?>
<p:tagLst xmlns:a="http://schemas.openxmlformats.org/drawingml/2006/main" xmlns:r="http://schemas.openxmlformats.org/officeDocument/2006/relationships" xmlns:p="http://schemas.openxmlformats.org/presentationml/2006/main">
  <p:tag name="NUM" val="3"/>
</p:tagLst>
</file>

<file path=ppt/tags/tag1304.xml><?xml version="1.0" encoding="utf-8"?>
<p:tagLst xmlns:a="http://schemas.openxmlformats.org/drawingml/2006/main" xmlns:r="http://schemas.openxmlformats.org/officeDocument/2006/relationships" xmlns:p="http://schemas.openxmlformats.org/presentationml/2006/main">
  <p:tag name="NUM" val="3"/>
</p:tagLst>
</file>

<file path=ppt/tags/tag1305.xml><?xml version="1.0" encoding="utf-8"?>
<p:tagLst xmlns:a="http://schemas.openxmlformats.org/drawingml/2006/main" xmlns:r="http://schemas.openxmlformats.org/officeDocument/2006/relationships" xmlns:p="http://schemas.openxmlformats.org/presentationml/2006/main">
  <p:tag name="NUM" val="4"/>
</p:tagLst>
</file>

<file path=ppt/tags/tag1306.xml><?xml version="1.0" encoding="utf-8"?>
<p:tagLst xmlns:a="http://schemas.openxmlformats.org/drawingml/2006/main" xmlns:r="http://schemas.openxmlformats.org/officeDocument/2006/relationships" xmlns:p="http://schemas.openxmlformats.org/presentationml/2006/main">
  <p:tag name="NUM" val="5"/>
</p:tagLst>
</file>

<file path=ppt/tags/tag1307.xml><?xml version="1.0" encoding="utf-8"?>
<p:tagLst xmlns:a="http://schemas.openxmlformats.org/drawingml/2006/main" xmlns:r="http://schemas.openxmlformats.org/officeDocument/2006/relationships" xmlns:p="http://schemas.openxmlformats.org/presentationml/2006/main">
  <p:tag name="NUM" val="5"/>
</p:tagLst>
</file>

<file path=ppt/tags/tag1308.xml><?xml version="1.0" encoding="utf-8"?>
<p:tagLst xmlns:a="http://schemas.openxmlformats.org/drawingml/2006/main" xmlns:r="http://schemas.openxmlformats.org/officeDocument/2006/relationships" xmlns:p="http://schemas.openxmlformats.org/presentationml/2006/main">
  <p:tag name="NUM" val="6"/>
</p:tagLst>
</file>

<file path=ppt/tags/tag1309.xml><?xml version="1.0" encoding="utf-8"?>
<p:tagLst xmlns:a="http://schemas.openxmlformats.org/drawingml/2006/main" xmlns:r="http://schemas.openxmlformats.org/officeDocument/2006/relationships" xmlns:p="http://schemas.openxmlformats.org/presentationml/2006/main">
  <p:tag name="NUM" val="2"/>
</p:tagLst>
</file>

<file path=ppt/tags/tag131.xml><?xml version="1.0" encoding="utf-8"?>
<p:tagLst xmlns:a="http://schemas.openxmlformats.org/drawingml/2006/main" xmlns:r="http://schemas.openxmlformats.org/officeDocument/2006/relationships" xmlns:p="http://schemas.openxmlformats.org/presentationml/2006/main">
  <p:tag name="NUM" val="5"/>
</p:tagLst>
</file>

<file path=ppt/tags/tag1310.xml><?xml version="1.0" encoding="utf-8"?>
<p:tagLst xmlns:a="http://schemas.openxmlformats.org/drawingml/2006/main" xmlns:r="http://schemas.openxmlformats.org/officeDocument/2006/relationships" xmlns:p="http://schemas.openxmlformats.org/presentationml/2006/main">
  <p:tag name="NUM" val="3"/>
</p:tagLst>
</file>

<file path=ppt/tags/tag1311.xml><?xml version="1.0" encoding="utf-8"?>
<p:tagLst xmlns:a="http://schemas.openxmlformats.org/drawingml/2006/main" xmlns:r="http://schemas.openxmlformats.org/officeDocument/2006/relationships" xmlns:p="http://schemas.openxmlformats.org/presentationml/2006/main">
  <p:tag name="NUM" val="3"/>
</p:tagLst>
</file>

<file path=ppt/tags/tag1312.xml><?xml version="1.0" encoding="utf-8"?>
<p:tagLst xmlns:a="http://schemas.openxmlformats.org/drawingml/2006/main" xmlns:r="http://schemas.openxmlformats.org/officeDocument/2006/relationships" xmlns:p="http://schemas.openxmlformats.org/presentationml/2006/main">
  <p:tag name="NUM" val="4"/>
</p:tagLst>
</file>

<file path=ppt/tags/tag1313.xml><?xml version="1.0" encoding="utf-8"?>
<p:tagLst xmlns:a="http://schemas.openxmlformats.org/drawingml/2006/main" xmlns:r="http://schemas.openxmlformats.org/officeDocument/2006/relationships" xmlns:p="http://schemas.openxmlformats.org/presentationml/2006/main">
  <p:tag name="NUM" val="6"/>
</p:tagLst>
</file>

<file path=ppt/tags/tag1314.xml><?xml version="1.0" encoding="utf-8"?>
<p:tagLst xmlns:a="http://schemas.openxmlformats.org/drawingml/2006/main" xmlns:r="http://schemas.openxmlformats.org/officeDocument/2006/relationships" xmlns:p="http://schemas.openxmlformats.org/presentationml/2006/main">
  <p:tag name="NUM" val="6"/>
</p:tagLst>
</file>

<file path=ppt/tags/tag1315.xml><?xml version="1.0" encoding="utf-8"?>
<p:tagLst xmlns:a="http://schemas.openxmlformats.org/drawingml/2006/main" xmlns:r="http://schemas.openxmlformats.org/officeDocument/2006/relationships" xmlns:p="http://schemas.openxmlformats.org/presentationml/2006/main">
  <p:tag name="NUM" val="2"/>
</p:tagLst>
</file>

<file path=ppt/tags/tag1316.xml><?xml version="1.0" encoding="utf-8"?>
<p:tagLst xmlns:a="http://schemas.openxmlformats.org/drawingml/2006/main" xmlns:r="http://schemas.openxmlformats.org/officeDocument/2006/relationships" xmlns:p="http://schemas.openxmlformats.org/presentationml/2006/main">
  <p:tag name="NUM" val="3"/>
</p:tagLst>
</file>

<file path=ppt/tags/tag1317.xml><?xml version="1.0" encoding="utf-8"?>
<p:tagLst xmlns:a="http://schemas.openxmlformats.org/drawingml/2006/main" xmlns:r="http://schemas.openxmlformats.org/officeDocument/2006/relationships" xmlns:p="http://schemas.openxmlformats.org/presentationml/2006/main">
  <p:tag name="NUM" val="3"/>
</p:tagLst>
</file>

<file path=ppt/tags/tag1318.xml><?xml version="1.0" encoding="utf-8"?>
<p:tagLst xmlns:a="http://schemas.openxmlformats.org/drawingml/2006/main" xmlns:r="http://schemas.openxmlformats.org/officeDocument/2006/relationships" xmlns:p="http://schemas.openxmlformats.org/presentationml/2006/main">
  <p:tag name="NUM" val="4"/>
</p:tagLst>
</file>

<file path=ppt/tags/tag1319.xml><?xml version="1.0" encoding="utf-8"?>
<p:tagLst xmlns:a="http://schemas.openxmlformats.org/drawingml/2006/main" xmlns:r="http://schemas.openxmlformats.org/officeDocument/2006/relationships" xmlns:p="http://schemas.openxmlformats.org/presentationml/2006/main">
  <p:tag name="NUM" val="6"/>
</p:tagLst>
</file>

<file path=ppt/tags/tag132.xml><?xml version="1.0" encoding="utf-8"?>
<p:tagLst xmlns:a="http://schemas.openxmlformats.org/drawingml/2006/main" xmlns:r="http://schemas.openxmlformats.org/officeDocument/2006/relationships" xmlns:p="http://schemas.openxmlformats.org/presentationml/2006/main">
  <p:tag name="NUM" val="3"/>
</p:tagLst>
</file>

<file path=ppt/tags/tag1320.xml><?xml version="1.0" encoding="utf-8"?>
<p:tagLst xmlns:a="http://schemas.openxmlformats.org/drawingml/2006/main" xmlns:r="http://schemas.openxmlformats.org/officeDocument/2006/relationships" xmlns:p="http://schemas.openxmlformats.org/presentationml/2006/main">
  <p:tag name="NUM" val="6"/>
</p:tagLst>
</file>

<file path=ppt/tags/tag1321.xml><?xml version="1.0" encoding="utf-8"?>
<p:tagLst xmlns:a="http://schemas.openxmlformats.org/drawingml/2006/main" xmlns:r="http://schemas.openxmlformats.org/officeDocument/2006/relationships" xmlns:p="http://schemas.openxmlformats.org/presentationml/2006/main">
  <p:tag name="NUM" val="2"/>
</p:tagLst>
</file>

<file path=ppt/tags/tag1322.xml><?xml version="1.0" encoding="utf-8"?>
<p:tagLst xmlns:a="http://schemas.openxmlformats.org/drawingml/2006/main" xmlns:r="http://schemas.openxmlformats.org/officeDocument/2006/relationships" xmlns:p="http://schemas.openxmlformats.org/presentationml/2006/main">
  <p:tag name="NUM" val="3"/>
</p:tagLst>
</file>

<file path=ppt/tags/tag1323.xml><?xml version="1.0" encoding="utf-8"?>
<p:tagLst xmlns:a="http://schemas.openxmlformats.org/drawingml/2006/main" xmlns:r="http://schemas.openxmlformats.org/officeDocument/2006/relationships" xmlns:p="http://schemas.openxmlformats.org/presentationml/2006/main">
  <p:tag name="NUM" val="3"/>
</p:tagLst>
</file>

<file path=ppt/tags/tag1324.xml><?xml version="1.0" encoding="utf-8"?>
<p:tagLst xmlns:a="http://schemas.openxmlformats.org/drawingml/2006/main" xmlns:r="http://schemas.openxmlformats.org/officeDocument/2006/relationships" xmlns:p="http://schemas.openxmlformats.org/presentationml/2006/main">
  <p:tag name="NUM" val="4"/>
</p:tagLst>
</file>

<file path=ppt/tags/tag1325.xml><?xml version="1.0" encoding="utf-8"?>
<p:tagLst xmlns:a="http://schemas.openxmlformats.org/drawingml/2006/main" xmlns:r="http://schemas.openxmlformats.org/officeDocument/2006/relationships" xmlns:p="http://schemas.openxmlformats.org/presentationml/2006/main">
  <p:tag name="NUM" val="5"/>
</p:tagLst>
</file>

<file path=ppt/tags/tag1326.xml><?xml version="1.0" encoding="utf-8"?>
<p:tagLst xmlns:a="http://schemas.openxmlformats.org/drawingml/2006/main" xmlns:r="http://schemas.openxmlformats.org/officeDocument/2006/relationships" xmlns:p="http://schemas.openxmlformats.org/presentationml/2006/main">
  <p:tag name="NUM" val="5"/>
</p:tagLst>
</file>

<file path=ppt/tags/tag1327.xml><?xml version="1.0" encoding="utf-8"?>
<p:tagLst xmlns:a="http://schemas.openxmlformats.org/drawingml/2006/main" xmlns:r="http://schemas.openxmlformats.org/officeDocument/2006/relationships" xmlns:p="http://schemas.openxmlformats.org/presentationml/2006/main">
  <p:tag name="NUM" val="2"/>
</p:tagLst>
</file>

<file path=ppt/tags/tag1328.xml><?xml version="1.0" encoding="utf-8"?>
<p:tagLst xmlns:a="http://schemas.openxmlformats.org/drawingml/2006/main" xmlns:r="http://schemas.openxmlformats.org/officeDocument/2006/relationships" xmlns:p="http://schemas.openxmlformats.org/presentationml/2006/main">
  <p:tag name="NUM" val="3"/>
</p:tagLst>
</file>

<file path=ppt/tags/tag1329.xml><?xml version="1.0" encoding="utf-8"?>
<p:tagLst xmlns:a="http://schemas.openxmlformats.org/drawingml/2006/main" xmlns:r="http://schemas.openxmlformats.org/officeDocument/2006/relationships" xmlns:p="http://schemas.openxmlformats.org/presentationml/2006/main">
  <p:tag name="NUM" val="6"/>
</p:tagLst>
</file>

<file path=ppt/tags/tag133.xml><?xml version="1.0" encoding="utf-8"?>
<p:tagLst xmlns:a="http://schemas.openxmlformats.org/drawingml/2006/main" xmlns:r="http://schemas.openxmlformats.org/officeDocument/2006/relationships" xmlns:p="http://schemas.openxmlformats.org/presentationml/2006/main">
  <p:tag name="NUM" val="6"/>
</p:tagLst>
</file>

<file path=ppt/tags/tag1330.xml><?xml version="1.0" encoding="utf-8"?>
<p:tagLst xmlns:a="http://schemas.openxmlformats.org/drawingml/2006/main" xmlns:r="http://schemas.openxmlformats.org/officeDocument/2006/relationships" xmlns:p="http://schemas.openxmlformats.org/presentationml/2006/main">
  <p:tag name="NUM" val="3"/>
</p:tagLst>
</file>

<file path=ppt/tags/tag1331.xml><?xml version="1.0" encoding="utf-8"?>
<p:tagLst xmlns:a="http://schemas.openxmlformats.org/drawingml/2006/main" xmlns:r="http://schemas.openxmlformats.org/officeDocument/2006/relationships" xmlns:p="http://schemas.openxmlformats.org/presentationml/2006/main">
  <p:tag name="NUM" val="4"/>
</p:tagLst>
</file>

<file path=ppt/tags/tag1332.xml><?xml version="1.0" encoding="utf-8"?>
<p:tagLst xmlns:a="http://schemas.openxmlformats.org/drawingml/2006/main" xmlns:r="http://schemas.openxmlformats.org/officeDocument/2006/relationships" xmlns:p="http://schemas.openxmlformats.org/presentationml/2006/main">
  <p:tag name="NUM" val="6"/>
</p:tagLst>
</file>

<file path=ppt/tags/tag1333.xml><?xml version="1.0" encoding="utf-8"?>
<p:tagLst xmlns:a="http://schemas.openxmlformats.org/drawingml/2006/main" xmlns:r="http://schemas.openxmlformats.org/officeDocument/2006/relationships" xmlns:p="http://schemas.openxmlformats.org/presentationml/2006/main">
  <p:tag name="NUM" val="6"/>
</p:tagLst>
</file>

<file path=ppt/tags/tag1334.xml><?xml version="1.0" encoding="utf-8"?>
<p:tagLst xmlns:a="http://schemas.openxmlformats.org/drawingml/2006/main" xmlns:r="http://schemas.openxmlformats.org/officeDocument/2006/relationships" xmlns:p="http://schemas.openxmlformats.org/presentationml/2006/main">
  <p:tag name="NUM" val="2"/>
</p:tagLst>
</file>

<file path=ppt/tags/tag1335.xml><?xml version="1.0" encoding="utf-8"?>
<p:tagLst xmlns:a="http://schemas.openxmlformats.org/drawingml/2006/main" xmlns:r="http://schemas.openxmlformats.org/officeDocument/2006/relationships" xmlns:p="http://schemas.openxmlformats.org/presentationml/2006/main">
  <p:tag name="NUM" val="3"/>
</p:tagLst>
</file>

<file path=ppt/tags/tag1336.xml><?xml version="1.0" encoding="utf-8"?>
<p:tagLst xmlns:a="http://schemas.openxmlformats.org/drawingml/2006/main" xmlns:r="http://schemas.openxmlformats.org/officeDocument/2006/relationships" xmlns:p="http://schemas.openxmlformats.org/presentationml/2006/main">
  <p:tag name="NUM" val="3"/>
</p:tagLst>
</file>

<file path=ppt/tags/tag1337.xml><?xml version="1.0" encoding="utf-8"?>
<p:tagLst xmlns:a="http://schemas.openxmlformats.org/drawingml/2006/main" xmlns:r="http://schemas.openxmlformats.org/officeDocument/2006/relationships" xmlns:p="http://schemas.openxmlformats.org/presentationml/2006/main">
  <p:tag name="NUM" val="4"/>
</p:tagLst>
</file>

<file path=ppt/tags/tag1338.xml><?xml version="1.0" encoding="utf-8"?>
<p:tagLst xmlns:a="http://schemas.openxmlformats.org/drawingml/2006/main" xmlns:r="http://schemas.openxmlformats.org/officeDocument/2006/relationships" xmlns:p="http://schemas.openxmlformats.org/presentationml/2006/main">
  <p:tag name="NUM" val="6"/>
</p:tagLst>
</file>

<file path=ppt/tags/tag1339.xml><?xml version="1.0" encoding="utf-8"?>
<p:tagLst xmlns:a="http://schemas.openxmlformats.org/drawingml/2006/main" xmlns:r="http://schemas.openxmlformats.org/officeDocument/2006/relationships" xmlns:p="http://schemas.openxmlformats.org/presentationml/2006/main">
  <p:tag name="NUM" val="6"/>
</p:tagLst>
</file>

<file path=ppt/tags/tag134.xml><?xml version="1.0" encoding="utf-8"?>
<p:tagLst xmlns:a="http://schemas.openxmlformats.org/drawingml/2006/main" xmlns:r="http://schemas.openxmlformats.org/officeDocument/2006/relationships" xmlns:p="http://schemas.openxmlformats.org/presentationml/2006/main">
  <p:tag name="NUM" val="4"/>
</p:tagLst>
</file>

<file path=ppt/tags/tag1340.xml><?xml version="1.0" encoding="utf-8"?>
<p:tagLst xmlns:a="http://schemas.openxmlformats.org/drawingml/2006/main" xmlns:r="http://schemas.openxmlformats.org/officeDocument/2006/relationships" xmlns:p="http://schemas.openxmlformats.org/presentationml/2006/main">
  <p:tag name="NUM" val="2"/>
</p:tagLst>
</file>

<file path=ppt/tags/tag1341.xml><?xml version="1.0" encoding="utf-8"?>
<p:tagLst xmlns:a="http://schemas.openxmlformats.org/drawingml/2006/main" xmlns:r="http://schemas.openxmlformats.org/officeDocument/2006/relationships" xmlns:p="http://schemas.openxmlformats.org/presentationml/2006/main">
  <p:tag name="NUM" val="3"/>
</p:tagLst>
</file>

<file path=ppt/tags/tag1342.xml><?xml version="1.0" encoding="utf-8"?>
<p:tagLst xmlns:a="http://schemas.openxmlformats.org/drawingml/2006/main" xmlns:r="http://schemas.openxmlformats.org/officeDocument/2006/relationships" xmlns:p="http://schemas.openxmlformats.org/presentationml/2006/main">
  <p:tag name="NUM" val="3"/>
</p:tagLst>
</file>

<file path=ppt/tags/tag1343.xml><?xml version="1.0" encoding="utf-8"?>
<p:tagLst xmlns:a="http://schemas.openxmlformats.org/drawingml/2006/main" xmlns:r="http://schemas.openxmlformats.org/officeDocument/2006/relationships" xmlns:p="http://schemas.openxmlformats.org/presentationml/2006/main">
  <p:tag name="NUM" val="6"/>
</p:tagLst>
</file>

<file path=ppt/tags/tag1344.xml><?xml version="1.0" encoding="utf-8"?>
<p:tagLst xmlns:a="http://schemas.openxmlformats.org/drawingml/2006/main" xmlns:r="http://schemas.openxmlformats.org/officeDocument/2006/relationships" xmlns:p="http://schemas.openxmlformats.org/presentationml/2006/main">
  <p:tag name="NUM" val="4"/>
</p:tagLst>
</file>

<file path=ppt/tags/tag1345.xml><?xml version="1.0" encoding="utf-8"?>
<p:tagLst xmlns:a="http://schemas.openxmlformats.org/drawingml/2006/main" xmlns:r="http://schemas.openxmlformats.org/officeDocument/2006/relationships" xmlns:p="http://schemas.openxmlformats.org/presentationml/2006/main">
  <p:tag name="NUM" val="5"/>
</p:tagLst>
</file>

<file path=ppt/tags/tag1346.xml><?xml version="1.0" encoding="utf-8"?>
<p:tagLst xmlns:a="http://schemas.openxmlformats.org/drawingml/2006/main" xmlns:r="http://schemas.openxmlformats.org/officeDocument/2006/relationships" xmlns:p="http://schemas.openxmlformats.org/presentationml/2006/main">
  <p:tag name="NUM" val="5"/>
</p:tagLst>
</file>

<file path=ppt/tags/tag1347.xml><?xml version="1.0" encoding="utf-8"?>
<p:tagLst xmlns:a="http://schemas.openxmlformats.org/drawingml/2006/main" xmlns:r="http://schemas.openxmlformats.org/officeDocument/2006/relationships" xmlns:p="http://schemas.openxmlformats.org/presentationml/2006/main">
  <p:tag name="NUM" val="2"/>
</p:tagLst>
</file>

<file path=ppt/tags/tag1348.xml><?xml version="1.0" encoding="utf-8"?>
<p:tagLst xmlns:a="http://schemas.openxmlformats.org/drawingml/2006/main" xmlns:r="http://schemas.openxmlformats.org/officeDocument/2006/relationships" xmlns:p="http://schemas.openxmlformats.org/presentationml/2006/main">
  <p:tag name="NUM" val="3"/>
</p:tagLst>
</file>

<file path=ppt/tags/tag1349.xml><?xml version="1.0" encoding="utf-8"?>
<p:tagLst xmlns:a="http://schemas.openxmlformats.org/drawingml/2006/main" xmlns:r="http://schemas.openxmlformats.org/officeDocument/2006/relationships" xmlns:p="http://schemas.openxmlformats.org/presentationml/2006/main">
  <p:tag name="NUM" val="3"/>
</p:tagLst>
</file>

<file path=ppt/tags/tag135.xml><?xml version="1.0" encoding="utf-8"?>
<p:tagLst xmlns:a="http://schemas.openxmlformats.org/drawingml/2006/main" xmlns:r="http://schemas.openxmlformats.org/officeDocument/2006/relationships" xmlns:p="http://schemas.openxmlformats.org/presentationml/2006/main">
  <p:tag name="NUM" val="5"/>
</p:tagLst>
</file>

<file path=ppt/tags/tag1350.xml><?xml version="1.0" encoding="utf-8"?>
<p:tagLst xmlns:a="http://schemas.openxmlformats.org/drawingml/2006/main" xmlns:r="http://schemas.openxmlformats.org/officeDocument/2006/relationships" xmlns:p="http://schemas.openxmlformats.org/presentationml/2006/main">
  <p:tag name="NUM" val="6"/>
</p:tagLst>
</file>

<file path=ppt/tags/tag1351.xml><?xml version="1.0" encoding="utf-8"?>
<p:tagLst xmlns:a="http://schemas.openxmlformats.org/drawingml/2006/main" xmlns:r="http://schemas.openxmlformats.org/officeDocument/2006/relationships" xmlns:p="http://schemas.openxmlformats.org/presentationml/2006/main">
  <p:tag name="NUM" val="4"/>
</p:tagLst>
</file>

<file path=ppt/tags/tag1352.xml><?xml version="1.0" encoding="utf-8"?>
<p:tagLst xmlns:a="http://schemas.openxmlformats.org/drawingml/2006/main" xmlns:r="http://schemas.openxmlformats.org/officeDocument/2006/relationships" xmlns:p="http://schemas.openxmlformats.org/presentationml/2006/main">
  <p:tag name="NUM" val="6"/>
</p:tagLst>
</file>

<file path=ppt/tags/tag1353.xml><?xml version="1.0" encoding="utf-8"?>
<p:tagLst xmlns:a="http://schemas.openxmlformats.org/drawingml/2006/main" xmlns:r="http://schemas.openxmlformats.org/officeDocument/2006/relationships" xmlns:p="http://schemas.openxmlformats.org/presentationml/2006/main">
  <p:tag name="NUM" val="6"/>
</p:tagLst>
</file>

<file path=ppt/tags/tag1354.xml><?xml version="1.0" encoding="utf-8"?>
<p:tagLst xmlns:a="http://schemas.openxmlformats.org/drawingml/2006/main" xmlns:r="http://schemas.openxmlformats.org/officeDocument/2006/relationships" xmlns:p="http://schemas.openxmlformats.org/presentationml/2006/main">
  <p:tag name="NUM" val="2"/>
</p:tagLst>
</file>

<file path=ppt/tags/tag1355.xml><?xml version="1.0" encoding="utf-8"?>
<p:tagLst xmlns:a="http://schemas.openxmlformats.org/drawingml/2006/main" xmlns:r="http://schemas.openxmlformats.org/officeDocument/2006/relationships" xmlns:p="http://schemas.openxmlformats.org/presentationml/2006/main">
  <p:tag name="NUM" val="3"/>
</p:tagLst>
</file>

<file path=ppt/tags/tag1356.xml><?xml version="1.0" encoding="utf-8"?>
<p:tagLst xmlns:a="http://schemas.openxmlformats.org/drawingml/2006/main" xmlns:r="http://schemas.openxmlformats.org/officeDocument/2006/relationships" xmlns:p="http://schemas.openxmlformats.org/presentationml/2006/main">
  <p:tag name="NUM" val="3"/>
</p:tagLst>
</file>

<file path=ppt/tags/tag1357.xml><?xml version="1.0" encoding="utf-8"?>
<p:tagLst xmlns:a="http://schemas.openxmlformats.org/drawingml/2006/main" xmlns:r="http://schemas.openxmlformats.org/officeDocument/2006/relationships" xmlns:p="http://schemas.openxmlformats.org/presentationml/2006/main">
  <p:tag name="NUM" val="6"/>
</p:tagLst>
</file>

<file path=ppt/tags/tag1358.xml><?xml version="1.0" encoding="utf-8"?>
<p:tagLst xmlns:a="http://schemas.openxmlformats.org/drawingml/2006/main" xmlns:r="http://schemas.openxmlformats.org/officeDocument/2006/relationships" xmlns:p="http://schemas.openxmlformats.org/presentationml/2006/main">
  <p:tag name="NUM" val="4"/>
</p:tagLst>
</file>

<file path=ppt/tags/tag1359.xml><?xml version="1.0" encoding="utf-8"?>
<p:tagLst xmlns:a="http://schemas.openxmlformats.org/drawingml/2006/main" xmlns:r="http://schemas.openxmlformats.org/officeDocument/2006/relationships" xmlns:p="http://schemas.openxmlformats.org/presentationml/2006/main">
  <p:tag name="NUM" val="1"/>
</p:tagLst>
</file>

<file path=ppt/tags/tag136.xml><?xml version="1.0" encoding="utf-8"?>
<p:tagLst xmlns:a="http://schemas.openxmlformats.org/drawingml/2006/main" xmlns:r="http://schemas.openxmlformats.org/officeDocument/2006/relationships" xmlns:p="http://schemas.openxmlformats.org/presentationml/2006/main">
  <p:tag name="NUM" val="6"/>
</p:tagLst>
</file>

<file path=ppt/tags/tag1360.xml><?xml version="1.0" encoding="utf-8"?>
<p:tagLst xmlns:a="http://schemas.openxmlformats.org/drawingml/2006/main" xmlns:r="http://schemas.openxmlformats.org/officeDocument/2006/relationships" xmlns:p="http://schemas.openxmlformats.org/presentationml/2006/main">
  <p:tag name="NUM" val="2"/>
</p:tagLst>
</file>

<file path=ppt/tags/tag1361.xml><?xml version="1.0" encoding="utf-8"?>
<p:tagLst xmlns:a="http://schemas.openxmlformats.org/drawingml/2006/main" xmlns:r="http://schemas.openxmlformats.org/officeDocument/2006/relationships" xmlns:p="http://schemas.openxmlformats.org/presentationml/2006/main">
  <p:tag name="NUM" val="6"/>
</p:tagLst>
</file>

<file path=ppt/tags/tag1362.xml><?xml version="1.0" encoding="utf-8"?>
<p:tagLst xmlns:a="http://schemas.openxmlformats.org/drawingml/2006/main" xmlns:r="http://schemas.openxmlformats.org/officeDocument/2006/relationships" xmlns:p="http://schemas.openxmlformats.org/presentationml/2006/main">
  <p:tag name="NUM" val="6"/>
</p:tagLst>
</file>

<file path=ppt/tags/tag1363.xml><?xml version="1.0" encoding="utf-8"?>
<p:tagLst xmlns:a="http://schemas.openxmlformats.org/drawingml/2006/main" xmlns:r="http://schemas.openxmlformats.org/officeDocument/2006/relationships" xmlns:p="http://schemas.openxmlformats.org/presentationml/2006/main">
  <p:tag name="NUM" val="3"/>
</p:tagLst>
</file>

<file path=ppt/tags/tag1364.xml><?xml version="1.0" encoding="utf-8"?>
<p:tagLst xmlns:a="http://schemas.openxmlformats.org/drawingml/2006/main" xmlns:r="http://schemas.openxmlformats.org/officeDocument/2006/relationships" xmlns:p="http://schemas.openxmlformats.org/presentationml/2006/main">
  <p:tag name="NUM" val="4"/>
</p:tagLst>
</file>

<file path=ppt/tags/tag1365.xml><?xml version="1.0" encoding="utf-8"?>
<p:tagLst xmlns:a="http://schemas.openxmlformats.org/drawingml/2006/main" xmlns:r="http://schemas.openxmlformats.org/officeDocument/2006/relationships" xmlns:p="http://schemas.openxmlformats.org/presentationml/2006/main">
  <p:tag name="NUM" val="1"/>
</p:tagLst>
</file>

<file path=ppt/tags/tag1366.xml><?xml version="1.0" encoding="utf-8"?>
<p:tagLst xmlns:a="http://schemas.openxmlformats.org/drawingml/2006/main" xmlns:r="http://schemas.openxmlformats.org/officeDocument/2006/relationships" xmlns:p="http://schemas.openxmlformats.org/presentationml/2006/main">
  <p:tag name="NUM" val="2"/>
</p:tagLst>
</file>

<file path=ppt/tags/tag1367.xml><?xml version="1.0" encoding="utf-8"?>
<p:tagLst xmlns:a="http://schemas.openxmlformats.org/drawingml/2006/main" xmlns:r="http://schemas.openxmlformats.org/officeDocument/2006/relationships" xmlns:p="http://schemas.openxmlformats.org/presentationml/2006/main">
  <p:tag name="NUM" val="6"/>
</p:tagLst>
</file>

<file path=ppt/tags/tag1368.xml><?xml version="1.0" encoding="utf-8"?>
<p:tagLst xmlns:a="http://schemas.openxmlformats.org/drawingml/2006/main" xmlns:r="http://schemas.openxmlformats.org/officeDocument/2006/relationships" xmlns:p="http://schemas.openxmlformats.org/presentationml/2006/main">
  <p:tag name="NUM" val="6"/>
</p:tagLst>
</file>

<file path=ppt/tags/tag1369.xml><?xml version="1.0" encoding="utf-8"?>
<p:tagLst xmlns:a="http://schemas.openxmlformats.org/drawingml/2006/main" xmlns:r="http://schemas.openxmlformats.org/officeDocument/2006/relationships" xmlns:p="http://schemas.openxmlformats.org/presentationml/2006/main">
  <p:tag name="NUM" val="4"/>
</p:tagLst>
</file>

<file path=ppt/tags/tag137.xml><?xml version="1.0" encoding="utf-8"?>
<p:tagLst xmlns:a="http://schemas.openxmlformats.org/drawingml/2006/main" xmlns:r="http://schemas.openxmlformats.org/officeDocument/2006/relationships" xmlns:p="http://schemas.openxmlformats.org/presentationml/2006/main">
  <p:tag name="NUM" val="1"/>
</p:tagLst>
</file>

<file path=ppt/tags/tag1370.xml><?xml version="1.0" encoding="utf-8"?>
<p:tagLst xmlns:a="http://schemas.openxmlformats.org/drawingml/2006/main" xmlns:r="http://schemas.openxmlformats.org/officeDocument/2006/relationships" xmlns:p="http://schemas.openxmlformats.org/presentationml/2006/main">
  <p:tag name="NUM" val="3"/>
</p:tagLst>
</file>

<file path=ppt/tags/tag1371.xml><?xml version="1.0" encoding="utf-8"?>
<p:tagLst xmlns:a="http://schemas.openxmlformats.org/drawingml/2006/main" xmlns:r="http://schemas.openxmlformats.org/officeDocument/2006/relationships" xmlns:p="http://schemas.openxmlformats.org/presentationml/2006/main">
  <p:tag name="NUM" val="1"/>
</p:tagLst>
</file>

<file path=ppt/tags/tag1372.xml><?xml version="1.0" encoding="utf-8"?>
<p:tagLst xmlns:a="http://schemas.openxmlformats.org/drawingml/2006/main" xmlns:r="http://schemas.openxmlformats.org/officeDocument/2006/relationships" xmlns:p="http://schemas.openxmlformats.org/presentationml/2006/main">
  <p:tag name="NUM" val="2"/>
</p:tagLst>
</file>

<file path=ppt/tags/tag1373.xml><?xml version="1.0" encoding="utf-8"?>
<p:tagLst xmlns:a="http://schemas.openxmlformats.org/drawingml/2006/main" xmlns:r="http://schemas.openxmlformats.org/officeDocument/2006/relationships" xmlns:p="http://schemas.openxmlformats.org/presentationml/2006/main">
  <p:tag name="NUM" val="2"/>
</p:tagLst>
</file>

<file path=ppt/tags/tag1374.xml><?xml version="1.0" encoding="utf-8"?>
<p:tagLst xmlns:a="http://schemas.openxmlformats.org/drawingml/2006/main" xmlns:r="http://schemas.openxmlformats.org/officeDocument/2006/relationships" xmlns:p="http://schemas.openxmlformats.org/presentationml/2006/main">
  <p:tag name="NUM" val="3"/>
</p:tagLst>
</file>

<file path=ppt/tags/tag1375.xml><?xml version="1.0" encoding="utf-8"?>
<p:tagLst xmlns:a="http://schemas.openxmlformats.org/drawingml/2006/main" xmlns:r="http://schemas.openxmlformats.org/officeDocument/2006/relationships" xmlns:p="http://schemas.openxmlformats.org/presentationml/2006/main">
  <p:tag name="NUM" val="3"/>
</p:tagLst>
</file>

<file path=ppt/tags/tag1376.xml><?xml version="1.0" encoding="utf-8"?>
<p:tagLst xmlns:a="http://schemas.openxmlformats.org/drawingml/2006/main" xmlns:r="http://schemas.openxmlformats.org/officeDocument/2006/relationships" xmlns:p="http://schemas.openxmlformats.org/presentationml/2006/main">
  <p:tag name="NUM" val="6"/>
</p:tagLst>
</file>

<file path=ppt/tags/tag1377.xml><?xml version="1.0" encoding="utf-8"?>
<p:tagLst xmlns:a="http://schemas.openxmlformats.org/drawingml/2006/main" xmlns:r="http://schemas.openxmlformats.org/officeDocument/2006/relationships" xmlns:p="http://schemas.openxmlformats.org/presentationml/2006/main">
  <p:tag name="NUM" val="4"/>
</p:tagLst>
</file>

<file path=ppt/tags/tag1378.xml><?xml version="1.0" encoding="utf-8"?>
<p:tagLst xmlns:a="http://schemas.openxmlformats.org/drawingml/2006/main" xmlns:r="http://schemas.openxmlformats.org/officeDocument/2006/relationships" xmlns:p="http://schemas.openxmlformats.org/presentationml/2006/main">
  <p:tag name="NUM" val="2"/>
</p:tagLst>
</file>

<file path=ppt/tags/tag1379.xml><?xml version="1.0" encoding="utf-8"?>
<p:tagLst xmlns:a="http://schemas.openxmlformats.org/drawingml/2006/main" xmlns:r="http://schemas.openxmlformats.org/officeDocument/2006/relationships" xmlns:p="http://schemas.openxmlformats.org/presentationml/2006/main">
  <p:tag name="NUM" val="3"/>
</p:tagLst>
</file>

<file path=ppt/tags/tag138.xml><?xml version="1.0" encoding="utf-8"?>
<p:tagLst xmlns:a="http://schemas.openxmlformats.org/drawingml/2006/main" xmlns:r="http://schemas.openxmlformats.org/officeDocument/2006/relationships" xmlns:p="http://schemas.openxmlformats.org/presentationml/2006/main">
  <p:tag name="NUM" val="2"/>
</p:tagLst>
</file>

<file path=ppt/tags/tag1380.xml><?xml version="1.0" encoding="utf-8"?>
<p:tagLst xmlns:a="http://schemas.openxmlformats.org/drawingml/2006/main" xmlns:r="http://schemas.openxmlformats.org/officeDocument/2006/relationships" xmlns:p="http://schemas.openxmlformats.org/presentationml/2006/main">
  <p:tag name="NUM" val="3"/>
</p:tagLst>
</file>

<file path=ppt/tags/tag1381.xml><?xml version="1.0" encoding="utf-8"?>
<p:tagLst xmlns:a="http://schemas.openxmlformats.org/drawingml/2006/main" xmlns:r="http://schemas.openxmlformats.org/officeDocument/2006/relationships" xmlns:p="http://schemas.openxmlformats.org/presentationml/2006/main">
  <p:tag name="NUM" val="6"/>
</p:tagLst>
</file>

<file path=ppt/tags/tag1382.xml><?xml version="1.0" encoding="utf-8"?>
<p:tagLst xmlns:a="http://schemas.openxmlformats.org/drawingml/2006/main" xmlns:r="http://schemas.openxmlformats.org/officeDocument/2006/relationships" xmlns:p="http://schemas.openxmlformats.org/presentationml/2006/main">
  <p:tag name="NUM" val="4"/>
</p:tagLst>
</file>

<file path=ppt/tags/tag1383.xml><?xml version="1.0" encoding="utf-8"?>
<p:tagLst xmlns:a="http://schemas.openxmlformats.org/drawingml/2006/main" xmlns:r="http://schemas.openxmlformats.org/officeDocument/2006/relationships" xmlns:p="http://schemas.openxmlformats.org/presentationml/2006/main">
  <p:tag name="NUM" val="2"/>
</p:tagLst>
</file>

<file path=ppt/tags/tag1384.xml><?xml version="1.0" encoding="utf-8"?>
<p:tagLst xmlns:a="http://schemas.openxmlformats.org/drawingml/2006/main" xmlns:r="http://schemas.openxmlformats.org/officeDocument/2006/relationships" xmlns:p="http://schemas.openxmlformats.org/presentationml/2006/main">
  <p:tag name="NUM" val="3"/>
</p:tagLst>
</file>

<file path=ppt/tags/tag1385.xml><?xml version="1.0" encoding="utf-8"?>
<p:tagLst xmlns:a="http://schemas.openxmlformats.org/drawingml/2006/main" xmlns:r="http://schemas.openxmlformats.org/officeDocument/2006/relationships" xmlns:p="http://schemas.openxmlformats.org/presentationml/2006/main">
  <p:tag name="NUM" val="3"/>
</p:tagLst>
</file>

<file path=ppt/tags/tag1386.xml><?xml version="1.0" encoding="utf-8"?>
<p:tagLst xmlns:a="http://schemas.openxmlformats.org/drawingml/2006/main" xmlns:r="http://schemas.openxmlformats.org/officeDocument/2006/relationships" xmlns:p="http://schemas.openxmlformats.org/presentationml/2006/main">
  <p:tag name="NUM" val="6"/>
</p:tagLst>
</file>

<file path=ppt/tags/tag1387.xml><?xml version="1.0" encoding="utf-8"?>
<p:tagLst xmlns:a="http://schemas.openxmlformats.org/drawingml/2006/main" xmlns:r="http://schemas.openxmlformats.org/officeDocument/2006/relationships" xmlns:p="http://schemas.openxmlformats.org/presentationml/2006/main">
  <p:tag name="NUM" val="4"/>
</p:tagLst>
</file>

<file path=ppt/tags/tag1388.xml><?xml version="1.0" encoding="utf-8"?>
<p:tagLst xmlns:a="http://schemas.openxmlformats.org/drawingml/2006/main" xmlns:r="http://schemas.openxmlformats.org/officeDocument/2006/relationships" xmlns:p="http://schemas.openxmlformats.org/presentationml/2006/main">
  <p:tag name="NUM" val="6"/>
</p:tagLst>
</file>

<file path=ppt/tags/tag1389.xml><?xml version="1.0" encoding="utf-8"?>
<p:tagLst xmlns:a="http://schemas.openxmlformats.org/drawingml/2006/main" xmlns:r="http://schemas.openxmlformats.org/officeDocument/2006/relationships" xmlns:p="http://schemas.openxmlformats.org/presentationml/2006/main">
  <p:tag name="NUM" val="2"/>
</p:tagLst>
</file>

<file path=ppt/tags/tag139.xml><?xml version="1.0" encoding="utf-8"?>
<p:tagLst xmlns:a="http://schemas.openxmlformats.org/drawingml/2006/main" xmlns:r="http://schemas.openxmlformats.org/officeDocument/2006/relationships" xmlns:p="http://schemas.openxmlformats.org/presentationml/2006/main">
  <p:tag name="NUM" val="3"/>
</p:tagLst>
</file>

<file path=ppt/tags/tag1390.xml><?xml version="1.0" encoding="utf-8"?>
<p:tagLst xmlns:a="http://schemas.openxmlformats.org/drawingml/2006/main" xmlns:r="http://schemas.openxmlformats.org/officeDocument/2006/relationships" xmlns:p="http://schemas.openxmlformats.org/presentationml/2006/main">
  <p:tag name="NUM" val="3"/>
</p:tagLst>
</file>

<file path=ppt/tags/tag1391.xml><?xml version="1.0" encoding="utf-8"?>
<p:tagLst xmlns:a="http://schemas.openxmlformats.org/drawingml/2006/main" xmlns:r="http://schemas.openxmlformats.org/officeDocument/2006/relationships" xmlns:p="http://schemas.openxmlformats.org/presentationml/2006/main">
  <p:tag name="NUM" val="3"/>
</p:tagLst>
</file>

<file path=ppt/tags/tag1392.xml><?xml version="1.0" encoding="utf-8"?>
<p:tagLst xmlns:a="http://schemas.openxmlformats.org/drawingml/2006/main" xmlns:r="http://schemas.openxmlformats.org/officeDocument/2006/relationships" xmlns:p="http://schemas.openxmlformats.org/presentationml/2006/main">
  <p:tag name="NUM" val="6"/>
</p:tagLst>
</file>

<file path=ppt/tags/tag1393.xml><?xml version="1.0" encoding="utf-8"?>
<p:tagLst xmlns:a="http://schemas.openxmlformats.org/drawingml/2006/main" xmlns:r="http://schemas.openxmlformats.org/officeDocument/2006/relationships" xmlns:p="http://schemas.openxmlformats.org/presentationml/2006/main">
  <p:tag name="NUM" val="4"/>
</p:tagLst>
</file>

<file path=ppt/tags/tag1394.xml><?xml version="1.0" encoding="utf-8"?>
<p:tagLst xmlns:a="http://schemas.openxmlformats.org/drawingml/2006/main" xmlns:r="http://schemas.openxmlformats.org/officeDocument/2006/relationships" xmlns:p="http://schemas.openxmlformats.org/presentationml/2006/main">
  <p:tag name="NUM" val="2"/>
</p:tagLst>
</file>

<file path=ppt/tags/tag1395.xml><?xml version="1.0" encoding="utf-8"?>
<p:tagLst xmlns:a="http://schemas.openxmlformats.org/drawingml/2006/main" xmlns:r="http://schemas.openxmlformats.org/officeDocument/2006/relationships" xmlns:p="http://schemas.openxmlformats.org/presentationml/2006/main">
  <p:tag name="NUM" val="3"/>
</p:tagLst>
</file>

<file path=ppt/tags/tag1396.xml><?xml version="1.0" encoding="utf-8"?>
<p:tagLst xmlns:a="http://schemas.openxmlformats.org/drawingml/2006/main" xmlns:r="http://schemas.openxmlformats.org/officeDocument/2006/relationships" xmlns:p="http://schemas.openxmlformats.org/presentationml/2006/main">
  <p:tag name="NUM" val="3"/>
</p:tagLst>
</file>

<file path=ppt/tags/tag1397.xml><?xml version="1.0" encoding="utf-8"?>
<p:tagLst xmlns:a="http://schemas.openxmlformats.org/drawingml/2006/main" xmlns:r="http://schemas.openxmlformats.org/officeDocument/2006/relationships" xmlns:p="http://schemas.openxmlformats.org/presentationml/2006/main">
  <p:tag name="NUM" val="6"/>
</p:tagLst>
</file>

<file path=ppt/tags/tag1398.xml><?xml version="1.0" encoding="utf-8"?>
<p:tagLst xmlns:a="http://schemas.openxmlformats.org/drawingml/2006/main" xmlns:r="http://schemas.openxmlformats.org/officeDocument/2006/relationships" xmlns:p="http://schemas.openxmlformats.org/presentationml/2006/main">
  <p:tag name="NUM" val="4"/>
</p:tagLst>
</file>

<file path=ppt/tags/tag1399.xml><?xml version="1.0" encoding="utf-8"?>
<p:tagLst xmlns:a="http://schemas.openxmlformats.org/drawingml/2006/main" xmlns:r="http://schemas.openxmlformats.org/officeDocument/2006/relationships" xmlns:p="http://schemas.openxmlformats.org/presentationml/2006/main">
  <p:tag name="NUM" val="2"/>
</p:tagLst>
</file>

<file path=ppt/tags/tag14.xml><?xml version="1.0" encoding="utf-8"?>
<p:tagLst xmlns:a="http://schemas.openxmlformats.org/drawingml/2006/main" xmlns:r="http://schemas.openxmlformats.org/officeDocument/2006/relationships" xmlns:p="http://schemas.openxmlformats.org/presentationml/2006/main">
  <p:tag name="NUM" val="4"/>
</p:tagLst>
</file>

<file path=ppt/tags/tag140.xml><?xml version="1.0" encoding="utf-8"?>
<p:tagLst xmlns:a="http://schemas.openxmlformats.org/drawingml/2006/main" xmlns:r="http://schemas.openxmlformats.org/officeDocument/2006/relationships" xmlns:p="http://schemas.openxmlformats.org/presentationml/2006/main">
  <p:tag name="NUM" val="6"/>
</p:tagLst>
</file>

<file path=ppt/tags/tag1400.xml><?xml version="1.0" encoding="utf-8"?>
<p:tagLst xmlns:a="http://schemas.openxmlformats.org/drawingml/2006/main" xmlns:r="http://schemas.openxmlformats.org/officeDocument/2006/relationships" xmlns:p="http://schemas.openxmlformats.org/presentationml/2006/main">
  <p:tag name="NUM" val="3"/>
</p:tagLst>
</file>

<file path=ppt/tags/tag1401.xml><?xml version="1.0" encoding="utf-8"?>
<p:tagLst xmlns:a="http://schemas.openxmlformats.org/drawingml/2006/main" xmlns:r="http://schemas.openxmlformats.org/officeDocument/2006/relationships" xmlns:p="http://schemas.openxmlformats.org/presentationml/2006/main">
  <p:tag name="NUM" val="3"/>
</p:tagLst>
</file>

<file path=ppt/tags/tag1402.xml><?xml version="1.0" encoding="utf-8"?>
<p:tagLst xmlns:a="http://schemas.openxmlformats.org/drawingml/2006/main" xmlns:r="http://schemas.openxmlformats.org/officeDocument/2006/relationships" xmlns:p="http://schemas.openxmlformats.org/presentationml/2006/main">
  <p:tag name="NUM" val="6"/>
</p:tagLst>
</file>

<file path=ppt/tags/tag1403.xml><?xml version="1.0" encoding="utf-8"?>
<p:tagLst xmlns:a="http://schemas.openxmlformats.org/drawingml/2006/main" xmlns:r="http://schemas.openxmlformats.org/officeDocument/2006/relationships" xmlns:p="http://schemas.openxmlformats.org/presentationml/2006/main">
  <p:tag name="NUM" val="4"/>
</p:tagLst>
</file>

<file path=ppt/tags/tag1404.xml><?xml version="1.0" encoding="utf-8"?>
<p:tagLst xmlns:a="http://schemas.openxmlformats.org/drawingml/2006/main" xmlns:r="http://schemas.openxmlformats.org/officeDocument/2006/relationships" xmlns:p="http://schemas.openxmlformats.org/presentationml/2006/main">
  <p:tag name="NUM" val="6"/>
</p:tagLst>
</file>

<file path=ppt/tags/tag1405.xml><?xml version="1.0" encoding="utf-8"?>
<p:tagLst xmlns:a="http://schemas.openxmlformats.org/drawingml/2006/main" xmlns:r="http://schemas.openxmlformats.org/officeDocument/2006/relationships" xmlns:p="http://schemas.openxmlformats.org/presentationml/2006/main">
  <p:tag name="NUM" val="2"/>
</p:tagLst>
</file>

<file path=ppt/tags/tag1406.xml><?xml version="1.0" encoding="utf-8"?>
<p:tagLst xmlns:a="http://schemas.openxmlformats.org/drawingml/2006/main" xmlns:r="http://schemas.openxmlformats.org/officeDocument/2006/relationships" xmlns:p="http://schemas.openxmlformats.org/presentationml/2006/main">
  <p:tag name="NUM" val="3"/>
</p:tagLst>
</file>

<file path=ppt/tags/tag1407.xml><?xml version="1.0" encoding="utf-8"?>
<p:tagLst xmlns:a="http://schemas.openxmlformats.org/drawingml/2006/main" xmlns:r="http://schemas.openxmlformats.org/officeDocument/2006/relationships" xmlns:p="http://schemas.openxmlformats.org/presentationml/2006/main">
  <p:tag name="NUM" val="3"/>
</p:tagLst>
</file>

<file path=ppt/tags/tag1408.xml><?xml version="1.0" encoding="utf-8"?>
<p:tagLst xmlns:a="http://schemas.openxmlformats.org/drawingml/2006/main" xmlns:r="http://schemas.openxmlformats.org/officeDocument/2006/relationships" xmlns:p="http://schemas.openxmlformats.org/presentationml/2006/main">
  <p:tag name="NUM" val="6"/>
</p:tagLst>
</file>

<file path=ppt/tags/tag1409.xml><?xml version="1.0" encoding="utf-8"?>
<p:tagLst xmlns:a="http://schemas.openxmlformats.org/drawingml/2006/main" xmlns:r="http://schemas.openxmlformats.org/officeDocument/2006/relationships" xmlns:p="http://schemas.openxmlformats.org/presentationml/2006/main">
  <p:tag name="NUM" val="4"/>
</p:tagLst>
</file>

<file path=ppt/tags/tag141.xml><?xml version="1.0" encoding="utf-8"?>
<p:tagLst xmlns:a="http://schemas.openxmlformats.org/drawingml/2006/main" xmlns:r="http://schemas.openxmlformats.org/officeDocument/2006/relationships" xmlns:p="http://schemas.openxmlformats.org/presentationml/2006/main">
  <p:tag name="NUM" val="4"/>
</p:tagLst>
</file>

<file path=ppt/tags/tag1410.xml><?xml version="1.0" encoding="utf-8"?>
<p:tagLst xmlns:a="http://schemas.openxmlformats.org/drawingml/2006/main" xmlns:r="http://schemas.openxmlformats.org/officeDocument/2006/relationships" xmlns:p="http://schemas.openxmlformats.org/presentationml/2006/main">
  <p:tag name="NUM" val="2"/>
</p:tagLst>
</file>

<file path=ppt/tags/tag1411.xml><?xml version="1.0" encoding="utf-8"?>
<p:tagLst xmlns:a="http://schemas.openxmlformats.org/drawingml/2006/main" xmlns:r="http://schemas.openxmlformats.org/officeDocument/2006/relationships" xmlns:p="http://schemas.openxmlformats.org/presentationml/2006/main">
  <p:tag name="NUM" val="3"/>
</p:tagLst>
</file>

<file path=ppt/tags/tag1412.xml><?xml version="1.0" encoding="utf-8"?>
<p:tagLst xmlns:a="http://schemas.openxmlformats.org/drawingml/2006/main" xmlns:r="http://schemas.openxmlformats.org/officeDocument/2006/relationships" xmlns:p="http://schemas.openxmlformats.org/presentationml/2006/main">
  <p:tag name="NUM" val="3"/>
</p:tagLst>
</file>

<file path=ppt/tags/tag1413.xml><?xml version="1.0" encoding="utf-8"?>
<p:tagLst xmlns:a="http://schemas.openxmlformats.org/drawingml/2006/main" xmlns:r="http://schemas.openxmlformats.org/officeDocument/2006/relationships" xmlns:p="http://schemas.openxmlformats.org/presentationml/2006/main">
  <p:tag name="NUM" val="6"/>
</p:tagLst>
</file>

<file path=ppt/tags/tag1414.xml><?xml version="1.0" encoding="utf-8"?>
<p:tagLst xmlns:a="http://schemas.openxmlformats.org/drawingml/2006/main" xmlns:r="http://schemas.openxmlformats.org/officeDocument/2006/relationships" xmlns:p="http://schemas.openxmlformats.org/presentationml/2006/main">
  <p:tag name="NUM" val="6"/>
</p:tagLst>
</file>

<file path=ppt/tags/tag1415.xml><?xml version="1.0" encoding="utf-8"?>
<p:tagLst xmlns:a="http://schemas.openxmlformats.org/drawingml/2006/main" xmlns:r="http://schemas.openxmlformats.org/officeDocument/2006/relationships" xmlns:p="http://schemas.openxmlformats.org/presentationml/2006/main">
  <p:tag name="NUM" val="6"/>
</p:tagLst>
</file>

<file path=ppt/tags/tag1416.xml><?xml version="1.0" encoding="utf-8"?>
<p:tagLst xmlns:a="http://schemas.openxmlformats.org/drawingml/2006/main" xmlns:r="http://schemas.openxmlformats.org/officeDocument/2006/relationships" xmlns:p="http://schemas.openxmlformats.org/presentationml/2006/main">
  <p:tag name="NUM" val="4"/>
</p:tagLst>
</file>

<file path=ppt/tags/tag1417.xml><?xml version="1.0" encoding="utf-8"?>
<p:tagLst xmlns:a="http://schemas.openxmlformats.org/drawingml/2006/main" xmlns:r="http://schemas.openxmlformats.org/officeDocument/2006/relationships" xmlns:p="http://schemas.openxmlformats.org/presentationml/2006/main">
  <p:tag name="NUM" val="1"/>
</p:tagLst>
</file>

<file path=ppt/tags/tag1418.xml><?xml version="1.0" encoding="utf-8"?>
<p:tagLst xmlns:a="http://schemas.openxmlformats.org/drawingml/2006/main" xmlns:r="http://schemas.openxmlformats.org/officeDocument/2006/relationships" xmlns:p="http://schemas.openxmlformats.org/presentationml/2006/main">
  <p:tag name="NUM" val="2"/>
</p:tagLst>
</file>

<file path=ppt/tags/tag1419.xml><?xml version="1.0" encoding="utf-8"?>
<p:tagLst xmlns:a="http://schemas.openxmlformats.org/drawingml/2006/main" xmlns:r="http://schemas.openxmlformats.org/officeDocument/2006/relationships" xmlns:p="http://schemas.openxmlformats.org/presentationml/2006/main">
  <p:tag name="NUM" val="2"/>
</p:tagLst>
</file>

<file path=ppt/tags/tag142.xml><?xml version="1.0" encoding="utf-8"?>
<p:tagLst xmlns:a="http://schemas.openxmlformats.org/drawingml/2006/main" xmlns:r="http://schemas.openxmlformats.org/officeDocument/2006/relationships" xmlns:p="http://schemas.openxmlformats.org/presentationml/2006/main">
  <p:tag name="NUM" val="6"/>
</p:tagLst>
</file>

<file path=ppt/tags/tag1420.xml><?xml version="1.0" encoding="utf-8"?>
<p:tagLst xmlns:a="http://schemas.openxmlformats.org/drawingml/2006/main" xmlns:r="http://schemas.openxmlformats.org/officeDocument/2006/relationships" xmlns:p="http://schemas.openxmlformats.org/presentationml/2006/main">
  <p:tag name="NUM" val="3"/>
</p:tagLst>
</file>

<file path=ppt/tags/tag1421.xml><?xml version="1.0" encoding="utf-8"?>
<p:tagLst xmlns:a="http://schemas.openxmlformats.org/drawingml/2006/main" xmlns:r="http://schemas.openxmlformats.org/officeDocument/2006/relationships" xmlns:p="http://schemas.openxmlformats.org/presentationml/2006/main">
  <p:tag name="NUM" val="3"/>
</p:tagLst>
</file>

<file path=ppt/tags/tag1422.xml><?xml version="1.0" encoding="utf-8"?>
<p:tagLst xmlns:a="http://schemas.openxmlformats.org/drawingml/2006/main" xmlns:r="http://schemas.openxmlformats.org/officeDocument/2006/relationships" xmlns:p="http://schemas.openxmlformats.org/presentationml/2006/main">
  <p:tag name="NUM" val="6"/>
</p:tagLst>
</file>

<file path=ppt/tags/tag1423.xml><?xml version="1.0" encoding="utf-8"?>
<p:tagLst xmlns:a="http://schemas.openxmlformats.org/drawingml/2006/main" xmlns:r="http://schemas.openxmlformats.org/officeDocument/2006/relationships" xmlns:p="http://schemas.openxmlformats.org/presentationml/2006/main">
  <p:tag name="NUM" val="4"/>
</p:tagLst>
</file>

<file path=ppt/tags/tag1424.xml><?xml version="1.0" encoding="utf-8"?>
<p:tagLst xmlns:a="http://schemas.openxmlformats.org/drawingml/2006/main" xmlns:r="http://schemas.openxmlformats.org/officeDocument/2006/relationships" xmlns:p="http://schemas.openxmlformats.org/presentationml/2006/main">
  <p:tag name="NUM" val="5"/>
</p:tagLst>
</file>

<file path=ppt/tags/tag1425.xml><?xml version="1.0" encoding="utf-8"?>
<p:tagLst xmlns:a="http://schemas.openxmlformats.org/drawingml/2006/main" xmlns:r="http://schemas.openxmlformats.org/officeDocument/2006/relationships" xmlns:p="http://schemas.openxmlformats.org/presentationml/2006/main">
  <p:tag name="NUM" val="1"/>
</p:tagLst>
</file>

<file path=ppt/tags/tag1426.xml><?xml version="1.0" encoding="utf-8"?>
<p:tagLst xmlns:a="http://schemas.openxmlformats.org/drawingml/2006/main" xmlns:r="http://schemas.openxmlformats.org/officeDocument/2006/relationships" xmlns:p="http://schemas.openxmlformats.org/presentationml/2006/main">
  <p:tag name="NUM" val="2"/>
</p:tagLst>
</file>

<file path=ppt/tags/tag1427.xml><?xml version="1.0" encoding="utf-8"?>
<p:tagLst xmlns:a="http://schemas.openxmlformats.org/drawingml/2006/main" xmlns:r="http://schemas.openxmlformats.org/officeDocument/2006/relationships" xmlns:p="http://schemas.openxmlformats.org/presentationml/2006/main">
  <p:tag name="NUM" val="6"/>
</p:tagLst>
</file>

<file path=ppt/tags/tag1428.xml><?xml version="1.0" encoding="utf-8"?>
<p:tagLst xmlns:a="http://schemas.openxmlformats.org/drawingml/2006/main" xmlns:r="http://schemas.openxmlformats.org/officeDocument/2006/relationships" xmlns:p="http://schemas.openxmlformats.org/presentationml/2006/main">
  <p:tag name="NUM" val="6"/>
</p:tagLst>
</file>

<file path=ppt/tags/tag1429.xml><?xml version="1.0" encoding="utf-8"?>
<p:tagLst xmlns:a="http://schemas.openxmlformats.org/drawingml/2006/main" xmlns:r="http://schemas.openxmlformats.org/officeDocument/2006/relationships" xmlns:p="http://schemas.openxmlformats.org/presentationml/2006/main">
  <p:tag name="NUM" val="3"/>
</p:tagLst>
</file>

<file path=ppt/tags/tag143.xml><?xml version="1.0" encoding="utf-8"?>
<p:tagLst xmlns:a="http://schemas.openxmlformats.org/drawingml/2006/main" xmlns:r="http://schemas.openxmlformats.org/officeDocument/2006/relationships" xmlns:p="http://schemas.openxmlformats.org/presentationml/2006/main">
  <p:tag name="NUM" val="1"/>
</p:tagLst>
</file>

<file path=ppt/tags/tag1430.xml><?xml version="1.0" encoding="utf-8"?>
<p:tagLst xmlns:a="http://schemas.openxmlformats.org/drawingml/2006/main" xmlns:r="http://schemas.openxmlformats.org/officeDocument/2006/relationships" xmlns:p="http://schemas.openxmlformats.org/presentationml/2006/main">
  <p:tag name="NUM" val="4"/>
</p:tagLst>
</file>

<file path=ppt/tags/tag1431.xml><?xml version="1.0" encoding="utf-8"?>
<p:tagLst xmlns:a="http://schemas.openxmlformats.org/drawingml/2006/main" xmlns:r="http://schemas.openxmlformats.org/officeDocument/2006/relationships" xmlns:p="http://schemas.openxmlformats.org/presentationml/2006/main">
  <p:tag name="NUM" val="1"/>
</p:tagLst>
</file>

<file path=ppt/tags/tag1432.xml><?xml version="1.0" encoding="utf-8"?>
<p:tagLst xmlns:a="http://schemas.openxmlformats.org/drawingml/2006/main" xmlns:r="http://schemas.openxmlformats.org/officeDocument/2006/relationships" xmlns:p="http://schemas.openxmlformats.org/presentationml/2006/main">
  <p:tag name="NUM" val="2"/>
</p:tagLst>
</file>

<file path=ppt/tags/tag1433.xml><?xml version="1.0" encoding="utf-8"?>
<p:tagLst xmlns:a="http://schemas.openxmlformats.org/drawingml/2006/main" xmlns:r="http://schemas.openxmlformats.org/officeDocument/2006/relationships" xmlns:p="http://schemas.openxmlformats.org/presentationml/2006/main">
  <p:tag name="NUM" val="6"/>
</p:tagLst>
</file>

<file path=ppt/tags/tag1434.xml><?xml version="1.0" encoding="utf-8"?>
<p:tagLst xmlns:a="http://schemas.openxmlformats.org/drawingml/2006/main" xmlns:r="http://schemas.openxmlformats.org/officeDocument/2006/relationships" xmlns:p="http://schemas.openxmlformats.org/presentationml/2006/main">
  <p:tag name="NUM" val="6"/>
</p:tagLst>
</file>

<file path=ppt/tags/tag1435.xml><?xml version="1.0" encoding="utf-8"?>
<p:tagLst xmlns:a="http://schemas.openxmlformats.org/drawingml/2006/main" xmlns:r="http://schemas.openxmlformats.org/officeDocument/2006/relationships" xmlns:p="http://schemas.openxmlformats.org/presentationml/2006/main">
  <p:tag name="NUM" val="3"/>
</p:tagLst>
</file>

<file path=ppt/tags/tag1436.xml><?xml version="1.0" encoding="utf-8"?>
<p:tagLst xmlns:a="http://schemas.openxmlformats.org/drawingml/2006/main" xmlns:r="http://schemas.openxmlformats.org/officeDocument/2006/relationships" xmlns:p="http://schemas.openxmlformats.org/presentationml/2006/main">
  <p:tag name="NUM" val="4"/>
</p:tagLst>
</file>

<file path=ppt/tags/tag1437.xml><?xml version="1.0" encoding="utf-8"?>
<p:tagLst xmlns:a="http://schemas.openxmlformats.org/drawingml/2006/main" xmlns:r="http://schemas.openxmlformats.org/officeDocument/2006/relationships" xmlns:p="http://schemas.openxmlformats.org/presentationml/2006/main">
  <p:tag name="NUM" val="1"/>
</p:tagLst>
</file>

<file path=ppt/tags/tag1438.xml><?xml version="1.0" encoding="utf-8"?>
<p:tagLst xmlns:a="http://schemas.openxmlformats.org/drawingml/2006/main" xmlns:r="http://schemas.openxmlformats.org/officeDocument/2006/relationships" xmlns:p="http://schemas.openxmlformats.org/presentationml/2006/main">
  <p:tag name="NUM" val="2"/>
</p:tagLst>
</file>

<file path=ppt/tags/tag1439.xml><?xml version="1.0" encoding="utf-8"?>
<p:tagLst xmlns:a="http://schemas.openxmlformats.org/drawingml/2006/main" xmlns:r="http://schemas.openxmlformats.org/officeDocument/2006/relationships" xmlns:p="http://schemas.openxmlformats.org/presentationml/2006/main">
  <p:tag name="NUM" val="6"/>
</p:tagLst>
</file>

<file path=ppt/tags/tag144.xml><?xml version="1.0" encoding="utf-8"?>
<p:tagLst xmlns:a="http://schemas.openxmlformats.org/drawingml/2006/main" xmlns:r="http://schemas.openxmlformats.org/officeDocument/2006/relationships" xmlns:p="http://schemas.openxmlformats.org/presentationml/2006/main">
  <p:tag name="NUM" val="2"/>
</p:tagLst>
</file>

<file path=ppt/tags/tag1440.xml><?xml version="1.0" encoding="utf-8"?>
<p:tagLst xmlns:a="http://schemas.openxmlformats.org/drawingml/2006/main" xmlns:r="http://schemas.openxmlformats.org/officeDocument/2006/relationships" xmlns:p="http://schemas.openxmlformats.org/presentationml/2006/main">
  <p:tag name="NUM" val="6"/>
</p:tagLst>
</file>

<file path=ppt/tags/tag1441.xml><?xml version="1.0" encoding="utf-8"?>
<p:tagLst xmlns:a="http://schemas.openxmlformats.org/drawingml/2006/main" xmlns:r="http://schemas.openxmlformats.org/officeDocument/2006/relationships" xmlns:p="http://schemas.openxmlformats.org/presentationml/2006/main">
  <p:tag name="NUM" val="3"/>
</p:tagLst>
</file>

<file path=ppt/tags/tag1442.xml><?xml version="1.0" encoding="utf-8"?>
<p:tagLst xmlns:a="http://schemas.openxmlformats.org/drawingml/2006/main" xmlns:r="http://schemas.openxmlformats.org/officeDocument/2006/relationships" xmlns:p="http://schemas.openxmlformats.org/presentationml/2006/main">
  <p:tag name="NUM" val="4"/>
</p:tagLst>
</file>

<file path=ppt/tags/tag1443.xml><?xml version="1.0" encoding="utf-8"?>
<p:tagLst xmlns:a="http://schemas.openxmlformats.org/drawingml/2006/main" xmlns:r="http://schemas.openxmlformats.org/officeDocument/2006/relationships" xmlns:p="http://schemas.openxmlformats.org/presentationml/2006/main">
  <p:tag name="NUM" val="1"/>
</p:tagLst>
</file>

<file path=ppt/tags/tag1444.xml><?xml version="1.0" encoding="utf-8"?>
<p:tagLst xmlns:a="http://schemas.openxmlformats.org/drawingml/2006/main" xmlns:r="http://schemas.openxmlformats.org/officeDocument/2006/relationships" xmlns:p="http://schemas.openxmlformats.org/presentationml/2006/main">
  <p:tag name="NUM" val="2"/>
</p:tagLst>
</file>

<file path=ppt/tags/tag1445.xml><?xml version="1.0" encoding="utf-8"?>
<p:tagLst xmlns:a="http://schemas.openxmlformats.org/drawingml/2006/main" xmlns:r="http://schemas.openxmlformats.org/officeDocument/2006/relationships" xmlns:p="http://schemas.openxmlformats.org/presentationml/2006/main">
  <p:tag name="NUM" val="6"/>
</p:tagLst>
</file>

<file path=ppt/tags/tag1446.xml><?xml version="1.0" encoding="utf-8"?>
<p:tagLst xmlns:a="http://schemas.openxmlformats.org/drawingml/2006/main" xmlns:r="http://schemas.openxmlformats.org/officeDocument/2006/relationships" xmlns:p="http://schemas.openxmlformats.org/presentationml/2006/main">
  <p:tag name="NUM" val="6"/>
</p:tagLst>
</file>

<file path=ppt/tags/tag1447.xml><?xml version="1.0" encoding="utf-8"?>
<p:tagLst xmlns:a="http://schemas.openxmlformats.org/drawingml/2006/main" xmlns:r="http://schemas.openxmlformats.org/officeDocument/2006/relationships" xmlns:p="http://schemas.openxmlformats.org/presentationml/2006/main">
  <p:tag name="NUM" val="4"/>
</p:tagLst>
</file>

<file path=ppt/tags/tag1448.xml><?xml version="1.0" encoding="utf-8"?>
<p:tagLst xmlns:a="http://schemas.openxmlformats.org/drawingml/2006/main" xmlns:r="http://schemas.openxmlformats.org/officeDocument/2006/relationships" xmlns:p="http://schemas.openxmlformats.org/presentationml/2006/main">
  <p:tag name="NUM" val="3"/>
</p:tagLst>
</file>

<file path=ppt/tags/tag1449.xml><?xml version="1.0" encoding="utf-8"?>
<p:tagLst xmlns:a="http://schemas.openxmlformats.org/drawingml/2006/main" xmlns:r="http://schemas.openxmlformats.org/officeDocument/2006/relationships" xmlns:p="http://schemas.openxmlformats.org/presentationml/2006/main">
  <p:tag name="NUM" val="2"/>
</p:tagLst>
</file>

<file path=ppt/tags/tag145.xml><?xml version="1.0" encoding="utf-8"?>
<p:tagLst xmlns:a="http://schemas.openxmlformats.org/drawingml/2006/main" xmlns:r="http://schemas.openxmlformats.org/officeDocument/2006/relationships" xmlns:p="http://schemas.openxmlformats.org/presentationml/2006/main">
  <p:tag name="NUM" val="3"/>
</p:tagLst>
</file>

<file path=ppt/tags/tag1450.xml><?xml version="1.0" encoding="utf-8"?>
<p:tagLst xmlns:a="http://schemas.openxmlformats.org/drawingml/2006/main" xmlns:r="http://schemas.openxmlformats.org/officeDocument/2006/relationships" xmlns:p="http://schemas.openxmlformats.org/presentationml/2006/main">
  <p:tag name="NUM" val="3"/>
</p:tagLst>
</file>

<file path=ppt/tags/tag1451.xml><?xml version="1.0" encoding="utf-8"?>
<p:tagLst xmlns:a="http://schemas.openxmlformats.org/drawingml/2006/main" xmlns:r="http://schemas.openxmlformats.org/officeDocument/2006/relationships" xmlns:p="http://schemas.openxmlformats.org/presentationml/2006/main">
  <p:tag name="NUM" val="3"/>
</p:tagLst>
</file>

<file path=ppt/tags/tag1452.xml><?xml version="1.0" encoding="utf-8"?>
<p:tagLst xmlns:a="http://schemas.openxmlformats.org/drawingml/2006/main" xmlns:r="http://schemas.openxmlformats.org/officeDocument/2006/relationships" xmlns:p="http://schemas.openxmlformats.org/presentationml/2006/main">
  <p:tag name="NUM" val="6"/>
</p:tagLst>
</file>

<file path=ppt/tags/tag1453.xml><?xml version="1.0" encoding="utf-8"?>
<p:tagLst xmlns:a="http://schemas.openxmlformats.org/drawingml/2006/main" xmlns:r="http://schemas.openxmlformats.org/officeDocument/2006/relationships" xmlns:p="http://schemas.openxmlformats.org/presentationml/2006/main">
  <p:tag name="NUM" val="4"/>
</p:tagLst>
</file>

<file path=ppt/tags/tag1454.xml><?xml version="1.0" encoding="utf-8"?>
<p:tagLst xmlns:a="http://schemas.openxmlformats.org/drawingml/2006/main" xmlns:r="http://schemas.openxmlformats.org/officeDocument/2006/relationships" xmlns:p="http://schemas.openxmlformats.org/presentationml/2006/main">
  <p:tag name="NUM" val="2"/>
</p:tagLst>
</file>

<file path=ppt/tags/tag1455.xml><?xml version="1.0" encoding="utf-8"?>
<p:tagLst xmlns:a="http://schemas.openxmlformats.org/drawingml/2006/main" xmlns:r="http://schemas.openxmlformats.org/officeDocument/2006/relationships" xmlns:p="http://schemas.openxmlformats.org/presentationml/2006/main">
  <p:tag name="NUM" val="3"/>
</p:tagLst>
</file>

<file path=ppt/tags/tag1456.xml><?xml version="1.0" encoding="utf-8"?>
<p:tagLst xmlns:a="http://schemas.openxmlformats.org/drawingml/2006/main" xmlns:r="http://schemas.openxmlformats.org/officeDocument/2006/relationships" xmlns:p="http://schemas.openxmlformats.org/presentationml/2006/main">
  <p:tag name="NUM" val="3"/>
</p:tagLst>
</file>

<file path=ppt/tags/tag1457.xml><?xml version="1.0" encoding="utf-8"?>
<p:tagLst xmlns:a="http://schemas.openxmlformats.org/drawingml/2006/main" xmlns:r="http://schemas.openxmlformats.org/officeDocument/2006/relationships" xmlns:p="http://schemas.openxmlformats.org/presentationml/2006/main">
  <p:tag name="NUM" val="6"/>
</p:tagLst>
</file>

<file path=ppt/tags/tag1458.xml><?xml version="1.0" encoding="utf-8"?>
<p:tagLst xmlns:a="http://schemas.openxmlformats.org/drawingml/2006/main" xmlns:r="http://schemas.openxmlformats.org/officeDocument/2006/relationships" xmlns:p="http://schemas.openxmlformats.org/presentationml/2006/main">
  <p:tag name="NUM" val="4"/>
</p:tagLst>
</file>

<file path=ppt/tags/tag1459.xml><?xml version="1.0" encoding="utf-8"?>
<p:tagLst xmlns:a="http://schemas.openxmlformats.org/drawingml/2006/main" xmlns:r="http://schemas.openxmlformats.org/officeDocument/2006/relationships" xmlns:p="http://schemas.openxmlformats.org/presentationml/2006/main">
  <p:tag name="NUM" val="2"/>
</p:tagLst>
</file>

<file path=ppt/tags/tag146.xml><?xml version="1.0" encoding="utf-8"?>
<p:tagLst xmlns:a="http://schemas.openxmlformats.org/drawingml/2006/main" xmlns:r="http://schemas.openxmlformats.org/officeDocument/2006/relationships" xmlns:p="http://schemas.openxmlformats.org/presentationml/2006/main">
  <p:tag name="NUM" val="4"/>
</p:tagLst>
</file>

<file path=ppt/tags/tag1460.xml><?xml version="1.0" encoding="utf-8"?>
<p:tagLst xmlns:a="http://schemas.openxmlformats.org/drawingml/2006/main" xmlns:r="http://schemas.openxmlformats.org/officeDocument/2006/relationships" xmlns:p="http://schemas.openxmlformats.org/presentationml/2006/main">
  <p:tag name="NUM" val="3"/>
</p:tagLst>
</file>

<file path=ppt/tags/tag1461.xml><?xml version="1.0" encoding="utf-8"?>
<p:tagLst xmlns:a="http://schemas.openxmlformats.org/drawingml/2006/main" xmlns:r="http://schemas.openxmlformats.org/officeDocument/2006/relationships" xmlns:p="http://schemas.openxmlformats.org/presentationml/2006/main">
  <p:tag name="NUM" val="3"/>
</p:tagLst>
</file>

<file path=ppt/tags/tag1462.xml><?xml version="1.0" encoding="utf-8"?>
<p:tagLst xmlns:a="http://schemas.openxmlformats.org/drawingml/2006/main" xmlns:r="http://schemas.openxmlformats.org/officeDocument/2006/relationships" xmlns:p="http://schemas.openxmlformats.org/presentationml/2006/main">
  <p:tag name="NUM" val="4"/>
</p:tagLst>
</file>

<file path=ppt/tags/tag1463.xml><?xml version="1.0" encoding="utf-8"?>
<p:tagLst xmlns:a="http://schemas.openxmlformats.org/drawingml/2006/main" xmlns:r="http://schemas.openxmlformats.org/officeDocument/2006/relationships" xmlns:p="http://schemas.openxmlformats.org/presentationml/2006/main">
  <p:tag name="NUM" val="5"/>
</p:tagLst>
</file>

<file path=ppt/tags/tag1464.xml><?xml version="1.0" encoding="utf-8"?>
<p:tagLst xmlns:a="http://schemas.openxmlformats.org/drawingml/2006/main" xmlns:r="http://schemas.openxmlformats.org/officeDocument/2006/relationships" xmlns:p="http://schemas.openxmlformats.org/presentationml/2006/main">
  <p:tag name="NUM" val="5"/>
</p:tagLst>
</file>

<file path=ppt/tags/tag1465.xml><?xml version="1.0" encoding="utf-8"?>
<p:tagLst xmlns:a="http://schemas.openxmlformats.org/drawingml/2006/main" xmlns:r="http://schemas.openxmlformats.org/officeDocument/2006/relationships" xmlns:p="http://schemas.openxmlformats.org/presentationml/2006/main">
  <p:tag name="NUM" val="6"/>
</p:tagLst>
</file>

<file path=ppt/tags/tag1466.xml><?xml version="1.0" encoding="utf-8"?>
<p:tagLst xmlns:a="http://schemas.openxmlformats.org/drawingml/2006/main" xmlns:r="http://schemas.openxmlformats.org/officeDocument/2006/relationships" xmlns:p="http://schemas.openxmlformats.org/presentationml/2006/main">
  <p:tag name="NUM" val="2"/>
</p:tagLst>
</file>

<file path=ppt/tags/tag1467.xml><?xml version="1.0" encoding="utf-8"?>
<p:tagLst xmlns:a="http://schemas.openxmlformats.org/drawingml/2006/main" xmlns:r="http://schemas.openxmlformats.org/officeDocument/2006/relationships" xmlns:p="http://schemas.openxmlformats.org/presentationml/2006/main">
  <p:tag name="NUM" val="3"/>
</p:tagLst>
</file>

<file path=ppt/tags/tag1468.xml><?xml version="1.0" encoding="utf-8"?>
<p:tagLst xmlns:a="http://schemas.openxmlformats.org/drawingml/2006/main" xmlns:r="http://schemas.openxmlformats.org/officeDocument/2006/relationships" xmlns:p="http://schemas.openxmlformats.org/presentationml/2006/main">
  <p:tag name="NUM" val="3"/>
</p:tagLst>
</file>

<file path=ppt/tags/tag1469.xml><?xml version="1.0" encoding="utf-8"?>
<p:tagLst xmlns:a="http://schemas.openxmlformats.org/drawingml/2006/main" xmlns:r="http://schemas.openxmlformats.org/officeDocument/2006/relationships" xmlns:p="http://schemas.openxmlformats.org/presentationml/2006/main">
  <p:tag name="NUM" val="4"/>
</p:tagLst>
</file>

<file path=ppt/tags/tag147.xml><?xml version="1.0" encoding="utf-8"?>
<p:tagLst xmlns:a="http://schemas.openxmlformats.org/drawingml/2006/main" xmlns:r="http://schemas.openxmlformats.org/officeDocument/2006/relationships" xmlns:p="http://schemas.openxmlformats.org/presentationml/2006/main">
  <p:tag name="NUM" val="6"/>
</p:tagLst>
</file>

<file path=ppt/tags/tag1470.xml><?xml version="1.0" encoding="utf-8"?>
<p:tagLst xmlns:a="http://schemas.openxmlformats.org/drawingml/2006/main" xmlns:r="http://schemas.openxmlformats.org/officeDocument/2006/relationships" xmlns:p="http://schemas.openxmlformats.org/presentationml/2006/main">
  <p:tag name="NUM" val="5"/>
</p:tagLst>
</file>

<file path=ppt/tags/tag1471.xml><?xml version="1.0" encoding="utf-8"?>
<p:tagLst xmlns:a="http://schemas.openxmlformats.org/drawingml/2006/main" xmlns:r="http://schemas.openxmlformats.org/officeDocument/2006/relationships" xmlns:p="http://schemas.openxmlformats.org/presentationml/2006/main">
  <p:tag name="NUM" val="5"/>
</p:tagLst>
</file>

<file path=ppt/tags/tag1472.xml><?xml version="1.0" encoding="utf-8"?>
<p:tagLst xmlns:a="http://schemas.openxmlformats.org/drawingml/2006/main" xmlns:r="http://schemas.openxmlformats.org/officeDocument/2006/relationships" xmlns:p="http://schemas.openxmlformats.org/presentationml/2006/main">
  <p:tag name="NUM" val="6"/>
</p:tagLst>
</file>

<file path=ppt/tags/tag1473.xml><?xml version="1.0" encoding="utf-8"?>
<p:tagLst xmlns:a="http://schemas.openxmlformats.org/drawingml/2006/main" xmlns:r="http://schemas.openxmlformats.org/officeDocument/2006/relationships" xmlns:p="http://schemas.openxmlformats.org/presentationml/2006/main">
  <p:tag name="NUM" val="2"/>
</p:tagLst>
</file>

<file path=ppt/tags/tag1474.xml><?xml version="1.0" encoding="utf-8"?>
<p:tagLst xmlns:a="http://schemas.openxmlformats.org/drawingml/2006/main" xmlns:r="http://schemas.openxmlformats.org/officeDocument/2006/relationships" xmlns:p="http://schemas.openxmlformats.org/presentationml/2006/main">
  <p:tag name="NUM" val="3"/>
</p:tagLst>
</file>

<file path=ppt/tags/tag1475.xml><?xml version="1.0" encoding="utf-8"?>
<p:tagLst xmlns:a="http://schemas.openxmlformats.org/drawingml/2006/main" xmlns:r="http://schemas.openxmlformats.org/officeDocument/2006/relationships" xmlns:p="http://schemas.openxmlformats.org/presentationml/2006/main">
  <p:tag name="NUM" val="3"/>
</p:tagLst>
</file>

<file path=ppt/tags/tag1476.xml><?xml version="1.0" encoding="utf-8"?>
<p:tagLst xmlns:a="http://schemas.openxmlformats.org/drawingml/2006/main" xmlns:r="http://schemas.openxmlformats.org/officeDocument/2006/relationships" xmlns:p="http://schemas.openxmlformats.org/presentationml/2006/main">
  <p:tag name="NUM" val="6"/>
</p:tagLst>
</file>

<file path=ppt/tags/tag1477.xml><?xml version="1.0" encoding="utf-8"?>
<p:tagLst xmlns:a="http://schemas.openxmlformats.org/drawingml/2006/main" xmlns:r="http://schemas.openxmlformats.org/officeDocument/2006/relationships" xmlns:p="http://schemas.openxmlformats.org/presentationml/2006/main">
  <p:tag name="NUM" val="6"/>
</p:tagLst>
</file>

<file path=ppt/tags/tag1478.xml><?xml version="1.0" encoding="utf-8"?>
<p:tagLst xmlns:a="http://schemas.openxmlformats.org/drawingml/2006/main" xmlns:r="http://schemas.openxmlformats.org/officeDocument/2006/relationships" xmlns:p="http://schemas.openxmlformats.org/presentationml/2006/main">
  <p:tag name="NUM" val="6"/>
</p:tagLst>
</file>

<file path=ppt/tags/tag1479.xml><?xml version="1.0" encoding="utf-8"?>
<p:tagLst xmlns:a="http://schemas.openxmlformats.org/drawingml/2006/main" xmlns:r="http://schemas.openxmlformats.org/officeDocument/2006/relationships" xmlns:p="http://schemas.openxmlformats.org/presentationml/2006/main">
  <p:tag name="NUM" val="4"/>
</p:tagLst>
</file>

<file path=ppt/tags/tag148.xml><?xml version="1.0" encoding="utf-8"?>
<p:tagLst xmlns:a="http://schemas.openxmlformats.org/drawingml/2006/main" xmlns:r="http://schemas.openxmlformats.org/officeDocument/2006/relationships" xmlns:p="http://schemas.openxmlformats.org/presentationml/2006/main">
  <p:tag name="NUM" val="1"/>
</p:tagLst>
</file>

<file path=ppt/tags/tag1480.xml><?xml version="1.0" encoding="utf-8"?>
<p:tagLst xmlns:a="http://schemas.openxmlformats.org/drawingml/2006/main" xmlns:r="http://schemas.openxmlformats.org/officeDocument/2006/relationships" xmlns:p="http://schemas.openxmlformats.org/presentationml/2006/main">
  <p:tag name="NUM" val="1"/>
</p:tagLst>
</file>

<file path=ppt/tags/tag1481.xml><?xml version="1.0" encoding="utf-8"?>
<p:tagLst xmlns:a="http://schemas.openxmlformats.org/drawingml/2006/main" xmlns:r="http://schemas.openxmlformats.org/officeDocument/2006/relationships" xmlns:p="http://schemas.openxmlformats.org/presentationml/2006/main">
  <p:tag name="NUM" val="2"/>
</p:tagLst>
</file>

<file path=ppt/tags/tag1482.xml><?xml version="1.0" encoding="utf-8"?>
<p:tagLst xmlns:a="http://schemas.openxmlformats.org/drawingml/2006/main" xmlns:r="http://schemas.openxmlformats.org/officeDocument/2006/relationships" xmlns:p="http://schemas.openxmlformats.org/presentationml/2006/main">
  <p:tag name="NUM" val="2"/>
</p:tagLst>
</file>

<file path=ppt/tags/tag1483.xml><?xml version="1.0" encoding="utf-8"?>
<p:tagLst xmlns:a="http://schemas.openxmlformats.org/drawingml/2006/main" xmlns:r="http://schemas.openxmlformats.org/officeDocument/2006/relationships" xmlns:p="http://schemas.openxmlformats.org/presentationml/2006/main">
  <p:tag name="NUM" val="3"/>
</p:tagLst>
</file>

<file path=ppt/tags/tag1484.xml><?xml version="1.0" encoding="utf-8"?>
<p:tagLst xmlns:a="http://schemas.openxmlformats.org/drawingml/2006/main" xmlns:r="http://schemas.openxmlformats.org/officeDocument/2006/relationships" xmlns:p="http://schemas.openxmlformats.org/presentationml/2006/main">
  <p:tag name="NUM" val="3"/>
</p:tagLst>
</file>

<file path=ppt/tags/tag1485.xml><?xml version="1.0" encoding="utf-8"?>
<p:tagLst xmlns:a="http://schemas.openxmlformats.org/drawingml/2006/main" xmlns:r="http://schemas.openxmlformats.org/officeDocument/2006/relationships" xmlns:p="http://schemas.openxmlformats.org/presentationml/2006/main">
  <p:tag name="NUM" val="84"/>
</p:tagLst>
</file>

<file path=ppt/tags/tag1486.xml><?xml version="1.0" encoding="utf-8"?>
<p:tagLst xmlns:a="http://schemas.openxmlformats.org/drawingml/2006/main" xmlns:r="http://schemas.openxmlformats.org/officeDocument/2006/relationships" xmlns:p="http://schemas.openxmlformats.org/presentationml/2006/main">
  <p:tag name="NUM" val="84"/>
</p:tagLst>
</file>

<file path=ppt/tags/tag1487.xml><?xml version="1.0" encoding="utf-8"?>
<p:tagLst xmlns:a="http://schemas.openxmlformats.org/drawingml/2006/main" xmlns:r="http://schemas.openxmlformats.org/officeDocument/2006/relationships" xmlns:p="http://schemas.openxmlformats.org/presentationml/2006/main">
  <p:tag name="NUM" val="2"/>
</p:tagLst>
</file>

<file path=ppt/tags/tag1488.xml><?xml version="1.0" encoding="utf-8"?>
<p:tagLst xmlns:a="http://schemas.openxmlformats.org/drawingml/2006/main" xmlns:r="http://schemas.openxmlformats.org/officeDocument/2006/relationships" xmlns:p="http://schemas.openxmlformats.org/presentationml/2006/main">
  <p:tag name="NUM" val="3"/>
</p:tagLst>
</file>

<file path=ppt/tags/tag1489.xml><?xml version="1.0" encoding="utf-8"?>
<p:tagLst xmlns:a="http://schemas.openxmlformats.org/drawingml/2006/main" xmlns:r="http://schemas.openxmlformats.org/officeDocument/2006/relationships" xmlns:p="http://schemas.openxmlformats.org/presentationml/2006/main">
  <p:tag name="NUM" val="84"/>
</p:tagLst>
</file>

<file path=ppt/tags/tag149.xml><?xml version="1.0" encoding="utf-8"?>
<p:tagLst xmlns:a="http://schemas.openxmlformats.org/drawingml/2006/main" xmlns:r="http://schemas.openxmlformats.org/officeDocument/2006/relationships" xmlns:p="http://schemas.openxmlformats.org/presentationml/2006/main">
  <p:tag name="NUM" val="2"/>
</p:tagLst>
</file>

<file path=ppt/tags/tag1490.xml><?xml version="1.0" encoding="utf-8"?>
<p:tagLst xmlns:a="http://schemas.openxmlformats.org/drawingml/2006/main" xmlns:r="http://schemas.openxmlformats.org/officeDocument/2006/relationships" xmlns:p="http://schemas.openxmlformats.org/presentationml/2006/main">
  <p:tag name="NUM" val="3"/>
</p:tagLst>
</file>

<file path=ppt/tags/tag1491.xml><?xml version="1.0" encoding="utf-8"?>
<p:tagLst xmlns:a="http://schemas.openxmlformats.org/drawingml/2006/main" xmlns:r="http://schemas.openxmlformats.org/officeDocument/2006/relationships" xmlns:p="http://schemas.openxmlformats.org/presentationml/2006/main">
  <p:tag name="NUM" val="84"/>
</p:tagLst>
</file>

<file path=ppt/tags/tag1492.xml><?xml version="1.0" encoding="utf-8"?>
<p:tagLst xmlns:a="http://schemas.openxmlformats.org/drawingml/2006/main" xmlns:r="http://schemas.openxmlformats.org/officeDocument/2006/relationships" xmlns:p="http://schemas.openxmlformats.org/presentationml/2006/main">
  <p:tag name="NUM" val="2"/>
</p:tagLst>
</file>

<file path=ppt/tags/tag1493.xml><?xml version="1.0" encoding="utf-8"?>
<p:tagLst xmlns:a="http://schemas.openxmlformats.org/drawingml/2006/main" xmlns:r="http://schemas.openxmlformats.org/officeDocument/2006/relationships" xmlns:p="http://schemas.openxmlformats.org/presentationml/2006/main">
  <p:tag name="NUM" val="3"/>
</p:tagLst>
</file>

<file path=ppt/tags/tag1494.xml><?xml version="1.0" encoding="utf-8"?>
<p:tagLst xmlns:a="http://schemas.openxmlformats.org/drawingml/2006/main" xmlns:r="http://schemas.openxmlformats.org/officeDocument/2006/relationships" xmlns:p="http://schemas.openxmlformats.org/presentationml/2006/main">
  <p:tag name="NUM" val="3"/>
</p:tagLst>
</file>

<file path=ppt/tags/tag1495.xml><?xml version="1.0" encoding="utf-8"?>
<p:tagLst xmlns:a="http://schemas.openxmlformats.org/drawingml/2006/main" xmlns:r="http://schemas.openxmlformats.org/officeDocument/2006/relationships" xmlns:p="http://schemas.openxmlformats.org/presentationml/2006/main">
  <p:tag name="NUM" val="2"/>
</p:tagLst>
</file>

<file path=ppt/tags/tag1496.xml><?xml version="1.0" encoding="utf-8"?>
<p:tagLst xmlns:a="http://schemas.openxmlformats.org/drawingml/2006/main" xmlns:r="http://schemas.openxmlformats.org/officeDocument/2006/relationships" xmlns:p="http://schemas.openxmlformats.org/presentationml/2006/main">
  <p:tag name="NUM" val="3"/>
</p:tagLst>
</file>

<file path=ppt/tags/tag1497.xml><?xml version="1.0" encoding="utf-8"?>
<p:tagLst xmlns:a="http://schemas.openxmlformats.org/drawingml/2006/main" xmlns:r="http://schemas.openxmlformats.org/officeDocument/2006/relationships" xmlns:p="http://schemas.openxmlformats.org/presentationml/2006/main">
  <p:tag name="NUM" val="3"/>
</p:tagLst>
</file>

<file path=ppt/tags/tag1498.xml><?xml version="1.0" encoding="utf-8"?>
<p:tagLst xmlns:a="http://schemas.openxmlformats.org/drawingml/2006/main" xmlns:r="http://schemas.openxmlformats.org/officeDocument/2006/relationships" xmlns:p="http://schemas.openxmlformats.org/presentationml/2006/main">
  <p:tag name="NUM" val="4"/>
</p:tagLst>
</file>

<file path=ppt/tags/tag1499.xml><?xml version="1.0" encoding="utf-8"?>
<p:tagLst xmlns:a="http://schemas.openxmlformats.org/drawingml/2006/main" xmlns:r="http://schemas.openxmlformats.org/officeDocument/2006/relationships" xmlns:p="http://schemas.openxmlformats.org/presentationml/2006/main">
  <p:tag name="NUM" val="2"/>
</p:tagLst>
</file>

<file path=ppt/tags/tag15.xml><?xml version="1.0" encoding="utf-8"?>
<p:tagLst xmlns:a="http://schemas.openxmlformats.org/drawingml/2006/main" xmlns:r="http://schemas.openxmlformats.org/officeDocument/2006/relationships" xmlns:p="http://schemas.openxmlformats.org/presentationml/2006/main">
  <p:tag name="NUM" val="1"/>
</p:tagLst>
</file>

<file path=ppt/tags/tag150.xml><?xml version="1.0" encoding="utf-8"?>
<p:tagLst xmlns:a="http://schemas.openxmlformats.org/drawingml/2006/main" xmlns:r="http://schemas.openxmlformats.org/officeDocument/2006/relationships" xmlns:p="http://schemas.openxmlformats.org/presentationml/2006/main">
  <p:tag name="NUM" val="3"/>
</p:tagLst>
</file>

<file path=ppt/tags/tag1500.xml><?xml version="1.0" encoding="utf-8"?>
<p:tagLst xmlns:a="http://schemas.openxmlformats.org/drawingml/2006/main" xmlns:r="http://schemas.openxmlformats.org/officeDocument/2006/relationships" xmlns:p="http://schemas.openxmlformats.org/presentationml/2006/main">
  <p:tag name="NUM" val="3"/>
</p:tagLst>
</file>

<file path=ppt/tags/tag1501.xml><?xml version="1.0" encoding="utf-8"?>
<p:tagLst xmlns:a="http://schemas.openxmlformats.org/drawingml/2006/main" xmlns:r="http://schemas.openxmlformats.org/officeDocument/2006/relationships" xmlns:p="http://schemas.openxmlformats.org/presentationml/2006/main">
  <p:tag name="NUM" val="3"/>
</p:tagLst>
</file>

<file path=ppt/tags/tag1502.xml><?xml version="1.0" encoding="utf-8"?>
<p:tagLst xmlns:a="http://schemas.openxmlformats.org/drawingml/2006/main" xmlns:r="http://schemas.openxmlformats.org/officeDocument/2006/relationships" xmlns:p="http://schemas.openxmlformats.org/presentationml/2006/main">
  <p:tag name="NUM" val="84"/>
</p:tagLst>
</file>

<file path=ppt/tags/tag1503.xml><?xml version="1.0" encoding="utf-8"?>
<p:tagLst xmlns:a="http://schemas.openxmlformats.org/drawingml/2006/main" xmlns:r="http://schemas.openxmlformats.org/officeDocument/2006/relationships" xmlns:p="http://schemas.openxmlformats.org/presentationml/2006/main">
  <p:tag name="NUM" val="84"/>
</p:tagLst>
</file>

<file path=ppt/tags/tag1504.xml><?xml version="1.0" encoding="utf-8"?>
<p:tagLst xmlns:a="http://schemas.openxmlformats.org/drawingml/2006/main" xmlns:r="http://schemas.openxmlformats.org/officeDocument/2006/relationships" xmlns:p="http://schemas.openxmlformats.org/presentationml/2006/main">
  <p:tag name="NUM" val="2"/>
</p:tagLst>
</file>

<file path=ppt/tags/tag1505.xml><?xml version="1.0" encoding="utf-8"?>
<p:tagLst xmlns:a="http://schemas.openxmlformats.org/drawingml/2006/main" xmlns:r="http://schemas.openxmlformats.org/officeDocument/2006/relationships" xmlns:p="http://schemas.openxmlformats.org/presentationml/2006/main">
  <p:tag name="NUM" val="3"/>
</p:tagLst>
</file>

<file path=ppt/tags/tag1506.xml><?xml version="1.0" encoding="utf-8"?>
<p:tagLst xmlns:a="http://schemas.openxmlformats.org/drawingml/2006/main" xmlns:r="http://schemas.openxmlformats.org/officeDocument/2006/relationships" xmlns:p="http://schemas.openxmlformats.org/presentationml/2006/main">
  <p:tag name="NUM" val="3"/>
</p:tagLst>
</file>

<file path=ppt/tags/tag1507.xml><?xml version="1.0" encoding="utf-8"?>
<p:tagLst xmlns:a="http://schemas.openxmlformats.org/drawingml/2006/main" xmlns:r="http://schemas.openxmlformats.org/officeDocument/2006/relationships" xmlns:p="http://schemas.openxmlformats.org/presentationml/2006/main">
  <p:tag name="NUM" val="84"/>
</p:tagLst>
</file>

<file path=ppt/tags/tag1508.xml><?xml version="1.0" encoding="utf-8"?>
<p:tagLst xmlns:a="http://schemas.openxmlformats.org/drawingml/2006/main" xmlns:r="http://schemas.openxmlformats.org/officeDocument/2006/relationships" xmlns:p="http://schemas.openxmlformats.org/presentationml/2006/main">
  <p:tag name="NUM" val="84"/>
</p:tagLst>
</file>

<file path=ppt/tags/tag1509.xml><?xml version="1.0" encoding="utf-8"?>
<p:tagLst xmlns:a="http://schemas.openxmlformats.org/drawingml/2006/main" xmlns:r="http://schemas.openxmlformats.org/officeDocument/2006/relationships" xmlns:p="http://schemas.openxmlformats.org/presentationml/2006/main">
  <p:tag name="NUM" val="2"/>
</p:tagLst>
</file>

<file path=ppt/tags/tag151.xml><?xml version="1.0" encoding="utf-8"?>
<p:tagLst xmlns:a="http://schemas.openxmlformats.org/drawingml/2006/main" xmlns:r="http://schemas.openxmlformats.org/officeDocument/2006/relationships" xmlns:p="http://schemas.openxmlformats.org/presentationml/2006/main">
  <p:tag name="NUM" val="6"/>
</p:tagLst>
</file>

<file path=ppt/tags/tag1510.xml><?xml version="1.0" encoding="utf-8"?>
<p:tagLst xmlns:a="http://schemas.openxmlformats.org/drawingml/2006/main" xmlns:r="http://schemas.openxmlformats.org/officeDocument/2006/relationships" xmlns:p="http://schemas.openxmlformats.org/presentationml/2006/main">
  <p:tag name="NUM" val="3"/>
</p:tagLst>
</file>

<file path=ppt/tags/tag1511.xml><?xml version="1.0" encoding="utf-8"?>
<p:tagLst xmlns:a="http://schemas.openxmlformats.org/drawingml/2006/main" xmlns:r="http://schemas.openxmlformats.org/officeDocument/2006/relationships" xmlns:p="http://schemas.openxmlformats.org/presentationml/2006/main">
  <p:tag name="NUM" val="3"/>
</p:tagLst>
</file>

<file path=ppt/tags/tag1512.xml><?xml version="1.0" encoding="utf-8"?>
<p:tagLst xmlns:a="http://schemas.openxmlformats.org/drawingml/2006/main" xmlns:r="http://schemas.openxmlformats.org/officeDocument/2006/relationships" xmlns:p="http://schemas.openxmlformats.org/presentationml/2006/main">
  <p:tag name="NUM" val="2"/>
</p:tagLst>
</file>

<file path=ppt/tags/tag1513.xml><?xml version="1.0" encoding="utf-8"?>
<p:tagLst xmlns:a="http://schemas.openxmlformats.org/drawingml/2006/main" xmlns:r="http://schemas.openxmlformats.org/officeDocument/2006/relationships" xmlns:p="http://schemas.openxmlformats.org/presentationml/2006/main">
  <p:tag name="NUM" val="3"/>
</p:tagLst>
</file>

<file path=ppt/tags/tag1514.xml><?xml version="1.0" encoding="utf-8"?>
<p:tagLst xmlns:a="http://schemas.openxmlformats.org/drawingml/2006/main" xmlns:r="http://schemas.openxmlformats.org/officeDocument/2006/relationships" xmlns:p="http://schemas.openxmlformats.org/presentationml/2006/main">
  <p:tag name="NUM" val="3"/>
</p:tagLst>
</file>

<file path=ppt/tags/tag1515.xml><?xml version="1.0" encoding="utf-8"?>
<p:tagLst xmlns:a="http://schemas.openxmlformats.org/drawingml/2006/main" xmlns:r="http://schemas.openxmlformats.org/officeDocument/2006/relationships" xmlns:p="http://schemas.openxmlformats.org/presentationml/2006/main">
  <p:tag name="NUM" val="2"/>
</p:tagLst>
</file>

<file path=ppt/tags/tag1516.xml><?xml version="1.0" encoding="utf-8"?>
<p:tagLst xmlns:a="http://schemas.openxmlformats.org/drawingml/2006/main" xmlns:r="http://schemas.openxmlformats.org/officeDocument/2006/relationships" xmlns:p="http://schemas.openxmlformats.org/presentationml/2006/main">
  <p:tag name="NUM" val="3"/>
</p:tagLst>
</file>

<file path=ppt/tags/tag1517.xml><?xml version="1.0" encoding="utf-8"?>
<p:tagLst xmlns:a="http://schemas.openxmlformats.org/drawingml/2006/main" xmlns:r="http://schemas.openxmlformats.org/officeDocument/2006/relationships" xmlns:p="http://schemas.openxmlformats.org/presentationml/2006/main">
  <p:tag name="NUM" val="3"/>
</p:tagLst>
</file>

<file path=ppt/tags/tag1518.xml><?xml version="1.0" encoding="utf-8"?>
<p:tagLst xmlns:a="http://schemas.openxmlformats.org/drawingml/2006/main" xmlns:r="http://schemas.openxmlformats.org/officeDocument/2006/relationships" xmlns:p="http://schemas.openxmlformats.org/presentationml/2006/main">
  <p:tag name="NUM" val="2"/>
</p:tagLst>
</file>

<file path=ppt/tags/tag1519.xml><?xml version="1.0" encoding="utf-8"?>
<p:tagLst xmlns:a="http://schemas.openxmlformats.org/drawingml/2006/main" xmlns:r="http://schemas.openxmlformats.org/officeDocument/2006/relationships" xmlns:p="http://schemas.openxmlformats.org/presentationml/2006/main">
  <p:tag name="NUM" val="3"/>
</p:tagLst>
</file>

<file path=ppt/tags/tag152.xml><?xml version="1.0" encoding="utf-8"?>
<p:tagLst xmlns:a="http://schemas.openxmlformats.org/drawingml/2006/main" xmlns:r="http://schemas.openxmlformats.org/officeDocument/2006/relationships" xmlns:p="http://schemas.openxmlformats.org/presentationml/2006/main">
  <p:tag name="NUM" val="4"/>
</p:tagLst>
</file>

<file path=ppt/tags/tag1520.xml><?xml version="1.0" encoding="utf-8"?>
<p:tagLst xmlns:a="http://schemas.openxmlformats.org/drawingml/2006/main" xmlns:r="http://schemas.openxmlformats.org/officeDocument/2006/relationships" xmlns:p="http://schemas.openxmlformats.org/presentationml/2006/main">
  <p:tag name="NUM" val="3"/>
</p:tagLst>
</file>

<file path=ppt/tags/tag1521.xml><?xml version="1.0" encoding="utf-8"?>
<p:tagLst xmlns:a="http://schemas.openxmlformats.org/drawingml/2006/main" xmlns:r="http://schemas.openxmlformats.org/officeDocument/2006/relationships" xmlns:p="http://schemas.openxmlformats.org/presentationml/2006/main">
  <p:tag name="NUM" val="2"/>
</p:tagLst>
</file>

<file path=ppt/tags/tag1522.xml><?xml version="1.0" encoding="utf-8"?>
<p:tagLst xmlns:a="http://schemas.openxmlformats.org/drawingml/2006/main" xmlns:r="http://schemas.openxmlformats.org/officeDocument/2006/relationships" xmlns:p="http://schemas.openxmlformats.org/presentationml/2006/main">
  <p:tag name="NUM" val="3"/>
</p:tagLst>
</file>

<file path=ppt/tags/tag1523.xml><?xml version="1.0" encoding="utf-8"?>
<p:tagLst xmlns:a="http://schemas.openxmlformats.org/drawingml/2006/main" xmlns:r="http://schemas.openxmlformats.org/officeDocument/2006/relationships" xmlns:p="http://schemas.openxmlformats.org/presentationml/2006/main">
  <p:tag name="NUM" val="3"/>
</p:tagLst>
</file>

<file path=ppt/tags/tag1524.xml><?xml version="1.0" encoding="utf-8"?>
<p:tagLst xmlns:a="http://schemas.openxmlformats.org/drawingml/2006/main" xmlns:r="http://schemas.openxmlformats.org/officeDocument/2006/relationships" xmlns:p="http://schemas.openxmlformats.org/presentationml/2006/main">
  <p:tag name="NUM" val="2"/>
</p:tagLst>
</file>

<file path=ppt/tags/tag1525.xml><?xml version="1.0" encoding="utf-8"?>
<p:tagLst xmlns:a="http://schemas.openxmlformats.org/drawingml/2006/main" xmlns:r="http://schemas.openxmlformats.org/officeDocument/2006/relationships" xmlns:p="http://schemas.openxmlformats.org/presentationml/2006/main">
  <p:tag name="NUM" val="3"/>
</p:tagLst>
</file>

<file path=ppt/tags/tag1526.xml><?xml version="1.0" encoding="utf-8"?>
<p:tagLst xmlns:a="http://schemas.openxmlformats.org/drawingml/2006/main" xmlns:r="http://schemas.openxmlformats.org/officeDocument/2006/relationships" xmlns:p="http://schemas.openxmlformats.org/presentationml/2006/main">
  <p:tag name="NUM" val="3"/>
</p:tagLst>
</file>

<file path=ppt/tags/tag1527.xml><?xml version="1.0" encoding="utf-8"?>
<p:tagLst xmlns:a="http://schemas.openxmlformats.org/drawingml/2006/main" xmlns:r="http://schemas.openxmlformats.org/officeDocument/2006/relationships" xmlns:p="http://schemas.openxmlformats.org/presentationml/2006/main">
  <p:tag name="NUM" val="84"/>
</p:tagLst>
</file>

<file path=ppt/tags/tag1528.xml><?xml version="1.0" encoding="utf-8"?>
<p:tagLst xmlns:a="http://schemas.openxmlformats.org/drawingml/2006/main" xmlns:r="http://schemas.openxmlformats.org/officeDocument/2006/relationships" xmlns:p="http://schemas.openxmlformats.org/presentationml/2006/main">
  <p:tag name="NUM" val="84"/>
</p:tagLst>
</file>

<file path=ppt/tags/tag1529.xml><?xml version="1.0" encoding="utf-8"?>
<p:tagLst xmlns:a="http://schemas.openxmlformats.org/drawingml/2006/main" xmlns:r="http://schemas.openxmlformats.org/officeDocument/2006/relationships" xmlns:p="http://schemas.openxmlformats.org/presentationml/2006/main">
  <p:tag name="NUM" val="2"/>
</p:tagLst>
</file>

<file path=ppt/tags/tag153.xml><?xml version="1.0" encoding="utf-8"?>
<p:tagLst xmlns:a="http://schemas.openxmlformats.org/drawingml/2006/main" xmlns:r="http://schemas.openxmlformats.org/officeDocument/2006/relationships" xmlns:p="http://schemas.openxmlformats.org/presentationml/2006/main">
  <p:tag name="NUM" val="6"/>
</p:tagLst>
</file>

<file path=ppt/tags/tag1530.xml><?xml version="1.0" encoding="utf-8"?>
<p:tagLst xmlns:a="http://schemas.openxmlformats.org/drawingml/2006/main" xmlns:r="http://schemas.openxmlformats.org/officeDocument/2006/relationships" xmlns:p="http://schemas.openxmlformats.org/presentationml/2006/main">
  <p:tag name="NUM" val="3"/>
</p:tagLst>
</file>

<file path=ppt/tags/tag1531.xml><?xml version="1.0" encoding="utf-8"?>
<p:tagLst xmlns:a="http://schemas.openxmlformats.org/drawingml/2006/main" xmlns:r="http://schemas.openxmlformats.org/officeDocument/2006/relationships" xmlns:p="http://schemas.openxmlformats.org/presentationml/2006/main">
  <p:tag name="NUM" val="3"/>
</p:tagLst>
</file>

<file path=ppt/tags/tag1532.xml><?xml version="1.0" encoding="utf-8"?>
<p:tagLst xmlns:a="http://schemas.openxmlformats.org/drawingml/2006/main" xmlns:r="http://schemas.openxmlformats.org/officeDocument/2006/relationships" xmlns:p="http://schemas.openxmlformats.org/presentationml/2006/main">
  <p:tag name="NUM" val="84"/>
</p:tagLst>
</file>

<file path=ppt/tags/tag1533.xml><?xml version="1.0" encoding="utf-8"?>
<p:tagLst xmlns:a="http://schemas.openxmlformats.org/drawingml/2006/main" xmlns:r="http://schemas.openxmlformats.org/officeDocument/2006/relationships" xmlns:p="http://schemas.openxmlformats.org/presentationml/2006/main">
  <p:tag name="NUM" val="84"/>
</p:tagLst>
</file>

<file path=ppt/tags/tag1534.xml><?xml version="1.0" encoding="utf-8"?>
<p:tagLst xmlns:a="http://schemas.openxmlformats.org/drawingml/2006/main" xmlns:r="http://schemas.openxmlformats.org/officeDocument/2006/relationships" xmlns:p="http://schemas.openxmlformats.org/presentationml/2006/main">
  <p:tag name="NUM" val="2"/>
</p:tagLst>
</file>

<file path=ppt/tags/tag1535.xml><?xml version="1.0" encoding="utf-8"?>
<p:tagLst xmlns:a="http://schemas.openxmlformats.org/drawingml/2006/main" xmlns:r="http://schemas.openxmlformats.org/officeDocument/2006/relationships" xmlns:p="http://schemas.openxmlformats.org/presentationml/2006/main">
  <p:tag name="NUM" val="3"/>
</p:tagLst>
</file>

<file path=ppt/tags/tag1536.xml><?xml version="1.0" encoding="utf-8"?>
<p:tagLst xmlns:a="http://schemas.openxmlformats.org/drawingml/2006/main" xmlns:r="http://schemas.openxmlformats.org/officeDocument/2006/relationships" xmlns:p="http://schemas.openxmlformats.org/presentationml/2006/main">
  <p:tag name="NUM" val="3"/>
</p:tagLst>
</file>

<file path=ppt/tags/tag1537.xml><?xml version="1.0" encoding="utf-8"?>
<p:tagLst xmlns:a="http://schemas.openxmlformats.org/drawingml/2006/main" xmlns:r="http://schemas.openxmlformats.org/officeDocument/2006/relationships" xmlns:p="http://schemas.openxmlformats.org/presentationml/2006/main">
  <p:tag name="NUM" val="4"/>
</p:tagLst>
</file>

<file path=ppt/tags/tag1538.xml><?xml version="1.0" encoding="utf-8"?>
<p:tagLst xmlns:a="http://schemas.openxmlformats.org/drawingml/2006/main" xmlns:r="http://schemas.openxmlformats.org/officeDocument/2006/relationships" xmlns:p="http://schemas.openxmlformats.org/presentationml/2006/main">
  <p:tag name="NUM" val="4"/>
</p:tagLst>
</file>

<file path=ppt/tags/tag1539.xml><?xml version="1.0" encoding="utf-8"?>
<p:tagLst xmlns:a="http://schemas.openxmlformats.org/drawingml/2006/main" xmlns:r="http://schemas.openxmlformats.org/officeDocument/2006/relationships" xmlns:p="http://schemas.openxmlformats.org/presentationml/2006/main">
  <p:tag name="NUM" val="1"/>
</p:tagLst>
</file>

<file path=ppt/tags/tag154.xml><?xml version="1.0" encoding="utf-8"?>
<p:tagLst xmlns:a="http://schemas.openxmlformats.org/drawingml/2006/main" xmlns:r="http://schemas.openxmlformats.org/officeDocument/2006/relationships" xmlns:p="http://schemas.openxmlformats.org/presentationml/2006/main">
  <p:tag name="NUM" val="1"/>
</p:tagLst>
</file>

<file path=ppt/tags/tag1540.xml><?xml version="1.0" encoding="utf-8"?>
<p:tagLst xmlns:a="http://schemas.openxmlformats.org/drawingml/2006/main" xmlns:r="http://schemas.openxmlformats.org/officeDocument/2006/relationships" xmlns:p="http://schemas.openxmlformats.org/presentationml/2006/main">
  <p:tag name="NUM" val="2"/>
</p:tagLst>
</file>

<file path=ppt/tags/tag1541.xml><?xml version="1.0" encoding="utf-8"?>
<p:tagLst xmlns:a="http://schemas.openxmlformats.org/drawingml/2006/main" xmlns:r="http://schemas.openxmlformats.org/officeDocument/2006/relationships" xmlns:p="http://schemas.openxmlformats.org/presentationml/2006/main">
  <p:tag name="NUM" val="3"/>
</p:tagLst>
</file>

<file path=ppt/tags/tag1542.xml><?xml version="1.0" encoding="utf-8"?>
<p:tagLst xmlns:a="http://schemas.openxmlformats.org/drawingml/2006/main" xmlns:r="http://schemas.openxmlformats.org/officeDocument/2006/relationships" xmlns:p="http://schemas.openxmlformats.org/presentationml/2006/main">
  <p:tag name="NUM" val="4"/>
</p:tagLst>
</file>

<file path=ppt/tags/tag1543.xml><?xml version="1.0" encoding="utf-8"?>
<p:tagLst xmlns:a="http://schemas.openxmlformats.org/drawingml/2006/main" xmlns:r="http://schemas.openxmlformats.org/officeDocument/2006/relationships" xmlns:p="http://schemas.openxmlformats.org/presentationml/2006/main">
  <p:tag name="NUM" val="5"/>
</p:tagLst>
</file>

<file path=ppt/tags/tag1544.xml><?xml version="1.0" encoding="utf-8"?>
<p:tagLst xmlns:a="http://schemas.openxmlformats.org/drawingml/2006/main" xmlns:r="http://schemas.openxmlformats.org/officeDocument/2006/relationships" xmlns:p="http://schemas.openxmlformats.org/presentationml/2006/main">
  <p:tag name="NUM" val="6"/>
</p:tagLst>
</file>

<file path=ppt/tags/tag1545.xml><?xml version="1.0" encoding="utf-8"?>
<p:tagLst xmlns:a="http://schemas.openxmlformats.org/drawingml/2006/main" xmlns:r="http://schemas.openxmlformats.org/officeDocument/2006/relationships" xmlns:p="http://schemas.openxmlformats.org/presentationml/2006/main">
  <p:tag name="NUM" val="84"/>
</p:tagLst>
</file>

<file path=ppt/tags/tag1546.xml><?xml version="1.0" encoding="utf-8"?>
<p:tagLst xmlns:a="http://schemas.openxmlformats.org/drawingml/2006/main" xmlns:r="http://schemas.openxmlformats.org/officeDocument/2006/relationships" xmlns:p="http://schemas.openxmlformats.org/presentationml/2006/main">
  <p:tag name="NUM" val="1"/>
</p:tagLst>
</file>

<file path=ppt/tags/tag1547.xml><?xml version="1.0" encoding="utf-8"?>
<p:tagLst xmlns:a="http://schemas.openxmlformats.org/drawingml/2006/main" xmlns:r="http://schemas.openxmlformats.org/officeDocument/2006/relationships" xmlns:p="http://schemas.openxmlformats.org/presentationml/2006/main">
  <p:tag name="NUM" val="2"/>
</p:tagLst>
</file>

<file path=ppt/tags/tag1548.xml><?xml version="1.0" encoding="utf-8"?>
<p:tagLst xmlns:a="http://schemas.openxmlformats.org/drawingml/2006/main" xmlns:r="http://schemas.openxmlformats.org/officeDocument/2006/relationships" xmlns:p="http://schemas.openxmlformats.org/presentationml/2006/main">
  <p:tag name="NUM" val="3"/>
</p:tagLst>
</file>

<file path=ppt/tags/tag1549.xml><?xml version="1.0" encoding="utf-8"?>
<p:tagLst xmlns:a="http://schemas.openxmlformats.org/drawingml/2006/main" xmlns:r="http://schemas.openxmlformats.org/officeDocument/2006/relationships" xmlns:p="http://schemas.openxmlformats.org/presentationml/2006/main">
  <p:tag name="NUM" val="4"/>
</p:tagLst>
</file>

<file path=ppt/tags/tag155.xml><?xml version="1.0" encoding="utf-8"?>
<p:tagLst xmlns:a="http://schemas.openxmlformats.org/drawingml/2006/main" xmlns:r="http://schemas.openxmlformats.org/officeDocument/2006/relationships" xmlns:p="http://schemas.openxmlformats.org/presentationml/2006/main">
  <p:tag name="NUM" val="2"/>
</p:tagLst>
</file>

<file path=ppt/tags/tag1550.xml><?xml version="1.0" encoding="utf-8"?>
<p:tagLst xmlns:a="http://schemas.openxmlformats.org/drawingml/2006/main" xmlns:r="http://schemas.openxmlformats.org/officeDocument/2006/relationships" xmlns:p="http://schemas.openxmlformats.org/presentationml/2006/main">
  <p:tag name="NUM" val="5"/>
</p:tagLst>
</file>

<file path=ppt/tags/tag1551.xml><?xml version="1.0" encoding="utf-8"?>
<p:tagLst xmlns:a="http://schemas.openxmlformats.org/drawingml/2006/main" xmlns:r="http://schemas.openxmlformats.org/officeDocument/2006/relationships" xmlns:p="http://schemas.openxmlformats.org/presentationml/2006/main">
  <p:tag name="NUM" val="6"/>
</p:tagLst>
</file>

<file path=ppt/tags/tag1552.xml><?xml version="1.0" encoding="utf-8"?>
<p:tagLst xmlns:a="http://schemas.openxmlformats.org/drawingml/2006/main" xmlns:r="http://schemas.openxmlformats.org/officeDocument/2006/relationships" xmlns:p="http://schemas.openxmlformats.org/presentationml/2006/main">
  <p:tag name="NUM" val="84"/>
</p:tagLst>
</file>

<file path=ppt/tags/tag1553.xml><?xml version="1.0" encoding="utf-8"?>
<p:tagLst xmlns:a="http://schemas.openxmlformats.org/drawingml/2006/main" xmlns:r="http://schemas.openxmlformats.org/officeDocument/2006/relationships" xmlns:p="http://schemas.openxmlformats.org/presentationml/2006/main">
  <p:tag name="NUM" val="2"/>
</p:tagLst>
</file>

<file path=ppt/tags/tag1554.xml><?xml version="1.0" encoding="utf-8"?>
<p:tagLst xmlns:a="http://schemas.openxmlformats.org/drawingml/2006/main" xmlns:r="http://schemas.openxmlformats.org/officeDocument/2006/relationships" xmlns:p="http://schemas.openxmlformats.org/presentationml/2006/main">
  <p:tag name="NUM" val="3"/>
</p:tagLst>
</file>

<file path=ppt/tags/tag1555.xml><?xml version="1.0" encoding="utf-8"?>
<p:tagLst xmlns:a="http://schemas.openxmlformats.org/drawingml/2006/main" xmlns:r="http://schemas.openxmlformats.org/officeDocument/2006/relationships" xmlns:p="http://schemas.openxmlformats.org/presentationml/2006/main">
  <p:tag name="NUM" val="3"/>
</p:tagLst>
</file>

<file path=ppt/tags/tag1556.xml><?xml version="1.0" encoding="utf-8"?>
<p:tagLst xmlns:a="http://schemas.openxmlformats.org/drawingml/2006/main" xmlns:r="http://schemas.openxmlformats.org/officeDocument/2006/relationships" xmlns:p="http://schemas.openxmlformats.org/presentationml/2006/main">
  <p:tag name="NUM" val="4"/>
</p:tagLst>
</file>

<file path=ppt/tags/tag1557.xml><?xml version="1.0" encoding="utf-8"?>
<p:tagLst xmlns:a="http://schemas.openxmlformats.org/drawingml/2006/main" xmlns:r="http://schemas.openxmlformats.org/officeDocument/2006/relationships" xmlns:p="http://schemas.openxmlformats.org/presentationml/2006/main">
  <p:tag name="NUM" val="4"/>
</p:tagLst>
</file>

<file path=ppt/tags/tag1558.xml><?xml version="1.0" encoding="utf-8"?>
<p:tagLst xmlns:a="http://schemas.openxmlformats.org/drawingml/2006/main" xmlns:r="http://schemas.openxmlformats.org/officeDocument/2006/relationships" xmlns:p="http://schemas.openxmlformats.org/presentationml/2006/main">
  <p:tag name="NUM" val="4"/>
</p:tagLst>
</file>

<file path=ppt/tags/tag1559.xml><?xml version="1.0" encoding="utf-8"?>
<p:tagLst xmlns:a="http://schemas.openxmlformats.org/drawingml/2006/main" xmlns:r="http://schemas.openxmlformats.org/officeDocument/2006/relationships" xmlns:p="http://schemas.openxmlformats.org/presentationml/2006/main">
  <p:tag name="NUM" val="4"/>
</p:tagLst>
</file>

<file path=ppt/tags/tag156.xml><?xml version="1.0" encoding="utf-8"?>
<p:tagLst xmlns:a="http://schemas.openxmlformats.org/drawingml/2006/main" xmlns:r="http://schemas.openxmlformats.org/officeDocument/2006/relationships" xmlns:p="http://schemas.openxmlformats.org/presentationml/2006/main">
  <p:tag name="NUM" val="3"/>
</p:tagLst>
</file>

<file path=ppt/tags/tag1560.xml><?xml version="1.0" encoding="utf-8"?>
<p:tagLst xmlns:a="http://schemas.openxmlformats.org/drawingml/2006/main" xmlns:r="http://schemas.openxmlformats.org/officeDocument/2006/relationships" xmlns:p="http://schemas.openxmlformats.org/presentationml/2006/main">
  <p:tag name="NUM" val="4"/>
</p:tagLst>
</file>

<file path=ppt/tags/tag1561.xml><?xml version="1.0" encoding="utf-8"?>
<p:tagLst xmlns:a="http://schemas.openxmlformats.org/drawingml/2006/main" xmlns:r="http://schemas.openxmlformats.org/officeDocument/2006/relationships" xmlns:p="http://schemas.openxmlformats.org/presentationml/2006/main">
  <p:tag name="NUM" val="4"/>
</p:tagLst>
</file>

<file path=ppt/tags/tag1562.xml><?xml version="1.0" encoding="utf-8"?>
<p:tagLst xmlns:a="http://schemas.openxmlformats.org/drawingml/2006/main" xmlns:r="http://schemas.openxmlformats.org/officeDocument/2006/relationships" xmlns:p="http://schemas.openxmlformats.org/presentationml/2006/main">
  <p:tag name="NUM" val="4"/>
</p:tagLst>
</file>

<file path=ppt/tags/tag1563.xml><?xml version="1.0" encoding="utf-8"?>
<p:tagLst xmlns:a="http://schemas.openxmlformats.org/drawingml/2006/main" xmlns:r="http://schemas.openxmlformats.org/officeDocument/2006/relationships" xmlns:p="http://schemas.openxmlformats.org/presentationml/2006/main">
  <p:tag name="NUM" val="4"/>
</p:tagLst>
</file>

<file path=ppt/tags/tag1564.xml><?xml version="1.0" encoding="utf-8"?>
<p:tagLst xmlns:a="http://schemas.openxmlformats.org/drawingml/2006/main" xmlns:r="http://schemas.openxmlformats.org/officeDocument/2006/relationships" xmlns:p="http://schemas.openxmlformats.org/presentationml/2006/main">
  <p:tag name="NUM" val="1"/>
</p:tagLst>
</file>

<file path=ppt/tags/tag1565.xml><?xml version="1.0" encoding="utf-8"?>
<p:tagLst xmlns:a="http://schemas.openxmlformats.org/drawingml/2006/main" xmlns:r="http://schemas.openxmlformats.org/officeDocument/2006/relationships" xmlns:p="http://schemas.openxmlformats.org/presentationml/2006/main">
  <p:tag name="NUM" val="2"/>
</p:tagLst>
</file>

<file path=ppt/tags/tag157.xml><?xml version="1.0" encoding="utf-8"?>
<p:tagLst xmlns:a="http://schemas.openxmlformats.org/drawingml/2006/main" xmlns:r="http://schemas.openxmlformats.org/officeDocument/2006/relationships" xmlns:p="http://schemas.openxmlformats.org/presentationml/2006/main">
  <p:tag name="NUM" val="4"/>
</p:tagLst>
</file>

<file path=ppt/tags/tag158.xml><?xml version="1.0" encoding="utf-8"?>
<p:tagLst xmlns:a="http://schemas.openxmlformats.org/drawingml/2006/main" xmlns:r="http://schemas.openxmlformats.org/officeDocument/2006/relationships" xmlns:p="http://schemas.openxmlformats.org/presentationml/2006/main">
  <p:tag name="NUM" val="6"/>
</p:tagLst>
</file>

<file path=ppt/tags/tag159.xml><?xml version="1.0" encoding="utf-8"?>
<p:tagLst xmlns:a="http://schemas.openxmlformats.org/drawingml/2006/main" xmlns:r="http://schemas.openxmlformats.org/officeDocument/2006/relationships" xmlns:p="http://schemas.openxmlformats.org/presentationml/2006/main">
  <p:tag name="NUM" val="2"/>
</p:tagLst>
</file>

<file path=ppt/tags/tag16.xml><?xml version="1.0" encoding="utf-8"?>
<p:tagLst xmlns:a="http://schemas.openxmlformats.org/drawingml/2006/main" xmlns:r="http://schemas.openxmlformats.org/officeDocument/2006/relationships" xmlns:p="http://schemas.openxmlformats.org/presentationml/2006/main">
  <p:tag name="NUM" val="2"/>
</p:tagLst>
</file>

<file path=ppt/tags/tag160.xml><?xml version="1.0" encoding="utf-8"?>
<p:tagLst xmlns:a="http://schemas.openxmlformats.org/drawingml/2006/main" xmlns:r="http://schemas.openxmlformats.org/officeDocument/2006/relationships" xmlns:p="http://schemas.openxmlformats.org/presentationml/2006/main">
  <p:tag name="NUM" val="3"/>
</p:tagLst>
</file>

<file path=ppt/tags/tag161.xml><?xml version="1.0" encoding="utf-8"?>
<p:tagLst xmlns:a="http://schemas.openxmlformats.org/drawingml/2006/main" xmlns:r="http://schemas.openxmlformats.org/officeDocument/2006/relationships" xmlns:p="http://schemas.openxmlformats.org/presentationml/2006/main">
  <p:tag name="NUM" val="3"/>
</p:tagLst>
</file>

<file path=ppt/tags/tag162.xml><?xml version="1.0" encoding="utf-8"?>
<p:tagLst xmlns:a="http://schemas.openxmlformats.org/drawingml/2006/main" xmlns:r="http://schemas.openxmlformats.org/officeDocument/2006/relationships" xmlns:p="http://schemas.openxmlformats.org/presentationml/2006/main">
  <p:tag name="NUM" val="4"/>
</p:tagLst>
</file>

<file path=ppt/tags/tag163.xml><?xml version="1.0" encoding="utf-8"?>
<p:tagLst xmlns:a="http://schemas.openxmlformats.org/drawingml/2006/main" xmlns:r="http://schemas.openxmlformats.org/officeDocument/2006/relationships" xmlns:p="http://schemas.openxmlformats.org/presentationml/2006/main">
  <p:tag name="NUM" val="5"/>
</p:tagLst>
</file>

<file path=ppt/tags/tag164.xml><?xml version="1.0" encoding="utf-8"?>
<p:tagLst xmlns:a="http://schemas.openxmlformats.org/drawingml/2006/main" xmlns:r="http://schemas.openxmlformats.org/officeDocument/2006/relationships" xmlns:p="http://schemas.openxmlformats.org/presentationml/2006/main">
  <p:tag name="NUM" val="2"/>
</p:tagLst>
</file>

<file path=ppt/tags/tag165.xml><?xml version="1.0" encoding="utf-8"?>
<p:tagLst xmlns:a="http://schemas.openxmlformats.org/drawingml/2006/main" xmlns:r="http://schemas.openxmlformats.org/officeDocument/2006/relationships" xmlns:p="http://schemas.openxmlformats.org/presentationml/2006/main">
  <p:tag name="NUM" val="3"/>
</p:tagLst>
</file>

<file path=ppt/tags/tag166.xml><?xml version="1.0" encoding="utf-8"?>
<p:tagLst xmlns:a="http://schemas.openxmlformats.org/drawingml/2006/main" xmlns:r="http://schemas.openxmlformats.org/officeDocument/2006/relationships" xmlns:p="http://schemas.openxmlformats.org/presentationml/2006/main">
  <p:tag name="NUM" val="3"/>
</p:tagLst>
</file>

<file path=ppt/tags/tag167.xml><?xml version="1.0" encoding="utf-8"?>
<p:tagLst xmlns:a="http://schemas.openxmlformats.org/drawingml/2006/main" xmlns:r="http://schemas.openxmlformats.org/officeDocument/2006/relationships" xmlns:p="http://schemas.openxmlformats.org/presentationml/2006/main">
  <p:tag name="NUM" val="4"/>
</p:tagLst>
</file>

<file path=ppt/tags/tag168.xml><?xml version="1.0" encoding="utf-8"?>
<p:tagLst xmlns:a="http://schemas.openxmlformats.org/drawingml/2006/main" xmlns:r="http://schemas.openxmlformats.org/officeDocument/2006/relationships" xmlns:p="http://schemas.openxmlformats.org/presentationml/2006/main">
  <p:tag name="NUM" val="5"/>
</p:tagLst>
</file>

<file path=ppt/tags/tag169.xml><?xml version="1.0" encoding="utf-8"?>
<p:tagLst xmlns:a="http://schemas.openxmlformats.org/drawingml/2006/main" xmlns:r="http://schemas.openxmlformats.org/officeDocument/2006/relationships" xmlns:p="http://schemas.openxmlformats.org/presentationml/2006/main">
  <p:tag name="NUM" val="1"/>
</p:tagLst>
</file>

<file path=ppt/tags/tag17.xml><?xml version="1.0" encoding="utf-8"?>
<p:tagLst xmlns:a="http://schemas.openxmlformats.org/drawingml/2006/main" xmlns:r="http://schemas.openxmlformats.org/officeDocument/2006/relationships" xmlns:p="http://schemas.openxmlformats.org/presentationml/2006/main">
  <p:tag name="NUM" val="3"/>
</p:tagLst>
</file>

<file path=ppt/tags/tag170.xml><?xml version="1.0" encoding="utf-8"?>
<p:tagLst xmlns:a="http://schemas.openxmlformats.org/drawingml/2006/main" xmlns:r="http://schemas.openxmlformats.org/officeDocument/2006/relationships" xmlns:p="http://schemas.openxmlformats.org/presentationml/2006/main">
  <p:tag name="NUM" val="2"/>
</p:tagLst>
</file>

<file path=ppt/tags/tag171.xml><?xml version="1.0" encoding="utf-8"?>
<p:tagLst xmlns:a="http://schemas.openxmlformats.org/drawingml/2006/main" xmlns:r="http://schemas.openxmlformats.org/officeDocument/2006/relationships" xmlns:p="http://schemas.openxmlformats.org/presentationml/2006/main">
  <p:tag name="NUM" val="3"/>
</p:tagLst>
</file>

<file path=ppt/tags/tag172.xml><?xml version="1.0" encoding="utf-8"?>
<p:tagLst xmlns:a="http://schemas.openxmlformats.org/drawingml/2006/main" xmlns:r="http://schemas.openxmlformats.org/officeDocument/2006/relationships" xmlns:p="http://schemas.openxmlformats.org/presentationml/2006/main">
  <p:tag name="NUM" val="6"/>
</p:tagLst>
</file>

<file path=ppt/tags/tag173.xml><?xml version="1.0" encoding="utf-8"?>
<p:tagLst xmlns:a="http://schemas.openxmlformats.org/drawingml/2006/main" xmlns:r="http://schemas.openxmlformats.org/officeDocument/2006/relationships" xmlns:p="http://schemas.openxmlformats.org/presentationml/2006/main">
  <p:tag name="NUM" val="1"/>
</p:tagLst>
</file>

<file path=ppt/tags/tag174.xml><?xml version="1.0" encoding="utf-8"?>
<p:tagLst xmlns:a="http://schemas.openxmlformats.org/drawingml/2006/main" xmlns:r="http://schemas.openxmlformats.org/officeDocument/2006/relationships" xmlns:p="http://schemas.openxmlformats.org/presentationml/2006/main">
  <p:tag name="NUM" val="2"/>
</p:tagLst>
</file>

<file path=ppt/tags/tag175.xml><?xml version="1.0" encoding="utf-8"?>
<p:tagLst xmlns:a="http://schemas.openxmlformats.org/drawingml/2006/main" xmlns:r="http://schemas.openxmlformats.org/officeDocument/2006/relationships" xmlns:p="http://schemas.openxmlformats.org/presentationml/2006/main">
  <p:tag name="NUM" val="3"/>
</p:tagLst>
</file>

<file path=ppt/tags/tag176.xml><?xml version="1.0" encoding="utf-8"?>
<p:tagLst xmlns:a="http://schemas.openxmlformats.org/drawingml/2006/main" xmlns:r="http://schemas.openxmlformats.org/officeDocument/2006/relationships" xmlns:p="http://schemas.openxmlformats.org/presentationml/2006/main">
  <p:tag name="NUM" val="6"/>
</p:tagLst>
</file>

<file path=ppt/tags/tag177.xml><?xml version="1.0" encoding="utf-8"?>
<p:tagLst xmlns:a="http://schemas.openxmlformats.org/drawingml/2006/main" xmlns:r="http://schemas.openxmlformats.org/officeDocument/2006/relationships" xmlns:p="http://schemas.openxmlformats.org/presentationml/2006/main">
  <p:tag name="NUM" val="2"/>
</p:tagLst>
</file>

<file path=ppt/tags/tag178.xml><?xml version="1.0" encoding="utf-8"?>
<p:tagLst xmlns:a="http://schemas.openxmlformats.org/drawingml/2006/main" xmlns:r="http://schemas.openxmlformats.org/officeDocument/2006/relationships" xmlns:p="http://schemas.openxmlformats.org/presentationml/2006/main">
  <p:tag name="NUM" val="3"/>
</p:tagLst>
</file>

<file path=ppt/tags/tag179.xml><?xml version="1.0" encoding="utf-8"?>
<p:tagLst xmlns:a="http://schemas.openxmlformats.org/drawingml/2006/main" xmlns:r="http://schemas.openxmlformats.org/officeDocument/2006/relationships" xmlns:p="http://schemas.openxmlformats.org/presentationml/2006/main">
  <p:tag name="NUM" val="4"/>
</p:tagLst>
</file>

<file path=ppt/tags/tag18.xml><?xml version="1.0" encoding="utf-8"?>
<p:tagLst xmlns:a="http://schemas.openxmlformats.org/drawingml/2006/main" xmlns:r="http://schemas.openxmlformats.org/officeDocument/2006/relationships" xmlns:p="http://schemas.openxmlformats.org/presentationml/2006/main">
  <p:tag name="NUM" val="4"/>
</p:tagLst>
</file>

<file path=ppt/tags/tag180.xml><?xml version="1.0" encoding="utf-8"?>
<p:tagLst xmlns:a="http://schemas.openxmlformats.org/drawingml/2006/main" xmlns:r="http://schemas.openxmlformats.org/officeDocument/2006/relationships" xmlns:p="http://schemas.openxmlformats.org/presentationml/2006/main">
  <p:tag name="NUM" val="5"/>
</p:tagLst>
</file>

<file path=ppt/tags/tag181.xml><?xml version="1.0" encoding="utf-8"?>
<p:tagLst xmlns:a="http://schemas.openxmlformats.org/drawingml/2006/main" xmlns:r="http://schemas.openxmlformats.org/officeDocument/2006/relationships" xmlns:p="http://schemas.openxmlformats.org/presentationml/2006/main">
  <p:tag name="NUM" val="3"/>
</p:tagLst>
</file>

<file path=ppt/tags/tag182.xml><?xml version="1.0" encoding="utf-8"?>
<p:tagLst xmlns:a="http://schemas.openxmlformats.org/drawingml/2006/main" xmlns:r="http://schemas.openxmlformats.org/officeDocument/2006/relationships" xmlns:p="http://schemas.openxmlformats.org/presentationml/2006/main">
  <p:tag name="NUM" val="6"/>
</p:tagLst>
</file>

<file path=ppt/tags/tag183.xml><?xml version="1.0" encoding="utf-8"?>
<p:tagLst xmlns:a="http://schemas.openxmlformats.org/drawingml/2006/main" xmlns:r="http://schemas.openxmlformats.org/officeDocument/2006/relationships" xmlns:p="http://schemas.openxmlformats.org/presentationml/2006/main">
  <p:tag name="NUM" val="1"/>
</p:tagLst>
</file>

<file path=ppt/tags/tag184.xml><?xml version="1.0" encoding="utf-8"?>
<p:tagLst xmlns:a="http://schemas.openxmlformats.org/drawingml/2006/main" xmlns:r="http://schemas.openxmlformats.org/officeDocument/2006/relationships" xmlns:p="http://schemas.openxmlformats.org/presentationml/2006/main">
  <p:tag name="NUM" val="2"/>
</p:tagLst>
</file>

<file path=ppt/tags/tag185.xml><?xml version="1.0" encoding="utf-8"?>
<p:tagLst xmlns:a="http://schemas.openxmlformats.org/drawingml/2006/main" xmlns:r="http://schemas.openxmlformats.org/officeDocument/2006/relationships" xmlns:p="http://schemas.openxmlformats.org/presentationml/2006/main">
  <p:tag name="NUM" val="6"/>
</p:tagLst>
</file>

<file path=ppt/tags/tag186.xml><?xml version="1.0" encoding="utf-8"?>
<p:tagLst xmlns:a="http://schemas.openxmlformats.org/drawingml/2006/main" xmlns:r="http://schemas.openxmlformats.org/officeDocument/2006/relationships" xmlns:p="http://schemas.openxmlformats.org/presentationml/2006/main">
  <p:tag name="NUM" val="6"/>
</p:tagLst>
</file>

<file path=ppt/tags/tag187.xml><?xml version="1.0" encoding="utf-8"?>
<p:tagLst xmlns:a="http://schemas.openxmlformats.org/drawingml/2006/main" xmlns:r="http://schemas.openxmlformats.org/officeDocument/2006/relationships" xmlns:p="http://schemas.openxmlformats.org/presentationml/2006/main">
  <p:tag name="NUM" val="3"/>
</p:tagLst>
</file>

<file path=ppt/tags/tag188.xml><?xml version="1.0" encoding="utf-8"?>
<p:tagLst xmlns:a="http://schemas.openxmlformats.org/drawingml/2006/main" xmlns:r="http://schemas.openxmlformats.org/officeDocument/2006/relationships" xmlns:p="http://schemas.openxmlformats.org/presentationml/2006/main">
  <p:tag name="NUM" val="4"/>
</p:tagLst>
</file>

<file path=ppt/tags/tag189.xml><?xml version="1.0" encoding="utf-8"?>
<p:tagLst xmlns:a="http://schemas.openxmlformats.org/drawingml/2006/main" xmlns:r="http://schemas.openxmlformats.org/officeDocument/2006/relationships" xmlns:p="http://schemas.openxmlformats.org/presentationml/2006/main">
  <p:tag name="NUM" val="1"/>
</p:tagLst>
</file>

<file path=ppt/tags/tag19.xml><?xml version="1.0" encoding="utf-8"?>
<p:tagLst xmlns:a="http://schemas.openxmlformats.org/drawingml/2006/main" xmlns:r="http://schemas.openxmlformats.org/officeDocument/2006/relationships" xmlns:p="http://schemas.openxmlformats.org/presentationml/2006/main">
  <p:tag name="NUM" val="6"/>
</p:tagLst>
</file>

<file path=ppt/tags/tag190.xml><?xml version="1.0" encoding="utf-8"?>
<p:tagLst xmlns:a="http://schemas.openxmlformats.org/drawingml/2006/main" xmlns:r="http://schemas.openxmlformats.org/officeDocument/2006/relationships" xmlns:p="http://schemas.openxmlformats.org/presentationml/2006/main">
  <p:tag name="NUM" val="2"/>
</p:tagLst>
</file>

<file path=ppt/tags/tag191.xml><?xml version="1.0" encoding="utf-8"?>
<p:tagLst xmlns:a="http://schemas.openxmlformats.org/drawingml/2006/main" xmlns:r="http://schemas.openxmlformats.org/officeDocument/2006/relationships" xmlns:p="http://schemas.openxmlformats.org/presentationml/2006/main">
  <p:tag name="NUM" val="6"/>
</p:tagLst>
</file>

<file path=ppt/tags/tag192.xml><?xml version="1.0" encoding="utf-8"?>
<p:tagLst xmlns:a="http://schemas.openxmlformats.org/drawingml/2006/main" xmlns:r="http://schemas.openxmlformats.org/officeDocument/2006/relationships" xmlns:p="http://schemas.openxmlformats.org/presentationml/2006/main">
  <p:tag name="NUM" val="6"/>
</p:tagLst>
</file>

<file path=ppt/tags/tag193.xml><?xml version="1.0" encoding="utf-8"?>
<p:tagLst xmlns:a="http://schemas.openxmlformats.org/drawingml/2006/main" xmlns:r="http://schemas.openxmlformats.org/officeDocument/2006/relationships" xmlns:p="http://schemas.openxmlformats.org/presentationml/2006/main">
  <p:tag name="NUM" val="3"/>
</p:tagLst>
</file>

<file path=ppt/tags/tag194.xml><?xml version="1.0" encoding="utf-8"?>
<p:tagLst xmlns:a="http://schemas.openxmlformats.org/drawingml/2006/main" xmlns:r="http://schemas.openxmlformats.org/officeDocument/2006/relationships" xmlns:p="http://schemas.openxmlformats.org/presentationml/2006/main">
  <p:tag name="NUM" val="4"/>
</p:tagLst>
</file>

<file path=ppt/tags/tag195.xml><?xml version="1.0" encoding="utf-8"?>
<p:tagLst xmlns:a="http://schemas.openxmlformats.org/drawingml/2006/main" xmlns:r="http://schemas.openxmlformats.org/officeDocument/2006/relationships" xmlns:p="http://schemas.openxmlformats.org/presentationml/2006/main">
  <p:tag name="NUM" val="1"/>
</p:tagLst>
</file>

<file path=ppt/tags/tag196.xml><?xml version="1.0" encoding="utf-8"?>
<p:tagLst xmlns:a="http://schemas.openxmlformats.org/drawingml/2006/main" xmlns:r="http://schemas.openxmlformats.org/officeDocument/2006/relationships" xmlns:p="http://schemas.openxmlformats.org/presentationml/2006/main">
  <p:tag name="NUM" val="2"/>
</p:tagLst>
</file>

<file path=ppt/tags/tag197.xml><?xml version="1.0" encoding="utf-8"?>
<p:tagLst xmlns:a="http://schemas.openxmlformats.org/drawingml/2006/main" xmlns:r="http://schemas.openxmlformats.org/officeDocument/2006/relationships" xmlns:p="http://schemas.openxmlformats.org/presentationml/2006/main">
  <p:tag name="NUM" val="6"/>
</p:tagLst>
</file>

<file path=ppt/tags/tag198.xml><?xml version="1.0" encoding="utf-8"?>
<p:tagLst xmlns:a="http://schemas.openxmlformats.org/drawingml/2006/main" xmlns:r="http://schemas.openxmlformats.org/officeDocument/2006/relationships" xmlns:p="http://schemas.openxmlformats.org/presentationml/2006/main">
  <p:tag name="NUM" val="4"/>
</p:tagLst>
</file>

<file path=ppt/tags/tag199.xml><?xml version="1.0" encoding="utf-8"?>
<p:tagLst xmlns:a="http://schemas.openxmlformats.org/drawingml/2006/main" xmlns:r="http://schemas.openxmlformats.org/officeDocument/2006/relationships" xmlns:p="http://schemas.openxmlformats.org/presentationml/2006/main">
  <p:tag name="NUM" val="6"/>
</p:tagLst>
</file>

<file path=ppt/tags/tag2.xml><?xml version="1.0" encoding="utf-8"?>
<p:tagLst xmlns:a="http://schemas.openxmlformats.org/drawingml/2006/main" xmlns:r="http://schemas.openxmlformats.org/officeDocument/2006/relationships" xmlns:p="http://schemas.openxmlformats.org/presentationml/2006/main">
  <p:tag name="NUM" val="2"/>
</p:tagLst>
</file>

<file path=ppt/tags/tag20.xml><?xml version="1.0" encoding="utf-8"?>
<p:tagLst xmlns:a="http://schemas.openxmlformats.org/drawingml/2006/main" xmlns:r="http://schemas.openxmlformats.org/officeDocument/2006/relationships" xmlns:p="http://schemas.openxmlformats.org/presentationml/2006/main">
  <p:tag name="NUM" val="1"/>
</p:tagLst>
</file>

<file path=ppt/tags/tag200.xml><?xml version="1.0" encoding="utf-8"?>
<p:tagLst xmlns:a="http://schemas.openxmlformats.org/drawingml/2006/main" xmlns:r="http://schemas.openxmlformats.org/officeDocument/2006/relationships" xmlns:p="http://schemas.openxmlformats.org/presentationml/2006/main">
  <p:tag name="NUM" val="3"/>
</p:tagLst>
</file>

<file path=ppt/tags/tag201.xml><?xml version="1.0" encoding="utf-8"?>
<p:tagLst xmlns:a="http://schemas.openxmlformats.org/drawingml/2006/main" xmlns:r="http://schemas.openxmlformats.org/officeDocument/2006/relationships" xmlns:p="http://schemas.openxmlformats.org/presentationml/2006/main">
  <p:tag name="NUM" val="1"/>
</p:tagLst>
</file>

<file path=ppt/tags/tag202.xml><?xml version="1.0" encoding="utf-8"?>
<p:tagLst xmlns:a="http://schemas.openxmlformats.org/drawingml/2006/main" xmlns:r="http://schemas.openxmlformats.org/officeDocument/2006/relationships" xmlns:p="http://schemas.openxmlformats.org/presentationml/2006/main">
  <p:tag name="NUM" val="2"/>
</p:tagLst>
</file>

<file path=ppt/tags/tag203.xml><?xml version="1.0" encoding="utf-8"?>
<p:tagLst xmlns:a="http://schemas.openxmlformats.org/drawingml/2006/main" xmlns:r="http://schemas.openxmlformats.org/officeDocument/2006/relationships" xmlns:p="http://schemas.openxmlformats.org/presentationml/2006/main">
  <p:tag name="NUM" val="6"/>
</p:tagLst>
</file>

<file path=ppt/tags/tag204.xml><?xml version="1.0" encoding="utf-8"?>
<p:tagLst xmlns:a="http://schemas.openxmlformats.org/drawingml/2006/main" xmlns:r="http://schemas.openxmlformats.org/officeDocument/2006/relationships" xmlns:p="http://schemas.openxmlformats.org/presentationml/2006/main">
  <p:tag name="NUM" val="6"/>
</p:tagLst>
</file>

<file path=ppt/tags/tag205.xml><?xml version="1.0" encoding="utf-8"?>
<p:tagLst xmlns:a="http://schemas.openxmlformats.org/drawingml/2006/main" xmlns:r="http://schemas.openxmlformats.org/officeDocument/2006/relationships" xmlns:p="http://schemas.openxmlformats.org/presentationml/2006/main">
  <p:tag name="NUM" val="3"/>
</p:tagLst>
</file>

<file path=ppt/tags/tag206.xml><?xml version="1.0" encoding="utf-8"?>
<p:tagLst xmlns:a="http://schemas.openxmlformats.org/drawingml/2006/main" xmlns:r="http://schemas.openxmlformats.org/officeDocument/2006/relationships" xmlns:p="http://schemas.openxmlformats.org/presentationml/2006/main">
  <p:tag name="NUM" val="4"/>
</p:tagLst>
</file>

<file path=ppt/tags/tag207.xml><?xml version="1.0" encoding="utf-8"?>
<p:tagLst xmlns:a="http://schemas.openxmlformats.org/drawingml/2006/main" xmlns:r="http://schemas.openxmlformats.org/officeDocument/2006/relationships" xmlns:p="http://schemas.openxmlformats.org/presentationml/2006/main">
  <p:tag name="NUM" val="2"/>
</p:tagLst>
</file>

<file path=ppt/tags/tag208.xml><?xml version="1.0" encoding="utf-8"?>
<p:tagLst xmlns:a="http://schemas.openxmlformats.org/drawingml/2006/main" xmlns:r="http://schemas.openxmlformats.org/officeDocument/2006/relationships" xmlns:p="http://schemas.openxmlformats.org/presentationml/2006/main">
  <p:tag name="NUM" val="3"/>
</p:tagLst>
</file>

<file path=ppt/tags/tag209.xml><?xml version="1.0" encoding="utf-8"?>
<p:tagLst xmlns:a="http://schemas.openxmlformats.org/drawingml/2006/main" xmlns:r="http://schemas.openxmlformats.org/officeDocument/2006/relationships" xmlns:p="http://schemas.openxmlformats.org/presentationml/2006/main">
  <p:tag name="NUM" val="5"/>
</p:tagLst>
</file>

<file path=ppt/tags/tag21.xml><?xml version="1.0" encoding="utf-8"?>
<p:tagLst xmlns:a="http://schemas.openxmlformats.org/drawingml/2006/main" xmlns:r="http://schemas.openxmlformats.org/officeDocument/2006/relationships" xmlns:p="http://schemas.openxmlformats.org/presentationml/2006/main">
  <p:tag name="NUM" val="2"/>
</p:tagLst>
</file>

<file path=ppt/tags/tag210.xml><?xml version="1.0" encoding="utf-8"?>
<p:tagLst xmlns:a="http://schemas.openxmlformats.org/drawingml/2006/main" xmlns:r="http://schemas.openxmlformats.org/officeDocument/2006/relationships" xmlns:p="http://schemas.openxmlformats.org/presentationml/2006/main">
  <p:tag name="NUM" val="6"/>
</p:tagLst>
</file>

<file path=ppt/tags/tag211.xml><?xml version="1.0" encoding="utf-8"?>
<p:tagLst xmlns:a="http://schemas.openxmlformats.org/drawingml/2006/main" xmlns:r="http://schemas.openxmlformats.org/officeDocument/2006/relationships" xmlns:p="http://schemas.openxmlformats.org/presentationml/2006/main">
  <p:tag name="NUM" val="6"/>
</p:tagLst>
</file>

<file path=ppt/tags/tag212.xml><?xml version="1.0" encoding="utf-8"?>
<p:tagLst xmlns:a="http://schemas.openxmlformats.org/drawingml/2006/main" xmlns:r="http://schemas.openxmlformats.org/officeDocument/2006/relationships" xmlns:p="http://schemas.openxmlformats.org/presentationml/2006/main">
  <p:tag name="NUM" val="3"/>
</p:tagLst>
</file>

<file path=ppt/tags/tag213.xml><?xml version="1.0" encoding="utf-8"?>
<p:tagLst xmlns:a="http://schemas.openxmlformats.org/drawingml/2006/main" xmlns:r="http://schemas.openxmlformats.org/officeDocument/2006/relationships" xmlns:p="http://schemas.openxmlformats.org/presentationml/2006/main">
  <p:tag name="NUM" val="6"/>
</p:tagLst>
</file>

<file path=ppt/tags/tag214.xml><?xml version="1.0" encoding="utf-8"?>
<p:tagLst xmlns:a="http://schemas.openxmlformats.org/drawingml/2006/main" xmlns:r="http://schemas.openxmlformats.org/officeDocument/2006/relationships" xmlns:p="http://schemas.openxmlformats.org/presentationml/2006/main">
  <p:tag name="NUM" val="5"/>
</p:tagLst>
</file>

<file path=ppt/tags/tag215.xml><?xml version="1.0" encoding="utf-8"?>
<p:tagLst xmlns:a="http://schemas.openxmlformats.org/drawingml/2006/main" xmlns:r="http://schemas.openxmlformats.org/officeDocument/2006/relationships" xmlns:p="http://schemas.openxmlformats.org/presentationml/2006/main">
  <p:tag name="NUM" val="4"/>
</p:tagLst>
</file>

<file path=ppt/tags/tag216.xml><?xml version="1.0" encoding="utf-8"?>
<p:tagLst xmlns:a="http://schemas.openxmlformats.org/drawingml/2006/main" xmlns:r="http://schemas.openxmlformats.org/officeDocument/2006/relationships" xmlns:p="http://schemas.openxmlformats.org/presentationml/2006/main">
  <p:tag name="NUM" val="1"/>
</p:tagLst>
</file>

<file path=ppt/tags/tag217.xml><?xml version="1.0" encoding="utf-8"?>
<p:tagLst xmlns:a="http://schemas.openxmlformats.org/drawingml/2006/main" xmlns:r="http://schemas.openxmlformats.org/officeDocument/2006/relationships" xmlns:p="http://schemas.openxmlformats.org/presentationml/2006/main">
  <p:tag name="NUM" val="2"/>
</p:tagLst>
</file>

<file path=ppt/tags/tag218.xml><?xml version="1.0" encoding="utf-8"?>
<p:tagLst xmlns:a="http://schemas.openxmlformats.org/drawingml/2006/main" xmlns:r="http://schemas.openxmlformats.org/officeDocument/2006/relationships" xmlns:p="http://schemas.openxmlformats.org/presentationml/2006/main">
  <p:tag name="NUM" val="3"/>
</p:tagLst>
</file>

<file path=ppt/tags/tag219.xml><?xml version="1.0" encoding="utf-8"?>
<p:tagLst xmlns:a="http://schemas.openxmlformats.org/drawingml/2006/main" xmlns:r="http://schemas.openxmlformats.org/officeDocument/2006/relationships" xmlns:p="http://schemas.openxmlformats.org/presentationml/2006/main">
  <p:tag name="NUM" val="6"/>
</p:tagLst>
</file>

<file path=ppt/tags/tag22.xml><?xml version="1.0" encoding="utf-8"?>
<p:tagLst xmlns:a="http://schemas.openxmlformats.org/drawingml/2006/main" xmlns:r="http://schemas.openxmlformats.org/officeDocument/2006/relationships" xmlns:p="http://schemas.openxmlformats.org/presentationml/2006/main">
  <p:tag name="NUM" val="3"/>
</p:tagLst>
</file>

<file path=ppt/tags/tag220.xml><?xml version="1.0" encoding="utf-8"?>
<p:tagLst xmlns:a="http://schemas.openxmlformats.org/drawingml/2006/main" xmlns:r="http://schemas.openxmlformats.org/officeDocument/2006/relationships" xmlns:p="http://schemas.openxmlformats.org/presentationml/2006/main">
  <p:tag name="NUM" val="4"/>
</p:tagLst>
</file>

<file path=ppt/tags/tag221.xml><?xml version="1.0" encoding="utf-8"?>
<p:tagLst xmlns:a="http://schemas.openxmlformats.org/drawingml/2006/main" xmlns:r="http://schemas.openxmlformats.org/officeDocument/2006/relationships" xmlns:p="http://schemas.openxmlformats.org/presentationml/2006/main">
  <p:tag name="NUM" val="1"/>
</p:tagLst>
</file>

<file path=ppt/tags/tag222.xml><?xml version="1.0" encoding="utf-8"?>
<p:tagLst xmlns:a="http://schemas.openxmlformats.org/drawingml/2006/main" xmlns:r="http://schemas.openxmlformats.org/officeDocument/2006/relationships" xmlns:p="http://schemas.openxmlformats.org/presentationml/2006/main">
  <p:tag name="NUM" val="2"/>
</p:tagLst>
</file>

<file path=ppt/tags/tag223.xml><?xml version="1.0" encoding="utf-8"?>
<p:tagLst xmlns:a="http://schemas.openxmlformats.org/drawingml/2006/main" xmlns:r="http://schemas.openxmlformats.org/officeDocument/2006/relationships" xmlns:p="http://schemas.openxmlformats.org/presentationml/2006/main">
  <p:tag name="NUM" val="3"/>
</p:tagLst>
</file>

<file path=ppt/tags/tag224.xml><?xml version="1.0" encoding="utf-8"?>
<p:tagLst xmlns:a="http://schemas.openxmlformats.org/drawingml/2006/main" xmlns:r="http://schemas.openxmlformats.org/officeDocument/2006/relationships" xmlns:p="http://schemas.openxmlformats.org/presentationml/2006/main">
  <p:tag name="NUM" val="6"/>
</p:tagLst>
</file>

<file path=ppt/tags/tag225.xml><?xml version="1.0" encoding="utf-8"?>
<p:tagLst xmlns:a="http://schemas.openxmlformats.org/drawingml/2006/main" xmlns:r="http://schemas.openxmlformats.org/officeDocument/2006/relationships" xmlns:p="http://schemas.openxmlformats.org/presentationml/2006/main">
  <p:tag name="NUM" val="4"/>
</p:tagLst>
</file>

<file path=ppt/tags/tag226.xml><?xml version="1.0" encoding="utf-8"?>
<p:tagLst xmlns:a="http://schemas.openxmlformats.org/drawingml/2006/main" xmlns:r="http://schemas.openxmlformats.org/officeDocument/2006/relationships" xmlns:p="http://schemas.openxmlformats.org/presentationml/2006/main">
  <p:tag name="NUM" val="1"/>
</p:tagLst>
</file>

<file path=ppt/tags/tag227.xml><?xml version="1.0" encoding="utf-8"?>
<p:tagLst xmlns:a="http://schemas.openxmlformats.org/drawingml/2006/main" xmlns:r="http://schemas.openxmlformats.org/officeDocument/2006/relationships" xmlns:p="http://schemas.openxmlformats.org/presentationml/2006/main">
  <p:tag name="NUM" val="2"/>
</p:tagLst>
</file>

<file path=ppt/tags/tag228.xml><?xml version="1.0" encoding="utf-8"?>
<p:tagLst xmlns:a="http://schemas.openxmlformats.org/drawingml/2006/main" xmlns:r="http://schemas.openxmlformats.org/officeDocument/2006/relationships" xmlns:p="http://schemas.openxmlformats.org/presentationml/2006/main">
  <p:tag name="NUM" val="3"/>
</p:tagLst>
</file>

<file path=ppt/tags/tag229.xml><?xml version="1.0" encoding="utf-8"?>
<p:tagLst xmlns:a="http://schemas.openxmlformats.org/drawingml/2006/main" xmlns:r="http://schemas.openxmlformats.org/officeDocument/2006/relationships" xmlns:p="http://schemas.openxmlformats.org/presentationml/2006/main">
  <p:tag name="NUM" val="6"/>
</p:tagLst>
</file>

<file path=ppt/tags/tag23.xml><?xml version="1.0" encoding="utf-8"?>
<p:tagLst xmlns:a="http://schemas.openxmlformats.org/drawingml/2006/main" xmlns:r="http://schemas.openxmlformats.org/officeDocument/2006/relationships" xmlns:p="http://schemas.openxmlformats.org/presentationml/2006/main">
  <p:tag name="NUM" val="4"/>
</p:tagLst>
</file>

<file path=ppt/tags/tag230.xml><?xml version="1.0" encoding="utf-8"?>
<p:tagLst xmlns:a="http://schemas.openxmlformats.org/drawingml/2006/main" xmlns:r="http://schemas.openxmlformats.org/officeDocument/2006/relationships" xmlns:p="http://schemas.openxmlformats.org/presentationml/2006/main">
  <p:tag name="NUM" val="4"/>
</p:tagLst>
</file>

<file path=ppt/tags/tag231.xml><?xml version="1.0" encoding="utf-8"?>
<p:tagLst xmlns:a="http://schemas.openxmlformats.org/drawingml/2006/main" xmlns:r="http://schemas.openxmlformats.org/officeDocument/2006/relationships" xmlns:p="http://schemas.openxmlformats.org/presentationml/2006/main">
  <p:tag name="NUM" val="1"/>
</p:tagLst>
</file>

<file path=ppt/tags/tag232.xml><?xml version="1.0" encoding="utf-8"?>
<p:tagLst xmlns:a="http://schemas.openxmlformats.org/drawingml/2006/main" xmlns:r="http://schemas.openxmlformats.org/officeDocument/2006/relationships" xmlns:p="http://schemas.openxmlformats.org/presentationml/2006/main">
  <p:tag name="NUM" val="2"/>
</p:tagLst>
</file>

<file path=ppt/tags/tag233.xml><?xml version="1.0" encoding="utf-8"?>
<p:tagLst xmlns:a="http://schemas.openxmlformats.org/drawingml/2006/main" xmlns:r="http://schemas.openxmlformats.org/officeDocument/2006/relationships" xmlns:p="http://schemas.openxmlformats.org/presentationml/2006/main">
  <p:tag name="NUM" val="3"/>
</p:tagLst>
</file>

<file path=ppt/tags/tag234.xml><?xml version="1.0" encoding="utf-8"?>
<p:tagLst xmlns:a="http://schemas.openxmlformats.org/drawingml/2006/main" xmlns:r="http://schemas.openxmlformats.org/officeDocument/2006/relationships" xmlns:p="http://schemas.openxmlformats.org/presentationml/2006/main">
  <p:tag name="NUM" val="6"/>
</p:tagLst>
</file>

<file path=ppt/tags/tag235.xml><?xml version="1.0" encoding="utf-8"?>
<p:tagLst xmlns:a="http://schemas.openxmlformats.org/drawingml/2006/main" xmlns:r="http://schemas.openxmlformats.org/officeDocument/2006/relationships" xmlns:p="http://schemas.openxmlformats.org/presentationml/2006/main">
  <p:tag name="NUM" val="4"/>
</p:tagLst>
</file>

<file path=ppt/tags/tag236.xml><?xml version="1.0" encoding="utf-8"?>
<p:tagLst xmlns:a="http://schemas.openxmlformats.org/drawingml/2006/main" xmlns:r="http://schemas.openxmlformats.org/officeDocument/2006/relationships" xmlns:p="http://schemas.openxmlformats.org/presentationml/2006/main">
  <p:tag name="NUM" val="2"/>
</p:tagLst>
</file>

<file path=ppt/tags/tag237.xml><?xml version="1.0" encoding="utf-8"?>
<p:tagLst xmlns:a="http://schemas.openxmlformats.org/drawingml/2006/main" xmlns:r="http://schemas.openxmlformats.org/officeDocument/2006/relationships" xmlns:p="http://schemas.openxmlformats.org/presentationml/2006/main">
  <p:tag name="NUM" val="3"/>
</p:tagLst>
</file>

<file path=ppt/tags/tag238.xml><?xml version="1.0" encoding="utf-8"?>
<p:tagLst xmlns:a="http://schemas.openxmlformats.org/drawingml/2006/main" xmlns:r="http://schemas.openxmlformats.org/officeDocument/2006/relationships" xmlns:p="http://schemas.openxmlformats.org/presentationml/2006/main">
  <p:tag name="NUM" val="4"/>
</p:tagLst>
</file>

<file path=ppt/tags/tag239.xml><?xml version="1.0" encoding="utf-8"?>
<p:tagLst xmlns:a="http://schemas.openxmlformats.org/drawingml/2006/main" xmlns:r="http://schemas.openxmlformats.org/officeDocument/2006/relationships" xmlns:p="http://schemas.openxmlformats.org/presentationml/2006/main">
  <p:tag name="NUM" val="5"/>
</p:tagLst>
</file>

<file path=ppt/tags/tag24.xml><?xml version="1.0" encoding="utf-8"?>
<p:tagLst xmlns:a="http://schemas.openxmlformats.org/drawingml/2006/main" xmlns:r="http://schemas.openxmlformats.org/officeDocument/2006/relationships" xmlns:p="http://schemas.openxmlformats.org/presentationml/2006/main">
  <p:tag name="NUM" val="6"/>
</p:tagLst>
</file>

<file path=ppt/tags/tag240.xml><?xml version="1.0" encoding="utf-8"?>
<p:tagLst xmlns:a="http://schemas.openxmlformats.org/drawingml/2006/main" xmlns:r="http://schemas.openxmlformats.org/officeDocument/2006/relationships" xmlns:p="http://schemas.openxmlformats.org/presentationml/2006/main">
  <p:tag name="NUM" val="3"/>
</p:tagLst>
</file>

<file path=ppt/tags/tag241.xml><?xml version="1.0" encoding="utf-8"?>
<p:tagLst xmlns:a="http://schemas.openxmlformats.org/drawingml/2006/main" xmlns:r="http://schemas.openxmlformats.org/officeDocument/2006/relationships" xmlns:p="http://schemas.openxmlformats.org/presentationml/2006/main">
  <p:tag name="NUM" val="6"/>
</p:tagLst>
</file>

<file path=ppt/tags/tag242.xml><?xml version="1.0" encoding="utf-8"?>
<p:tagLst xmlns:a="http://schemas.openxmlformats.org/drawingml/2006/main" xmlns:r="http://schemas.openxmlformats.org/officeDocument/2006/relationships" xmlns:p="http://schemas.openxmlformats.org/presentationml/2006/main">
  <p:tag name="NUM" val="2"/>
</p:tagLst>
</file>

<file path=ppt/tags/tag243.xml><?xml version="1.0" encoding="utf-8"?>
<p:tagLst xmlns:a="http://schemas.openxmlformats.org/drawingml/2006/main" xmlns:r="http://schemas.openxmlformats.org/officeDocument/2006/relationships" xmlns:p="http://schemas.openxmlformats.org/presentationml/2006/main">
  <p:tag name="NUM" val="3"/>
</p:tagLst>
</file>

<file path=ppt/tags/tag244.xml><?xml version="1.0" encoding="utf-8"?>
<p:tagLst xmlns:a="http://schemas.openxmlformats.org/drawingml/2006/main" xmlns:r="http://schemas.openxmlformats.org/officeDocument/2006/relationships" xmlns:p="http://schemas.openxmlformats.org/presentationml/2006/main">
  <p:tag name="NUM" val="5"/>
</p:tagLst>
</file>

<file path=ppt/tags/tag245.xml><?xml version="1.0" encoding="utf-8"?>
<p:tagLst xmlns:a="http://schemas.openxmlformats.org/drawingml/2006/main" xmlns:r="http://schemas.openxmlformats.org/officeDocument/2006/relationships" xmlns:p="http://schemas.openxmlformats.org/presentationml/2006/main">
  <p:tag name="NUM" val="3"/>
</p:tagLst>
</file>

<file path=ppt/tags/tag246.xml><?xml version="1.0" encoding="utf-8"?>
<p:tagLst xmlns:a="http://schemas.openxmlformats.org/drawingml/2006/main" xmlns:r="http://schemas.openxmlformats.org/officeDocument/2006/relationships" xmlns:p="http://schemas.openxmlformats.org/presentationml/2006/main">
  <p:tag name="NUM" val="6"/>
</p:tagLst>
</file>

<file path=ppt/tags/tag247.xml><?xml version="1.0" encoding="utf-8"?>
<p:tagLst xmlns:a="http://schemas.openxmlformats.org/drawingml/2006/main" xmlns:r="http://schemas.openxmlformats.org/officeDocument/2006/relationships" xmlns:p="http://schemas.openxmlformats.org/presentationml/2006/main">
  <p:tag name="NUM" val="4"/>
</p:tagLst>
</file>

<file path=ppt/tags/tag248.xml><?xml version="1.0" encoding="utf-8"?>
<p:tagLst xmlns:a="http://schemas.openxmlformats.org/drawingml/2006/main" xmlns:r="http://schemas.openxmlformats.org/officeDocument/2006/relationships" xmlns:p="http://schemas.openxmlformats.org/presentationml/2006/main">
  <p:tag name="NUM" val="1"/>
</p:tagLst>
</file>

<file path=ppt/tags/tag249.xml><?xml version="1.0" encoding="utf-8"?>
<p:tagLst xmlns:a="http://schemas.openxmlformats.org/drawingml/2006/main" xmlns:r="http://schemas.openxmlformats.org/officeDocument/2006/relationships" xmlns:p="http://schemas.openxmlformats.org/presentationml/2006/main">
  <p:tag name="NUM" val="2"/>
</p:tagLst>
</file>

<file path=ppt/tags/tag25.xml><?xml version="1.0" encoding="utf-8"?>
<p:tagLst xmlns:a="http://schemas.openxmlformats.org/drawingml/2006/main" xmlns:r="http://schemas.openxmlformats.org/officeDocument/2006/relationships" xmlns:p="http://schemas.openxmlformats.org/presentationml/2006/main">
  <p:tag name="NUM" val="1"/>
</p:tagLst>
</file>

<file path=ppt/tags/tag250.xml><?xml version="1.0" encoding="utf-8"?>
<p:tagLst xmlns:a="http://schemas.openxmlformats.org/drawingml/2006/main" xmlns:r="http://schemas.openxmlformats.org/officeDocument/2006/relationships" xmlns:p="http://schemas.openxmlformats.org/presentationml/2006/main">
  <p:tag name="NUM" val="6"/>
</p:tagLst>
</file>

<file path=ppt/tags/tag251.xml><?xml version="1.0" encoding="utf-8"?>
<p:tagLst xmlns:a="http://schemas.openxmlformats.org/drawingml/2006/main" xmlns:r="http://schemas.openxmlformats.org/officeDocument/2006/relationships" xmlns:p="http://schemas.openxmlformats.org/presentationml/2006/main">
  <p:tag name="NUM" val="3"/>
</p:tagLst>
</file>

<file path=ppt/tags/tag252.xml><?xml version="1.0" encoding="utf-8"?>
<p:tagLst xmlns:a="http://schemas.openxmlformats.org/drawingml/2006/main" xmlns:r="http://schemas.openxmlformats.org/officeDocument/2006/relationships" xmlns:p="http://schemas.openxmlformats.org/presentationml/2006/main">
  <p:tag name="NUM" val="6"/>
</p:tagLst>
</file>

<file path=ppt/tags/tag253.xml><?xml version="1.0" encoding="utf-8"?>
<p:tagLst xmlns:a="http://schemas.openxmlformats.org/drawingml/2006/main" xmlns:r="http://schemas.openxmlformats.org/officeDocument/2006/relationships" xmlns:p="http://schemas.openxmlformats.org/presentationml/2006/main">
  <p:tag name="NUM" val="4"/>
</p:tagLst>
</file>

<file path=ppt/tags/tag254.xml><?xml version="1.0" encoding="utf-8"?>
<p:tagLst xmlns:a="http://schemas.openxmlformats.org/drawingml/2006/main" xmlns:r="http://schemas.openxmlformats.org/officeDocument/2006/relationships" xmlns:p="http://schemas.openxmlformats.org/presentationml/2006/main">
  <p:tag name="NUM" val="1"/>
</p:tagLst>
</file>

<file path=ppt/tags/tag255.xml><?xml version="1.0" encoding="utf-8"?>
<p:tagLst xmlns:a="http://schemas.openxmlformats.org/drawingml/2006/main" xmlns:r="http://schemas.openxmlformats.org/officeDocument/2006/relationships" xmlns:p="http://schemas.openxmlformats.org/presentationml/2006/main">
  <p:tag name="NUM" val="2"/>
</p:tagLst>
</file>

<file path=ppt/tags/tag256.xml><?xml version="1.0" encoding="utf-8"?>
<p:tagLst xmlns:a="http://schemas.openxmlformats.org/drawingml/2006/main" xmlns:r="http://schemas.openxmlformats.org/officeDocument/2006/relationships" xmlns:p="http://schemas.openxmlformats.org/presentationml/2006/main">
  <p:tag name="NUM" val="6"/>
</p:tagLst>
</file>

<file path=ppt/tags/tag257.xml><?xml version="1.0" encoding="utf-8"?>
<p:tagLst xmlns:a="http://schemas.openxmlformats.org/drawingml/2006/main" xmlns:r="http://schemas.openxmlformats.org/officeDocument/2006/relationships" xmlns:p="http://schemas.openxmlformats.org/presentationml/2006/main">
  <p:tag name="NUM" val="3"/>
</p:tagLst>
</file>

<file path=ppt/tags/tag258.xml><?xml version="1.0" encoding="utf-8"?>
<p:tagLst xmlns:a="http://schemas.openxmlformats.org/drawingml/2006/main" xmlns:r="http://schemas.openxmlformats.org/officeDocument/2006/relationships" xmlns:p="http://schemas.openxmlformats.org/presentationml/2006/main">
  <p:tag name="NUM" val="6"/>
</p:tagLst>
</file>

<file path=ppt/tags/tag259.xml><?xml version="1.0" encoding="utf-8"?>
<p:tagLst xmlns:a="http://schemas.openxmlformats.org/drawingml/2006/main" xmlns:r="http://schemas.openxmlformats.org/officeDocument/2006/relationships" xmlns:p="http://schemas.openxmlformats.org/presentationml/2006/main">
  <p:tag name="NUM" val="4"/>
</p:tagLst>
</file>

<file path=ppt/tags/tag26.xml><?xml version="1.0" encoding="utf-8"?>
<p:tagLst xmlns:a="http://schemas.openxmlformats.org/drawingml/2006/main" xmlns:r="http://schemas.openxmlformats.org/officeDocument/2006/relationships" xmlns:p="http://schemas.openxmlformats.org/presentationml/2006/main">
  <p:tag name="NUM" val="2"/>
</p:tagLst>
</file>

<file path=ppt/tags/tag260.xml><?xml version="1.0" encoding="utf-8"?>
<p:tagLst xmlns:a="http://schemas.openxmlformats.org/drawingml/2006/main" xmlns:r="http://schemas.openxmlformats.org/officeDocument/2006/relationships" xmlns:p="http://schemas.openxmlformats.org/presentationml/2006/main">
  <p:tag name="NUM" val="1"/>
</p:tagLst>
</file>

<file path=ppt/tags/tag261.xml><?xml version="1.0" encoding="utf-8"?>
<p:tagLst xmlns:a="http://schemas.openxmlformats.org/drawingml/2006/main" xmlns:r="http://schemas.openxmlformats.org/officeDocument/2006/relationships" xmlns:p="http://schemas.openxmlformats.org/presentationml/2006/main">
  <p:tag name="NUM" val="2"/>
</p:tagLst>
</file>

<file path=ppt/tags/tag262.xml><?xml version="1.0" encoding="utf-8"?>
<p:tagLst xmlns:a="http://schemas.openxmlformats.org/drawingml/2006/main" xmlns:r="http://schemas.openxmlformats.org/officeDocument/2006/relationships" xmlns:p="http://schemas.openxmlformats.org/presentationml/2006/main">
  <p:tag name="NUM" val="3"/>
</p:tagLst>
</file>

<file path=ppt/tags/tag263.xml><?xml version="1.0" encoding="utf-8"?>
<p:tagLst xmlns:a="http://schemas.openxmlformats.org/drawingml/2006/main" xmlns:r="http://schemas.openxmlformats.org/officeDocument/2006/relationships" xmlns:p="http://schemas.openxmlformats.org/presentationml/2006/main">
  <p:tag name="NUM" val="6"/>
</p:tagLst>
</file>

<file path=ppt/tags/tag264.xml><?xml version="1.0" encoding="utf-8"?>
<p:tagLst xmlns:a="http://schemas.openxmlformats.org/drawingml/2006/main" xmlns:r="http://schemas.openxmlformats.org/officeDocument/2006/relationships" xmlns:p="http://schemas.openxmlformats.org/presentationml/2006/main">
  <p:tag name="NUM" val="4"/>
</p:tagLst>
</file>

<file path=ppt/tags/tag265.xml><?xml version="1.0" encoding="utf-8"?>
<p:tagLst xmlns:a="http://schemas.openxmlformats.org/drawingml/2006/main" xmlns:r="http://schemas.openxmlformats.org/officeDocument/2006/relationships" xmlns:p="http://schemas.openxmlformats.org/presentationml/2006/main">
  <p:tag name="NUM" val="6"/>
</p:tagLst>
</file>

<file path=ppt/tags/tag266.xml><?xml version="1.0" encoding="utf-8"?>
<p:tagLst xmlns:a="http://schemas.openxmlformats.org/drawingml/2006/main" xmlns:r="http://schemas.openxmlformats.org/officeDocument/2006/relationships" xmlns:p="http://schemas.openxmlformats.org/presentationml/2006/main">
  <p:tag name="NUM" val="1"/>
</p:tagLst>
</file>

<file path=ppt/tags/tag267.xml><?xml version="1.0" encoding="utf-8"?>
<p:tagLst xmlns:a="http://schemas.openxmlformats.org/drawingml/2006/main" xmlns:r="http://schemas.openxmlformats.org/officeDocument/2006/relationships" xmlns:p="http://schemas.openxmlformats.org/presentationml/2006/main">
  <p:tag name="NUM" val="2"/>
</p:tagLst>
</file>

<file path=ppt/tags/tag268.xml><?xml version="1.0" encoding="utf-8"?>
<p:tagLst xmlns:a="http://schemas.openxmlformats.org/drawingml/2006/main" xmlns:r="http://schemas.openxmlformats.org/officeDocument/2006/relationships" xmlns:p="http://schemas.openxmlformats.org/presentationml/2006/main">
  <p:tag name="NUM" val="6"/>
</p:tagLst>
</file>

<file path=ppt/tags/tag269.xml><?xml version="1.0" encoding="utf-8"?>
<p:tagLst xmlns:a="http://schemas.openxmlformats.org/drawingml/2006/main" xmlns:r="http://schemas.openxmlformats.org/officeDocument/2006/relationships" xmlns:p="http://schemas.openxmlformats.org/presentationml/2006/main">
  <p:tag name="NUM" val="6"/>
</p:tagLst>
</file>

<file path=ppt/tags/tag27.xml><?xml version="1.0" encoding="utf-8"?>
<p:tagLst xmlns:a="http://schemas.openxmlformats.org/drawingml/2006/main" xmlns:r="http://schemas.openxmlformats.org/officeDocument/2006/relationships" xmlns:p="http://schemas.openxmlformats.org/presentationml/2006/main">
  <p:tag name="NUM" val="3"/>
</p:tagLst>
</file>

<file path=ppt/tags/tag270.xml><?xml version="1.0" encoding="utf-8"?>
<p:tagLst xmlns:a="http://schemas.openxmlformats.org/drawingml/2006/main" xmlns:r="http://schemas.openxmlformats.org/officeDocument/2006/relationships" xmlns:p="http://schemas.openxmlformats.org/presentationml/2006/main">
  <p:tag name="NUM" val="4"/>
</p:tagLst>
</file>

<file path=ppt/tags/tag271.xml><?xml version="1.0" encoding="utf-8"?>
<p:tagLst xmlns:a="http://schemas.openxmlformats.org/drawingml/2006/main" xmlns:r="http://schemas.openxmlformats.org/officeDocument/2006/relationships" xmlns:p="http://schemas.openxmlformats.org/presentationml/2006/main">
  <p:tag name="NUM" val="3"/>
</p:tagLst>
</file>

<file path=ppt/tags/tag272.xml><?xml version="1.0" encoding="utf-8"?>
<p:tagLst xmlns:a="http://schemas.openxmlformats.org/drawingml/2006/main" xmlns:r="http://schemas.openxmlformats.org/officeDocument/2006/relationships" xmlns:p="http://schemas.openxmlformats.org/presentationml/2006/main">
  <p:tag name="NUM" val="2"/>
</p:tagLst>
</file>

<file path=ppt/tags/tag273.xml><?xml version="1.0" encoding="utf-8"?>
<p:tagLst xmlns:a="http://schemas.openxmlformats.org/drawingml/2006/main" xmlns:r="http://schemas.openxmlformats.org/officeDocument/2006/relationships" xmlns:p="http://schemas.openxmlformats.org/presentationml/2006/main">
  <p:tag name="NUM" val="3"/>
</p:tagLst>
</file>

<file path=ppt/tags/tag274.xml><?xml version="1.0" encoding="utf-8"?>
<p:tagLst xmlns:a="http://schemas.openxmlformats.org/drawingml/2006/main" xmlns:r="http://schemas.openxmlformats.org/officeDocument/2006/relationships" xmlns:p="http://schemas.openxmlformats.org/presentationml/2006/main">
  <p:tag name="NUM" val="5"/>
</p:tagLst>
</file>

<file path=ppt/tags/tag275.xml><?xml version="1.0" encoding="utf-8"?>
<p:tagLst xmlns:a="http://schemas.openxmlformats.org/drawingml/2006/main" xmlns:r="http://schemas.openxmlformats.org/officeDocument/2006/relationships" xmlns:p="http://schemas.openxmlformats.org/presentationml/2006/main">
  <p:tag name="NUM" val="3"/>
</p:tagLst>
</file>

<file path=ppt/tags/tag276.xml><?xml version="1.0" encoding="utf-8"?>
<p:tagLst xmlns:a="http://schemas.openxmlformats.org/drawingml/2006/main" xmlns:r="http://schemas.openxmlformats.org/officeDocument/2006/relationships" xmlns:p="http://schemas.openxmlformats.org/presentationml/2006/main">
  <p:tag name="NUM" val="6"/>
</p:tagLst>
</file>

<file path=ppt/tags/tag277.xml><?xml version="1.0" encoding="utf-8"?>
<p:tagLst xmlns:a="http://schemas.openxmlformats.org/drawingml/2006/main" xmlns:r="http://schemas.openxmlformats.org/officeDocument/2006/relationships" xmlns:p="http://schemas.openxmlformats.org/presentationml/2006/main">
  <p:tag name="NUM" val="4"/>
</p:tagLst>
</file>

<file path=ppt/tags/tag278.xml><?xml version="1.0" encoding="utf-8"?>
<p:tagLst xmlns:a="http://schemas.openxmlformats.org/drawingml/2006/main" xmlns:r="http://schemas.openxmlformats.org/officeDocument/2006/relationships" xmlns:p="http://schemas.openxmlformats.org/presentationml/2006/main">
  <p:tag name="NUM" val="1"/>
</p:tagLst>
</file>

<file path=ppt/tags/tag279.xml><?xml version="1.0" encoding="utf-8"?>
<p:tagLst xmlns:a="http://schemas.openxmlformats.org/drawingml/2006/main" xmlns:r="http://schemas.openxmlformats.org/officeDocument/2006/relationships" xmlns:p="http://schemas.openxmlformats.org/presentationml/2006/main">
  <p:tag name="NUM" val="2"/>
</p:tagLst>
</file>

<file path=ppt/tags/tag28.xml><?xml version="1.0" encoding="utf-8"?>
<p:tagLst xmlns:a="http://schemas.openxmlformats.org/drawingml/2006/main" xmlns:r="http://schemas.openxmlformats.org/officeDocument/2006/relationships" xmlns:p="http://schemas.openxmlformats.org/presentationml/2006/main">
  <p:tag name="NUM" val="4"/>
</p:tagLst>
</file>

<file path=ppt/tags/tag280.xml><?xml version="1.0" encoding="utf-8"?>
<p:tagLst xmlns:a="http://schemas.openxmlformats.org/drawingml/2006/main" xmlns:r="http://schemas.openxmlformats.org/officeDocument/2006/relationships" xmlns:p="http://schemas.openxmlformats.org/presentationml/2006/main">
  <p:tag name="NUM" val="6"/>
</p:tagLst>
</file>

<file path=ppt/tags/tag281.xml><?xml version="1.0" encoding="utf-8"?>
<p:tagLst xmlns:a="http://schemas.openxmlformats.org/drawingml/2006/main" xmlns:r="http://schemas.openxmlformats.org/officeDocument/2006/relationships" xmlns:p="http://schemas.openxmlformats.org/presentationml/2006/main">
  <p:tag name="NUM" val="3"/>
</p:tagLst>
</file>

<file path=ppt/tags/tag282.xml><?xml version="1.0" encoding="utf-8"?>
<p:tagLst xmlns:a="http://schemas.openxmlformats.org/drawingml/2006/main" xmlns:r="http://schemas.openxmlformats.org/officeDocument/2006/relationships" xmlns:p="http://schemas.openxmlformats.org/presentationml/2006/main">
  <p:tag name="NUM" val="6"/>
</p:tagLst>
</file>

<file path=ppt/tags/tag283.xml><?xml version="1.0" encoding="utf-8"?>
<p:tagLst xmlns:a="http://schemas.openxmlformats.org/drawingml/2006/main" xmlns:r="http://schemas.openxmlformats.org/officeDocument/2006/relationships" xmlns:p="http://schemas.openxmlformats.org/presentationml/2006/main">
  <p:tag name="NUM" val="4"/>
</p:tagLst>
</file>

<file path=ppt/tags/tag284.xml><?xml version="1.0" encoding="utf-8"?>
<p:tagLst xmlns:a="http://schemas.openxmlformats.org/drawingml/2006/main" xmlns:r="http://schemas.openxmlformats.org/officeDocument/2006/relationships" xmlns:p="http://schemas.openxmlformats.org/presentationml/2006/main">
  <p:tag name="NUM" val="1"/>
</p:tagLst>
</file>

<file path=ppt/tags/tag285.xml><?xml version="1.0" encoding="utf-8"?>
<p:tagLst xmlns:a="http://schemas.openxmlformats.org/drawingml/2006/main" xmlns:r="http://schemas.openxmlformats.org/officeDocument/2006/relationships" xmlns:p="http://schemas.openxmlformats.org/presentationml/2006/main">
  <p:tag name="NUM" val="2"/>
</p:tagLst>
</file>

<file path=ppt/tags/tag286.xml><?xml version="1.0" encoding="utf-8"?>
<p:tagLst xmlns:a="http://schemas.openxmlformats.org/drawingml/2006/main" xmlns:r="http://schemas.openxmlformats.org/officeDocument/2006/relationships" xmlns:p="http://schemas.openxmlformats.org/presentationml/2006/main">
  <p:tag name="NUM" val="6"/>
</p:tagLst>
</file>

<file path=ppt/tags/tag287.xml><?xml version="1.0" encoding="utf-8"?>
<p:tagLst xmlns:a="http://schemas.openxmlformats.org/drawingml/2006/main" xmlns:r="http://schemas.openxmlformats.org/officeDocument/2006/relationships" xmlns:p="http://schemas.openxmlformats.org/presentationml/2006/main">
  <p:tag name="NUM" val="3"/>
</p:tagLst>
</file>

<file path=ppt/tags/tag288.xml><?xml version="1.0" encoding="utf-8"?>
<p:tagLst xmlns:a="http://schemas.openxmlformats.org/drawingml/2006/main" xmlns:r="http://schemas.openxmlformats.org/officeDocument/2006/relationships" xmlns:p="http://schemas.openxmlformats.org/presentationml/2006/main">
  <p:tag name="NUM" val="6"/>
</p:tagLst>
</file>

<file path=ppt/tags/tag289.xml><?xml version="1.0" encoding="utf-8"?>
<p:tagLst xmlns:a="http://schemas.openxmlformats.org/drawingml/2006/main" xmlns:r="http://schemas.openxmlformats.org/officeDocument/2006/relationships" xmlns:p="http://schemas.openxmlformats.org/presentationml/2006/main">
  <p:tag name="NUM" val="4"/>
</p:tagLst>
</file>

<file path=ppt/tags/tag29.xml><?xml version="1.0" encoding="utf-8"?>
<p:tagLst xmlns:a="http://schemas.openxmlformats.org/drawingml/2006/main" xmlns:r="http://schemas.openxmlformats.org/officeDocument/2006/relationships" xmlns:p="http://schemas.openxmlformats.org/presentationml/2006/main">
  <p:tag name="NUM" val="1"/>
</p:tagLst>
</file>

<file path=ppt/tags/tag290.xml><?xml version="1.0" encoding="utf-8"?>
<p:tagLst xmlns:a="http://schemas.openxmlformats.org/drawingml/2006/main" xmlns:r="http://schemas.openxmlformats.org/officeDocument/2006/relationships" xmlns:p="http://schemas.openxmlformats.org/presentationml/2006/main">
  <p:tag name="NUM" val="1"/>
</p:tagLst>
</file>

<file path=ppt/tags/tag291.xml><?xml version="1.0" encoding="utf-8"?>
<p:tagLst xmlns:a="http://schemas.openxmlformats.org/drawingml/2006/main" xmlns:r="http://schemas.openxmlformats.org/officeDocument/2006/relationships" xmlns:p="http://schemas.openxmlformats.org/presentationml/2006/main">
  <p:tag name="NUM" val="2"/>
</p:tagLst>
</file>

<file path=ppt/tags/tag292.xml><?xml version="1.0" encoding="utf-8"?>
<p:tagLst xmlns:a="http://schemas.openxmlformats.org/drawingml/2006/main" xmlns:r="http://schemas.openxmlformats.org/officeDocument/2006/relationships" xmlns:p="http://schemas.openxmlformats.org/presentationml/2006/main">
  <p:tag name="NUM" val="3"/>
</p:tagLst>
</file>

<file path=ppt/tags/tag293.xml><?xml version="1.0" encoding="utf-8"?>
<p:tagLst xmlns:a="http://schemas.openxmlformats.org/drawingml/2006/main" xmlns:r="http://schemas.openxmlformats.org/officeDocument/2006/relationships" xmlns:p="http://schemas.openxmlformats.org/presentationml/2006/main">
  <p:tag name="NUM" val="6"/>
</p:tagLst>
</file>

<file path=ppt/tags/tag294.xml><?xml version="1.0" encoding="utf-8"?>
<p:tagLst xmlns:a="http://schemas.openxmlformats.org/drawingml/2006/main" xmlns:r="http://schemas.openxmlformats.org/officeDocument/2006/relationships" xmlns:p="http://schemas.openxmlformats.org/presentationml/2006/main">
  <p:tag name="NUM" val="4"/>
</p:tagLst>
</file>

<file path=ppt/tags/tag295.xml><?xml version="1.0" encoding="utf-8"?>
<p:tagLst xmlns:a="http://schemas.openxmlformats.org/drawingml/2006/main" xmlns:r="http://schemas.openxmlformats.org/officeDocument/2006/relationships" xmlns:p="http://schemas.openxmlformats.org/presentationml/2006/main">
  <p:tag name="NUM" val="6"/>
</p:tagLst>
</file>

<file path=ppt/tags/tag296.xml><?xml version="1.0" encoding="utf-8"?>
<p:tagLst xmlns:a="http://schemas.openxmlformats.org/drawingml/2006/main" xmlns:r="http://schemas.openxmlformats.org/officeDocument/2006/relationships" xmlns:p="http://schemas.openxmlformats.org/presentationml/2006/main">
  <p:tag name="NUM" val="1"/>
</p:tagLst>
</file>

<file path=ppt/tags/tag297.xml><?xml version="1.0" encoding="utf-8"?>
<p:tagLst xmlns:a="http://schemas.openxmlformats.org/drawingml/2006/main" xmlns:r="http://schemas.openxmlformats.org/officeDocument/2006/relationships" xmlns:p="http://schemas.openxmlformats.org/presentationml/2006/main">
  <p:tag name="NUM" val="2"/>
</p:tagLst>
</file>

<file path=ppt/tags/tag298.xml><?xml version="1.0" encoding="utf-8"?>
<p:tagLst xmlns:a="http://schemas.openxmlformats.org/drawingml/2006/main" xmlns:r="http://schemas.openxmlformats.org/officeDocument/2006/relationships" xmlns:p="http://schemas.openxmlformats.org/presentationml/2006/main">
  <p:tag name="NUM" val="6"/>
</p:tagLst>
</file>

<file path=ppt/tags/tag299.xml><?xml version="1.0" encoding="utf-8"?>
<p:tagLst xmlns:a="http://schemas.openxmlformats.org/drawingml/2006/main" xmlns:r="http://schemas.openxmlformats.org/officeDocument/2006/relationships" xmlns:p="http://schemas.openxmlformats.org/presentationml/2006/main">
  <p:tag name="NUM" val="6"/>
</p:tagLst>
</file>

<file path=ppt/tags/tag3.xml><?xml version="1.0" encoding="utf-8"?>
<p:tagLst xmlns:a="http://schemas.openxmlformats.org/drawingml/2006/main" xmlns:r="http://schemas.openxmlformats.org/officeDocument/2006/relationships" xmlns:p="http://schemas.openxmlformats.org/presentationml/2006/main">
  <p:tag name="NUM" val="3"/>
</p:tagLst>
</file>

<file path=ppt/tags/tag30.xml><?xml version="1.0" encoding="utf-8"?>
<p:tagLst xmlns:a="http://schemas.openxmlformats.org/drawingml/2006/main" xmlns:r="http://schemas.openxmlformats.org/officeDocument/2006/relationships" xmlns:p="http://schemas.openxmlformats.org/presentationml/2006/main">
  <p:tag name="NUM" val="2"/>
</p:tagLst>
</file>

<file path=ppt/tags/tag300.xml><?xml version="1.0" encoding="utf-8"?>
<p:tagLst xmlns:a="http://schemas.openxmlformats.org/drawingml/2006/main" xmlns:r="http://schemas.openxmlformats.org/officeDocument/2006/relationships" xmlns:p="http://schemas.openxmlformats.org/presentationml/2006/main">
  <p:tag name="NUM" val="4"/>
</p:tagLst>
</file>

<file path=ppt/tags/tag301.xml><?xml version="1.0" encoding="utf-8"?>
<p:tagLst xmlns:a="http://schemas.openxmlformats.org/drawingml/2006/main" xmlns:r="http://schemas.openxmlformats.org/officeDocument/2006/relationships" xmlns:p="http://schemas.openxmlformats.org/presentationml/2006/main">
  <p:tag name="NUM" val="3"/>
</p:tagLst>
</file>

<file path=ppt/tags/tag302.xml><?xml version="1.0" encoding="utf-8"?>
<p:tagLst xmlns:a="http://schemas.openxmlformats.org/drawingml/2006/main" xmlns:r="http://schemas.openxmlformats.org/officeDocument/2006/relationships" xmlns:p="http://schemas.openxmlformats.org/presentationml/2006/main">
  <p:tag name="NUM" val="2"/>
</p:tagLst>
</file>

<file path=ppt/tags/tag303.xml><?xml version="1.0" encoding="utf-8"?>
<p:tagLst xmlns:a="http://schemas.openxmlformats.org/drawingml/2006/main" xmlns:r="http://schemas.openxmlformats.org/officeDocument/2006/relationships" xmlns:p="http://schemas.openxmlformats.org/presentationml/2006/main">
  <p:tag name="NUM" val="3"/>
</p:tagLst>
</file>

<file path=ppt/tags/tag304.xml><?xml version="1.0" encoding="utf-8"?>
<p:tagLst xmlns:a="http://schemas.openxmlformats.org/drawingml/2006/main" xmlns:r="http://schemas.openxmlformats.org/officeDocument/2006/relationships" xmlns:p="http://schemas.openxmlformats.org/presentationml/2006/main">
  <p:tag name="NUM" val="5"/>
</p:tagLst>
</file>

<file path=ppt/tags/tag305.xml><?xml version="1.0" encoding="utf-8"?>
<p:tagLst xmlns:a="http://schemas.openxmlformats.org/drawingml/2006/main" xmlns:r="http://schemas.openxmlformats.org/officeDocument/2006/relationships" xmlns:p="http://schemas.openxmlformats.org/presentationml/2006/main">
  <p:tag name="NUM" val="3"/>
</p:tagLst>
</file>

<file path=ppt/tags/tag306.xml><?xml version="1.0" encoding="utf-8"?>
<p:tagLst xmlns:a="http://schemas.openxmlformats.org/drawingml/2006/main" xmlns:r="http://schemas.openxmlformats.org/officeDocument/2006/relationships" xmlns:p="http://schemas.openxmlformats.org/presentationml/2006/main">
  <p:tag name="NUM" val="6"/>
</p:tagLst>
</file>

<file path=ppt/tags/tag307.xml><?xml version="1.0" encoding="utf-8"?>
<p:tagLst xmlns:a="http://schemas.openxmlformats.org/drawingml/2006/main" xmlns:r="http://schemas.openxmlformats.org/officeDocument/2006/relationships" xmlns:p="http://schemas.openxmlformats.org/presentationml/2006/main">
  <p:tag name="NUM" val="4"/>
</p:tagLst>
</file>

<file path=ppt/tags/tag308.xml><?xml version="1.0" encoding="utf-8"?>
<p:tagLst xmlns:a="http://schemas.openxmlformats.org/drawingml/2006/main" xmlns:r="http://schemas.openxmlformats.org/officeDocument/2006/relationships" xmlns:p="http://schemas.openxmlformats.org/presentationml/2006/main">
  <p:tag name="NUM" val="1"/>
</p:tagLst>
</file>

<file path=ppt/tags/tag309.xml><?xml version="1.0" encoding="utf-8"?>
<p:tagLst xmlns:a="http://schemas.openxmlformats.org/drawingml/2006/main" xmlns:r="http://schemas.openxmlformats.org/officeDocument/2006/relationships" xmlns:p="http://schemas.openxmlformats.org/presentationml/2006/main">
  <p:tag name="NUM" val="2"/>
</p:tagLst>
</file>

<file path=ppt/tags/tag31.xml><?xml version="1.0" encoding="utf-8"?>
<p:tagLst xmlns:a="http://schemas.openxmlformats.org/drawingml/2006/main" xmlns:r="http://schemas.openxmlformats.org/officeDocument/2006/relationships" xmlns:p="http://schemas.openxmlformats.org/presentationml/2006/main">
  <p:tag name="NUM" val="3"/>
</p:tagLst>
</file>

<file path=ppt/tags/tag310.xml><?xml version="1.0" encoding="utf-8"?>
<p:tagLst xmlns:a="http://schemas.openxmlformats.org/drawingml/2006/main" xmlns:r="http://schemas.openxmlformats.org/officeDocument/2006/relationships" xmlns:p="http://schemas.openxmlformats.org/presentationml/2006/main">
  <p:tag name="NUM" val="6"/>
</p:tagLst>
</file>

<file path=ppt/tags/tag311.xml><?xml version="1.0" encoding="utf-8"?>
<p:tagLst xmlns:a="http://schemas.openxmlformats.org/drawingml/2006/main" xmlns:r="http://schemas.openxmlformats.org/officeDocument/2006/relationships" xmlns:p="http://schemas.openxmlformats.org/presentationml/2006/main">
  <p:tag name="NUM" val="3"/>
</p:tagLst>
</file>

<file path=ppt/tags/tag312.xml><?xml version="1.0" encoding="utf-8"?>
<p:tagLst xmlns:a="http://schemas.openxmlformats.org/drawingml/2006/main" xmlns:r="http://schemas.openxmlformats.org/officeDocument/2006/relationships" xmlns:p="http://schemas.openxmlformats.org/presentationml/2006/main">
  <p:tag name="NUM" val="6"/>
</p:tagLst>
</file>

<file path=ppt/tags/tag313.xml><?xml version="1.0" encoding="utf-8"?>
<p:tagLst xmlns:a="http://schemas.openxmlformats.org/drawingml/2006/main" xmlns:r="http://schemas.openxmlformats.org/officeDocument/2006/relationships" xmlns:p="http://schemas.openxmlformats.org/presentationml/2006/main">
  <p:tag name="NUM" val="4"/>
</p:tagLst>
</file>

<file path=ppt/tags/tag314.xml><?xml version="1.0" encoding="utf-8"?>
<p:tagLst xmlns:a="http://schemas.openxmlformats.org/drawingml/2006/main" xmlns:r="http://schemas.openxmlformats.org/officeDocument/2006/relationships" xmlns:p="http://schemas.openxmlformats.org/presentationml/2006/main">
  <p:tag name="NUM" val="1"/>
</p:tagLst>
</file>

<file path=ppt/tags/tag315.xml><?xml version="1.0" encoding="utf-8"?>
<p:tagLst xmlns:a="http://schemas.openxmlformats.org/drawingml/2006/main" xmlns:r="http://schemas.openxmlformats.org/officeDocument/2006/relationships" xmlns:p="http://schemas.openxmlformats.org/presentationml/2006/main">
  <p:tag name="NUM" val="2"/>
</p:tagLst>
</file>

<file path=ppt/tags/tag316.xml><?xml version="1.0" encoding="utf-8"?>
<p:tagLst xmlns:a="http://schemas.openxmlformats.org/drawingml/2006/main" xmlns:r="http://schemas.openxmlformats.org/officeDocument/2006/relationships" xmlns:p="http://schemas.openxmlformats.org/presentationml/2006/main">
  <p:tag name="NUM" val="6"/>
</p:tagLst>
</file>

<file path=ppt/tags/tag317.xml><?xml version="1.0" encoding="utf-8"?>
<p:tagLst xmlns:a="http://schemas.openxmlformats.org/drawingml/2006/main" xmlns:r="http://schemas.openxmlformats.org/officeDocument/2006/relationships" xmlns:p="http://schemas.openxmlformats.org/presentationml/2006/main">
  <p:tag name="NUM" val="3"/>
</p:tagLst>
</file>

<file path=ppt/tags/tag318.xml><?xml version="1.0" encoding="utf-8"?>
<p:tagLst xmlns:a="http://schemas.openxmlformats.org/drawingml/2006/main" xmlns:r="http://schemas.openxmlformats.org/officeDocument/2006/relationships" xmlns:p="http://schemas.openxmlformats.org/presentationml/2006/main">
  <p:tag name="NUM" val="6"/>
</p:tagLst>
</file>

<file path=ppt/tags/tag319.xml><?xml version="1.0" encoding="utf-8"?>
<p:tagLst xmlns:a="http://schemas.openxmlformats.org/drawingml/2006/main" xmlns:r="http://schemas.openxmlformats.org/officeDocument/2006/relationships" xmlns:p="http://schemas.openxmlformats.org/presentationml/2006/main">
  <p:tag name="NUM" val="4"/>
</p:tagLst>
</file>

<file path=ppt/tags/tag32.xml><?xml version="1.0" encoding="utf-8"?>
<p:tagLst xmlns:a="http://schemas.openxmlformats.org/drawingml/2006/main" xmlns:r="http://schemas.openxmlformats.org/officeDocument/2006/relationships" xmlns:p="http://schemas.openxmlformats.org/presentationml/2006/main">
  <p:tag name="NUM" val="4"/>
</p:tagLst>
</file>

<file path=ppt/tags/tag320.xml><?xml version="1.0" encoding="utf-8"?>
<p:tagLst xmlns:a="http://schemas.openxmlformats.org/drawingml/2006/main" xmlns:r="http://schemas.openxmlformats.org/officeDocument/2006/relationships" xmlns:p="http://schemas.openxmlformats.org/presentationml/2006/main">
  <p:tag name="NUM" val="1"/>
</p:tagLst>
</file>

<file path=ppt/tags/tag321.xml><?xml version="1.0" encoding="utf-8"?>
<p:tagLst xmlns:a="http://schemas.openxmlformats.org/drawingml/2006/main" xmlns:r="http://schemas.openxmlformats.org/officeDocument/2006/relationships" xmlns:p="http://schemas.openxmlformats.org/presentationml/2006/main">
  <p:tag name="NUM" val="2"/>
</p:tagLst>
</file>

<file path=ppt/tags/tag322.xml><?xml version="1.0" encoding="utf-8"?>
<p:tagLst xmlns:a="http://schemas.openxmlformats.org/drawingml/2006/main" xmlns:r="http://schemas.openxmlformats.org/officeDocument/2006/relationships" xmlns:p="http://schemas.openxmlformats.org/presentationml/2006/main">
  <p:tag name="NUM" val="3"/>
</p:tagLst>
</file>

<file path=ppt/tags/tag323.xml><?xml version="1.0" encoding="utf-8"?>
<p:tagLst xmlns:a="http://schemas.openxmlformats.org/drawingml/2006/main" xmlns:r="http://schemas.openxmlformats.org/officeDocument/2006/relationships" xmlns:p="http://schemas.openxmlformats.org/presentationml/2006/main">
  <p:tag name="NUM" val="6"/>
</p:tagLst>
</file>

<file path=ppt/tags/tag324.xml><?xml version="1.0" encoding="utf-8"?>
<p:tagLst xmlns:a="http://schemas.openxmlformats.org/drawingml/2006/main" xmlns:r="http://schemas.openxmlformats.org/officeDocument/2006/relationships" xmlns:p="http://schemas.openxmlformats.org/presentationml/2006/main">
  <p:tag name="NUM" val="4"/>
</p:tagLst>
</file>

<file path=ppt/tags/tag325.xml><?xml version="1.0" encoding="utf-8"?>
<p:tagLst xmlns:a="http://schemas.openxmlformats.org/drawingml/2006/main" xmlns:r="http://schemas.openxmlformats.org/officeDocument/2006/relationships" xmlns:p="http://schemas.openxmlformats.org/presentationml/2006/main">
  <p:tag name="NUM" val="6"/>
</p:tagLst>
</file>

<file path=ppt/tags/tag326.xml><?xml version="1.0" encoding="utf-8"?>
<p:tagLst xmlns:a="http://schemas.openxmlformats.org/drawingml/2006/main" xmlns:r="http://schemas.openxmlformats.org/officeDocument/2006/relationships" xmlns:p="http://schemas.openxmlformats.org/presentationml/2006/main">
  <p:tag name="NUM" val="1"/>
</p:tagLst>
</file>

<file path=ppt/tags/tag327.xml><?xml version="1.0" encoding="utf-8"?>
<p:tagLst xmlns:a="http://schemas.openxmlformats.org/drawingml/2006/main" xmlns:r="http://schemas.openxmlformats.org/officeDocument/2006/relationships" xmlns:p="http://schemas.openxmlformats.org/presentationml/2006/main">
  <p:tag name="NUM" val="2"/>
</p:tagLst>
</file>

<file path=ppt/tags/tag328.xml><?xml version="1.0" encoding="utf-8"?>
<p:tagLst xmlns:a="http://schemas.openxmlformats.org/drawingml/2006/main" xmlns:r="http://schemas.openxmlformats.org/officeDocument/2006/relationships" xmlns:p="http://schemas.openxmlformats.org/presentationml/2006/main">
  <p:tag name="NUM" val="6"/>
</p:tagLst>
</file>

<file path=ppt/tags/tag329.xml><?xml version="1.0" encoding="utf-8"?>
<p:tagLst xmlns:a="http://schemas.openxmlformats.org/drawingml/2006/main" xmlns:r="http://schemas.openxmlformats.org/officeDocument/2006/relationships" xmlns:p="http://schemas.openxmlformats.org/presentationml/2006/main">
  <p:tag name="NUM" val="6"/>
</p:tagLst>
</file>

<file path=ppt/tags/tag33.xml><?xml version="1.0" encoding="utf-8"?>
<p:tagLst xmlns:a="http://schemas.openxmlformats.org/drawingml/2006/main" xmlns:r="http://schemas.openxmlformats.org/officeDocument/2006/relationships" xmlns:p="http://schemas.openxmlformats.org/presentationml/2006/main">
  <p:tag name="NUM" val="1"/>
</p:tagLst>
</file>

<file path=ppt/tags/tag330.xml><?xml version="1.0" encoding="utf-8"?>
<p:tagLst xmlns:a="http://schemas.openxmlformats.org/drawingml/2006/main" xmlns:r="http://schemas.openxmlformats.org/officeDocument/2006/relationships" xmlns:p="http://schemas.openxmlformats.org/presentationml/2006/main">
  <p:tag name="NUM" val="4"/>
</p:tagLst>
</file>

<file path=ppt/tags/tag331.xml><?xml version="1.0" encoding="utf-8"?>
<p:tagLst xmlns:a="http://schemas.openxmlformats.org/drawingml/2006/main" xmlns:r="http://schemas.openxmlformats.org/officeDocument/2006/relationships" xmlns:p="http://schemas.openxmlformats.org/presentationml/2006/main">
  <p:tag name="NUM" val="3"/>
</p:tagLst>
</file>

<file path=ppt/tags/tag332.xml><?xml version="1.0" encoding="utf-8"?>
<p:tagLst xmlns:a="http://schemas.openxmlformats.org/drawingml/2006/main" xmlns:r="http://schemas.openxmlformats.org/officeDocument/2006/relationships" xmlns:p="http://schemas.openxmlformats.org/presentationml/2006/main">
  <p:tag name="NUM" val="2"/>
</p:tagLst>
</file>

<file path=ppt/tags/tag333.xml><?xml version="1.0" encoding="utf-8"?>
<p:tagLst xmlns:a="http://schemas.openxmlformats.org/drawingml/2006/main" xmlns:r="http://schemas.openxmlformats.org/officeDocument/2006/relationships" xmlns:p="http://schemas.openxmlformats.org/presentationml/2006/main">
  <p:tag name="NUM" val="3"/>
</p:tagLst>
</file>

<file path=ppt/tags/tag334.xml><?xml version="1.0" encoding="utf-8"?>
<p:tagLst xmlns:a="http://schemas.openxmlformats.org/drawingml/2006/main" xmlns:r="http://schemas.openxmlformats.org/officeDocument/2006/relationships" xmlns:p="http://schemas.openxmlformats.org/presentationml/2006/main">
  <p:tag name="NUM" val="5"/>
</p:tagLst>
</file>

<file path=ppt/tags/tag335.xml><?xml version="1.0" encoding="utf-8"?>
<p:tagLst xmlns:a="http://schemas.openxmlformats.org/drawingml/2006/main" xmlns:r="http://schemas.openxmlformats.org/officeDocument/2006/relationships" xmlns:p="http://schemas.openxmlformats.org/presentationml/2006/main">
  <p:tag name="NUM" val="3"/>
</p:tagLst>
</file>

<file path=ppt/tags/tag336.xml><?xml version="1.0" encoding="utf-8"?>
<p:tagLst xmlns:a="http://schemas.openxmlformats.org/drawingml/2006/main" xmlns:r="http://schemas.openxmlformats.org/officeDocument/2006/relationships" xmlns:p="http://schemas.openxmlformats.org/presentationml/2006/main">
  <p:tag name="NUM" val="6"/>
</p:tagLst>
</file>

<file path=ppt/tags/tag337.xml><?xml version="1.0" encoding="utf-8"?>
<p:tagLst xmlns:a="http://schemas.openxmlformats.org/drawingml/2006/main" xmlns:r="http://schemas.openxmlformats.org/officeDocument/2006/relationships" xmlns:p="http://schemas.openxmlformats.org/presentationml/2006/main">
  <p:tag name="NUM" val="4"/>
</p:tagLst>
</file>

<file path=ppt/tags/tag338.xml><?xml version="1.0" encoding="utf-8"?>
<p:tagLst xmlns:a="http://schemas.openxmlformats.org/drawingml/2006/main" xmlns:r="http://schemas.openxmlformats.org/officeDocument/2006/relationships" xmlns:p="http://schemas.openxmlformats.org/presentationml/2006/main">
  <p:tag name="NUM" val="1"/>
</p:tagLst>
</file>

<file path=ppt/tags/tag339.xml><?xml version="1.0" encoding="utf-8"?>
<p:tagLst xmlns:a="http://schemas.openxmlformats.org/drawingml/2006/main" xmlns:r="http://schemas.openxmlformats.org/officeDocument/2006/relationships" xmlns:p="http://schemas.openxmlformats.org/presentationml/2006/main">
  <p:tag name="NUM" val="2"/>
</p:tagLst>
</file>

<file path=ppt/tags/tag34.xml><?xml version="1.0" encoding="utf-8"?>
<p:tagLst xmlns:a="http://schemas.openxmlformats.org/drawingml/2006/main" xmlns:r="http://schemas.openxmlformats.org/officeDocument/2006/relationships" xmlns:p="http://schemas.openxmlformats.org/presentationml/2006/main">
  <p:tag name="NUM" val="2"/>
</p:tagLst>
</file>

<file path=ppt/tags/tag340.xml><?xml version="1.0" encoding="utf-8"?>
<p:tagLst xmlns:a="http://schemas.openxmlformats.org/drawingml/2006/main" xmlns:r="http://schemas.openxmlformats.org/officeDocument/2006/relationships" xmlns:p="http://schemas.openxmlformats.org/presentationml/2006/main">
  <p:tag name="NUM" val="6"/>
</p:tagLst>
</file>

<file path=ppt/tags/tag341.xml><?xml version="1.0" encoding="utf-8"?>
<p:tagLst xmlns:a="http://schemas.openxmlformats.org/drawingml/2006/main" xmlns:r="http://schemas.openxmlformats.org/officeDocument/2006/relationships" xmlns:p="http://schemas.openxmlformats.org/presentationml/2006/main">
  <p:tag name="NUM" val="3"/>
</p:tagLst>
</file>

<file path=ppt/tags/tag342.xml><?xml version="1.0" encoding="utf-8"?>
<p:tagLst xmlns:a="http://schemas.openxmlformats.org/drawingml/2006/main" xmlns:r="http://schemas.openxmlformats.org/officeDocument/2006/relationships" xmlns:p="http://schemas.openxmlformats.org/presentationml/2006/main">
  <p:tag name="NUM" val="6"/>
</p:tagLst>
</file>

<file path=ppt/tags/tag343.xml><?xml version="1.0" encoding="utf-8"?>
<p:tagLst xmlns:a="http://schemas.openxmlformats.org/drawingml/2006/main" xmlns:r="http://schemas.openxmlformats.org/officeDocument/2006/relationships" xmlns:p="http://schemas.openxmlformats.org/presentationml/2006/main">
  <p:tag name="NUM" val="4"/>
</p:tagLst>
</file>

<file path=ppt/tags/tag344.xml><?xml version="1.0" encoding="utf-8"?>
<p:tagLst xmlns:a="http://schemas.openxmlformats.org/drawingml/2006/main" xmlns:r="http://schemas.openxmlformats.org/officeDocument/2006/relationships" xmlns:p="http://schemas.openxmlformats.org/presentationml/2006/main">
  <p:tag name="NUM" val="1"/>
</p:tagLst>
</file>

<file path=ppt/tags/tag345.xml><?xml version="1.0" encoding="utf-8"?>
<p:tagLst xmlns:a="http://schemas.openxmlformats.org/drawingml/2006/main" xmlns:r="http://schemas.openxmlformats.org/officeDocument/2006/relationships" xmlns:p="http://schemas.openxmlformats.org/presentationml/2006/main">
  <p:tag name="NUM" val="2"/>
</p:tagLst>
</file>

<file path=ppt/tags/tag346.xml><?xml version="1.0" encoding="utf-8"?>
<p:tagLst xmlns:a="http://schemas.openxmlformats.org/drawingml/2006/main" xmlns:r="http://schemas.openxmlformats.org/officeDocument/2006/relationships" xmlns:p="http://schemas.openxmlformats.org/presentationml/2006/main">
  <p:tag name="NUM" val="6"/>
</p:tagLst>
</file>

<file path=ppt/tags/tag347.xml><?xml version="1.0" encoding="utf-8"?>
<p:tagLst xmlns:a="http://schemas.openxmlformats.org/drawingml/2006/main" xmlns:r="http://schemas.openxmlformats.org/officeDocument/2006/relationships" xmlns:p="http://schemas.openxmlformats.org/presentationml/2006/main">
  <p:tag name="NUM" val="3"/>
</p:tagLst>
</file>

<file path=ppt/tags/tag348.xml><?xml version="1.0" encoding="utf-8"?>
<p:tagLst xmlns:a="http://schemas.openxmlformats.org/drawingml/2006/main" xmlns:r="http://schemas.openxmlformats.org/officeDocument/2006/relationships" xmlns:p="http://schemas.openxmlformats.org/presentationml/2006/main">
  <p:tag name="NUM" val="6"/>
</p:tagLst>
</file>

<file path=ppt/tags/tag349.xml><?xml version="1.0" encoding="utf-8"?>
<p:tagLst xmlns:a="http://schemas.openxmlformats.org/drawingml/2006/main" xmlns:r="http://schemas.openxmlformats.org/officeDocument/2006/relationships" xmlns:p="http://schemas.openxmlformats.org/presentationml/2006/main">
  <p:tag name="NUM" val="4"/>
</p:tagLst>
</file>

<file path=ppt/tags/tag35.xml><?xml version="1.0" encoding="utf-8"?>
<p:tagLst xmlns:a="http://schemas.openxmlformats.org/drawingml/2006/main" xmlns:r="http://schemas.openxmlformats.org/officeDocument/2006/relationships" xmlns:p="http://schemas.openxmlformats.org/presentationml/2006/main">
  <p:tag name="NUM" val="1"/>
</p:tagLst>
</file>

<file path=ppt/tags/tag350.xml><?xml version="1.0" encoding="utf-8"?>
<p:tagLst xmlns:a="http://schemas.openxmlformats.org/drawingml/2006/main" xmlns:r="http://schemas.openxmlformats.org/officeDocument/2006/relationships" xmlns:p="http://schemas.openxmlformats.org/presentationml/2006/main">
  <p:tag name="NUM" val="1"/>
</p:tagLst>
</file>

<file path=ppt/tags/tag351.xml><?xml version="1.0" encoding="utf-8"?>
<p:tagLst xmlns:a="http://schemas.openxmlformats.org/drawingml/2006/main" xmlns:r="http://schemas.openxmlformats.org/officeDocument/2006/relationships" xmlns:p="http://schemas.openxmlformats.org/presentationml/2006/main">
  <p:tag name="NUM" val="2"/>
</p:tagLst>
</file>

<file path=ppt/tags/tag352.xml><?xml version="1.0" encoding="utf-8"?>
<p:tagLst xmlns:a="http://schemas.openxmlformats.org/drawingml/2006/main" xmlns:r="http://schemas.openxmlformats.org/officeDocument/2006/relationships" xmlns:p="http://schemas.openxmlformats.org/presentationml/2006/main">
  <p:tag name="NUM" val="3"/>
</p:tagLst>
</file>

<file path=ppt/tags/tag353.xml><?xml version="1.0" encoding="utf-8"?>
<p:tagLst xmlns:a="http://schemas.openxmlformats.org/drawingml/2006/main" xmlns:r="http://schemas.openxmlformats.org/officeDocument/2006/relationships" xmlns:p="http://schemas.openxmlformats.org/presentationml/2006/main">
  <p:tag name="NUM" val="6"/>
</p:tagLst>
</file>

<file path=ppt/tags/tag354.xml><?xml version="1.0" encoding="utf-8"?>
<p:tagLst xmlns:a="http://schemas.openxmlformats.org/drawingml/2006/main" xmlns:r="http://schemas.openxmlformats.org/officeDocument/2006/relationships" xmlns:p="http://schemas.openxmlformats.org/presentationml/2006/main">
  <p:tag name="NUM" val="4"/>
</p:tagLst>
</file>

<file path=ppt/tags/tag355.xml><?xml version="1.0" encoding="utf-8"?>
<p:tagLst xmlns:a="http://schemas.openxmlformats.org/drawingml/2006/main" xmlns:r="http://schemas.openxmlformats.org/officeDocument/2006/relationships" xmlns:p="http://schemas.openxmlformats.org/presentationml/2006/main">
  <p:tag name="NUM" val="6"/>
</p:tagLst>
</file>

<file path=ppt/tags/tag356.xml><?xml version="1.0" encoding="utf-8"?>
<p:tagLst xmlns:a="http://schemas.openxmlformats.org/drawingml/2006/main" xmlns:r="http://schemas.openxmlformats.org/officeDocument/2006/relationships" xmlns:p="http://schemas.openxmlformats.org/presentationml/2006/main">
  <p:tag name="NUM" val="1"/>
</p:tagLst>
</file>

<file path=ppt/tags/tag357.xml><?xml version="1.0" encoding="utf-8"?>
<p:tagLst xmlns:a="http://schemas.openxmlformats.org/drawingml/2006/main" xmlns:r="http://schemas.openxmlformats.org/officeDocument/2006/relationships" xmlns:p="http://schemas.openxmlformats.org/presentationml/2006/main">
  <p:tag name="NUM" val="2"/>
</p:tagLst>
</file>

<file path=ppt/tags/tag358.xml><?xml version="1.0" encoding="utf-8"?>
<p:tagLst xmlns:a="http://schemas.openxmlformats.org/drawingml/2006/main" xmlns:r="http://schemas.openxmlformats.org/officeDocument/2006/relationships" xmlns:p="http://schemas.openxmlformats.org/presentationml/2006/main">
  <p:tag name="NUM" val="6"/>
</p:tagLst>
</file>

<file path=ppt/tags/tag359.xml><?xml version="1.0" encoding="utf-8"?>
<p:tagLst xmlns:a="http://schemas.openxmlformats.org/drawingml/2006/main" xmlns:r="http://schemas.openxmlformats.org/officeDocument/2006/relationships" xmlns:p="http://schemas.openxmlformats.org/presentationml/2006/main">
  <p:tag name="NUM" val="6"/>
</p:tagLst>
</file>

<file path=ppt/tags/tag36.xml><?xml version="1.0" encoding="utf-8"?>
<p:tagLst xmlns:a="http://schemas.openxmlformats.org/drawingml/2006/main" xmlns:r="http://schemas.openxmlformats.org/officeDocument/2006/relationships" xmlns:p="http://schemas.openxmlformats.org/presentationml/2006/main">
  <p:tag name="NUM" val="2"/>
</p:tagLst>
</file>

<file path=ppt/tags/tag360.xml><?xml version="1.0" encoding="utf-8"?>
<p:tagLst xmlns:a="http://schemas.openxmlformats.org/drawingml/2006/main" xmlns:r="http://schemas.openxmlformats.org/officeDocument/2006/relationships" xmlns:p="http://schemas.openxmlformats.org/presentationml/2006/main">
  <p:tag name="NUM" val="4"/>
</p:tagLst>
</file>

<file path=ppt/tags/tag361.xml><?xml version="1.0" encoding="utf-8"?>
<p:tagLst xmlns:a="http://schemas.openxmlformats.org/drawingml/2006/main" xmlns:r="http://schemas.openxmlformats.org/officeDocument/2006/relationships" xmlns:p="http://schemas.openxmlformats.org/presentationml/2006/main">
  <p:tag name="NUM" val="3"/>
</p:tagLst>
</file>

<file path=ppt/tags/tag362.xml><?xml version="1.0" encoding="utf-8"?>
<p:tagLst xmlns:a="http://schemas.openxmlformats.org/drawingml/2006/main" xmlns:r="http://schemas.openxmlformats.org/officeDocument/2006/relationships" xmlns:p="http://schemas.openxmlformats.org/presentationml/2006/main">
  <p:tag name="NUM" val="2"/>
</p:tagLst>
</file>

<file path=ppt/tags/tag363.xml><?xml version="1.0" encoding="utf-8"?>
<p:tagLst xmlns:a="http://schemas.openxmlformats.org/drawingml/2006/main" xmlns:r="http://schemas.openxmlformats.org/officeDocument/2006/relationships" xmlns:p="http://schemas.openxmlformats.org/presentationml/2006/main">
  <p:tag name="NUM" val="3"/>
</p:tagLst>
</file>

<file path=ppt/tags/tag364.xml><?xml version="1.0" encoding="utf-8"?>
<p:tagLst xmlns:a="http://schemas.openxmlformats.org/drawingml/2006/main" xmlns:r="http://schemas.openxmlformats.org/officeDocument/2006/relationships" xmlns:p="http://schemas.openxmlformats.org/presentationml/2006/main">
  <p:tag name="NUM" val="3"/>
</p:tagLst>
</file>

<file path=ppt/tags/tag365.xml><?xml version="1.0" encoding="utf-8"?>
<p:tagLst xmlns:a="http://schemas.openxmlformats.org/drawingml/2006/main" xmlns:r="http://schemas.openxmlformats.org/officeDocument/2006/relationships" xmlns:p="http://schemas.openxmlformats.org/presentationml/2006/main">
  <p:tag name="NUM" val="4"/>
</p:tagLst>
</file>

<file path=ppt/tags/tag366.xml><?xml version="1.0" encoding="utf-8"?>
<p:tagLst xmlns:a="http://schemas.openxmlformats.org/drawingml/2006/main" xmlns:r="http://schemas.openxmlformats.org/officeDocument/2006/relationships" xmlns:p="http://schemas.openxmlformats.org/presentationml/2006/main">
  <p:tag name="NUM" val="6"/>
</p:tagLst>
</file>

<file path=ppt/tags/tag367.xml><?xml version="1.0" encoding="utf-8"?>
<p:tagLst xmlns:a="http://schemas.openxmlformats.org/drawingml/2006/main" xmlns:r="http://schemas.openxmlformats.org/officeDocument/2006/relationships" xmlns:p="http://schemas.openxmlformats.org/presentationml/2006/main">
  <p:tag name="NUM" val="2"/>
</p:tagLst>
</file>

<file path=ppt/tags/tag368.xml><?xml version="1.0" encoding="utf-8"?>
<p:tagLst xmlns:a="http://schemas.openxmlformats.org/drawingml/2006/main" xmlns:r="http://schemas.openxmlformats.org/officeDocument/2006/relationships" xmlns:p="http://schemas.openxmlformats.org/presentationml/2006/main">
  <p:tag name="NUM" val="3"/>
</p:tagLst>
</file>

<file path=ppt/tags/tag369.xml><?xml version="1.0" encoding="utf-8"?>
<p:tagLst xmlns:a="http://schemas.openxmlformats.org/drawingml/2006/main" xmlns:r="http://schemas.openxmlformats.org/officeDocument/2006/relationships" xmlns:p="http://schemas.openxmlformats.org/presentationml/2006/main">
  <p:tag name="NUM" val="4"/>
</p:tagLst>
</file>

<file path=ppt/tags/tag37.xml><?xml version="1.0" encoding="utf-8"?>
<p:tagLst xmlns:a="http://schemas.openxmlformats.org/drawingml/2006/main" xmlns:r="http://schemas.openxmlformats.org/officeDocument/2006/relationships" xmlns:p="http://schemas.openxmlformats.org/presentationml/2006/main">
  <p:tag name="NUM" val="3"/>
</p:tagLst>
</file>

<file path=ppt/tags/tag370.xml><?xml version="1.0" encoding="utf-8"?>
<p:tagLst xmlns:a="http://schemas.openxmlformats.org/drawingml/2006/main" xmlns:r="http://schemas.openxmlformats.org/officeDocument/2006/relationships" xmlns:p="http://schemas.openxmlformats.org/presentationml/2006/main">
  <p:tag name="NUM" val="5"/>
</p:tagLst>
</file>

<file path=ppt/tags/tag371.xml><?xml version="1.0" encoding="utf-8"?>
<p:tagLst xmlns:a="http://schemas.openxmlformats.org/drawingml/2006/main" xmlns:r="http://schemas.openxmlformats.org/officeDocument/2006/relationships" xmlns:p="http://schemas.openxmlformats.org/presentationml/2006/main">
  <p:tag name="NUM" val="3"/>
</p:tagLst>
</file>

<file path=ppt/tags/tag372.xml><?xml version="1.0" encoding="utf-8"?>
<p:tagLst xmlns:a="http://schemas.openxmlformats.org/drawingml/2006/main" xmlns:r="http://schemas.openxmlformats.org/officeDocument/2006/relationships" xmlns:p="http://schemas.openxmlformats.org/presentationml/2006/main">
  <p:tag name="NUM" val="6"/>
</p:tagLst>
</file>

<file path=ppt/tags/tag373.xml><?xml version="1.0" encoding="utf-8"?>
<p:tagLst xmlns:a="http://schemas.openxmlformats.org/drawingml/2006/main" xmlns:r="http://schemas.openxmlformats.org/officeDocument/2006/relationships" xmlns:p="http://schemas.openxmlformats.org/presentationml/2006/main">
  <p:tag name="NUM" val="1"/>
</p:tagLst>
</file>

<file path=ppt/tags/tag374.xml><?xml version="1.0" encoding="utf-8"?>
<p:tagLst xmlns:a="http://schemas.openxmlformats.org/drawingml/2006/main" xmlns:r="http://schemas.openxmlformats.org/officeDocument/2006/relationships" xmlns:p="http://schemas.openxmlformats.org/presentationml/2006/main">
  <p:tag name="NUM" val="2"/>
</p:tagLst>
</file>

<file path=ppt/tags/tag375.xml><?xml version="1.0" encoding="utf-8"?>
<p:tagLst xmlns:a="http://schemas.openxmlformats.org/drawingml/2006/main" xmlns:r="http://schemas.openxmlformats.org/officeDocument/2006/relationships" xmlns:p="http://schemas.openxmlformats.org/presentationml/2006/main">
  <p:tag name="NUM" val="3"/>
</p:tagLst>
</file>

<file path=ppt/tags/tag376.xml><?xml version="1.0" encoding="utf-8"?>
<p:tagLst xmlns:a="http://schemas.openxmlformats.org/drawingml/2006/main" xmlns:r="http://schemas.openxmlformats.org/officeDocument/2006/relationships" xmlns:p="http://schemas.openxmlformats.org/presentationml/2006/main">
  <p:tag name="NUM" val="6"/>
</p:tagLst>
</file>

<file path=ppt/tags/tag377.xml><?xml version="1.0" encoding="utf-8"?>
<p:tagLst xmlns:a="http://schemas.openxmlformats.org/drawingml/2006/main" xmlns:r="http://schemas.openxmlformats.org/officeDocument/2006/relationships" xmlns:p="http://schemas.openxmlformats.org/presentationml/2006/main">
  <p:tag name="NUM" val="4"/>
</p:tagLst>
</file>

<file path=ppt/tags/tag378.xml><?xml version="1.0" encoding="utf-8"?>
<p:tagLst xmlns:a="http://schemas.openxmlformats.org/drawingml/2006/main" xmlns:r="http://schemas.openxmlformats.org/officeDocument/2006/relationships" xmlns:p="http://schemas.openxmlformats.org/presentationml/2006/main">
  <p:tag name="NUM" val="1"/>
</p:tagLst>
</file>

<file path=ppt/tags/tag379.xml><?xml version="1.0" encoding="utf-8"?>
<p:tagLst xmlns:a="http://schemas.openxmlformats.org/drawingml/2006/main" xmlns:r="http://schemas.openxmlformats.org/officeDocument/2006/relationships" xmlns:p="http://schemas.openxmlformats.org/presentationml/2006/main">
  <p:tag name="NUM" val="2"/>
</p:tagLst>
</file>

<file path=ppt/tags/tag38.xml><?xml version="1.0" encoding="utf-8"?>
<p:tagLst xmlns:a="http://schemas.openxmlformats.org/drawingml/2006/main" xmlns:r="http://schemas.openxmlformats.org/officeDocument/2006/relationships" xmlns:p="http://schemas.openxmlformats.org/presentationml/2006/main">
  <p:tag name="NUM" val="4"/>
</p:tagLst>
</file>

<file path=ppt/tags/tag380.xml><?xml version="1.0" encoding="utf-8"?>
<p:tagLst xmlns:a="http://schemas.openxmlformats.org/drawingml/2006/main" xmlns:r="http://schemas.openxmlformats.org/officeDocument/2006/relationships" xmlns:p="http://schemas.openxmlformats.org/presentationml/2006/main">
  <p:tag name="NUM" val="3"/>
</p:tagLst>
</file>

<file path=ppt/tags/tag381.xml><?xml version="1.0" encoding="utf-8"?>
<p:tagLst xmlns:a="http://schemas.openxmlformats.org/drawingml/2006/main" xmlns:r="http://schemas.openxmlformats.org/officeDocument/2006/relationships" xmlns:p="http://schemas.openxmlformats.org/presentationml/2006/main">
  <p:tag name="NUM" val="6"/>
</p:tagLst>
</file>

<file path=ppt/tags/tag382.xml><?xml version="1.0" encoding="utf-8"?>
<p:tagLst xmlns:a="http://schemas.openxmlformats.org/drawingml/2006/main" xmlns:r="http://schemas.openxmlformats.org/officeDocument/2006/relationships" xmlns:p="http://schemas.openxmlformats.org/presentationml/2006/main">
  <p:tag name="NUM" val="4"/>
</p:tagLst>
</file>

<file path=ppt/tags/tag383.xml><?xml version="1.0" encoding="utf-8"?>
<p:tagLst xmlns:a="http://schemas.openxmlformats.org/drawingml/2006/main" xmlns:r="http://schemas.openxmlformats.org/officeDocument/2006/relationships" xmlns:p="http://schemas.openxmlformats.org/presentationml/2006/main">
  <p:tag name="NUM" val="1"/>
</p:tagLst>
</file>

<file path=ppt/tags/tag384.xml><?xml version="1.0" encoding="utf-8"?>
<p:tagLst xmlns:a="http://schemas.openxmlformats.org/drawingml/2006/main" xmlns:r="http://schemas.openxmlformats.org/officeDocument/2006/relationships" xmlns:p="http://schemas.openxmlformats.org/presentationml/2006/main">
  <p:tag name="NUM" val="2"/>
</p:tagLst>
</file>

<file path=ppt/tags/tag385.xml><?xml version="1.0" encoding="utf-8"?>
<p:tagLst xmlns:a="http://schemas.openxmlformats.org/drawingml/2006/main" xmlns:r="http://schemas.openxmlformats.org/officeDocument/2006/relationships" xmlns:p="http://schemas.openxmlformats.org/presentationml/2006/main">
  <p:tag name="NUM" val="3"/>
</p:tagLst>
</file>

<file path=ppt/tags/tag386.xml><?xml version="1.0" encoding="utf-8"?>
<p:tagLst xmlns:a="http://schemas.openxmlformats.org/drawingml/2006/main" xmlns:r="http://schemas.openxmlformats.org/officeDocument/2006/relationships" xmlns:p="http://schemas.openxmlformats.org/presentationml/2006/main">
  <p:tag name="NUM" val="6"/>
</p:tagLst>
</file>

<file path=ppt/tags/tag387.xml><?xml version="1.0" encoding="utf-8"?>
<p:tagLst xmlns:a="http://schemas.openxmlformats.org/drawingml/2006/main" xmlns:r="http://schemas.openxmlformats.org/officeDocument/2006/relationships" xmlns:p="http://schemas.openxmlformats.org/presentationml/2006/main">
  <p:tag name="NUM" val="4"/>
</p:tagLst>
</file>

<file path=ppt/tags/tag388.xml><?xml version="1.0" encoding="utf-8"?>
<p:tagLst xmlns:a="http://schemas.openxmlformats.org/drawingml/2006/main" xmlns:r="http://schemas.openxmlformats.org/officeDocument/2006/relationships" xmlns:p="http://schemas.openxmlformats.org/presentationml/2006/main">
  <p:tag name="NUM" val="1"/>
</p:tagLst>
</file>

<file path=ppt/tags/tag389.xml><?xml version="1.0" encoding="utf-8"?>
<p:tagLst xmlns:a="http://schemas.openxmlformats.org/drawingml/2006/main" xmlns:r="http://schemas.openxmlformats.org/officeDocument/2006/relationships" xmlns:p="http://schemas.openxmlformats.org/presentationml/2006/main">
  <p:tag name="NUM" val="2"/>
</p:tagLst>
</file>

<file path=ppt/tags/tag39.xml><?xml version="1.0" encoding="utf-8"?>
<p:tagLst xmlns:a="http://schemas.openxmlformats.org/drawingml/2006/main" xmlns:r="http://schemas.openxmlformats.org/officeDocument/2006/relationships" xmlns:p="http://schemas.openxmlformats.org/presentationml/2006/main">
  <p:tag name="NUM" val="1"/>
</p:tagLst>
</file>

<file path=ppt/tags/tag390.xml><?xml version="1.0" encoding="utf-8"?>
<p:tagLst xmlns:a="http://schemas.openxmlformats.org/drawingml/2006/main" xmlns:r="http://schemas.openxmlformats.org/officeDocument/2006/relationships" xmlns:p="http://schemas.openxmlformats.org/presentationml/2006/main">
  <p:tag name="NUM" val="3"/>
</p:tagLst>
</file>

<file path=ppt/tags/tag391.xml><?xml version="1.0" encoding="utf-8"?>
<p:tagLst xmlns:a="http://schemas.openxmlformats.org/drawingml/2006/main" xmlns:r="http://schemas.openxmlformats.org/officeDocument/2006/relationships" xmlns:p="http://schemas.openxmlformats.org/presentationml/2006/main">
  <p:tag name="NUM" val="6"/>
</p:tagLst>
</file>

<file path=ppt/tags/tag392.xml><?xml version="1.0" encoding="utf-8"?>
<p:tagLst xmlns:a="http://schemas.openxmlformats.org/drawingml/2006/main" xmlns:r="http://schemas.openxmlformats.org/officeDocument/2006/relationships" xmlns:p="http://schemas.openxmlformats.org/presentationml/2006/main">
  <p:tag name="NUM" val="4"/>
</p:tagLst>
</file>

<file path=ppt/tags/tag393.xml><?xml version="1.0" encoding="utf-8"?>
<p:tagLst xmlns:a="http://schemas.openxmlformats.org/drawingml/2006/main" xmlns:r="http://schemas.openxmlformats.org/officeDocument/2006/relationships" xmlns:p="http://schemas.openxmlformats.org/presentationml/2006/main">
  <p:tag name="NUM" val="1"/>
</p:tagLst>
</file>

<file path=ppt/tags/tag394.xml><?xml version="1.0" encoding="utf-8"?>
<p:tagLst xmlns:a="http://schemas.openxmlformats.org/drawingml/2006/main" xmlns:r="http://schemas.openxmlformats.org/officeDocument/2006/relationships" xmlns:p="http://schemas.openxmlformats.org/presentationml/2006/main">
  <p:tag name="NUM" val="2"/>
</p:tagLst>
</file>

<file path=ppt/tags/tag395.xml><?xml version="1.0" encoding="utf-8"?>
<p:tagLst xmlns:a="http://schemas.openxmlformats.org/drawingml/2006/main" xmlns:r="http://schemas.openxmlformats.org/officeDocument/2006/relationships" xmlns:p="http://schemas.openxmlformats.org/presentationml/2006/main">
  <p:tag name="NUM" val="3"/>
</p:tagLst>
</file>

<file path=ppt/tags/tag396.xml><?xml version="1.0" encoding="utf-8"?>
<p:tagLst xmlns:a="http://schemas.openxmlformats.org/drawingml/2006/main" xmlns:r="http://schemas.openxmlformats.org/officeDocument/2006/relationships" xmlns:p="http://schemas.openxmlformats.org/presentationml/2006/main">
  <p:tag name="NUM" val="6"/>
</p:tagLst>
</file>

<file path=ppt/tags/tag397.xml><?xml version="1.0" encoding="utf-8"?>
<p:tagLst xmlns:a="http://schemas.openxmlformats.org/drawingml/2006/main" xmlns:r="http://schemas.openxmlformats.org/officeDocument/2006/relationships" xmlns:p="http://schemas.openxmlformats.org/presentationml/2006/main">
  <p:tag name="NUM" val="4"/>
</p:tagLst>
</file>

<file path=ppt/tags/tag398.xml><?xml version="1.0" encoding="utf-8"?>
<p:tagLst xmlns:a="http://schemas.openxmlformats.org/drawingml/2006/main" xmlns:r="http://schemas.openxmlformats.org/officeDocument/2006/relationships" xmlns:p="http://schemas.openxmlformats.org/presentationml/2006/main">
  <p:tag name="NUM" val="1"/>
</p:tagLst>
</file>

<file path=ppt/tags/tag399.xml><?xml version="1.0" encoding="utf-8"?>
<p:tagLst xmlns:a="http://schemas.openxmlformats.org/drawingml/2006/main" xmlns:r="http://schemas.openxmlformats.org/officeDocument/2006/relationships" xmlns:p="http://schemas.openxmlformats.org/presentationml/2006/main">
  <p:tag name="NUM" val="2"/>
</p:tagLst>
</file>

<file path=ppt/tags/tag4.xml><?xml version="1.0" encoding="utf-8"?>
<p:tagLst xmlns:a="http://schemas.openxmlformats.org/drawingml/2006/main" xmlns:r="http://schemas.openxmlformats.org/officeDocument/2006/relationships" xmlns:p="http://schemas.openxmlformats.org/presentationml/2006/main">
  <p:tag name="NUM" val="4"/>
</p:tagLst>
</file>

<file path=ppt/tags/tag40.xml><?xml version="1.0" encoding="utf-8"?>
<p:tagLst xmlns:a="http://schemas.openxmlformats.org/drawingml/2006/main" xmlns:r="http://schemas.openxmlformats.org/officeDocument/2006/relationships" xmlns:p="http://schemas.openxmlformats.org/presentationml/2006/main">
  <p:tag name="NUM" val="2"/>
</p:tagLst>
</file>

<file path=ppt/tags/tag400.xml><?xml version="1.0" encoding="utf-8"?>
<p:tagLst xmlns:a="http://schemas.openxmlformats.org/drawingml/2006/main" xmlns:r="http://schemas.openxmlformats.org/officeDocument/2006/relationships" xmlns:p="http://schemas.openxmlformats.org/presentationml/2006/main">
  <p:tag name="NUM" val="3"/>
</p:tagLst>
</file>

<file path=ppt/tags/tag401.xml><?xml version="1.0" encoding="utf-8"?>
<p:tagLst xmlns:a="http://schemas.openxmlformats.org/drawingml/2006/main" xmlns:r="http://schemas.openxmlformats.org/officeDocument/2006/relationships" xmlns:p="http://schemas.openxmlformats.org/presentationml/2006/main">
  <p:tag name="NUM" val="6"/>
</p:tagLst>
</file>

<file path=ppt/tags/tag402.xml><?xml version="1.0" encoding="utf-8"?>
<p:tagLst xmlns:a="http://schemas.openxmlformats.org/drawingml/2006/main" xmlns:r="http://schemas.openxmlformats.org/officeDocument/2006/relationships" xmlns:p="http://schemas.openxmlformats.org/presentationml/2006/main">
  <p:tag name="NUM" val="4"/>
</p:tagLst>
</file>

<file path=ppt/tags/tag403.xml><?xml version="1.0" encoding="utf-8"?>
<p:tagLst xmlns:a="http://schemas.openxmlformats.org/drawingml/2006/main" xmlns:r="http://schemas.openxmlformats.org/officeDocument/2006/relationships" xmlns:p="http://schemas.openxmlformats.org/presentationml/2006/main">
  <p:tag name="NUM" val="1"/>
</p:tagLst>
</file>

<file path=ppt/tags/tag404.xml><?xml version="1.0" encoding="utf-8"?>
<p:tagLst xmlns:a="http://schemas.openxmlformats.org/drawingml/2006/main" xmlns:r="http://schemas.openxmlformats.org/officeDocument/2006/relationships" xmlns:p="http://schemas.openxmlformats.org/presentationml/2006/main">
  <p:tag name="NUM" val="2"/>
</p:tagLst>
</file>

<file path=ppt/tags/tag405.xml><?xml version="1.0" encoding="utf-8"?>
<p:tagLst xmlns:a="http://schemas.openxmlformats.org/drawingml/2006/main" xmlns:r="http://schemas.openxmlformats.org/officeDocument/2006/relationships" xmlns:p="http://schemas.openxmlformats.org/presentationml/2006/main">
  <p:tag name="NUM" val="3"/>
</p:tagLst>
</file>

<file path=ppt/tags/tag406.xml><?xml version="1.0" encoding="utf-8"?>
<p:tagLst xmlns:a="http://schemas.openxmlformats.org/drawingml/2006/main" xmlns:r="http://schemas.openxmlformats.org/officeDocument/2006/relationships" xmlns:p="http://schemas.openxmlformats.org/presentationml/2006/main">
  <p:tag name="NUM" val="6"/>
</p:tagLst>
</file>

<file path=ppt/tags/tag407.xml><?xml version="1.0" encoding="utf-8"?>
<p:tagLst xmlns:a="http://schemas.openxmlformats.org/drawingml/2006/main" xmlns:r="http://schemas.openxmlformats.org/officeDocument/2006/relationships" xmlns:p="http://schemas.openxmlformats.org/presentationml/2006/main">
  <p:tag name="NUM" val="4"/>
</p:tagLst>
</file>

<file path=ppt/tags/tag408.xml><?xml version="1.0" encoding="utf-8"?>
<p:tagLst xmlns:a="http://schemas.openxmlformats.org/drawingml/2006/main" xmlns:r="http://schemas.openxmlformats.org/officeDocument/2006/relationships" xmlns:p="http://schemas.openxmlformats.org/presentationml/2006/main">
  <p:tag name="NUM" val="2"/>
</p:tagLst>
</file>

<file path=ppt/tags/tag409.xml><?xml version="1.0" encoding="utf-8"?>
<p:tagLst xmlns:a="http://schemas.openxmlformats.org/drawingml/2006/main" xmlns:r="http://schemas.openxmlformats.org/officeDocument/2006/relationships" xmlns:p="http://schemas.openxmlformats.org/presentationml/2006/main">
  <p:tag name="NUM" val="3"/>
</p:tagLst>
</file>

<file path=ppt/tags/tag41.xml><?xml version="1.0" encoding="utf-8"?>
<p:tagLst xmlns:a="http://schemas.openxmlformats.org/drawingml/2006/main" xmlns:r="http://schemas.openxmlformats.org/officeDocument/2006/relationships" xmlns:p="http://schemas.openxmlformats.org/presentationml/2006/main">
  <p:tag name="NUM" val="3"/>
</p:tagLst>
</file>

<file path=ppt/tags/tag410.xml><?xml version="1.0" encoding="utf-8"?>
<p:tagLst xmlns:a="http://schemas.openxmlformats.org/drawingml/2006/main" xmlns:r="http://schemas.openxmlformats.org/officeDocument/2006/relationships" xmlns:p="http://schemas.openxmlformats.org/presentationml/2006/main">
  <p:tag name="NUM" val="4"/>
</p:tagLst>
</file>

<file path=ppt/tags/tag411.xml><?xml version="1.0" encoding="utf-8"?>
<p:tagLst xmlns:a="http://schemas.openxmlformats.org/drawingml/2006/main" xmlns:r="http://schemas.openxmlformats.org/officeDocument/2006/relationships" xmlns:p="http://schemas.openxmlformats.org/presentationml/2006/main">
  <p:tag name="NUM" val="5"/>
</p:tagLst>
</file>

<file path=ppt/tags/tag412.xml><?xml version="1.0" encoding="utf-8"?>
<p:tagLst xmlns:a="http://schemas.openxmlformats.org/drawingml/2006/main" xmlns:r="http://schemas.openxmlformats.org/officeDocument/2006/relationships" xmlns:p="http://schemas.openxmlformats.org/presentationml/2006/main">
  <p:tag name="NUM" val="3"/>
</p:tagLst>
</file>

<file path=ppt/tags/tag413.xml><?xml version="1.0" encoding="utf-8"?>
<p:tagLst xmlns:a="http://schemas.openxmlformats.org/drawingml/2006/main" xmlns:r="http://schemas.openxmlformats.org/officeDocument/2006/relationships" xmlns:p="http://schemas.openxmlformats.org/presentationml/2006/main">
  <p:tag name="NUM" val="6"/>
</p:tagLst>
</file>

<file path=ppt/tags/tag414.xml><?xml version="1.0" encoding="utf-8"?>
<p:tagLst xmlns:a="http://schemas.openxmlformats.org/drawingml/2006/main" xmlns:r="http://schemas.openxmlformats.org/officeDocument/2006/relationships" xmlns:p="http://schemas.openxmlformats.org/presentationml/2006/main">
  <p:tag name="NUM" val="1"/>
</p:tagLst>
</file>

<file path=ppt/tags/tag415.xml><?xml version="1.0" encoding="utf-8"?>
<p:tagLst xmlns:a="http://schemas.openxmlformats.org/drawingml/2006/main" xmlns:r="http://schemas.openxmlformats.org/officeDocument/2006/relationships" xmlns:p="http://schemas.openxmlformats.org/presentationml/2006/main">
  <p:tag name="NUM" val="2"/>
</p:tagLst>
</file>

<file path=ppt/tags/tag416.xml><?xml version="1.0" encoding="utf-8"?>
<p:tagLst xmlns:a="http://schemas.openxmlformats.org/drawingml/2006/main" xmlns:r="http://schemas.openxmlformats.org/officeDocument/2006/relationships" xmlns:p="http://schemas.openxmlformats.org/presentationml/2006/main">
  <p:tag name="NUM" val="3"/>
</p:tagLst>
</file>

<file path=ppt/tags/tag417.xml><?xml version="1.0" encoding="utf-8"?>
<p:tagLst xmlns:a="http://schemas.openxmlformats.org/drawingml/2006/main" xmlns:r="http://schemas.openxmlformats.org/officeDocument/2006/relationships" xmlns:p="http://schemas.openxmlformats.org/presentationml/2006/main">
  <p:tag name="NUM" val="6"/>
</p:tagLst>
</file>

<file path=ppt/tags/tag418.xml><?xml version="1.0" encoding="utf-8"?>
<p:tagLst xmlns:a="http://schemas.openxmlformats.org/drawingml/2006/main" xmlns:r="http://schemas.openxmlformats.org/officeDocument/2006/relationships" xmlns:p="http://schemas.openxmlformats.org/presentationml/2006/main">
  <p:tag name="NUM" val="4"/>
</p:tagLst>
</file>

<file path=ppt/tags/tag419.xml><?xml version="1.0" encoding="utf-8"?>
<p:tagLst xmlns:a="http://schemas.openxmlformats.org/drawingml/2006/main" xmlns:r="http://schemas.openxmlformats.org/officeDocument/2006/relationships" xmlns:p="http://schemas.openxmlformats.org/presentationml/2006/main">
  <p:tag name="NUM" val="1"/>
</p:tagLst>
</file>

<file path=ppt/tags/tag42.xml><?xml version="1.0" encoding="utf-8"?>
<p:tagLst xmlns:a="http://schemas.openxmlformats.org/drawingml/2006/main" xmlns:r="http://schemas.openxmlformats.org/officeDocument/2006/relationships" xmlns:p="http://schemas.openxmlformats.org/presentationml/2006/main">
  <p:tag name="NUM" val="4"/>
</p:tagLst>
</file>

<file path=ppt/tags/tag420.xml><?xml version="1.0" encoding="utf-8"?>
<p:tagLst xmlns:a="http://schemas.openxmlformats.org/drawingml/2006/main" xmlns:r="http://schemas.openxmlformats.org/officeDocument/2006/relationships" xmlns:p="http://schemas.openxmlformats.org/presentationml/2006/main">
  <p:tag name="NUM" val="2"/>
</p:tagLst>
</file>

<file path=ppt/tags/tag421.xml><?xml version="1.0" encoding="utf-8"?>
<p:tagLst xmlns:a="http://schemas.openxmlformats.org/drawingml/2006/main" xmlns:r="http://schemas.openxmlformats.org/officeDocument/2006/relationships" xmlns:p="http://schemas.openxmlformats.org/presentationml/2006/main">
  <p:tag name="NUM" val="3"/>
</p:tagLst>
</file>

<file path=ppt/tags/tag422.xml><?xml version="1.0" encoding="utf-8"?>
<p:tagLst xmlns:a="http://schemas.openxmlformats.org/drawingml/2006/main" xmlns:r="http://schemas.openxmlformats.org/officeDocument/2006/relationships" xmlns:p="http://schemas.openxmlformats.org/presentationml/2006/main">
  <p:tag name="NUM" val="6"/>
</p:tagLst>
</file>

<file path=ppt/tags/tag423.xml><?xml version="1.0" encoding="utf-8"?>
<p:tagLst xmlns:a="http://schemas.openxmlformats.org/drawingml/2006/main" xmlns:r="http://schemas.openxmlformats.org/officeDocument/2006/relationships" xmlns:p="http://schemas.openxmlformats.org/presentationml/2006/main">
  <p:tag name="NUM" val="4"/>
</p:tagLst>
</file>

<file path=ppt/tags/tag424.xml><?xml version="1.0" encoding="utf-8"?>
<p:tagLst xmlns:a="http://schemas.openxmlformats.org/drawingml/2006/main" xmlns:r="http://schemas.openxmlformats.org/officeDocument/2006/relationships" xmlns:p="http://schemas.openxmlformats.org/presentationml/2006/main">
  <p:tag name="NUM" val="1"/>
</p:tagLst>
</file>

<file path=ppt/tags/tag425.xml><?xml version="1.0" encoding="utf-8"?>
<p:tagLst xmlns:a="http://schemas.openxmlformats.org/drawingml/2006/main" xmlns:r="http://schemas.openxmlformats.org/officeDocument/2006/relationships" xmlns:p="http://schemas.openxmlformats.org/presentationml/2006/main">
  <p:tag name="NUM" val="2"/>
</p:tagLst>
</file>

<file path=ppt/tags/tag426.xml><?xml version="1.0" encoding="utf-8"?>
<p:tagLst xmlns:a="http://schemas.openxmlformats.org/drawingml/2006/main" xmlns:r="http://schemas.openxmlformats.org/officeDocument/2006/relationships" xmlns:p="http://schemas.openxmlformats.org/presentationml/2006/main">
  <p:tag name="NUM" val="3"/>
</p:tagLst>
</file>

<file path=ppt/tags/tag427.xml><?xml version="1.0" encoding="utf-8"?>
<p:tagLst xmlns:a="http://schemas.openxmlformats.org/drawingml/2006/main" xmlns:r="http://schemas.openxmlformats.org/officeDocument/2006/relationships" xmlns:p="http://schemas.openxmlformats.org/presentationml/2006/main">
  <p:tag name="NUM" val="6"/>
</p:tagLst>
</file>

<file path=ppt/tags/tag428.xml><?xml version="1.0" encoding="utf-8"?>
<p:tagLst xmlns:a="http://schemas.openxmlformats.org/drawingml/2006/main" xmlns:r="http://schemas.openxmlformats.org/officeDocument/2006/relationships" xmlns:p="http://schemas.openxmlformats.org/presentationml/2006/main">
  <p:tag name="NUM" val="4"/>
</p:tagLst>
</file>

<file path=ppt/tags/tag429.xml><?xml version="1.0" encoding="utf-8"?>
<p:tagLst xmlns:a="http://schemas.openxmlformats.org/drawingml/2006/main" xmlns:r="http://schemas.openxmlformats.org/officeDocument/2006/relationships" xmlns:p="http://schemas.openxmlformats.org/presentationml/2006/main">
  <p:tag name="NUM" val="2"/>
</p:tagLst>
</file>

<file path=ppt/tags/tag43.xml><?xml version="1.0" encoding="utf-8"?>
<p:tagLst xmlns:a="http://schemas.openxmlformats.org/drawingml/2006/main" xmlns:r="http://schemas.openxmlformats.org/officeDocument/2006/relationships" xmlns:p="http://schemas.openxmlformats.org/presentationml/2006/main">
  <p:tag name="NUM" val="1"/>
</p:tagLst>
</file>

<file path=ppt/tags/tag430.xml><?xml version="1.0" encoding="utf-8"?>
<p:tagLst xmlns:a="http://schemas.openxmlformats.org/drawingml/2006/main" xmlns:r="http://schemas.openxmlformats.org/officeDocument/2006/relationships" xmlns:p="http://schemas.openxmlformats.org/presentationml/2006/main">
  <p:tag name="NUM" val="3"/>
</p:tagLst>
</file>

<file path=ppt/tags/tag431.xml><?xml version="1.0" encoding="utf-8"?>
<p:tagLst xmlns:a="http://schemas.openxmlformats.org/drawingml/2006/main" xmlns:r="http://schemas.openxmlformats.org/officeDocument/2006/relationships" xmlns:p="http://schemas.openxmlformats.org/presentationml/2006/main">
  <p:tag name="NUM" val="5"/>
</p:tagLst>
</file>

<file path=ppt/tags/tag432.xml><?xml version="1.0" encoding="utf-8"?>
<p:tagLst xmlns:a="http://schemas.openxmlformats.org/drawingml/2006/main" xmlns:r="http://schemas.openxmlformats.org/officeDocument/2006/relationships" xmlns:p="http://schemas.openxmlformats.org/presentationml/2006/main">
  <p:tag name="NUM" val="3"/>
</p:tagLst>
</file>

<file path=ppt/tags/tag433.xml><?xml version="1.0" encoding="utf-8"?>
<p:tagLst xmlns:a="http://schemas.openxmlformats.org/drawingml/2006/main" xmlns:r="http://schemas.openxmlformats.org/officeDocument/2006/relationships" xmlns:p="http://schemas.openxmlformats.org/presentationml/2006/main">
  <p:tag name="NUM" val="5"/>
</p:tagLst>
</file>

<file path=ppt/tags/tag434.xml><?xml version="1.0" encoding="utf-8"?>
<p:tagLst xmlns:a="http://schemas.openxmlformats.org/drawingml/2006/main" xmlns:r="http://schemas.openxmlformats.org/officeDocument/2006/relationships" xmlns:p="http://schemas.openxmlformats.org/presentationml/2006/main">
  <p:tag name="NUM" val="4"/>
</p:tagLst>
</file>

<file path=ppt/tags/tag435.xml><?xml version="1.0" encoding="utf-8"?>
<p:tagLst xmlns:a="http://schemas.openxmlformats.org/drawingml/2006/main" xmlns:r="http://schemas.openxmlformats.org/officeDocument/2006/relationships" xmlns:p="http://schemas.openxmlformats.org/presentationml/2006/main">
  <p:tag name="NUM" val="6"/>
</p:tagLst>
</file>

<file path=ppt/tags/tag436.xml><?xml version="1.0" encoding="utf-8"?>
<p:tagLst xmlns:a="http://schemas.openxmlformats.org/drawingml/2006/main" xmlns:r="http://schemas.openxmlformats.org/officeDocument/2006/relationships" xmlns:p="http://schemas.openxmlformats.org/presentationml/2006/main">
  <p:tag name="NUM" val="1"/>
</p:tagLst>
</file>

<file path=ppt/tags/tag437.xml><?xml version="1.0" encoding="utf-8"?>
<p:tagLst xmlns:a="http://schemas.openxmlformats.org/drawingml/2006/main" xmlns:r="http://schemas.openxmlformats.org/officeDocument/2006/relationships" xmlns:p="http://schemas.openxmlformats.org/presentationml/2006/main">
  <p:tag name="NUM" val="2"/>
</p:tagLst>
</file>

<file path=ppt/tags/tag438.xml><?xml version="1.0" encoding="utf-8"?>
<p:tagLst xmlns:a="http://schemas.openxmlformats.org/drawingml/2006/main" xmlns:r="http://schemas.openxmlformats.org/officeDocument/2006/relationships" xmlns:p="http://schemas.openxmlformats.org/presentationml/2006/main">
  <p:tag name="NUM" val="3"/>
</p:tagLst>
</file>

<file path=ppt/tags/tag439.xml><?xml version="1.0" encoding="utf-8"?>
<p:tagLst xmlns:a="http://schemas.openxmlformats.org/drawingml/2006/main" xmlns:r="http://schemas.openxmlformats.org/officeDocument/2006/relationships" xmlns:p="http://schemas.openxmlformats.org/presentationml/2006/main">
  <p:tag name="NUM" val="6"/>
</p:tagLst>
</file>

<file path=ppt/tags/tag44.xml><?xml version="1.0" encoding="utf-8"?>
<p:tagLst xmlns:a="http://schemas.openxmlformats.org/drawingml/2006/main" xmlns:r="http://schemas.openxmlformats.org/officeDocument/2006/relationships" xmlns:p="http://schemas.openxmlformats.org/presentationml/2006/main">
  <p:tag name="NUM" val="2"/>
</p:tagLst>
</file>

<file path=ppt/tags/tag440.xml><?xml version="1.0" encoding="utf-8"?>
<p:tagLst xmlns:a="http://schemas.openxmlformats.org/drawingml/2006/main" xmlns:r="http://schemas.openxmlformats.org/officeDocument/2006/relationships" xmlns:p="http://schemas.openxmlformats.org/presentationml/2006/main">
  <p:tag name="NUM" val="4"/>
</p:tagLst>
</file>

<file path=ppt/tags/tag441.xml><?xml version="1.0" encoding="utf-8"?>
<p:tagLst xmlns:a="http://schemas.openxmlformats.org/drawingml/2006/main" xmlns:r="http://schemas.openxmlformats.org/officeDocument/2006/relationships" xmlns:p="http://schemas.openxmlformats.org/presentationml/2006/main">
  <p:tag name="NUM" val="1"/>
</p:tagLst>
</file>

<file path=ppt/tags/tag442.xml><?xml version="1.0" encoding="utf-8"?>
<p:tagLst xmlns:a="http://schemas.openxmlformats.org/drawingml/2006/main" xmlns:r="http://schemas.openxmlformats.org/officeDocument/2006/relationships" xmlns:p="http://schemas.openxmlformats.org/presentationml/2006/main">
  <p:tag name="NUM" val="2"/>
</p:tagLst>
</file>

<file path=ppt/tags/tag443.xml><?xml version="1.0" encoding="utf-8"?>
<p:tagLst xmlns:a="http://schemas.openxmlformats.org/drawingml/2006/main" xmlns:r="http://schemas.openxmlformats.org/officeDocument/2006/relationships" xmlns:p="http://schemas.openxmlformats.org/presentationml/2006/main">
  <p:tag name="NUM" val="3"/>
</p:tagLst>
</file>

<file path=ppt/tags/tag444.xml><?xml version="1.0" encoding="utf-8"?>
<p:tagLst xmlns:a="http://schemas.openxmlformats.org/drawingml/2006/main" xmlns:r="http://schemas.openxmlformats.org/officeDocument/2006/relationships" xmlns:p="http://schemas.openxmlformats.org/presentationml/2006/main">
  <p:tag name="NUM" val="6"/>
</p:tagLst>
</file>

<file path=ppt/tags/tag445.xml><?xml version="1.0" encoding="utf-8"?>
<p:tagLst xmlns:a="http://schemas.openxmlformats.org/drawingml/2006/main" xmlns:r="http://schemas.openxmlformats.org/officeDocument/2006/relationships" xmlns:p="http://schemas.openxmlformats.org/presentationml/2006/main">
  <p:tag name="NUM" val="4"/>
</p:tagLst>
</file>

<file path=ppt/tags/tag446.xml><?xml version="1.0" encoding="utf-8"?>
<p:tagLst xmlns:a="http://schemas.openxmlformats.org/drawingml/2006/main" xmlns:r="http://schemas.openxmlformats.org/officeDocument/2006/relationships" xmlns:p="http://schemas.openxmlformats.org/presentationml/2006/main">
  <p:tag name="NUM" val="1"/>
</p:tagLst>
</file>

<file path=ppt/tags/tag447.xml><?xml version="1.0" encoding="utf-8"?>
<p:tagLst xmlns:a="http://schemas.openxmlformats.org/drawingml/2006/main" xmlns:r="http://schemas.openxmlformats.org/officeDocument/2006/relationships" xmlns:p="http://schemas.openxmlformats.org/presentationml/2006/main">
  <p:tag name="NUM" val="2"/>
</p:tagLst>
</file>

<file path=ppt/tags/tag448.xml><?xml version="1.0" encoding="utf-8"?>
<p:tagLst xmlns:a="http://schemas.openxmlformats.org/drawingml/2006/main" xmlns:r="http://schemas.openxmlformats.org/officeDocument/2006/relationships" xmlns:p="http://schemas.openxmlformats.org/presentationml/2006/main">
  <p:tag name="NUM" val="3"/>
</p:tagLst>
</file>

<file path=ppt/tags/tag449.xml><?xml version="1.0" encoding="utf-8"?>
<p:tagLst xmlns:a="http://schemas.openxmlformats.org/drawingml/2006/main" xmlns:r="http://schemas.openxmlformats.org/officeDocument/2006/relationships" xmlns:p="http://schemas.openxmlformats.org/presentationml/2006/main">
  <p:tag name="NUM" val="6"/>
</p:tagLst>
</file>

<file path=ppt/tags/tag45.xml><?xml version="1.0" encoding="utf-8"?>
<p:tagLst xmlns:a="http://schemas.openxmlformats.org/drawingml/2006/main" xmlns:r="http://schemas.openxmlformats.org/officeDocument/2006/relationships" xmlns:p="http://schemas.openxmlformats.org/presentationml/2006/main">
  <p:tag name="NUM" val="3"/>
</p:tagLst>
</file>

<file path=ppt/tags/tag450.xml><?xml version="1.0" encoding="utf-8"?>
<p:tagLst xmlns:a="http://schemas.openxmlformats.org/drawingml/2006/main" xmlns:r="http://schemas.openxmlformats.org/officeDocument/2006/relationships" xmlns:p="http://schemas.openxmlformats.org/presentationml/2006/main">
  <p:tag name="NUM" val="4"/>
</p:tagLst>
</file>

<file path=ppt/tags/tag451.xml><?xml version="1.0" encoding="utf-8"?>
<p:tagLst xmlns:a="http://schemas.openxmlformats.org/drawingml/2006/main" xmlns:r="http://schemas.openxmlformats.org/officeDocument/2006/relationships" xmlns:p="http://schemas.openxmlformats.org/presentationml/2006/main">
  <p:tag name="NUM" val="1"/>
</p:tagLst>
</file>

<file path=ppt/tags/tag452.xml><?xml version="1.0" encoding="utf-8"?>
<p:tagLst xmlns:a="http://schemas.openxmlformats.org/drawingml/2006/main" xmlns:r="http://schemas.openxmlformats.org/officeDocument/2006/relationships" xmlns:p="http://schemas.openxmlformats.org/presentationml/2006/main">
  <p:tag name="NUM" val="2"/>
</p:tagLst>
</file>

<file path=ppt/tags/tag453.xml><?xml version="1.0" encoding="utf-8"?>
<p:tagLst xmlns:a="http://schemas.openxmlformats.org/drawingml/2006/main" xmlns:r="http://schemas.openxmlformats.org/officeDocument/2006/relationships" xmlns:p="http://schemas.openxmlformats.org/presentationml/2006/main">
  <p:tag name="NUM" val="3"/>
</p:tagLst>
</file>

<file path=ppt/tags/tag454.xml><?xml version="1.0" encoding="utf-8"?>
<p:tagLst xmlns:a="http://schemas.openxmlformats.org/drawingml/2006/main" xmlns:r="http://schemas.openxmlformats.org/officeDocument/2006/relationships" xmlns:p="http://schemas.openxmlformats.org/presentationml/2006/main">
  <p:tag name="NUM" val="6"/>
</p:tagLst>
</file>

<file path=ppt/tags/tag455.xml><?xml version="1.0" encoding="utf-8"?>
<p:tagLst xmlns:a="http://schemas.openxmlformats.org/drawingml/2006/main" xmlns:r="http://schemas.openxmlformats.org/officeDocument/2006/relationships" xmlns:p="http://schemas.openxmlformats.org/presentationml/2006/main">
  <p:tag name="NUM" val="4"/>
</p:tagLst>
</file>

<file path=ppt/tags/tag456.xml><?xml version="1.0" encoding="utf-8"?>
<p:tagLst xmlns:a="http://schemas.openxmlformats.org/drawingml/2006/main" xmlns:r="http://schemas.openxmlformats.org/officeDocument/2006/relationships" xmlns:p="http://schemas.openxmlformats.org/presentationml/2006/main">
  <p:tag name="NUM" val="2"/>
</p:tagLst>
</file>

<file path=ppt/tags/tag457.xml><?xml version="1.0" encoding="utf-8"?>
<p:tagLst xmlns:a="http://schemas.openxmlformats.org/drawingml/2006/main" xmlns:r="http://schemas.openxmlformats.org/officeDocument/2006/relationships" xmlns:p="http://schemas.openxmlformats.org/presentationml/2006/main">
  <p:tag name="NUM" val="3"/>
</p:tagLst>
</file>

<file path=ppt/tags/tag458.xml><?xml version="1.0" encoding="utf-8"?>
<p:tagLst xmlns:a="http://schemas.openxmlformats.org/drawingml/2006/main" xmlns:r="http://schemas.openxmlformats.org/officeDocument/2006/relationships" xmlns:p="http://schemas.openxmlformats.org/presentationml/2006/main">
  <p:tag name="NUM" val="5"/>
</p:tagLst>
</file>

<file path=ppt/tags/tag459.xml><?xml version="1.0" encoding="utf-8"?>
<p:tagLst xmlns:a="http://schemas.openxmlformats.org/drawingml/2006/main" xmlns:r="http://schemas.openxmlformats.org/officeDocument/2006/relationships" xmlns:p="http://schemas.openxmlformats.org/presentationml/2006/main">
  <p:tag name="NUM" val="3"/>
</p:tagLst>
</file>

<file path=ppt/tags/tag46.xml><?xml version="1.0" encoding="utf-8"?>
<p:tagLst xmlns:a="http://schemas.openxmlformats.org/drawingml/2006/main" xmlns:r="http://schemas.openxmlformats.org/officeDocument/2006/relationships" xmlns:p="http://schemas.openxmlformats.org/presentationml/2006/main">
  <p:tag name="NUM" val="4"/>
</p:tagLst>
</file>

<file path=ppt/tags/tag460.xml><?xml version="1.0" encoding="utf-8"?>
<p:tagLst xmlns:a="http://schemas.openxmlformats.org/drawingml/2006/main" xmlns:r="http://schemas.openxmlformats.org/officeDocument/2006/relationships" xmlns:p="http://schemas.openxmlformats.org/presentationml/2006/main">
  <p:tag name="NUM" val="4"/>
</p:tagLst>
</file>

<file path=ppt/tags/tag461.xml><?xml version="1.0" encoding="utf-8"?>
<p:tagLst xmlns:a="http://schemas.openxmlformats.org/drawingml/2006/main" xmlns:r="http://schemas.openxmlformats.org/officeDocument/2006/relationships" xmlns:p="http://schemas.openxmlformats.org/presentationml/2006/main">
  <p:tag name="NUM" val="6"/>
</p:tagLst>
</file>

<file path=ppt/tags/tag462.xml><?xml version="1.0" encoding="utf-8"?>
<p:tagLst xmlns:a="http://schemas.openxmlformats.org/drawingml/2006/main" xmlns:r="http://schemas.openxmlformats.org/officeDocument/2006/relationships" xmlns:p="http://schemas.openxmlformats.org/presentationml/2006/main">
  <p:tag name="NUM" val="1"/>
</p:tagLst>
</file>

<file path=ppt/tags/tag463.xml><?xml version="1.0" encoding="utf-8"?>
<p:tagLst xmlns:a="http://schemas.openxmlformats.org/drawingml/2006/main" xmlns:r="http://schemas.openxmlformats.org/officeDocument/2006/relationships" xmlns:p="http://schemas.openxmlformats.org/presentationml/2006/main">
  <p:tag name="NUM" val="2"/>
</p:tagLst>
</file>

<file path=ppt/tags/tag464.xml><?xml version="1.0" encoding="utf-8"?>
<p:tagLst xmlns:a="http://schemas.openxmlformats.org/drawingml/2006/main" xmlns:r="http://schemas.openxmlformats.org/officeDocument/2006/relationships" xmlns:p="http://schemas.openxmlformats.org/presentationml/2006/main">
  <p:tag name="NUM" val="3"/>
</p:tagLst>
</file>

<file path=ppt/tags/tag465.xml><?xml version="1.0" encoding="utf-8"?>
<p:tagLst xmlns:a="http://schemas.openxmlformats.org/drawingml/2006/main" xmlns:r="http://schemas.openxmlformats.org/officeDocument/2006/relationships" xmlns:p="http://schemas.openxmlformats.org/presentationml/2006/main">
  <p:tag name="NUM" val="6"/>
</p:tagLst>
</file>

<file path=ppt/tags/tag466.xml><?xml version="1.0" encoding="utf-8"?>
<p:tagLst xmlns:a="http://schemas.openxmlformats.org/drawingml/2006/main" xmlns:r="http://schemas.openxmlformats.org/officeDocument/2006/relationships" xmlns:p="http://schemas.openxmlformats.org/presentationml/2006/main">
  <p:tag name="NUM" val="4"/>
</p:tagLst>
</file>

<file path=ppt/tags/tag467.xml><?xml version="1.0" encoding="utf-8"?>
<p:tagLst xmlns:a="http://schemas.openxmlformats.org/drawingml/2006/main" xmlns:r="http://schemas.openxmlformats.org/officeDocument/2006/relationships" xmlns:p="http://schemas.openxmlformats.org/presentationml/2006/main">
  <p:tag name="NUM" val="1"/>
</p:tagLst>
</file>

<file path=ppt/tags/tag468.xml><?xml version="1.0" encoding="utf-8"?>
<p:tagLst xmlns:a="http://schemas.openxmlformats.org/drawingml/2006/main" xmlns:r="http://schemas.openxmlformats.org/officeDocument/2006/relationships" xmlns:p="http://schemas.openxmlformats.org/presentationml/2006/main">
  <p:tag name="NUM" val="2"/>
</p:tagLst>
</file>

<file path=ppt/tags/tag469.xml><?xml version="1.0" encoding="utf-8"?>
<p:tagLst xmlns:a="http://schemas.openxmlformats.org/drawingml/2006/main" xmlns:r="http://schemas.openxmlformats.org/officeDocument/2006/relationships" xmlns:p="http://schemas.openxmlformats.org/presentationml/2006/main">
  <p:tag name="NUM" val="3"/>
</p:tagLst>
</file>

<file path=ppt/tags/tag47.xml><?xml version="1.0" encoding="utf-8"?>
<p:tagLst xmlns:a="http://schemas.openxmlformats.org/drawingml/2006/main" xmlns:r="http://schemas.openxmlformats.org/officeDocument/2006/relationships" xmlns:p="http://schemas.openxmlformats.org/presentationml/2006/main">
  <p:tag name="NUM" val="1"/>
</p:tagLst>
</file>

<file path=ppt/tags/tag470.xml><?xml version="1.0" encoding="utf-8"?>
<p:tagLst xmlns:a="http://schemas.openxmlformats.org/drawingml/2006/main" xmlns:r="http://schemas.openxmlformats.org/officeDocument/2006/relationships" xmlns:p="http://schemas.openxmlformats.org/presentationml/2006/main">
  <p:tag name="NUM" val="6"/>
</p:tagLst>
</file>

<file path=ppt/tags/tag471.xml><?xml version="1.0" encoding="utf-8"?>
<p:tagLst xmlns:a="http://schemas.openxmlformats.org/drawingml/2006/main" xmlns:r="http://schemas.openxmlformats.org/officeDocument/2006/relationships" xmlns:p="http://schemas.openxmlformats.org/presentationml/2006/main">
  <p:tag name="NUM" val="4"/>
</p:tagLst>
</file>

<file path=ppt/tags/tag472.xml><?xml version="1.0" encoding="utf-8"?>
<p:tagLst xmlns:a="http://schemas.openxmlformats.org/drawingml/2006/main" xmlns:r="http://schemas.openxmlformats.org/officeDocument/2006/relationships" xmlns:p="http://schemas.openxmlformats.org/presentationml/2006/main">
  <p:tag name="NUM" val="1"/>
</p:tagLst>
</file>

<file path=ppt/tags/tag473.xml><?xml version="1.0" encoding="utf-8"?>
<p:tagLst xmlns:a="http://schemas.openxmlformats.org/drawingml/2006/main" xmlns:r="http://schemas.openxmlformats.org/officeDocument/2006/relationships" xmlns:p="http://schemas.openxmlformats.org/presentationml/2006/main">
  <p:tag name="NUM" val="2"/>
</p:tagLst>
</file>

<file path=ppt/tags/tag474.xml><?xml version="1.0" encoding="utf-8"?>
<p:tagLst xmlns:a="http://schemas.openxmlformats.org/drawingml/2006/main" xmlns:r="http://schemas.openxmlformats.org/officeDocument/2006/relationships" xmlns:p="http://schemas.openxmlformats.org/presentationml/2006/main">
  <p:tag name="NUM" val="3"/>
</p:tagLst>
</file>

<file path=ppt/tags/tag475.xml><?xml version="1.0" encoding="utf-8"?>
<p:tagLst xmlns:a="http://schemas.openxmlformats.org/drawingml/2006/main" xmlns:r="http://schemas.openxmlformats.org/officeDocument/2006/relationships" xmlns:p="http://schemas.openxmlformats.org/presentationml/2006/main">
  <p:tag name="NUM" val="6"/>
</p:tagLst>
</file>

<file path=ppt/tags/tag476.xml><?xml version="1.0" encoding="utf-8"?>
<p:tagLst xmlns:a="http://schemas.openxmlformats.org/drawingml/2006/main" xmlns:r="http://schemas.openxmlformats.org/officeDocument/2006/relationships" xmlns:p="http://schemas.openxmlformats.org/presentationml/2006/main">
  <p:tag name="NUM" val="4"/>
</p:tagLst>
</file>

<file path=ppt/tags/tag477.xml><?xml version="1.0" encoding="utf-8"?>
<p:tagLst xmlns:a="http://schemas.openxmlformats.org/drawingml/2006/main" xmlns:r="http://schemas.openxmlformats.org/officeDocument/2006/relationships" xmlns:p="http://schemas.openxmlformats.org/presentationml/2006/main">
  <p:tag name="NUM" val="2"/>
</p:tagLst>
</file>

<file path=ppt/tags/tag478.xml><?xml version="1.0" encoding="utf-8"?>
<p:tagLst xmlns:a="http://schemas.openxmlformats.org/drawingml/2006/main" xmlns:r="http://schemas.openxmlformats.org/officeDocument/2006/relationships" xmlns:p="http://schemas.openxmlformats.org/presentationml/2006/main">
  <p:tag name="NUM" val="3"/>
</p:tagLst>
</file>

<file path=ppt/tags/tag479.xml><?xml version="1.0" encoding="utf-8"?>
<p:tagLst xmlns:a="http://schemas.openxmlformats.org/drawingml/2006/main" xmlns:r="http://schemas.openxmlformats.org/officeDocument/2006/relationships" xmlns:p="http://schemas.openxmlformats.org/presentationml/2006/main">
  <p:tag name="NUM" val="5"/>
</p:tagLst>
</file>

<file path=ppt/tags/tag48.xml><?xml version="1.0" encoding="utf-8"?>
<p:tagLst xmlns:a="http://schemas.openxmlformats.org/drawingml/2006/main" xmlns:r="http://schemas.openxmlformats.org/officeDocument/2006/relationships" xmlns:p="http://schemas.openxmlformats.org/presentationml/2006/main">
  <p:tag name="NUM" val="2"/>
</p:tagLst>
</file>

<file path=ppt/tags/tag480.xml><?xml version="1.0" encoding="utf-8"?>
<p:tagLst xmlns:a="http://schemas.openxmlformats.org/drawingml/2006/main" xmlns:r="http://schemas.openxmlformats.org/officeDocument/2006/relationships" xmlns:p="http://schemas.openxmlformats.org/presentationml/2006/main">
  <p:tag name="NUM" val="3"/>
</p:tagLst>
</file>

<file path=ppt/tags/tag481.xml><?xml version="1.0" encoding="utf-8"?>
<p:tagLst xmlns:a="http://schemas.openxmlformats.org/drawingml/2006/main" xmlns:r="http://schemas.openxmlformats.org/officeDocument/2006/relationships" xmlns:p="http://schemas.openxmlformats.org/presentationml/2006/main">
  <p:tag name="NUM" val="6"/>
</p:tagLst>
</file>

<file path=ppt/tags/tag482.xml><?xml version="1.0" encoding="utf-8"?>
<p:tagLst xmlns:a="http://schemas.openxmlformats.org/drawingml/2006/main" xmlns:r="http://schemas.openxmlformats.org/officeDocument/2006/relationships" xmlns:p="http://schemas.openxmlformats.org/presentationml/2006/main">
  <p:tag name="NUM" val="4"/>
</p:tagLst>
</file>

<file path=ppt/tags/tag483.xml><?xml version="1.0" encoding="utf-8"?>
<p:tagLst xmlns:a="http://schemas.openxmlformats.org/drawingml/2006/main" xmlns:r="http://schemas.openxmlformats.org/officeDocument/2006/relationships" xmlns:p="http://schemas.openxmlformats.org/presentationml/2006/main">
  <p:tag name="NUM" val="1"/>
</p:tagLst>
</file>

<file path=ppt/tags/tag484.xml><?xml version="1.0" encoding="utf-8"?>
<p:tagLst xmlns:a="http://schemas.openxmlformats.org/drawingml/2006/main" xmlns:r="http://schemas.openxmlformats.org/officeDocument/2006/relationships" xmlns:p="http://schemas.openxmlformats.org/presentationml/2006/main">
  <p:tag name="NUM" val="2"/>
</p:tagLst>
</file>

<file path=ppt/tags/tag485.xml><?xml version="1.0" encoding="utf-8"?>
<p:tagLst xmlns:a="http://schemas.openxmlformats.org/drawingml/2006/main" xmlns:r="http://schemas.openxmlformats.org/officeDocument/2006/relationships" xmlns:p="http://schemas.openxmlformats.org/presentationml/2006/main">
  <p:tag name="NUM" val="3"/>
</p:tagLst>
</file>

<file path=ppt/tags/tag486.xml><?xml version="1.0" encoding="utf-8"?>
<p:tagLst xmlns:a="http://schemas.openxmlformats.org/drawingml/2006/main" xmlns:r="http://schemas.openxmlformats.org/officeDocument/2006/relationships" xmlns:p="http://schemas.openxmlformats.org/presentationml/2006/main">
  <p:tag name="NUM" val="6"/>
</p:tagLst>
</file>

<file path=ppt/tags/tag487.xml><?xml version="1.0" encoding="utf-8"?>
<p:tagLst xmlns:a="http://schemas.openxmlformats.org/drawingml/2006/main" xmlns:r="http://schemas.openxmlformats.org/officeDocument/2006/relationships" xmlns:p="http://schemas.openxmlformats.org/presentationml/2006/main">
  <p:tag name="NUM" val="4"/>
</p:tagLst>
</file>

<file path=ppt/tags/tag488.xml><?xml version="1.0" encoding="utf-8"?>
<p:tagLst xmlns:a="http://schemas.openxmlformats.org/drawingml/2006/main" xmlns:r="http://schemas.openxmlformats.org/officeDocument/2006/relationships" xmlns:p="http://schemas.openxmlformats.org/presentationml/2006/main">
  <p:tag name="NUM" val="1"/>
</p:tagLst>
</file>

<file path=ppt/tags/tag489.xml><?xml version="1.0" encoding="utf-8"?>
<p:tagLst xmlns:a="http://schemas.openxmlformats.org/drawingml/2006/main" xmlns:r="http://schemas.openxmlformats.org/officeDocument/2006/relationships" xmlns:p="http://schemas.openxmlformats.org/presentationml/2006/main">
  <p:tag name="NUM" val="2"/>
</p:tagLst>
</file>

<file path=ppt/tags/tag49.xml><?xml version="1.0" encoding="utf-8"?>
<p:tagLst xmlns:a="http://schemas.openxmlformats.org/drawingml/2006/main" xmlns:r="http://schemas.openxmlformats.org/officeDocument/2006/relationships" xmlns:p="http://schemas.openxmlformats.org/presentationml/2006/main">
  <p:tag name="NUM" val="3"/>
</p:tagLst>
</file>

<file path=ppt/tags/tag490.xml><?xml version="1.0" encoding="utf-8"?>
<p:tagLst xmlns:a="http://schemas.openxmlformats.org/drawingml/2006/main" xmlns:r="http://schemas.openxmlformats.org/officeDocument/2006/relationships" xmlns:p="http://schemas.openxmlformats.org/presentationml/2006/main">
  <p:tag name="NUM" val="3"/>
</p:tagLst>
</file>

<file path=ppt/tags/tag491.xml><?xml version="1.0" encoding="utf-8"?>
<p:tagLst xmlns:a="http://schemas.openxmlformats.org/drawingml/2006/main" xmlns:r="http://schemas.openxmlformats.org/officeDocument/2006/relationships" xmlns:p="http://schemas.openxmlformats.org/presentationml/2006/main">
  <p:tag name="NUM" val="6"/>
</p:tagLst>
</file>

<file path=ppt/tags/tag492.xml><?xml version="1.0" encoding="utf-8"?>
<p:tagLst xmlns:a="http://schemas.openxmlformats.org/drawingml/2006/main" xmlns:r="http://schemas.openxmlformats.org/officeDocument/2006/relationships" xmlns:p="http://schemas.openxmlformats.org/presentationml/2006/main">
  <p:tag name="NUM" val="4"/>
</p:tagLst>
</file>

<file path=ppt/tags/tag493.xml><?xml version="1.0" encoding="utf-8"?>
<p:tagLst xmlns:a="http://schemas.openxmlformats.org/drawingml/2006/main" xmlns:r="http://schemas.openxmlformats.org/officeDocument/2006/relationships" xmlns:p="http://schemas.openxmlformats.org/presentationml/2006/main">
  <p:tag name="NUM" val="1"/>
</p:tagLst>
</file>

<file path=ppt/tags/tag494.xml><?xml version="1.0" encoding="utf-8"?>
<p:tagLst xmlns:a="http://schemas.openxmlformats.org/drawingml/2006/main" xmlns:r="http://schemas.openxmlformats.org/officeDocument/2006/relationships" xmlns:p="http://schemas.openxmlformats.org/presentationml/2006/main">
  <p:tag name="NUM" val="2"/>
</p:tagLst>
</file>

<file path=ppt/tags/tag495.xml><?xml version="1.0" encoding="utf-8"?>
<p:tagLst xmlns:a="http://schemas.openxmlformats.org/drawingml/2006/main" xmlns:r="http://schemas.openxmlformats.org/officeDocument/2006/relationships" xmlns:p="http://schemas.openxmlformats.org/presentationml/2006/main">
  <p:tag name="NUM" val="3"/>
</p:tagLst>
</file>

<file path=ppt/tags/tag496.xml><?xml version="1.0" encoding="utf-8"?>
<p:tagLst xmlns:a="http://schemas.openxmlformats.org/drawingml/2006/main" xmlns:r="http://schemas.openxmlformats.org/officeDocument/2006/relationships" xmlns:p="http://schemas.openxmlformats.org/presentationml/2006/main">
  <p:tag name="NUM" val="6"/>
</p:tagLst>
</file>

<file path=ppt/tags/tag497.xml><?xml version="1.0" encoding="utf-8"?>
<p:tagLst xmlns:a="http://schemas.openxmlformats.org/drawingml/2006/main" xmlns:r="http://schemas.openxmlformats.org/officeDocument/2006/relationships" xmlns:p="http://schemas.openxmlformats.org/presentationml/2006/main">
  <p:tag name="NUM" val="4"/>
</p:tagLst>
</file>

<file path=ppt/tags/tag498.xml><?xml version="1.0" encoding="utf-8"?>
<p:tagLst xmlns:a="http://schemas.openxmlformats.org/drawingml/2006/main" xmlns:r="http://schemas.openxmlformats.org/officeDocument/2006/relationships" xmlns:p="http://schemas.openxmlformats.org/presentationml/2006/main">
  <p:tag name="NUM" val="2"/>
</p:tagLst>
</file>

<file path=ppt/tags/tag499.xml><?xml version="1.0" encoding="utf-8"?>
<p:tagLst xmlns:a="http://schemas.openxmlformats.org/drawingml/2006/main" xmlns:r="http://schemas.openxmlformats.org/officeDocument/2006/relationships" xmlns:p="http://schemas.openxmlformats.org/presentationml/2006/main">
  <p:tag name="NUM" val="3"/>
</p:tagLst>
</file>

<file path=ppt/tags/tag5.xml><?xml version="1.0" encoding="utf-8"?>
<p:tagLst xmlns:a="http://schemas.openxmlformats.org/drawingml/2006/main" xmlns:r="http://schemas.openxmlformats.org/officeDocument/2006/relationships" xmlns:p="http://schemas.openxmlformats.org/presentationml/2006/main">
  <p:tag name="NUM" val="1"/>
</p:tagLst>
</file>

<file path=ppt/tags/tag50.xml><?xml version="1.0" encoding="utf-8"?>
<p:tagLst xmlns:a="http://schemas.openxmlformats.org/drawingml/2006/main" xmlns:r="http://schemas.openxmlformats.org/officeDocument/2006/relationships" xmlns:p="http://schemas.openxmlformats.org/presentationml/2006/main">
  <p:tag name="NUM" val="4"/>
</p:tagLst>
</file>

<file path=ppt/tags/tag500.xml><?xml version="1.0" encoding="utf-8"?>
<p:tagLst xmlns:a="http://schemas.openxmlformats.org/drawingml/2006/main" xmlns:r="http://schemas.openxmlformats.org/officeDocument/2006/relationships" xmlns:p="http://schemas.openxmlformats.org/presentationml/2006/main">
  <p:tag name="NUM" val="5"/>
</p:tagLst>
</file>

<file path=ppt/tags/tag501.xml><?xml version="1.0" encoding="utf-8"?>
<p:tagLst xmlns:a="http://schemas.openxmlformats.org/drawingml/2006/main" xmlns:r="http://schemas.openxmlformats.org/officeDocument/2006/relationships" xmlns:p="http://schemas.openxmlformats.org/presentationml/2006/main">
  <p:tag name="NUM" val="3"/>
</p:tagLst>
</file>

<file path=ppt/tags/tag502.xml><?xml version="1.0" encoding="utf-8"?>
<p:tagLst xmlns:a="http://schemas.openxmlformats.org/drawingml/2006/main" xmlns:r="http://schemas.openxmlformats.org/officeDocument/2006/relationships" xmlns:p="http://schemas.openxmlformats.org/presentationml/2006/main">
  <p:tag name="NUM" val="6"/>
</p:tagLst>
</file>

<file path=ppt/tags/tag503.xml><?xml version="1.0" encoding="utf-8"?>
<p:tagLst xmlns:a="http://schemas.openxmlformats.org/drawingml/2006/main" xmlns:r="http://schemas.openxmlformats.org/officeDocument/2006/relationships" xmlns:p="http://schemas.openxmlformats.org/presentationml/2006/main">
  <p:tag name="NUM" val="4"/>
</p:tagLst>
</file>

<file path=ppt/tags/tag504.xml><?xml version="1.0" encoding="utf-8"?>
<p:tagLst xmlns:a="http://schemas.openxmlformats.org/drawingml/2006/main" xmlns:r="http://schemas.openxmlformats.org/officeDocument/2006/relationships" xmlns:p="http://schemas.openxmlformats.org/presentationml/2006/main">
  <p:tag name="NUM" val="1"/>
</p:tagLst>
</file>

<file path=ppt/tags/tag505.xml><?xml version="1.0" encoding="utf-8"?>
<p:tagLst xmlns:a="http://schemas.openxmlformats.org/drawingml/2006/main" xmlns:r="http://schemas.openxmlformats.org/officeDocument/2006/relationships" xmlns:p="http://schemas.openxmlformats.org/presentationml/2006/main">
  <p:tag name="NUM" val="2"/>
</p:tagLst>
</file>

<file path=ppt/tags/tag506.xml><?xml version="1.0" encoding="utf-8"?>
<p:tagLst xmlns:a="http://schemas.openxmlformats.org/drawingml/2006/main" xmlns:r="http://schemas.openxmlformats.org/officeDocument/2006/relationships" xmlns:p="http://schemas.openxmlformats.org/presentationml/2006/main">
  <p:tag name="NUM" val="6"/>
</p:tagLst>
</file>

<file path=ppt/tags/tag507.xml><?xml version="1.0" encoding="utf-8"?>
<p:tagLst xmlns:a="http://schemas.openxmlformats.org/drawingml/2006/main" xmlns:r="http://schemas.openxmlformats.org/officeDocument/2006/relationships" xmlns:p="http://schemas.openxmlformats.org/presentationml/2006/main">
  <p:tag name="NUM" val="3"/>
</p:tagLst>
</file>

<file path=ppt/tags/tag508.xml><?xml version="1.0" encoding="utf-8"?>
<p:tagLst xmlns:a="http://schemas.openxmlformats.org/drawingml/2006/main" xmlns:r="http://schemas.openxmlformats.org/officeDocument/2006/relationships" xmlns:p="http://schemas.openxmlformats.org/presentationml/2006/main">
  <p:tag name="NUM" val="6"/>
</p:tagLst>
</file>

<file path=ppt/tags/tag509.xml><?xml version="1.0" encoding="utf-8"?>
<p:tagLst xmlns:a="http://schemas.openxmlformats.org/drawingml/2006/main" xmlns:r="http://schemas.openxmlformats.org/officeDocument/2006/relationships" xmlns:p="http://schemas.openxmlformats.org/presentationml/2006/main">
  <p:tag name="NUM" val="4"/>
</p:tagLst>
</file>

<file path=ppt/tags/tag51.xml><?xml version="1.0" encoding="utf-8"?>
<p:tagLst xmlns:a="http://schemas.openxmlformats.org/drawingml/2006/main" xmlns:r="http://schemas.openxmlformats.org/officeDocument/2006/relationships" xmlns:p="http://schemas.openxmlformats.org/presentationml/2006/main">
  <p:tag name="NUM" val="1"/>
</p:tagLst>
</file>

<file path=ppt/tags/tag510.xml><?xml version="1.0" encoding="utf-8"?>
<p:tagLst xmlns:a="http://schemas.openxmlformats.org/drawingml/2006/main" xmlns:r="http://schemas.openxmlformats.org/officeDocument/2006/relationships" xmlns:p="http://schemas.openxmlformats.org/presentationml/2006/main">
  <p:tag name="NUM" val="1"/>
</p:tagLst>
</file>

<file path=ppt/tags/tag511.xml><?xml version="1.0" encoding="utf-8"?>
<p:tagLst xmlns:a="http://schemas.openxmlformats.org/drawingml/2006/main" xmlns:r="http://schemas.openxmlformats.org/officeDocument/2006/relationships" xmlns:p="http://schemas.openxmlformats.org/presentationml/2006/main">
  <p:tag name="NUM" val="2"/>
</p:tagLst>
</file>

<file path=ppt/tags/tag512.xml><?xml version="1.0" encoding="utf-8"?>
<p:tagLst xmlns:a="http://schemas.openxmlformats.org/drawingml/2006/main" xmlns:r="http://schemas.openxmlformats.org/officeDocument/2006/relationships" xmlns:p="http://schemas.openxmlformats.org/presentationml/2006/main">
  <p:tag name="NUM" val="6"/>
</p:tagLst>
</file>

<file path=ppt/tags/tag513.xml><?xml version="1.0" encoding="utf-8"?>
<p:tagLst xmlns:a="http://schemas.openxmlformats.org/drawingml/2006/main" xmlns:r="http://schemas.openxmlformats.org/officeDocument/2006/relationships" xmlns:p="http://schemas.openxmlformats.org/presentationml/2006/main">
  <p:tag name="NUM" val="4"/>
</p:tagLst>
</file>

<file path=ppt/tags/tag514.xml><?xml version="1.0" encoding="utf-8"?>
<p:tagLst xmlns:a="http://schemas.openxmlformats.org/drawingml/2006/main" xmlns:r="http://schemas.openxmlformats.org/officeDocument/2006/relationships" xmlns:p="http://schemas.openxmlformats.org/presentationml/2006/main">
  <p:tag name="NUM" val="3"/>
</p:tagLst>
</file>

<file path=ppt/tags/tag515.xml><?xml version="1.0" encoding="utf-8"?>
<p:tagLst xmlns:a="http://schemas.openxmlformats.org/drawingml/2006/main" xmlns:r="http://schemas.openxmlformats.org/officeDocument/2006/relationships" xmlns:p="http://schemas.openxmlformats.org/presentationml/2006/main">
  <p:tag name="NUM" val="6"/>
</p:tagLst>
</file>

<file path=ppt/tags/tag516.xml><?xml version="1.0" encoding="utf-8"?>
<p:tagLst xmlns:a="http://schemas.openxmlformats.org/drawingml/2006/main" xmlns:r="http://schemas.openxmlformats.org/officeDocument/2006/relationships" xmlns:p="http://schemas.openxmlformats.org/presentationml/2006/main">
  <p:tag name="NUM" val="1"/>
</p:tagLst>
</file>

<file path=ppt/tags/tag517.xml><?xml version="1.0" encoding="utf-8"?>
<p:tagLst xmlns:a="http://schemas.openxmlformats.org/drawingml/2006/main" xmlns:r="http://schemas.openxmlformats.org/officeDocument/2006/relationships" xmlns:p="http://schemas.openxmlformats.org/presentationml/2006/main">
  <p:tag name="NUM" val="2"/>
</p:tagLst>
</file>

<file path=ppt/tags/tag518.xml><?xml version="1.0" encoding="utf-8"?>
<p:tagLst xmlns:a="http://schemas.openxmlformats.org/drawingml/2006/main" xmlns:r="http://schemas.openxmlformats.org/officeDocument/2006/relationships" xmlns:p="http://schemas.openxmlformats.org/presentationml/2006/main">
  <p:tag name="NUM" val="6"/>
</p:tagLst>
</file>

<file path=ppt/tags/tag519.xml><?xml version="1.0" encoding="utf-8"?>
<p:tagLst xmlns:a="http://schemas.openxmlformats.org/drawingml/2006/main" xmlns:r="http://schemas.openxmlformats.org/officeDocument/2006/relationships" xmlns:p="http://schemas.openxmlformats.org/presentationml/2006/main">
  <p:tag name="NUM" val="3"/>
</p:tagLst>
</file>

<file path=ppt/tags/tag52.xml><?xml version="1.0" encoding="utf-8"?>
<p:tagLst xmlns:a="http://schemas.openxmlformats.org/drawingml/2006/main" xmlns:r="http://schemas.openxmlformats.org/officeDocument/2006/relationships" xmlns:p="http://schemas.openxmlformats.org/presentationml/2006/main">
  <p:tag name="NUM" val="2"/>
</p:tagLst>
</file>

<file path=ppt/tags/tag520.xml><?xml version="1.0" encoding="utf-8"?>
<p:tagLst xmlns:a="http://schemas.openxmlformats.org/drawingml/2006/main" xmlns:r="http://schemas.openxmlformats.org/officeDocument/2006/relationships" xmlns:p="http://schemas.openxmlformats.org/presentationml/2006/main">
  <p:tag name="NUM" val="6"/>
</p:tagLst>
</file>

<file path=ppt/tags/tag521.xml><?xml version="1.0" encoding="utf-8"?>
<p:tagLst xmlns:a="http://schemas.openxmlformats.org/drawingml/2006/main" xmlns:r="http://schemas.openxmlformats.org/officeDocument/2006/relationships" xmlns:p="http://schemas.openxmlformats.org/presentationml/2006/main">
  <p:tag name="NUM" val="4"/>
</p:tagLst>
</file>

<file path=ppt/tags/tag522.xml><?xml version="1.0" encoding="utf-8"?>
<p:tagLst xmlns:a="http://schemas.openxmlformats.org/drawingml/2006/main" xmlns:r="http://schemas.openxmlformats.org/officeDocument/2006/relationships" xmlns:p="http://schemas.openxmlformats.org/presentationml/2006/main">
  <p:tag name="NUM" val="1"/>
</p:tagLst>
</file>

<file path=ppt/tags/tag523.xml><?xml version="1.0" encoding="utf-8"?>
<p:tagLst xmlns:a="http://schemas.openxmlformats.org/drawingml/2006/main" xmlns:r="http://schemas.openxmlformats.org/officeDocument/2006/relationships" xmlns:p="http://schemas.openxmlformats.org/presentationml/2006/main">
  <p:tag name="NUM" val="2"/>
</p:tagLst>
</file>

<file path=ppt/tags/tag524.xml><?xml version="1.0" encoding="utf-8"?>
<p:tagLst xmlns:a="http://schemas.openxmlformats.org/drawingml/2006/main" xmlns:r="http://schemas.openxmlformats.org/officeDocument/2006/relationships" xmlns:p="http://schemas.openxmlformats.org/presentationml/2006/main">
  <p:tag name="NUM" val="6"/>
</p:tagLst>
</file>

<file path=ppt/tags/tag525.xml><?xml version="1.0" encoding="utf-8"?>
<p:tagLst xmlns:a="http://schemas.openxmlformats.org/drawingml/2006/main" xmlns:r="http://schemas.openxmlformats.org/officeDocument/2006/relationships" xmlns:p="http://schemas.openxmlformats.org/presentationml/2006/main">
  <p:tag name="NUM" val="3"/>
</p:tagLst>
</file>

<file path=ppt/tags/tag526.xml><?xml version="1.0" encoding="utf-8"?>
<p:tagLst xmlns:a="http://schemas.openxmlformats.org/drawingml/2006/main" xmlns:r="http://schemas.openxmlformats.org/officeDocument/2006/relationships" xmlns:p="http://schemas.openxmlformats.org/presentationml/2006/main">
  <p:tag name="NUM" val="6"/>
</p:tagLst>
</file>

<file path=ppt/tags/tag527.xml><?xml version="1.0" encoding="utf-8"?>
<p:tagLst xmlns:a="http://schemas.openxmlformats.org/drawingml/2006/main" xmlns:r="http://schemas.openxmlformats.org/officeDocument/2006/relationships" xmlns:p="http://schemas.openxmlformats.org/presentationml/2006/main">
  <p:tag name="NUM" val="4"/>
</p:tagLst>
</file>

<file path=ppt/tags/tag528.xml><?xml version="1.0" encoding="utf-8"?>
<p:tagLst xmlns:a="http://schemas.openxmlformats.org/drawingml/2006/main" xmlns:r="http://schemas.openxmlformats.org/officeDocument/2006/relationships" xmlns:p="http://schemas.openxmlformats.org/presentationml/2006/main">
  <p:tag name="NUM" val="1"/>
</p:tagLst>
</file>

<file path=ppt/tags/tag529.xml><?xml version="1.0" encoding="utf-8"?>
<p:tagLst xmlns:a="http://schemas.openxmlformats.org/drawingml/2006/main" xmlns:r="http://schemas.openxmlformats.org/officeDocument/2006/relationships" xmlns:p="http://schemas.openxmlformats.org/presentationml/2006/main">
  <p:tag name="NUM" val="2"/>
</p:tagLst>
</file>

<file path=ppt/tags/tag53.xml><?xml version="1.0" encoding="utf-8"?>
<p:tagLst xmlns:a="http://schemas.openxmlformats.org/drawingml/2006/main" xmlns:r="http://schemas.openxmlformats.org/officeDocument/2006/relationships" xmlns:p="http://schemas.openxmlformats.org/presentationml/2006/main">
  <p:tag name="NUM" val="3"/>
</p:tagLst>
</file>

<file path=ppt/tags/tag530.xml><?xml version="1.0" encoding="utf-8"?>
<p:tagLst xmlns:a="http://schemas.openxmlformats.org/drawingml/2006/main" xmlns:r="http://schemas.openxmlformats.org/officeDocument/2006/relationships" xmlns:p="http://schemas.openxmlformats.org/presentationml/2006/main">
  <p:tag name="NUM" val="6"/>
</p:tagLst>
</file>

<file path=ppt/tags/tag531.xml><?xml version="1.0" encoding="utf-8"?>
<p:tagLst xmlns:a="http://schemas.openxmlformats.org/drawingml/2006/main" xmlns:r="http://schemas.openxmlformats.org/officeDocument/2006/relationships" xmlns:p="http://schemas.openxmlformats.org/presentationml/2006/main">
  <p:tag name="NUM" val="3"/>
</p:tagLst>
</file>

<file path=ppt/tags/tag532.xml><?xml version="1.0" encoding="utf-8"?>
<p:tagLst xmlns:a="http://schemas.openxmlformats.org/drawingml/2006/main" xmlns:r="http://schemas.openxmlformats.org/officeDocument/2006/relationships" xmlns:p="http://schemas.openxmlformats.org/presentationml/2006/main">
  <p:tag name="NUM" val="6"/>
</p:tagLst>
</file>

<file path=ppt/tags/tag533.xml><?xml version="1.0" encoding="utf-8"?>
<p:tagLst xmlns:a="http://schemas.openxmlformats.org/drawingml/2006/main" xmlns:r="http://schemas.openxmlformats.org/officeDocument/2006/relationships" xmlns:p="http://schemas.openxmlformats.org/presentationml/2006/main">
  <p:tag name="NUM" val="4"/>
</p:tagLst>
</file>

<file path=ppt/tags/tag534.xml><?xml version="1.0" encoding="utf-8"?>
<p:tagLst xmlns:a="http://schemas.openxmlformats.org/drawingml/2006/main" xmlns:r="http://schemas.openxmlformats.org/officeDocument/2006/relationships" xmlns:p="http://schemas.openxmlformats.org/presentationml/2006/main">
  <p:tag name="NUM" val="1"/>
</p:tagLst>
</file>

<file path=ppt/tags/tag535.xml><?xml version="1.0" encoding="utf-8"?>
<p:tagLst xmlns:a="http://schemas.openxmlformats.org/drawingml/2006/main" xmlns:r="http://schemas.openxmlformats.org/officeDocument/2006/relationships" xmlns:p="http://schemas.openxmlformats.org/presentationml/2006/main">
  <p:tag name="NUM" val="2"/>
</p:tagLst>
</file>

<file path=ppt/tags/tag536.xml><?xml version="1.0" encoding="utf-8"?>
<p:tagLst xmlns:a="http://schemas.openxmlformats.org/drawingml/2006/main" xmlns:r="http://schemas.openxmlformats.org/officeDocument/2006/relationships" xmlns:p="http://schemas.openxmlformats.org/presentationml/2006/main">
  <p:tag name="NUM" val="6"/>
</p:tagLst>
</file>

<file path=ppt/tags/tag537.xml><?xml version="1.0" encoding="utf-8"?>
<p:tagLst xmlns:a="http://schemas.openxmlformats.org/drawingml/2006/main" xmlns:r="http://schemas.openxmlformats.org/officeDocument/2006/relationships" xmlns:p="http://schemas.openxmlformats.org/presentationml/2006/main">
  <p:tag name="NUM" val="3"/>
</p:tagLst>
</file>

<file path=ppt/tags/tag538.xml><?xml version="1.0" encoding="utf-8"?>
<p:tagLst xmlns:a="http://schemas.openxmlformats.org/drawingml/2006/main" xmlns:r="http://schemas.openxmlformats.org/officeDocument/2006/relationships" xmlns:p="http://schemas.openxmlformats.org/presentationml/2006/main">
  <p:tag name="NUM" val="6"/>
</p:tagLst>
</file>

<file path=ppt/tags/tag539.xml><?xml version="1.0" encoding="utf-8"?>
<p:tagLst xmlns:a="http://schemas.openxmlformats.org/drawingml/2006/main" xmlns:r="http://schemas.openxmlformats.org/officeDocument/2006/relationships" xmlns:p="http://schemas.openxmlformats.org/presentationml/2006/main">
  <p:tag name="NUM" val="4"/>
</p:tagLst>
</file>

<file path=ppt/tags/tag54.xml><?xml version="1.0" encoding="utf-8"?>
<p:tagLst xmlns:a="http://schemas.openxmlformats.org/drawingml/2006/main" xmlns:r="http://schemas.openxmlformats.org/officeDocument/2006/relationships" xmlns:p="http://schemas.openxmlformats.org/presentationml/2006/main">
  <p:tag name="NUM" val="4"/>
</p:tagLst>
</file>

<file path=ppt/tags/tag540.xml><?xml version="1.0" encoding="utf-8"?>
<p:tagLst xmlns:a="http://schemas.openxmlformats.org/drawingml/2006/main" xmlns:r="http://schemas.openxmlformats.org/officeDocument/2006/relationships" xmlns:p="http://schemas.openxmlformats.org/presentationml/2006/main">
  <p:tag name="NUM" val="2"/>
</p:tagLst>
</file>

<file path=ppt/tags/tag541.xml><?xml version="1.0" encoding="utf-8"?>
<p:tagLst xmlns:a="http://schemas.openxmlformats.org/drawingml/2006/main" xmlns:r="http://schemas.openxmlformats.org/officeDocument/2006/relationships" xmlns:p="http://schemas.openxmlformats.org/presentationml/2006/main">
  <p:tag name="NUM" val="3"/>
</p:tagLst>
</file>

<file path=ppt/tags/tag542.xml><?xml version="1.0" encoding="utf-8"?>
<p:tagLst xmlns:a="http://schemas.openxmlformats.org/drawingml/2006/main" xmlns:r="http://schemas.openxmlformats.org/officeDocument/2006/relationships" xmlns:p="http://schemas.openxmlformats.org/presentationml/2006/main">
  <p:tag name="NUM" val="5"/>
</p:tagLst>
</file>

<file path=ppt/tags/tag543.xml><?xml version="1.0" encoding="utf-8"?>
<p:tagLst xmlns:a="http://schemas.openxmlformats.org/drawingml/2006/main" xmlns:r="http://schemas.openxmlformats.org/officeDocument/2006/relationships" xmlns:p="http://schemas.openxmlformats.org/presentationml/2006/main">
  <p:tag name="NUM" val="3"/>
</p:tagLst>
</file>

<file path=ppt/tags/tag544.xml><?xml version="1.0" encoding="utf-8"?>
<p:tagLst xmlns:a="http://schemas.openxmlformats.org/drawingml/2006/main" xmlns:r="http://schemas.openxmlformats.org/officeDocument/2006/relationships" xmlns:p="http://schemas.openxmlformats.org/presentationml/2006/main">
  <p:tag name="NUM" val="6"/>
</p:tagLst>
</file>

<file path=ppt/tags/tag545.xml><?xml version="1.0" encoding="utf-8"?>
<p:tagLst xmlns:a="http://schemas.openxmlformats.org/drawingml/2006/main" xmlns:r="http://schemas.openxmlformats.org/officeDocument/2006/relationships" xmlns:p="http://schemas.openxmlformats.org/presentationml/2006/main">
  <p:tag name="NUM" val="4"/>
</p:tagLst>
</file>

<file path=ppt/tags/tag546.xml><?xml version="1.0" encoding="utf-8"?>
<p:tagLst xmlns:a="http://schemas.openxmlformats.org/drawingml/2006/main" xmlns:r="http://schemas.openxmlformats.org/officeDocument/2006/relationships" xmlns:p="http://schemas.openxmlformats.org/presentationml/2006/main">
  <p:tag name="NUM" val="1"/>
</p:tagLst>
</file>

<file path=ppt/tags/tag547.xml><?xml version="1.0" encoding="utf-8"?>
<p:tagLst xmlns:a="http://schemas.openxmlformats.org/drawingml/2006/main" xmlns:r="http://schemas.openxmlformats.org/officeDocument/2006/relationships" xmlns:p="http://schemas.openxmlformats.org/presentationml/2006/main">
  <p:tag name="NUM" val="2"/>
</p:tagLst>
</file>

<file path=ppt/tags/tag548.xml><?xml version="1.0" encoding="utf-8"?>
<p:tagLst xmlns:a="http://schemas.openxmlformats.org/drawingml/2006/main" xmlns:r="http://schemas.openxmlformats.org/officeDocument/2006/relationships" xmlns:p="http://schemas.openxmlformats.org/presentationml/2006/main">
  <p:tag name="NUM" val="6"/>
</p:tagLst>
</file>

<file path=ppt/tags/tag549.xml><?xml version="1.0" encoding="utf-8"?>
<p:tagLst xmlns:a="http://schemas.openxmlformats.org/drawingml/2006/main" xmlns:r="http://schemas.openxmlformats.org/officeDocument/2006/relationships" xmlns:p="http://schemas.openxmlformats.org/presentationml/2006/main">
  <p:tag name="NUM" val="3"/>
</p:tagLst>
</file>

<file path=ppt/tags/tag55.xml><?xml version="1.0" encoding="utf-8"?>
<p:tagLst xmlns:a="http://schemas.openxmlformats.org/drawingml/2006/main" xmlns:r="http://schemas.openxmlformats.org/officeDocument/2006/relationships" xmlns:p="http://schemas.openxmlformats.org/presentationml/2006/main">
  <p:tag name="NUM" val="1"/>
</p:tagLst>
</file>

<file path=ppt/tags/tag550.xml><?xml version="1.0" encoding="utf-8"?>
<p:tagLst xmlns:a="http://schemas.openxmlformats.org/drawingml/2006/main" xmlns:r="http://schemas.openxmlformats.org/officeDocument/2006/relationships" xmlns:p="http://schemas.openxmlformats.org/presentationml/2006/main">
  <p:tag name="NUM" val="6"/>
</p:tagLst>
</file>

<file path=ppt/tags/tag551.xml><?xml version="1.0" encoding="utf-8"?>
<p:tagLst xmlns:a="http://schemas.openxmlformats.org/drawingml/2006/main" xmlns:r="http://schemas.openxmlformats.org/officeDocument/2006/relationships" xmlns:p="http://schemas.openxmlformats.org/presentationml/2006/main">
  <p:tag name="NUM" val="4"/>
</p:tagLst>
</file>

<file path=ppt/tags/tag552.xml><?xml version="1.0" encoding="utf-8"?>
<p:tagLst xmlns:a="http://schemas.openxmlformats.org/drawingml/2006/main" xmlns:r="http://schemas.openxmlformats.org/officeDocument/2006/relationships" xmlns:p="http://schemas.openxmlformats.org/presentationml/2006/main">
  <p:tag name="NUM" val="1"/>
</p:tagLst>
</file>

<file path=ppt/tags/tag553.xml><?xml version="1.0" encoding="utf-8"?>
<p:tagLst xmlns:a="http://schemas.openxmlformats.org/drawingml/2006/main" xmlns:r="http://schemas.openxmlformats.org/officeDocument/2006/relationships" xmlns:p="http://schemas.openxmlformats.org/presentationml/2006/main">
  <p:tag name="NUM" val="2"/>
</p:tagLst>
</file>

<file path=ppt/tags/tag554.xml><?xml version="1.0" encoding="utf-8"?>
<p:tagLst xmlns:a="http://schemas.openxmlformats.org/drawingml/2006/main" xmlns:r="http://schemas.openxmlformats.org/officeDocument/2006/relationships" xmlns:p="http://schemas.openxmlformats.org/presentationml/2006/main">
  <p:tag name="NUM" val="6"/>
</p:tagLst>
</file>

<file path=ppt/tags/tag555.xml><?xml version="1.0" encoding="utf-8"?>
<p:tagLst xmlns:a="http://schemas.openxmlformats.org/drawingml/2006/main" xmlns:r="http://schemas.openxmlformats.org/officeDocument/2006/relationships" xmlns:p="http://schemas.openxmlformats.org/presentationml/2006/main">
  <p:tag name="NUM" val="3"/>
</p:tagLst>
</file>

<file path=ppt/tags/tag556.xml><?xml version="1.0" encoding="utf-8"?>
<p:tagLst xmlns:a="http://schemas.openxmlformats.org/drawingml/2006/main" xmlns:r="http://schemas.openxmlformats.org/officeDocument/2006/relationships" xmlns:p="http://schemas.openxmlformats.org/presentationml/2006/main">
  <p:tag name="NUM" val="6"/>
</p:tagLst>
</file>

<file path=ppt/tags/tag557.xml><?xml version="1.0" encoding="utf-8"?>
<p:tagLst xmlns:a="http://schemas.openxmlformats.org/drawingml/2006/main" xmlns:r="http://schemas.openxmlformats.org/officeDocument/2006/relationships" xmlns:p="http://schemas.openxmlformats.org/presentationml/2006/main">
  <p:tag name="NUM" val="4"/>
</p:tagLst>
</file>

<file path=ppt/tags/tag558.xml><?xml version="1.0" encoding="utf-8"?>
<p:tagLst xmlns:a="http://schemas.openxmlformats.org/drawingml/2006/main" xmlns:r="http://schemas.openxmlformats.org/officeDocument/2006/relationships" xmlns:p="http://schemas.openxmlformats.org/presentationml/2006/main">
  <p:tag name="NUM" val="1"/>
</p:tagLst>
</file>

<file path=ppt/tags/tag559.xml><?xml version="1.0" encoding="utf-8"?>
<p:tagLst xmlns:a="http://schemas.openxmlformats.org/drawingml/2006/main" xmlns:r="http://schemas.openxmlformats.org/officeDocument/2006/relationships" xmlns:p="http://schemas.openxmlformats.org/presentationml/2006/main">
  <p:tag name="NUM" val="2"/>
</p:tagLst>
</file>

<file path=ppt/tags/tag56.xml><?xml version="1.0" encoding="utf-8"?>
<p:tagLst xmlns:a="http://schemas.openxmlformats.org/drawingml/2006/main" xmlns:r="http://schemas.openxmlformats.org/officeDocument/2006/relationships" xmlns:p="http://schemas.openxmlformats.org/presentationml/2006/main">
  <p:tag name="NUM" val="2"/>
</p:tagLst>
</file>

<file path=ppt/tags/tag560.xml><?xml version="1.0" encoding="utf-8"?>
<p:tagLst xmlns:a="http://schemas.openxmlformats.org/drawingml/2006/main" xmlns:r="http://schemas.openxmlformats.org/officeDocument/2006/relationships" xmlns:p="http://schemas.openxmlformats.org/presentationml/2006/main">
  <p:tag name="NUM" val="6"/>
</p:tagLst>
</file>

<file path=ppt/tags/tag561.xml><?xml version="1.0" encoding="utf-8"?>
<p:tagLst xmlns:a="http://schemas.openxmlformats.org/drawingml/2006/main" xmlns:r="http://schemas.openxmlformats.org/officeDocument/2006/relationships" xmlns:p="http://schemas.openxmlformats.org/presentationml/2006/main">
  <p:tag name="NUM" val="3"/>
</p:tagLst>
</file>

<file path=ppt/tags/tag562.xml><?xml version="1.0" encoding="utf-8"?>
<p:tagLst xmlns:a="http://schemas.openxmlformats.org/drawingml/2006/main" xmlns:r="http://schemas.openxmlformats.org/officeDocument/2006/relationships" xmlns:p="http://schemas.openxmlformats.org/presentationml/2006/main">
  <p:tag name="NUM" val="6"/>
</p:tagLst>
</file>

<file path=ppt/tags/tag563.xml><?xml version="1.0" encoding="utf-8"?>
<p:tagLst xmlns:a="http://schemas.openxmlformats.org/drawingml/2006/main" xmlns:r="http://schemas.openxmlformats.org/officeDocument/2006/relationships" xmlns:p="http://schemas.openxmlformats.org/presentationml/2006/main">
  <p:tag name="NUM" val="4"/>
</p:tagLst>
</file>

<file path=ppt/tags/tag564.xml><?xml version="1.0" encoding="utf-8"?>
<p:tagLst xmlns:a="http://schemas.openxmlformats.org/drawingml/2006/main" xmlns:r="http://schemas.openxmlformats.org/officeDocument/2006/relationships" xmlns:p="http://schemas.openxmlformats.org/presentationml/2006/main">
  <p:tag name="NUM" val="2"/>
</p:tagLst>
</file>

<file path=ppt/tags/tag565.xml><?xml version="1.0" encoding="utf-8"?>
<p:tagLst xmlns:a="http://schemas.openxmlformats.org/drawingml/2006/main" xmlns:r="http://schemas.openxmlformats.org/officeDocument/2006/relationships" xmlns:p="http://schemas.openxmlformats.org/presentationml/2006/main">
  <p:tag name="NUM" val="3"/>
</p:tagLst>
</file>

<file path=ppt/tags/tag566.xml><?xml version="1.0" encoding="utf-8"?>
<p:tagLst xmlns:a="http://schemas.openxmlformats.org/drawingml/2006/main" xmlns:r="http://schemas.openxmlformats.org/officeDocument/2006/relationships" xmlns:p="http://schemas.openxmlformats.org/presentationml/2006/main">
  <p:tag name="NUM" val="5"/>
</p:tagLst>
</file>

<file path=ppt/tags/tag567.xml><?xml version="1.0" encoding="utf-8"?>
<p:tagLst xmlns:a="http://schemas.openxmlformats.org/drawingml/2006/main" xmlns:r="http://schemas.openxmlformats.org/officeDocument/2006/relationships" xmlns:p="http://schemas.openxmlformats.org/presentationml/2006/main">
  <p:tag name="NUM" val="3"/>
</p:tagLst>
</file>

<file path=ppt/tags/tag568.xml><?xml version="1.0" encoding="utf-8"?>
<p:tagLst xmlns:a="http://schemas.openxmlformats.org/drawingml/2006/main" xmlns:r="http://schemas.openxmlformats.org/officeDocument/2006/relationships" xmlns:p="http://schemas.openxmlformats.org/presentationml/2006/main">
  <p:tag name="NUM" val="6"/>
</p:tagLst>
</file>

<file path=ppt/tags/tag569.xml><?xml version="1.0" encoding="utf-8"?>
<p:tagLst xmlns:a="http://schemas.openxmlformats.org/drawingml/2006/main" xmlns:r="http://schemas.openxmlformats.org/officeDocument/2006/relationships" xmlns:p="http://schemas.openxmlformats.org/presentationml/2006/main">
  <p:tag name="NUM" val="4"/>
</p:tagLst>
</file>

<file path=ppt/tags/tag57.xml><?xml version="1.0" encoding="utf-8"?>
<p:tagLst xmlns:a="http://schemas.openxmlformats.org/drawingml/2006/main" xmlns:r="http://schemas.openxmlformats.org/officeDocument/2006/relationships" xmlns:p="http://schemas.openxmlformats.org/presentationml/2006/main">
  <p:tag name="NUM" val="3"/>
</p:tagLst>
</file>

<file path=ppt/tags/tag570.xml><?xml version="1.0" encoding="utf-8"?>
<p:tagLst xmlns:a="http://schemas.openxmlformats.org/drawingml/2006/main" xmlns:r="http://schemas.openxmlformats.org/officeDocument/2006/relationships" xmlns:p="http://schemas.openxmlformats.org/presentationml/2006/main">
  <p:tag name="NUM" val="1"/>
</p:tagLst>
</file>

<file path=ppt/tags/tag571.xml><?xml version="1.0" encoding="utf-8"?>
<p:tagLst xmlns:a="http://schemas.openxmlformats.org/drawingml/2006/main" xmlns:r="http://schemas.openxmlformats.org/officeDocument/2006/relationships" xmlns:p="http://schemas.openxmlformats.org/presentationml/2006/main">
  <p:tag name="NUM" val="2"/>
</p:tagLst>
</file>

<file path=ppt/tags/tag572.xml><?xml version="1.0" encoding="utf-8"?>
<p:tagLst xmlns:a="http://schemas.openxmlformats.org/drawingml/2006/main" xmlns:r="http://schemas.openxmlformats.org/officeDocument/2006/relationships" xmlns:p="http://schemas.openxmlformats.org/presentationml/2006/main">
  <p:tag name="NUM" val="6"/>
</p:tagLst>
</file>

<file path=ppt/tags/tag573.xml><?xml version="1.0" encoding="utf-8"?>
<p:tagLst xmlns:a="http://schemas.openxmlformats.org/drawingml/2006/main" xmlns:r="http://schemas.openxmlformats.org/officeDocument/2006/relationships" xmlns:p="http://schemas.openxmlformats.org/presentationml/2006/main">
  <p:tag name="NUM" val="3"/>
</p:tagLst>
</file>

<file path=ppt/tags/tag574.xml><?xml version="1.0" encoding="utf-8"?>
<p:tagLst xmlns:a="http://schemas.openxmlformats.org/drawingml/2006/main" xmlns:r="http://schemas.openxmlformats.org/officeDocument/2006/relationships" xmlns:p="http://schemas.openxmlformats.org/presentationml/2006/main">
  <p:tag name="NUM" val="6"/>
</p:tagLst>
</file>

<file path=ppt/tags/tag575.xml><?xml version="1.0" encoding="utf-8"?>
<p:tagLst xmlns:a="http://schemas.openxmlformats.org/drawingml/2006/main" xmlns:r="http://schemas.openxmlformats.org/officeDocument/2006/relationships" xmlns:p="http://schemas.openxmlformats.org/presentationml/2006/main">
  <p:tag name="NUM" val="4"/>
</p:tagLst>
</file>

<file path=ppt/tags/tag576.xml><?xml version="1.0" encoding="utf-8"?>
<p:tagLst xmlns:a="http://schemas.openxmlformats.org/drawingml/2006/main" xmlns:r="http://schemas.openxmlformats.org/officeDocument/2006/relationships" xmlns:p="http://schemas.openxmlformats.org/presentationml/2006/main">
  <p:tag name="NUM" val="1"/>
</p:tagLst>
</file>

<file path=ppt/tags/tag577.xml><?xml version="1.0" encoding="utf-8"?>
<p:tagLst xmlns:a="http://schemas.openxmlformats.org/drawingml/2006/main" xmlns:r="http://schemas.openxmlformats.org/officeDocument/2006/relationships" xmlns:p="http://schemas.openxmlformats.org/presentationml/2006/main">
  <p:tag name="NUM" val="2"/>
</p:tagLst>
</file>

<file path=ppt/tags/tag578.xml><?xml version="1.0" encoding="utf-8"?>
<p:tagLst xmlns:a="http://schemas.openxmlformats.org/drawingml/2006/main" xmlns:r="http://schemas.openxmlformats.org/officeDocument/2006/relationships" xmlns:p="http://schemas.openxmlformats.org/presentationml/2006/main">
  <p:tag name="NUM" val="6"/>
</p:tagLst>
</file>

<file path=ppt/tags/tag579.xml><?xml version="1.0" encoding="utf-8"?>
<p:tagLst xmlns:a="http://schemas.openxmlformats.org/drawingml/2006/main" xmlns:r="http://schemas.openxmlformats.org/officeDocument/2006/relationships" xmlns:p="http://schemas.openxmlformats.org/presentationml/2006/main">
  <p:tag name="NUM" val="3"/>
</p:tagLst>
</file>

<file path=ppt/tags/tag58.xml><?xml version="1.0" encoding="utf-8"?>
<p:tagLst xmlns:a="http://schemas.openxmlformats.org/drawingml/2006/main" xmlns:r="http://schemas.openxmlformats.org/officeDocument/2006/relationships" xmlns:p="http://schemas.openxmlformats.org/presentationml/2006/main">
  <p:tag name="NUM" val="4"/>
</p:tagLst>
</file>

<file path=ppt/tags/tag580.xml><?xml version="1.0" encoding="utf-8"?>
<p:tagLst xmlns:a="http://schemas.openxmlformats.org/drawingml/2006/main" xmlns:r="http://schemas.openxmlformats.org/officeDocument/2006/relationships" xmlns:p="http://schemas.openxmlformats.org/presentationml/2006/main">
  <p:tag name="NUM" val="6"/>
</p:tagLst>
</file>

<file path=ppt/tags/tag581.xml><?xml version="1.0" encoding="utf-8"?>
<p:tagLst xmlns:a="http://schemas.openxmlformats.org/drawingml/2006/main" xmlns:r="http://schemas.openxmlformats.org/officeDocument/2006/relationships" xmlns:p="http://schemas.openxmlformats.org/presentationml/2006/main">
  <p:tag name="NUM" val="4"/>
</p:tagLst>
</file>

<file path=ppt/tags/tag582.xml><?xml version="1.0" encoding="utf-8"?>
<p:tagLst xmlns:a="http://schemas.openxmlformats.org/drawingml/2006/main" xmlns:r="http://schemas.openxmlformats.org/officeDocument/2006/relationships" xmlns:p="http://schemas.openxmlformats.org/presentationml/2006/main">
  <p:tag name="NUM" val="1"/>
</p:tagLst>
</file>

<file path=ppt/tags/tag583.xml><?xml version="1.0" encoding="utf-8"?>
<p:tagLst xmlns:a="http://schemas.openxmlformats.org/drawingml/2006/main" xmlns:r="http://schemas.openxmlformats.org/officeDocument/2006/relationships" xmlns:p="http://schemas.openxmlformats.org/presentationml/2006/main">
  <p:tag name="NUM" val="2"/>
</p:tagLst>
</file>

<file path=ppt/tags/tag584.xml><?xml version="1.0" encoding="utf-8"?>
<p:tagLst xmlns:a="http://schemas.openxmlformats.org/drawingml/2006/main" xmlns:r="http://schemas.openxmlformats.org/officeDocument/2006/relationships" xmlns:p="http://schemas.openxmlformats.org/presentationml/2006/main">
  <p:tag name="NUM" val="6"/>
</p:tagLst>
</file>

<file path=ppt/tags/tag585.xml><?xml version="1.0" encoding="utf-8"?>
<p:tagLst xmlns:a="http://schemas.openxmlformats.org/drawingml/2006/main" xmlns:r="http://schemas.openxmlformats.org/officeDocument/2006/relationships" xmlns:p="http://schemas.openxmlformats.org/presentationml/2006/main">
  <p:tag name="NUM" val="3"/>
</p:tagLst>
</file>

<file path=ppt/tags/tag586.xml><?xml version="1.0" encoding="utf-8"?>
<p:tagLst xmlns:a="http://schemas.openxmlformats.org/drawingml/2006/main" xmlns:r="http://schemas.openxmlformats.org/officeDocument/2006/relationships" xmlns:p="http://schemas.openxmlformats.org/presentationml/2006/main">
  <p:tag name="NUM" val="6"/>
</p:tagLst>
</file>

<file path=ppt/tags/tag587.xml><?xml version="1.0" encoding="utf-8"?>
<p:tagLst xmlns:a="http://schemas.openxmlformats.org/drawingml/2006/main" xmlns:r="http://schemas.openxmlformats.org/officeDocument/2006/relationships" xmlns:p="http://schemas.openxmlformats.org/presentationml/2006/main">
  <p:tag name="NUM" val="4"/>
</p:tagLst>
</file>

<file path=ppt/tags/tag588.xml><?xml version="1.0" encoding="utf-8"?>
<p:tagLst xmlns:a="http://schemas.openxmlformats.org/drawingml/2006/main" xmlns:r="http://schemas.openxmlformats.org/officeDocument/2006/relationships" xmlns:p="http://schemas.openxmlformats.org/presentationml/2006/main">
  <p:tag name="NUM" val="1"/>
</p:tagLst>
</file>

<file path=ppt/tags/tag589.xml><?xml version="1.0" encoding="utf-8"?>
<p:tagLst xmlns:a="http://schemas.openxmlformats.org/drawingml/2006/main" xmlns:r="http://schemas.openxmlformats.org/officeDocument/2006/relationships" xmlns:p="http://schemas.openxmlformats.org/presentationml/2006/main">
  <p:tag name="NUM" val="2"/>
</p:tagLst>
</file>

<file path=ppt/tags/tag59.xml><?xml version="1.0" encoding="utf-8"?>
<p:tagLst xmlns:a="http://schemas.openxmlformats.org/drawingml/2006/main" xmlns:r="http://schemas.openxmlformats.org/officeDocument/2006/relationships" xmlns:p="http://schemas.openxmlformats.org/presentationml/2006/main">
  <p:tag name="NUM" val="1"/>
</p:tagLst>
</file>

<file path=ppt/tags/tag590.xml><?xml version="1.0" encoding="utf-8"?>
<p:tagLst xmlns:a="http://schemas.openxmlformats.org/drawingml/2006/main" xmlns:r="http://schemas.openxmlformats.org/officeDocument/2006/relationships" xmlns:p="http://schemas.openxmlformats.org/presentationml/2006/main">
  <p:tag name="NUM" val="3"/>
</p:tagLst>
</file>

<file path=ppt/tags/tag591.xml><?xml version="1.0" encoding="utf-8"?>
<p:tagLst xmlns:a="http://schemas.openxmlformats.org/drawingml/2006/main" xmlns:r="http://schemas.openxmlformats.org/officeDocument/2006/relationships" xmlns:p="http://schemas.openxmlformats.org/presentationml/2006/main">
  <p:tag name="NUM" val="6"/>
</p:tagLst>
</file>

<file path=ppt/tags/tag592.xml><?xml version="1.0" encoding="utf-8"?>
<p:tagLst xmlns:a="http://schemas.openxmlformats.org/drawingml/2006/main" xmlns:r="http://schemas.openxmlformats.org/officeDocument/2006/relationships" xmlns:p="http://schemas.openxmlformats.org/presentationml/2006/main">
  <p:tag name="NUM" val="4"/>
</p:tagLst>
</file>

<file path=ppt/tags/tag593.xml><?xml version="1.0" encoding="utf-8"?>
<p:tagLst xmlns:a="http://schemas.openxmlformats.org/drawingml/2006/main" xmlns:r="http://schemas.openxmlformats.org/officeDocument/2006/relationships" xmlns:p="http://schemas.openxmlformats.org/presentationml/2006/main">
  <p:tag name="NUM" val="1"/>
</p:tagLst>
</file>

<file path=ppt/tags/tag594.xml><?xml version="1.0" encoding="utf-8"?>
<p:tagLst xmlns:a="http://schemas.openxmlformats.org/drawingml/2006/main" xmlns:r="http://schemas.openxmlformats.org/officeDocument/2006/relationships" xmlns:p="http://schemas.openxmlformats.org/presentationml/2006/main">
  <p:tag name="NUM" val="2"/>
</p:tagLst>
</file>

<file path=ppt/tags/tag595.xml><?xml version="1.0" encoding="utf-8"?>
<p:tagLst xmlns:a="http://schemas.openxmlformats.org/drawingml/2006/main" xmlns:r="http://schemas.openxmlformats.org/officeDocument/2006/relationships" xmlns:p="http://schemas.openxmlformats.org/presentationml/2006/main">
  <p:tag name="NUM" val="3"/>
</p:tagLst>
</file>

<file path=ppt/tags/tag596.xml><?xml version="1.0" encoding="utf-8"?>
<p:tagLst xmlns:a="http://schemas.openxmlformats.org/drawingml/2006/main" xmlns:r="http://schemas.openxmlformats.org/officeDocument/2006/relationships" xmlns:p="http://schemas.openxmlformats.org/presentationml/2006/main">
  <p:tag name="NUM" val="6"/>
</p:tagLst>
</file>

<file path=ppt/tags/tag597.xml><?xml version="1.0" encoding="utf-8"?>
<p:tagLst xmlns:a="http://schemas.openxmlformats.org/drawingml/2006/main" xmlns:r="http://schemas.openxmlformats.org/officeDocument/2006/relationships" xmlns:p="http://schemas.openxmlformats.org/presentationml/2006/main">
  <p:tag name="NUM" val="4"/>
</p:tagLst>
</file>

<file path=ppt/tags/tag598.xml><?xml version="1.0" encoding="utf-8"?>
<p:tagLst xmlns:a="http://schemas.openxmlformats.org/drawingml/2006/main" xmlns:r="http://schemas.openxmlformats.org/officeDocument/2006/relationships" xmlns:p="http://schemas.openxmlformats.org/presentationml/2006/main">
  <p:tag name="NUM" val="1"/>
</p:tagLst>
</file>

<file path=ppt/tags/tag599.xml><?xml version="1.0" encoding="utf-8"?>
<p:tagLst xmlns:a="http://schemas.openxmlformats.org/drawingml/2006/main" xmlns:r="http://schemas.openxmlformats.org/officeDocument/2006/relationships" xmlns:p="http://schemas.openxmlformats.org/presentationml/2006/main">
  <p:tag name="NUM" val="2"/>
</p:tagLst>
</file>

<file path=ppt/tags/tag6.xml><?xml version="1.0" encoding="utf-8"?>
<p:tagLst xmlns:a="http://schemas.openxmlformats.org/drawingml/2006/main" xmlns:r="http://schemas.openxmlformats.org/officeDocument/2006/relationships" xmlns:p="http://schemas.openxmlformats.org/presentationml/2006/main">
  <p:tag name="NUM" val="2"/>
</p:tagLst>
</file>

<file path=ppt/tags/tag60.xml><?xml version="1.0" encoding="utf-8"?>
<p:tagLst xmlns:a="http://schemas.openxmlformats.org/drawingml/2006/main" xmlns:r="http://schemas.openxmlformats.org/officeDocument/2006/relationships" xmlns:p="http://schemas.openxmlformats.org/presentationml/2006/main">
  <p:tag name="NUM" val="2"/>
</p:tagLst>
</file>

<file path=ppt/tags/tag600.xml><?xml version="1.0" encoding="utf-8"?>
<p:tagLst xmlns:a="http://schemas.openxmlformats.org/drawingml/2006/main" xmlns:r="http://schemas.openxmlformats.org/officeDocument/2006/relationships" xmlns:p="http://schemas.openxmlformats.org/presentationml/2006/main">
  <p:tag name="NUM" val="3"/>
</p:tagLst>
</file>

<file path=ppt/tags/tag601.xml><?xml version="1.0" encoding="utf-8"?>
<p:tagLst xmlns:a="http://schemas.openxmlformats.org/drawingml/2006/main" xmlns:r="http://schemas.openxmlformats.org/officeDocument/2006/relationships" xmlns:p="http://schemas.openxmlformats.org/presentationml/2006/main">
  <p:tag name="NUM" val="6"/>
</p:tagLst>
</file>

<file path=ppt/tags/tag602.xml><?xml version="1.0" encoding="utf-8"?>
<p:tagLst xmlns:a="http://schemas.openxmlformats.org/drawingml/2006/main" xmlns:r="http://schemas.openxmlformats.org/officeDocument/2006/relationships" xmlns:p="http://schemas.openxmlformats.org/presentationml/2006/main">
  <p:tag name="NUM" val="4"/>
</p:tagLst>
</file>

<file path=ppt/tags/tag603.xml><?xml version="1.0" encoding="utf-8"?>
<p:tagLst xmlns:a="http://schemas.openxmlformats.org/drawingml/2006/main" xmlns:r="http://schemas.openxmlformats.org/officeDocument/2006/relationships" xmlns:p="http://schemas.openxmlformats.org/presentationml/2006/main">
  <p:tag name="NUM" val="1"/>
</p:tagLst>
</file>

<file path=ppt/tags/tag604.xml><?xml version="1.0" encoding="utf-8"?>
<p:tagLst xmlns:a="http://schemas.openxmlformats.org/drawingml/2006/main" xmlns:r="http://schemas.openxmlformats.org/officeDocument/2006/relationships" xmlns:p="http://schemas.openxmlformats.org/presentationml/2006/main">
  <p:tag name="NUM" val="2"/>
</p:tagLst>
</file>

<file path=ppt/tags/tag605.xml><?xml version="1.0" encoding="utf-8"?>
<p:tagLst xmlns:a="http://schemas.openxmlformats.org/drawingml/2006/main" xmlns:r="http://schemas.openxmlformats.org/officeDocument/2006/relationships" xmlns:p="http://schemas.openxmlformats.org/presentationml/2006/main">
  <p:tag name="NUM" val="3"/>
</p:tagLst>
</file>

<file path=ppt/tags/tag606.xml><?xml version="1.0" encoding="utf-8"?>
<p:tagLst xmlns:a="http://schemas.openxmlformats.org/drawingml/2006/main" xmlns:r="http://schemas.openxmlformats.org/officeDocument/2006/relationships" xmlns:p="http://schemas.openxmlformats.org/presentationml/2006/main">
  <p:tag name="NUM" val="6"/>
</p:tagLst>
</file>

<file path=ppt/tags/tag607.xml><?xml version="1.0" encoding="utf-8"?>
<p:tagLst xmlns:a="http://schemas.openxmlformats.org/drawingml/2006/main" xmlns:r="http://schemas.openxmlformats.org/officeDocument/2006/relationships" xmlns:p="http://schemas.openxmlformats.org/presentationml/2006/main">
  <p:tag name="NUM" val="4"/>
</p:tagLst>
</file>

<file path=ppt/tags/tag608.xml><?xml version="1.0" encoding="utf-8"?>
<p:tagLst xmlns:a="http://schemas.openxmlformats.org/drawingml/2006/main" xmlns:r="http://schemas.openxmlformats.org/officeDocument/2006/relationships" xmlns:p="http://schemas.openxmlformats.org/presentationml/2006/main">
  <p:tag name="NUM" val="2"/>
</p:tagLst>
</file>

<file path=ppt/tags/tag609.xml><?xml version="1.0" encoding="utf-8"?>
<p:tagLst xmlns:a="http://schemas.openxmlformats.org/drawingml/2006/main" xmlns:r="http://schemas.openxmlformats.org/officeDocument/2006/relationships" xmlns:p="http://schemas.openxmlformats.org/presentationml/2006/main">
  <p:tag name="NUM" val="3"/>
</p:tagLst>
</file>

<file path=ppt/tags/tag61.xml><?xml version="1.0" encoding="utf-8"?>
<p:tagLst xmlns:a="http://schemas.openxmlformats.org/drawingml/2006/main" xmlns:r="http://schemas.openxmlformats.org/officeDocument/2006/relationships" xmlns:p="http://schemas.openxmlformats.org/presentationml/2006/main">
  <p:tag name="NUM" val="3"/>
</p:tagLst>
</file>

<file path=ppt/tags/tag610.xml><?xml version="1.0" encoding="utf-8"?>
<p:tagLst xmlns:a="http://schemas.openxmlformats.org/drawingml/2006/main" xmlns:r="http://schemas.openxmlformats.org/officeDocument/2006/relationships" xmlns:p="http://schemas.openxmlformats.org/presentationml/2006/main">
  <p:tag name="NUM" val="3"/>
</p:tagLst>
</file>

<file path=ppt/tags/tag611.xml><?xml version="1.0" encoding="utf-8"?>
<p:tagLst xmlns:a="http://schemas.openxmlformats.org/drawingml/2006/main" xmlns:r="http://schemas.openxmlformats.org/officeDocument/2006/relationships" xmlns:p="http://schemas.openxmlformats.org/presentationml/2006/main">
  <p:tag name="NUM" val="6"/>
</p:tagLst>
</file>

<file path=ppt/tags/tag612.xml><?xml version="1.0" encoding="utf-8"?>
<p:tagLst xmlns:a="http://schemas.openxmlformats.org/drawingml/2006/main" xmlns:r="http://schemas.openxmlformats.org/officeDocument/2006/relationships" xmlns:p="http://schemas.openxmlformats.org/presentationml/2006/main">
  <p:tag name="NUM" val="4"/>
</p:tagLst>
</file>

<file path=ppt/tags/tag613.xml><?xml version="1.0" encoding="utf-8"?>
<p:tagLst xmlns:a="http://schemas.openxmlformats.org/drawingml/2006/main" xmlns:r="http://schemas.openxmlformats.org/officeDocument/2006/relationships" xmlns:p="http://schemas.openxmlformats.org/presentationml/2006/main">
  <p:tag name="NUM" val="5"/>
</p:tagLst>
</file>

<file path=ppt/tags/tag614.xml><?xml version="1.0" encoding="utf-8"?>
<p:tagLst xmlns:a="http://schemas.openxmlformats.org/drawingml/2006/main" xmlns:r="http://schemas.openxmlformats.org/officeDocument/2006/relationships" xmlns:p="http://schemas.openxmlformats.org/presentationml/2006/main">
  <p:tag name="NUM" val="5"/>
</p:tagLst>
</file>

<file path=ppt/tags/tag615.xml><?xml version="1.0" encoding="utf-8"?>
<p:tagLst xmlns:a="http://schemas.openxmlformats.org/drawingml/2006/main" xmlns:r="http://schemas.openxmlformats.org/officeDocument/2006/relationships" xmlns:p="http://schemas.openxmlformats.org/presentationml/2006/main">
  <p:tag name="NUM" val="1"/>
</p:tagLst>
</file>

<file path=ppt/tags/tag616.xml><?xml version="1.0" encoding="utf-8"?>
<p:tagLst xmlns:a="http://schemas.openxmlformats.org/drawingml/2006/main" xmlns:r="http://schemas.openxmlformats.org/officeDocument/2006/relationships" xmlns:p="http://schemas.openxmlformats.org/presentationml/2006/main">
  <p:tag name="NUM" val="2"/>
</p:tagLst>
</file>

<file path=ppt/tags/tag617.xml><?xml version="1.0" encoding="utf-8"?>
<p:tagLst xmlns:a="http://schemas.openxmlformats.org/drawingml/2006/main" xmlns:r="http://schemas.openxmlformats.org/officeDocument/2006/relationships" xmlns:p="http://schemas.openxmlformats.org/presentationml/2006/main">
  <p:tag name="NUM" val="3"/>
</p:tagLst>
</file>

<file path=ppt/tags/tag618.xml><?xml version="1.0" encoding="utf-8"?>
<p:tagLst xmlns:a="http://schemas.openxmlformats.org/drawingml/2006/main" xmlns:r="http://schemas.openxmlformats.org/officeDocument/2006/relationships" xmlns:p="http://schemas.openxmlformats.org/presentationml/2006/main">
  <p:tag name="NUM" val="6"/>
</p:tagLst>
</file>

<file path=ppt/tags/tag619.xml><?xml version="1.0" encoding="utf-8"?>
<p:tagLst xmlns:a="http://schemas.openxmlformats.org/drawingml/2006/main" xmlns:r="http://schemas.openxmlformats.org/officeDocument/2006/relationships" xmlns:p="http://schemas.openxmlformats.org/presentationml/2006/main">
  <p:tag name="NUM" val="4"/>
</p:tagLst>
</file>

<file path=ppt/tags/tag62.xml><?xml version="1.0" encoding="utf-8"?>
<p:tagLst xmlns:a="http://schemas.openxmlformats.org/drawingml/2006/main" xmlns:r="http://schemas.openxmlformats.org/officeDocument/2006/relationships" xmlns:p="http://schemas.openxmlformats.org/presentationml/2006/main">
  <p:tag name="NUM" val="4"/>
</p:tagLst>
</file>

<file path=ppt/tags/tag620.xml><?xml version="1.0" encoding="utf-8"?>
<p:tagLst xmlns:a="http://schemas.openxmlformats.org/drawingml/2006/main" xmlns:r="http://schemas.openxmlformats.org/officeDocument/2006/relationships" xmlns:p="http://schemas.openxmlformats.org/presentationml/2006/main">
  <p:tag name="NUM" val="1"/>
</p:tagLst>
</file>

<file path=ppt/tags/tag621.xml><?xml version="1.0" encoding="utf-8"?>
<p:tagLst xmlns:a="http://schemas.openxmlformats.org/drawingml/2006/main" xmlns:r="http://schemas.openxmlformats.org/officeDocument/2006/relationships" xmlns:p="http://schemas.openxmlformats.org/presentationml/2006/main">
  <p:tag name="NUM" val="2"/>
</p:tagLst>
</file>

<file path=ppt/tags/tag622.xml><?xml version="1.0" encoding="utf-8"?>
<p:tagLst xmlns:a="http://schemas.openxmlformats.org/drawingml/2006/main" xmlns:r="http://schemas.openxmlformats.org/officeDocument/2006/relationships" xmlns:p="http://schemas.openxmlformats.org/presentationml/2006/main">
  <p:tag name="NUM" val="3"/>
</p:tagLst>
</file>

<file path=ppt/tags/tag623.xml><?xml version="1.0" encoding="utf-8"?>
<p:tagLst xmlns:a="http://schemas.openxmlformats.org/drawingml/2006/main" xmlns:r="http://schemas.openxmlformats.org/officeDocument/2006/relationships" xmlns:p="http://schemas.openxmlformats.org/presentationml/2006/main">
  <p:tag name="NUM" val="6"/>
</p:tagLst>
</file>

<file path=ppt/tags/tag624.xml><?xml version="1.0" encoding="utf-8"?>
<p:tagLst xmlns:a="http://schemas.openxmlformats.org/drawingml/2006/main" xmlns:r="http://schemas.openxmlformats.org/officeDocument/2006/relationships" xmlns:p="http://schemas.openxmlformats.org/presentationml/2006/main">
  <p:tag name="NUM" val="4"/>
</p:tagLst>
</file>

<file path=ppt/tags/tag625.xml><?xml version="1.0" encoding="utf-8"?>
<p:tagLst xmlns:a="http://schemas.openxmlformats.org/drawingml/2006/main" xmlns:r="http://schemas.openxmlformats.org/officeDocument/2006/relationships" xmlns:p="http://schemas.openxmlformats.org/presentationml/2006/main">
  <p:tag name="NUM" val="2"/>
</p:tagLst>
</file>

<file path=ppt/tags/tag626.xml><?xml version="1.0" encoding="utf-8"?>
<p:tagLst xmlns:a="http://schemas.openxmlformats.org/drawingml/2006/main" xmlns:r="http://schemas.openxmlformats.org/officeDocument/2006/relationships" xmlns:p="http://schemas.openxmlformats.org/presentationml/2006/main">
  <p:tag name="NUM" val="3"/>
</p:tagLst>
</file>

<file path=ppt/tags/tag627.xml><?xml version="1.0" encoding="utf-8"?>
<p:tagLst xmlns:a="http://schemas.openxmlformats.org/drawingml/2006/main" xmlns:r="http://schemas.openxmlformats.org/officeDocument/2006/relationships" xmlns:p="http://schemas.openxmlformats.org/presentationml/2006/main">
  <p:tag name="NUM" val="5"/>
</p:tagLst>
</file>

<file path=ppt/tags/tag628.xml><?xml version="1.0" encoding="utf-8"?>
<p:tagLst xmlns:a="http://schemas.openxmlformats.org/drawingml/2006/main" xmlns:r="http://schemas.openxmlformats.org/officeDocument/2006/relationships" xmlns:p="http://schemas.openxmlformats.org/presentationml/2006/main">
  <p:tag name="NUM" val="3"/>
</p:tagLst>
</file>

<file path=ppt/tags/tag629.xml><?xml version="1.0" encoding="utf-8"?>
<p:tagLst xmlns:a="http://schemas.openxmlformats.org/drawingml/2006/main" xmlns:r="http://schemas.openxmlformats.org/officeDocument/2006/relationships" xmlns:p="http://schemas.openxmlformats.org/presentationml/2006/main">
  <p:tag name="NUM" val="6"/>
</p:tagLst>
</file>

<file path=ppt/tags/tag63.xml><?xml version="1.0" encoding="utf-8"?>
<p:tagLst xmlns:a="http://schemas.openxmlformats.org/drawingml/2006/main" xmlns:r="http://schemas.openxmlformats.org/officeDocument/2006/relationships" xmlns:p="http://schemas.openxmlformats.org/presentationml/2006/main">
  <p:tag name="NUM" val="1"/>
</p:tagLst>
</file>

<file path=ppt/tags/tag630.xml><?xml version="1.0" encoding="utf-8"?>
<p:tagLst xmlns:a="http://schemas.openxmlformats.org/drawingml/2006/main" xmlns:r="http://schemas.openxmlformats.org/officeDocument/2006/relationships" xmlns:p="http://schemas.openxmlformats.org/presentationml/2006/main">
  <p:tag name="NUM" val="4"/>
</p:tagLst>
</file>

<file path=ppt/tags/tag631.xml><?xml version="1.0" encoding="utf-8"?>
<p:tagLst xmlns:a="http://schemas.openxmlformats.org/drawingml/2006/main" xmlns:r="http://schemas.openxmlformats.org/officeDocument/2006/relationships" xmlns:p="http://schemas.openxmlformats.org/presentationml/2006/main">
  <p:tag name="NUM" val="1"/>
</p:tagLst>
</file>

<file path=ppt/tags/tag632.xml><?xml version="1.0" encoding="utf-8"?>
<p:tagLst xmlns:a="http://schemas.openxmlformats.org/drawingml/2006/main" xmlns:r="http://schemas.openxmlformats.org/officeDocument/2006/relationships" xmlns:p="http://schemas.openxmlformats.org/presentationml/2006/main">
  <p:tag name="NUM" val="2"/>
</p:tagLst>
</file>

<file path=ppt/tags/tag633.xml><?xml version="1.0" encoding="utf-8"?>
<p:tagLst xmlns:a="http://schemas.openxmlformats.org/drawingml/2006/main" xmlns:r="http://schemas.openxmlformats.org/officeDocument/2006/relationships" xmlns:p="http://schemas.openxmlformats.org/presentationml/2006/main">
  <p:tag name="NUM" val="3"/>
</p:tagLst>
</file>

<file path=ppt/tags/tag634.xml><?xml version="1.0" encoding="utf-8"?>
<p:tagLst xmlns:a="http://schemas.openxmlformats.org/drawingml/2006/main" xmlns:r="http://schemas.openxmlformats.org/officeDocument/2006/relationships" xmlns:p="http://schemas.openxmlformats.org/presentationml/2006/main">
  <p:tag name="NUM" val="6"/>
</p:tagLst>
</file>

<file path=ppt/tags/tag635.xml><?xml version="1.0" encoding="utf-8"?>
<p:tagLst xmlns:a="http://schemas.openxmlformats.org/drawingml/2006/main" xmlns:r="http://schemas.openxmlformats.org/officeDocument/2006/relationships" xmlns:p="http://schemas.openxmlformats.org/presentationml/2006/main">
  <p:tag name="NUM" val="4"/>
</p:tagLst>
</file>

<file path=ppt/tags/tag636.xml><?xml version="1.0" encoding="utf-8"?>
<p:tagLst xmlns:a="http://schemas.openxmlformats.org/drawingml/2006/main" xmlns:r="http://schemas.openxmlformats.org/officeDocument/2006/relationships" xmlns:p="http://schemas.openxmlformats.org/presentationml/2006/main">
  <p:tag name="NUM" val="1"/>
</p:tagLst>
</file>

<file path=ppt/tags/tag637.xml><?xml version="1.0" encoding="utf-8"?>
<p:tagLst xmlns:a="http://schemas.openxmlformats.org/drawingml/2006/main" xmlns:r="http://schemas.openxmlformats.org/officeDocument/2006/relationships" xmlns:p="http://schemas.openxmlformats.org/presentationml/2006/main">
  <p:tag name="NUM" val="2"/>
</p:tagLst>
</file>

<file path=ppt/tags/tag638.xml><?xml version="1.0" encoding="utf-8"?>
<p:tagLst xmlns:a="http://schemas.openxmlformats.org/drawingml/2006/main" xmlns:r="http://schemas.openxmlformats.org/officeDocument/2006/relationships" xmlns:p="http://schemas.openxmlformats.org/presentationml/2006/main">
  <p:tag name="NUM" val="3"/>
</p:tagLst>
</file>

<file path=ppt/tags/tag639.xml><?xml version="1.0" encoding="utf-8"?>
<p:tagLst xmlns:a="http://schemas.openxmlformats.org/drawingml/2006/main" xmlns:r="http://schemas.openxmlformats.org/officeDocument/2006/relationships" xmlns:p="http://schemas.openxmlformats.org/presentationml/2006/main">
  <p:tag name="NUM" val="6"/>
</p:tagLst>
</file>

<file path=ppt/tags/tag64.xml><?xml version="1.0" encoding="utf-8"?>
<p:tagLst xmlns:a="http://schemas.openxmlformats.org/drawingml/2006/main" xmlns:r="http://schemas.openxmlformats.org/officeDocument/2006/relationships" xmlns:p="http://schemas.openxmlformats.org/presentationml/2006/main">
  <p:tag name="NUM" val="2"/>
</p:tagLst>
</file>

<file path=ppt/tags/tag640.xml><?xml version="1.0" encoding="utf-8"?>
<p:tagLst xmlns:a="http://schemas.openxmlformats.org/drawingml/2006/main" xmlns:r="http://schemas.openxmlformats.org/officeDocument/2006/relationships" xmlns:p="http://schemas.openxmlformats.org/presentationml/2006/main">
  <p:tag name="NUM" val="4"/>
</p:tagLst>
</file>

<file path=ppt/tags/tag641.xml><?xml version="1.0" encoding="utf-8"?>
<p:tagLst xmlns:a="http://schemas.openxmlformats.org/drawingml/2006/main" xmlns:r="http://schemas.openxmlformats.org/officeDocument/2006/relationships" xmlns:p="http://schemas.openxmlformats.org/presentationml/2006/main">
  <p:tag name="NUM" val="1"/>
</p:tagLst>
</file>

<file path=ppt/tags/tag642.xml><?xml version="1.0" encoding="utf-8"?>
<p:tagLst xmlns:a="http://schemas.openxmlformats.org/drawingml/2006/main" xmlns:r="http://schemas.openxmlformats.org/officeDocument/2006/relationships" xmlns:p="http://schemas.openxmlformats.org/presentationml/2006/main">
  <p:tag name="NUM" val="2"/>
</p:tagLst>
</file>

<file path=ppt/tags/tag643.xml><?xml version="1.0" encoding="utf-8"?>
<p:tagLst xmlns:a="http://schemas.openxmlformats.org/drawingml/2006/main" xmlns:r="http://schemas.openxmlformats.org/officeDocument/2006/relationships" xmlns:p="http://schemas.openxmlformats.org/presentationml/2006/main">
  <p:tag name="NUM" val="3"/>
</p:tagLst>
</file>

<file path=ppt/tags/tag644.xml><?xml version="1.0" encoding="utf-8"?>
<p:tagLst xmlns:a="http://schemas.openxmlformats.org/drawingml/2006/main" xmlns:r="http://schemas.openxmlformats.org/officeDocument/2006/relationships" xmlns:p="http://schemas.openxmlformats.org/presentationml/2006/main">
  <p:tag name="NUM" val="6"/>
</p:tagLst>
</file>

<file path=ppt/tags/tag645.xml><?xml version="1.0" encoding="utf-8"?>
<p:tagLst xmlns:a="http://schemas.openxmlformats.org/drawingml/2006/main" xmlns:r="http://schemas.openxmlformats.org/officeDocument/2006/relationships" xmlns:p="http://schemas.openxmlformats.org/presentationml/2006/main">
  <p:tag name="NUM" val="4"/>
</p:tagLst>
</file>

<file path=ppt/tags/tag646.xml><?xml version="1.0" encoding="utf-8"?>
<p:tagLst xmlns:a="http://schemas.openxmlformats.org/drawingml/2006/main" xmlns:r="http://schemas.openxmlformats.org/officeDocument/2006/relationships" xmlns:p="http://schemas.openxmlformats.org/presentationml/2006/main">
  <p:tag name="NUM" val="1"/>
</p:tagLst>
</file>

<file path=ppt/tags/tag647.xml><?xml version="1.0" encoding="utf-8"?>
<p:tagLst xmlns:a="http://schemas.openxmlformats.org/drawingml/2006/main" xmlns:r="http://schemas.openxmlformats.org/officeDocument/2006/relationships" xmlns:p="http://schemas.openxmlformats.org/presentationml/2006/main">
  <p:tag name="NUM" val="2"/>
</p:tagLst>
</file>

<file path=ppt/tags/tag648.xml><?xml version="1.0" encoding="utf-8"?>
<p:tagLst xmlns:a="http://schemas.openxmlformats.org/drawingml/2006/main" xmlns:r="http://schemas.openxmlformats.org/officeDocument/2006/relationships" xmlns:p="http://schemas.openxmlformats.org/presentationml/2006/main">
  <p:tag name="NUM" val="3"/>
</p:tagLst>
</file>

<file path=ppt/tags/tag649.xml><?xml version="1.0" encoding="utf-8"?>
<p:tagLst xmlns:a="http://schemas.openxmlformats.org/drawingml/2006/main" xmlns:r="http://schemas.openxmlformats.org/officeDocument/2006/relationships" xmlns:p="http://schemas.openxmlformats.org/presentationml/2006/main">
  <p:tag name="NUM" val="6"/>
</p:tagLst>
</file>

<file path=ppt/tags/tag65.xml><?xml version="1.0" encoding="utf-8"?>
<p:tagLst xmlns:a="http://schemas.openxmlformats.org/drawingml/2006/main" xmlns:r="http://schemas.openxmlformats.org/officeDocument/2006/relationships" xmlns:p="http://schemas.openxmlformats.org/presentationml/2006/main">
  <p:tag name="NUM" val="3"/>
</p:tagLst>
</file>

<file path=ppt/tags/tag650.xml><?xml version="1.0" encoding="utf-8"?>
<p:tagLst xmlns:a="http://schemas.openxmlformats.org/drawingml/2006/main" xmlns:r="http://schemas.openxmlformats.org/officeDocument/2006/relationships" xmlns:p="http://schemas.openxmlformats.org/presentationml/2006/main">
  <p:tag name="NUM" val="4"/>
</p:tagLst>
</file>

<file path=ppt/tags/tag651.xml><?xml version="1.0" encoding="utf-8"?>
<p:tagLst xmlns:a="http://schemas.openxmlformats.org/drawingml/2006/main" xmlns:r="http://schemas.openxmlformats.org/officeDocument/2006/relationships" xmlns:p="http://schemas.openxmlformats.org/presentationml/2006/main">
  <p:tag name="NUM" val="2"/>
</p:tagLst>
</file>

<file path=ppt/tags/tag652.xml><?xml version="1.0" encoding="utf-8"?>
<p:tagLst xmlns:a="http://schemas.openxmlformats.org/drawingml/2006/main" xmlns:r="http://schemas.openxmlformats.org/officeDocument/2006/relationships" xmlns:p="http://schemas.openxmlformats.org/presentationml/2006/main">
  <p:tag name="NUM" val="3"/>
</p:tagLst>
</file>

<file path=ppt/tags/tag653.xml><?xml version="1.0" encoding="utf-8"?>
<p:tagLst xmlns:a="http://schemas.openxmlformats.org/drawingml/2006/main" xmlns:r="http://schemas.openxmlformats.org/officeDocument/2006/relationships" xmlns:p="http://schemas.openxmlformats.org/presentationml/2006/main">
  <p:tag name="NUM" val="3"/>
</p:tagLst>
</file>

<file path=ppt/tags/tag654.xml><?xml version="1.0" encoding="utf-8"?>
<p:tagLst xmlns:a="http://schemas.openxmlformats.org/drawingml/2006/main" xmlns:r="http://schemas.openxmlformats.org/officeDocument/2006/relationships" xmlns:p="http://schemas.openxmlformats.org/presentationml/2006/main">
  <p:tag name="NUM" val="6"/>
</p:tagLst>
</file>

<file path=ppt/tags/tag655.xml><?xml version="1.0" encoding="utf-8"?>
<p:tagLst xmlns:a="http://schemas.openxmlformats.org/drawingml/2006/main" xmlns:r="http://schemas.openxmlformats.org/officeDocument/2006/relationships" xmlns:p="http://schemas.openxmlformats.org/presentationml/2006/main">
  <p:tag name="NUM" val="4"/>
</p:tagLst>
</file>

<file path=ppt/tags/tag656.xml><?xml version="1.0" encoding="utf-8"?>
<p:tagLst xmlns:a="http://schemas.openxmlformats.org/drawingml/2006/main" xmlns:r="http://schemas.openxmlformats.org/officeDocument/2006/relationships" xmlns:p="http://schemas.openxmlformats.org/presentationml/2006/main">
  <p:tag name="NUM" val="1"/>
</p:tagLst>
</file>

<file path=ppt/tags/tag657.xml><?xml version="1.0" encoding="utf-8"?>
<p:tagLst xmlns:a="http://schemas.openxmlformats.org/drawingml/2006/main" xmlns:r="http://schemas.openxmlformats.org/officeDocument/2006/relationships" xmlns:p="http://schemas.openxmlformats.org/presentationml/2006/main">
  <p:tag name="NUM" val="2"/>
</p:tagLst>
</file>

<file path=ppt/tags/tag658.xml><?xml version="1.0" encoding="utf-8"?>
<p:tagLst xmlns:a="http://schemas.openxmlformats.org/drawingml/2006/main" xmlns:r="http://schemas.openxmlformats.org/officeDocument/2006/relationships" xmlns:p="http://schemas.openxmlformats.org/presentationml/2006/main">
  <p:tag name="NUM" val="3"/>
</p:tagLst>
</file>

<file path=ppt/tags/tag659.xml><?xml version="1.0" encoding="utf-8"?>
<p:tagLst xmlns:a="http://schemas.openxmlformats.org/drawingml/2006/main" xmlns:r="http://schemas.openxmlformats.org/officeDocument/2006/relationships" xmlns:p="http://schemas.openxmlformats.org/presentationml/2006/main">
  <p:tag name="NUM" val="4"/>
</p:tagLst>
</file>

<file path=ppt/tags/tag66.xml><?xml version="1.0" encoding="utf-8"?>
<p:tagLst xmlns:a="http://schemas.openxmlformats.org/drawingml/2006/main" xmlns:r="http://schemas.openxmlformats.org/officeDocument/2006/relationships" xmlns:p="http://schemas.openxmlformats.org/presentationml/2006/main">
  <p:tag name="NUM" val="4"/>
</p:tagLst>
</file>

<file path=ppt/tags/tag660.xml><?xml version="1.0" encoding="utf-8"?>
<p:tagLst xmlns:a="http://schemas.openxmlformats.org/drawingml/2006/main" xmlns:r="http://schemas.openxmlformats.org/officeDocument/2006/relationships" xmlns:p="http://schemas.openxmlformats.org/presentationml/2006/main">
  <p:tag name="NUM" val="6"/>
</p:tagLst>
</file>

<file path=ppt/tags/tag661.xml><?xml version="1.0" encoding="utf-8"?>
<p:tagLst xmlns:a="http://schemas.openxmlformats.org/drawingml/2006/main" xmlns:r="http://schemas.openxmlformats.org/officeDocument/2006/relationships" xmlns:p="http://schemas.openxmlformats.org/presentationml/2006/main">
  <p:tag name="NUM" val="1"/>
</p:tagLst>
</file>

<file path=ppt/tags/tag662.xml><?xml version="1.0" encoding="utf-8"?>
<p:tagLst xmlns:a="http://schemas.openxmlformats.org/drawingml/2006/main" xmlns:r="http://schemas.openxmlformats.org/officeDocument/2006/relationships" xmlns:p="http://schemas.openxmlformats.org/presentationml/2006/main">
  <p:tag name="NUM" val="2"/>
</p:tagLst>
</file>

<file path=ppt/tags/tag663.xml><?xml version="1.0" encoding="utf-8"?>
<p:tagLst xmlns:a="http://schemas.openxmlformats.org/drawingml/2006/main" xmlns:r="http://schemas.openxmlformats.org/officeDocument/2006/relationships" xmlns:p="http://schemas.openxmlformats.org/presentationml/2006/main">
  <p:tag name="NUM" val="3"/>
</p:tagLst>
</file>

<file path=ppt/tags/tag664.xml><?xml version="1.0" encoding="utf-8"?>
<p:tagLst xmlns:a="http://schemas.openxmlformats.org/drawingml/2006/main" xmlns:r="http://schemas.openxmlformats.org/officeDocument/2006/relationships" xmlns:p="http://schemas.openxmlformats.org/presentationml/2006/main">
  <p:tag name="NUM" val="6"/>
</p:tagLst>
</file>

<file path=ppt/tags/tag665.xml><?xml version="1.0" encoding="utf-8"?>
<p:tagLst xmlns:a="http://schemas.openxmlformats.org/drawingml/2006/main" xmlns:r="http://schemas.openxmlformats.org/officeDocument/2006/relationships" xmlns:p="http://schemas.openxmlformats.org/presentationml/2006/main">
  <p:tag name="NUM" val="4"/>
</p:tagLst>
</file>

<file path=ppt/tags/tag666.xml><?xml version="1.0" encoding="utf-8"?>
<p:tagLst xmlns:a="http://schemas.openxmlformats.org/drawingml/2006/main" xmlns:r="http://schemas.openxmlformats.org/officeDocument/2006/relationships" xmlns:p="http://schemas.openxmlformats.org/presentationml/2006/main">
  <p:tag name="NUM" val="1"/>
</p:tagLst>
</file>

<file path=ppt/tags/tag667.xml><?xml version="1.0" encoding="utf-8"?>
<p:tagLst xmlns:a="http://schemas.openxmlformats.org/drawingml/2006/main" xmlns:r="http://schemas.openxmlformats.org/officeDocument/2006/relationships" xmlns:p="http://schemas.openxmlformats.org/presentationml/2006/main">
  <p:tag name="NUM" val="2"/>
</p:tagLst>
</file>

<file path=ppt/tags/tag668.xml><?xml version="1.0" encoding="utf-8"?>
<p:tagLst xmlns:a="http://schemas.openxmlformats.org/drawingml/2006/main" xmlns:r="http://schemas.openxmlformats.org/officeDocument/2006/relationships" xmlns:p="http://schemas.openxmlformats.org/presentationml/2006/main">
  <p:tag name="NUM" val="3"/>
</p:tagLst>
</file>

<file path=ppt/tags/tag669.xml><?xml version="1.0" encoding="utf-8"?>
<p:tagLst xmlns:a="http://schemas.openxmlformats.org/drawingml/2006/main" xmlns:r="http://schemas.openxmlformats.org/officeDocument/2006/relationships" xmlns:p="http://schemas.openxmlformats.org/presentationml/2006/main">
  <p:tag name="NUM" val="4"/>
</p:tagLst>
</file>

<file path=ppt/tags/tag67.xml><?xml version="1.0" encoding="utf-8"?>
<p:tagLst xmlns:a="http://schemas.openxmlformats.org/drawingml/2006/main" xmlns:r="http://schemas.openxmlformats.org/officeDocument/2006/relationships" xmlns:p="http://schemas.openxmlformats.org/presentationml/2006/main">
  <p:tag name="NUM" val="1"/>
</p:tagLst>
</file>

<file path=ppt/tags/tag670.xml><?xml version="1.0" encoding="utf-8"?>
<p:tagLst xmlns:a="http://schemas.openxmlformats.org/drawingml/2006/main" xmlns:r="http://schemas.openxmlformats.org/officeDocument/2006/relationships" xmlns:p="http://schemas.openxmlformats.org/presentationml/2006/main">
  <p:tag name="NUM" val="6"/>
</p:tagLst>
</file>

<file path=ppt/tags/tag671.xml><?xml version="1.0" encoding="utf-8"?>
<p:tagLst xmlns:a="http://schemas.openxmlformats.org/drawingml/2006/main" xmlns:r="http://schemas.openxmlformats.org/officeDocument/2006/relationships" xmlns:p="http://schemas.openxmlformats.org/presentationml/2006/main">
  <p:tag name="NUM" val="2"/>
</p:tagLst>
</file>

<file path=ppt/tags/tag672.xml><?xml version="1.0" encoding="utf-8"?>
<p:tagLst xmlns:a="http://schemas.openxmlformats.org/drawingml/2006/main" xmlns:r="http://schemas.openxmlformats.org/officeDocument/2006/relationships" xmlns:p="http://schemas.openxmlformats.org/presentationml/2006/main">
  <p:tag name="NUM" val="3"/>
</p:tagLst>
</file>

<file path=ppt/tags/tag673.xml><?xml version="1.0" encoding="utf-8"?>
<p:tagLst xmlns:a="http://schemas.openxmlformats.org/drawingml/2006/main" xmlns:r="http://schemas.openxmlformats.org/officeDocument/2006/relationships" xmlns:p="http://schemas.openxmlformats.org/presentationml/2006/main">
  <p:tag name="NUM" val="3"/>
</p:tagLst>
</file>

<file path=ppt/tags/tag674.xml><?xml version="1.0" encoding="utf-8"?>
<p:tagLst xmlns:a="http://schemas.openxmlformats.org/drawingml/2006/main" xmlns:r="http://schemas.openxmlformats.org/officeDocument/2006/relationships" xmlns:p="http://schemas.openxmlformats.org/presentationml/2006/main">
  <p:tag name="NUM" val="6"/>
</p:tagLst>
</file>

<file path=ppt/tags/tag675.xml><?xml version="1.0" encoding="utf-8"?>
<p:tagLst xmlns:a="http://schemas.openxmlformats.org/drawingml/2006/main" xmlns:r="http://schemas.openxmlformats.org/officeDocument/2006/relationships" xmlns:p="http://schemas.openxmlformats.org/presentationml/2006/main">
  <p:tag name="NUM" val="4"/>
</p:tagLst>
</file>

<file path=ppt/tags/tag676.xml><?xml version="1.0" encoding="utf-8"?>
<p:tagLst xmlns:a="http://schemas.openxmlformats.org/drawingml/2006/main" xmlns:r="http://schemas.openxmlformats.org/officeDocument/2006/relationships" xmlns:p="http://schemas.openxmlformats.org/presentationml/2006/main">
  <p:tag name="NUM" val="5"/>
</p:tagLst>
</file>

<file path=ppt/tags/tag677.xml><?xml version="1.0" encoding="utf-8"?>
<p:tagLst xmlns:a="http://schemas.openxmlformats.org/drawingml/2006/main" xmlns:r="http://schemas.openxmlformats.org/officeDocument/2006/relationships" xmlns:p="http://schemas.openxmlformats.org/presentationml/2006/main">
  <p:tag name="NUM" val="1"/>
</p:tagLst>
</file>

<file path=ppt/tags/tag678.xml><?xml version="1.0" encoding="utf-8"?>
<p:tagLst xmlns:a="http://schemas.openxmlformats.org/drawingml/2006/main" xmlns:r="http://schemas.openxmlformats.org/officeDocument/2006/relationships" xmlns:p="http://schemas.openxmlformats.org/presentationml/2006/main">
  <p:tag name="NUM" val="2"/>
</p:tagLst>
</file>

<file path=ppt/tags/tag679.xml><?xml version="1.0" encoding="utf-8"?>
<p:tagLst xmlns:a="http://schemas.openxmlformats.org/drawingml/2006/main" xmlns:r="http://schemas.openxmlformats.org/officeDocument/2006/relationships" xmlns:p="http://schemas.openxmlformats.org/presentationml/2006/main">
  <p:tag name="NUM" val="3"/>
</p:tagLst>
</file>

<file path=ppt/tags/tag68.xml><?xml version="1.0" encoding="utf-8"?>
<p:tagLst xmlns:a="http://schemas.openxmlformats.org/drawingml/2006/main" xmlns:r="http://schemas.openxmlformats.org/officeDocument/2006/relationships" xmlns:p="http://schemas.openxmlformats.org/presentationml/2006/main">
  <p:tag name="NUM" val="2"/>
</p:tagLst>
</file>

<file path=ppt/tags/tag680.xml><?xml version="1.0" encoding="utf-8"?>
<p:tagLst xmlns:a="http://schemas.openxmlformats.org/drawingml/2006/main" xmlns:r="http://schemas.openxmlformats.org/officeDocument/2006/relationships" xmlns:p="http://schemas.openxmlformats.org/presentationml/2006/main">
  <p:tag name="NUM" val="6"/>
</p:tagLst>
</file>

<file path=ppt/tags/tag681.xml><?xml version="1.0" encoding="utf-8"?>
<p:tagLst xmlns:a="http://schemas.openxmlformats.org/drawingml/2006/main" xmlns:r="http://schemas.openxmlformats.org/officeDocument/2006/relationships" xmlns:p="http://schemas.openxmlformats.org/presentationml/2006/main">
  <p:tag name="NUM" val="4"/>
</p:tagLst>
</file>

<file path=ppt/tags/tag682.xml><?xml version="1.0" encoding="utf-8"?>
<p:tagLst xmlns:a="http://schemas.openxmlformats.org/drawingml/2006/main" xmlns:r="http://schemas.openxmlformats.org/officeDocument/2006/relationships" xmlns:p="http://schemas.openxmlformats.org/presentationml/2006/main">
  <p:tag name="NUM" val="1"/>
</p:tagLst>
</file>

<file path=ppt/tags/tag683.xml><?xml version="1.0" encoding="utf-8"?>
<p:tagLst xmlns:a="http://schemas.openxmlformats.org/drawingml/2006/main" xmlns:r="http://schemas.openxmlformats.org/officeDocument/2006/relationships" xmlns:p="http://schemas.openxmlformats.org/presentationml/2006/main">
  <p:tag name="NUM" val="2"/>
</p:tagLst>
</file>

<file path=ppt/tags/tag684.xml><?xml version="1.0" encoding="utf-8"?>
<p:tagLst xmlns:a="http://schemas.openxmlformats.org/drawingml/2006/main" xmlns:r="http://schemas.openxmlformats.org/officeDocument/2006/relationships" xmlns:p="http://schemas.openxmlformats.org/presentationml/2006/main">
  <p:tag name="NUM" val="3"/>
</p:tagLst>
</file>

<file path=ppt/tags/tag685.xml><?xml version="1.0" encoding="utf-8"?>
<p:tagLst xmlns:a="http://schemas.openxmlformats.org/drawingml/2006/main" xmlns:r="http://schemas.openxmlformats.org/officeDocument/2006/relationships" xmlns:p="http://schemas.openxmlformats.org/presentationml/2006/main">
  <p:tag name="NUM" val="6"/>
</p:tagLst>
</file>

<file path=ppt/tags/tag686.xml><?xml version="1.0" encoding="utf-8"?>
<p:tagLst xmlns:a="http://schemas.openxmlformats.org/drawingml/2006/main" xmlns:r="http://schemas.openxmlformats.org/officeDocument/2006/relationships" xmlns:p="http://schemas.openxmlformats.org/presentationml/2006/main">
  <p:tag name="NUM" val="4"/>
</p:tagLst>
</file>

<file path=ppt/tags/tag687.xml><?xml version="1.0" encoding="utf-8"?>
<p:tagLst xmlns:a="http://schemas.openxmlformats.org/drawingml/2006/main" xmlns:r="http://schemas.openxmlformats.org/officeDocument/2006/relationships" xmlns:p="http://schemas.openxmlformats.org/presentationml/2006/main">
  <p:tag name="NUM" val="1"/>
</p:tagLst>
</file>

<file path=ppt/tags/tag688.xml><?xml version="1.0" encoding="utf-8"?>
<p:tagLst xmlns:a="http://schemas.openxmlformats.org/drawingml/2006/main" xmlns:r="http://schemas.openxmlformats.org/officeDocument/2006/relationships" xmlns:p="http://schemas.openxmlformats.org/presentationml/2006/main">
  <p:tag name="NUM" val="2"/>
</p:tagLst>
</file>

<file path=ppt/tags/tag689.xml><?xml version="1.0" encoding="utf-8"?>
<p:tagLst xmlns:a="http://schemas.openxmlformats.org/drawingml/2006/main" xmlns:r="http://schemas.openxmlformats.org/officeDocument/2006/relationships" xmlns:p="http://schemas.openxmlformats.org/presentationml/2006/main">
  <p:tag name="NUM" val="3"/>
</p:tagLst>
</file>

<file path=ppt/tags/tag69.xml><?xml version="1.0" encoding="utf-8"?>
<p:tagLst xmlns:a="http://schemas.openxmlformats.org/drawingml/2006/main" xmlns:r="http://schemas.openxmlformats.org/officeDocument/2006/relationships" xmlns:p="http://schemas.openxmlformats.org/presentationml/2006/main">
  <p:tag name="NUM" val="3"/>
</p:tagLst>
</file>

<file path=ppt/tags/tag690.xml><?xml version="1.0" encoding="utf-8"?>
<p:tagLst xmlns:a="http://schemas.openxmlformats.org/drawingml/2006/main" xmlns:r="http://schemas.openxmlformats.org/officeDocument/2006/relationships" xmlns:p="http://schemas.openxmlformats.org/presentationml/2006/main">
  <p:tag name="NUM" val="6"/>
</p:tagLst>
</file>

<file path=ppt/tags/tag691.xml><?xml version="1.0" encoding="utf-8"?>
<p:tagLst xmlns:a="http://schemas.openxmlformats.org/drawingml/2006/main" xmlns:r="http://schemas.openxmlformats.org/officeDocument/2006/relationships" xmlns:p="http://schemas.openxmlformats.org/presentationml/2006/main">
  <p:tag name="NUM" val="4"/>
</p:tagLst>
</file>

<file path=ppt/tags/tag692.xml><?xml version="1.0" encoding="utf-8"?>
<p:tagLst xmlns:a="http://schemas.openxmlformats.org/drawingml/2006/main" xmlns:r="http://schemas.openxmlformats.org/officeDocument/2006/relationships" xmlns:p="http://schemas.openxmlformats.org/presentationml/2006/main">
  <p:tag name="NUM" val="1"/>
</p:tagLst>
</file>

<file path=ppt/tags/tag693.xml><?xml version="1.0" encoding="utf-8"?>
<p:tagLst xmlns:a="http://schemas.openxmlformats.org/drawingml/2006/main" xmlns:r="http://schemas.openxmlformats.org/officeDocument/2006/relationships" xmlns:p="http://schemas.openxmlformats.org/presentationml/2006/main">
  <p:tag name="NUM" val="2"/>
</p:tagLst>
</file>

<file path=ppt/tags/tag694.xml><?xml version="1.0" encoding="utf-8"?>
<p:tagLst xmlns:a="http://schemas.openxmlformats.org/drawingml/2006/main" xmlns:r="http://schemas.openxmlformats.org/officeDocument/2006/relationships" xmlns:p="http://schemas.openxmlformats.org/presentationml/2006/main">
  <p:tag name="NUM" val="3"/>
</p:tagLst>
</file>

<file path=ppt/tags/tag695.xml><?xml version="1.0" encoding="utf-8"?>
<p:tagLst xmlns:a="http://schemas.openxmlformats.org/drawingml/2006/main" xmlns:r="http://schemas.openxmlformats.org/officeDocument/2006/relationships" xmlns:p="http://schemas.openxmlformats.org/presentationml/2006/main">
  <p:tag name="NUM" val="6"/>
</p:tagLst>
</file>

<file path=ppt/tags/tag696.xml><?xml version="1.0" encoding="utf-8"?>
<p:tagLst xmlns:a="http://schemas.openxmlformats.org/drawingml/2006/main" xmlns:r="http://schemas.openxmlformats.org/officeDocument/2006/relationships" xmlns:p="http://schemas.openxmlformats.org/presentationml/2006/main">
  <p:tag name="NUM" val="4"/>
</p:tagLst>
</file>

<file path=ppt/tags/tag697.xml><?xml version="1.0" encoding="utf-8"?>
<p:tagLst xmlns:a="http://schemas.openxmlformats.org/drawingml/2006/main" xmlns:r="http://schemas.openxmlformats.org/officeDocument/2006/relationships" xmlns:p="http://schemas.openxmlformats.org/presentationml/2006/main">
  <p:tag name="NUM" val="1"/>
</p:tagLst>
</file>

<file path=ppt/tags/tag698.xml><?xml version="1.0" encoding="utf-8"?>
<p:tagLst xmlns:a="http://schemas.openxmlformats.org/drawingml/2006/main" xmlns:r="http://schemas.openxmlformats.org/officeDocument/2006/relationships" xmlns:p="http://schemas.openxmlformats.org/presentationml/2006/main">
  <p:tag name="NUM" val="2"/>
</p:tagLst>
</file>

<file path=ppt/tags/tag699.xml><?xml version="1.0" encoding="utf-8"?>
<p:tagLst xmlns:a="http://schemas.openxmlformats.org/drawingml/2006/main" xmlns:r="http://schemas.openxmlformats.org/officeDocument/2006/relationships" xmlns:p="http://schemas.openxmlformats.org/presentationml/2006/main">
  <p:tag name="NUM" val="3"/>
</p:tagLst>
</file>

<file path=ppt/tags/tag7.xml><?xml version="1.0" encoding="utf-8"?>
<p:tagLst xmlns:a="http://schemas.openxmlformats.org/drawingml/2006/main" xmlns:r="http://schemas.openxmlformats.org/officeDocument/2006/relationships" xmlns:p="http://schemas.openxmlformats.org/presentationml/2006/main">
  <p:tag name="NUM" val="1"/>
</p:tagLst>
</file>

<file path=ppt/tags/tag70.xml><?xml version="1.0" encoding="utf-8"?>
<p:tagLst xmlns:a="http://schemas.openxmlformats.org/drawingml/2006/main" xmlns:r="http://schemas.openxmlformats.org/officeDocument/2006/relationships" xmlns:p="http://schemas.openxmlformats.org/presentationml/2006/main">
  <p:tag name="NUM" val="4"/>
</p:tagLst>
</file>

<file path=ppt/tags/tag700.xml><?xml version="1.0" encoding="utf-8"?>
<p:tagLst xmlns:a="http://schemas.openxmlformats.org/drawingml/2006/main" xmlns:r="http://schemas.openxmlformats.org/officeDocument/2006/relationships" xmlns:p="http://schemas.openxmlformats.org/presentationml/2006/main">
  <p:tag name="NUM" val="6"/>
</p:tagLst>
</file>

<file path=ppt/tags/tag701.xml><?xml version="1.0" encoding="utf-8"?>
<p:tagLst xmlns:a="http://schemas.openxmlformats.org/drawingml/2006/main" xmlns:r="http://schemas.openxmlformats.org/officeDocument/2006/relationships" xmlns:p="http://schemas.openxmlformats.org/presentationml/2006/main">
  <p:tag name="NUM" val="4"/>
</p:tagLst>
</file>

<file path=ppt/tags/tag702.xml><?xml version="1.0" encoding="utf-8"?>
<p:tagLst xmlns:a="http://schemas.openxmlformats.org/drawingml/2006/main" xmlns:r="http://schemas.openxmlformats.org/officeDocument/2006/relationships" xmlns:p="http://schemas.openxmlformats.org/presentationml/2006/main">
  <p:tag name="NUM" val="1"/>
</p:tagLst>
</file>

<file path=ppt/tags/tag703.xml><?xml version="1.0" encoding="utf-8"?>
<p:tagLst xmlns:a="http://schemas.openxmlformats.org/drawingml/2006/main" xmlns:r="http://schemas.openxmlformats.org/officeDocument/2006/relationships" xmlns:p="http://schemas.openxmlformats.org/presentationml/2006/main">
  <p:tag name="NUM" val="2"/>
</p:tagLst>
</file>

<file path=ppt/tags/tag704.xml><?xml version="1.0" encoding="utf-8"?>
<p:tagLst xmlns:a="http://schemas.openxmlformats.org/drawingml/2006/main" xmlns:r="http://schemas.openxmlformats.org/officeDocument/2006/relationships" xmlns:p="http://schemas.openxmlformats.org/presentationml/2006/main">
  <p:tag name="NUM" val="3"/>
</p:tagLst>
</file>

<file path=ppt/tags/tag705.xml><?xml version="1.0" encoding="utf-8"?>
<p:tagLst xmlns:a="http://schemas.openxmlformats.org/drawingml/2006/main" xmlns:r="http://schemas.openxmlformats.org/officeDocument/2006/relationships" xmlns:p="http://schemas.openxmlformats.org/presentationml/2006/main">
  <p:tag name="NUM" val="6"/>
</p:tagLst>
</file>

<file path=ppt/tags/tag706.xml><?xml version="1.0" encoding="utf-8"?>
<p:tagLst xmlns:a="http://schemas.openxmlformats.org/drawingml/2006/main" xmlns:r="http://schemas.openxmlformats.org/officeDocument/2006/relationships" xmlns:p="http://schemas.openxmlformats.org/presentationml/2006/main">
  <p:tag name="NUM" val="4"/>
</p:tagLst>
</file>

<file path=ppt/tags/tag707.xml><?xml version="1.0" encoding="utf-8"?>
<p:tagLst xmlns:a="http://schemas.openxmlformats.org/drawingml/2006/main" xmlns:r="http://schemas.openxmlformats.org/officeDocument/2006/relationships" xmlns:p="http://schemas.openxmlformats.org/presentationml/2006/main">
  <p:tag name="NUM" val="2"/>
</p:tagLst>
</file>

<file path=ppt/tags/tag708.xml><?xml version="1.0" encoding="utf-8"?>
<p:tagLst xmlns:a="http://schemas.openxmlformats.org/drawingml/2006/main" xmlns:r="http://schemas.openxmlformats.org/officeDocument/2006/relationships" xmlns:p="http://schemas.openxmlformats.org/presentationml/2006/main">
  <p:tag name="NUM" val="3"/>
</p:tagLst>
</file>

<file path=ppt/tags/tag709.xml><?xml version="1.0" encoding="utf-8"?>
<p:tagLst xmlns:a="http://schemas.openxmlformats.org/drawingml/2006/main" xmlns:r="http://schemas.openxmlformats.org/officeDocument/2006/relationships" xmlns:p="http://schemas.openxmlformats.org/presentationml/2006/main">
  <p:tag name="NUM" val="3"/>
</p:tagLst>
</file>

<file path=ppt/tags/tag71.xml><?xml version="1.0" encoding="utf-8"?>
<p:tagLst xmlns:a="http://schemas.openxmlformats.org/drawingml/2006/main" xmlns:r="http://schemas.openxmlformats.org/officeDocument/2006/relationships" xmlns:p="http://schemas.openxmlformats.org/presentationml/2006/main">
  <p:tag name="NUM" val="1"/>
</p:tagLst>
</file>

<file path=ppt/tags/tag710.xml><?xml version="1.0" encoding="utf-8"?>
<p:tagLst xmlns:a="http://schemas.openxmlformats.org/drawingml/2006/main" xmlns:r="http://schemas.openxmlformats.org/officeDocument/2006/relationships" xmlns:p="http://schemas.openxmlformats.org/presentationml/2006/main">
  <p:tag name="NUM" val="4"/>
</p:tagLst>
</file>

<file path=ppt/tags/tag711.xml><?xml version="1.0" encoding="utf-8"?>
<p:tagLst xmlns:a="http://schemas.openxmlformats.org/drawingml/2006/main" xmlns:r="http://schemas.openxmlformats.org/officeDocument/2006/relationships" xmlns:p="http://schemas.openxmlformats.org/presentationml/2006/main">
  <p:tag name="NUM" val="5"/>
</p:tagLst>
</file>

<file path=ppt/tags/tag712.xml><?xml version="1.0" encoding="utf-8"?>
<p:tagLst xmlns:a="http://schemas.openxmlformats.org/drawingml/2006/main" xmlns:r="http://schemas.openxmlformats.org/officeDocument/2006/relationships" xmlns:p="http://schemas.openxmlformats.org/presentationml/2006/main">
  <p:tag name="NUM" val="1"/>
</p:tagLst>
</file>

<file path=ppt/tags/tag713.xml><?xml version="1.0" encoding="utf-8"?>
<p:tagLst xmlns:a="http://schemas.openxmlformats.org/drawingml/2006/main" xmlns:r="http://schemas.openxmlformats.org/officeDocument/2006/relationships" xmlns:p="http://schemas.openxmlformats.org/presentationml/2006/main">
  <p:tag name="NUM" val="2"/>
</p:tagLst>
</file>

<file path=ppt/tags/tag714.xml><?xml version="1.0" encoding="utf-8"?>
<p:tagLst xmlns:a="http://schemas.openxmlformats.org/drawingml/2006/main" xmlns:r="http://schemas.openxmlformats.org/officeDocument/2006/relationships" xmlns:p="http://schemas.openxmlformats.org/presentationml/2006/main">
  <p:tag name="NUM" val="2"/>
</p:tagLst>
</file>

<file path=ppt/tags/tag715.xml><?xml version="1.0" encoding="utf-8"?>
<p:tagLst xmlns:a="http://schemas.openxmlformats.org/drawingml/2006/main" xmlns:r="http://schemas.openxmlformats.org/officeDocument/2006/relationships" xmlns:p="http://schemas.openxmlformats.org/presentationml/2006/main">
  <p:tag name="NUM" val="3"/>
</p:tagLst>
</file>

<file path=ppt/tags/tag716.xml><?xml version="1.0" encoding="utf-8"?>
<p:tagLst xmlns:a="http://schemas.openxmlformats.org/drawingml/2006/main" xmlns:r="http://schemas.openxmlformats.org/officeDocument/2006/relationships" xmlns:p="http://schemas.openxmlformats.org/presentationml/2006/main">
  <p:tag name="NUM" val="4"/>
</p:tagLst>
</file>

<file path=ppt/tags/tag717.xml><?xml version="1.0" encoding="utf-8"?>
<p:tagLst xmlns:a="http://schemas.openxmlformats.org/drawingml/2006/main" xmlns:r="http://schemas.openxmlformats.org/officeDocument/2006/relationships" xmlns:p="http://schemas.openxmlformats.org/presentationml/2006/main">
  <p:tag name="NUM" val="5"/>
</p:tagLst>
</file>

<file path=ppt/tags/tag718.xml><?xml version="1.0" encoding="utf-8"?>
<p:tagLst xmlns:a="http://schemas.openxmlformats.org/drawingml/2006/main" xmlns:r="http://schemas.openxmlformats.org/officeDocument/2006/relationships" xmlns:p="http://schemas.openxmlformats.org/presentationml/2006/main">
  <p:tag name="NUM" val="3"/>
</p:tagLst>
</file>

<file path=ppt/tags/tag719.xml><?xml version="1.0" encoding="utf-8"?>
<p:tagLst xmlns:a="http://schemas.openxmlformats.org/drawingml/2006/main" xmlns:r="http://schemas.openxmlformats.org/officeDocument/2006/relationships" xmlns:p="http://schemas.openxmlformats.org/presentationml/2006/main">
  <p:tag name="NUM" val="6"/>
</p:tagLst>
</file>

<file path=ppt/tags/tag72.xml><?xml version="1.0" encoding="utf-8"?>
<p:tagLst xmlns:a="http://schemas.openxmlformats.org/drawingml/2006/main" xmlns:r="http://schemas.openxmlformats.org/officeDocument/2006/relationships" xmlns:p="http://schemas.openxmlformats.org/presentationml/2006/main">
  <p:tag name="NUM" val="2"/>
</p:tagLst>
</file>

<file path=ppt/tags/tag720.xml><?xml version="1.0" encoding="utf-8"?>
<p:tagLst xmlns:a="http://schemas.openxmlformats.org/drawingml/2006/main" xmlns:r="http://schemas.openxmlformats.org/officeDocument/2006/relationships" xmlns:p="http://schemas.openxmlformats.org/presentationml/2006/main">
  <p:tag name="NUM" val="2"/>
</p:tagLst>
</file>

<file path=ppt/tags/tag721.xml><?xml version="1.0" encoding="utf-8"?>
<p:tagLst xmlns:a="http://schemas.openxmlformats.org/drawingml/2006/main" xmlns:r="http://schemas.openxmlformats.org/officeDocument/2006/relationships" xmlns:p="http://schemas.openxmlformats.org/presentationml/2006/main">
  <p:tag name="NUM" val="3"/>
</p:tagLst>
</file>

<file path=ppt/tags/tag722.xml><?xml version="1.0" encoding="utf-8"?>
<p:tagLst xmlns:a="http://schemas.openxmlformats.org/drawingml/2006/main" xmlns:r="http://schemas.openxmlformats.org/officeDocument/2006/relationships" xmlns:p="http://schemas.openxmlformats.org/presentationml/2006/main">
  <p:tag name="NUM" val="5"/>
</p:tagLst>
</file>

<file path=ppt/tags/tag723.xml><?xml version="1.0" encoding="utf-8"?>
<p:tagLst xmlns:a="http://schemas.openxmlformats.org/drawingml/2006/main" xmlns:r="http://schemas.openxmlformats.org/officeDocument/2006/relationships" xmlns:p="http://schemas.openxmlformats.org/presentationml/2006/main">
  <p:tag name="NUM" val="3"/>
</p:tagLst>
</file>

<file path=ppt/tags/tag724.xml><?xml version="1.0" encoding="utf-8"?>
<p:tagLst xmlns:a="http://schemas.openxmlformats.org/drawingml/2006/main" xmlns:r="http://schemas.openxmlformats.org/officeDocument/2006/relationships" xmlns:p="http://schemas.openxmlformats.org/presentationml/2006/main">
  <p:tag name="NUM" val="5"/>
</p:tagLst>
</file>

<file path=ppt/tags/tag725.xml><?xml version="1.0" encoding="utf-8"?>
<p:tagLst xmlns:a="http://schemas.openxmlformats.org/drawingml/2006/main" xmlns:r="http://schemas.openxmlformats.org/officeDocument/2006/relationships" xmlns:p="http://schemas.openxmlformats.org/presentationml/2006/main">
  <p:tag name="NUM" val="4"/>
</p:tagLst>
</file>

<file path=ppt/tags/tag726.xml><?xml version="1.0" encoding="utf-8"?>
<p:tagLst xmlns:a="http://schemas.openxmlformats.org/drawingml/2006/main" xmlns:r="http://schemas.openxmlformats.org/officeDocument/2006/relationships" xmlns:p="http://schemas.openxmlformats.org/presentationml/2006/main">
  <p:tag name="NUM" val="6"/>
</p:tagLst>
</file>

<file path=ppt/tags/tag727.xml><?xml version="1.0" encoding="utf-8"?>
<p:tagLst xmlns:a="http://schemas.openxmlformats.org/drawingml/2006/main" xmlns:r="http://schemas.openxmlformats.org/officeDocument/2006/relationships" xmlns:p="http://schemas.openxmlformats.org/presentationml/2006/main">
  <p:tag name="NUM" val="1"/>
</p:tagLst>
</file>

<file path=ppt/tags/tag728.xml><?xml version="1.0" encoding="utf-8"?>
<p:tagLst xmlns:a="http://schemas.openxmlformats.org/drawingml/2006/main" xmlns:r="http://schemas.openxmlformats.org/officeDocument/2006/relationships" xmlns:p="http://schemas.openxmlformats.org/presentationml/2006/main">
  <p:tag name="NUM" val="2"/>
</p:tagLst>
</file>

<file path=ppt/tags/tag729.xml><?xml version="1.0" encoding="utf-8"?>
<p:tagLst xmlns:a="http://schemas.openxmlformats.org/drawingml/2006/main" xmlns:r="http://schemas.openxmlformats.org/officeDocument/2006/relationships" xmlns:p="http://schemas.openxmlformats.org/presentationml/2006/main">
  <p:tag name="NUM" val="6"/>
</p:tagLst>
</file>

<file path=ppt/tags/tag73.xml><?xml version="1.0" encoding="utf-8"?>
<p:tagLst xmlns:a="http://schemas.openxmlformats.org/drawingml/2006/main" xmlns:r="http://schemas.openxmlformats.org/officeDocument/2006/relationships" xmlns:p="http://schemas.openxmlformats.org/presentationml/2006/main">
  <p:tag name="NUM" val="3"/>
</p:tagLst>
</file>

<file path=ppt/tags/tag730.xml><?xml version="1.0" encoding="utf-8"?>
<p:tagLst xmlns:a="http://schemas.openxmlformats.org/drawingml/2006/main" xmlns:r="http://schemas.openxmlformats.org/officeDocument/2006/relationships" xmlns:p="http://schemas.openxmlformats.org/presentationml/2006/main">
  <p:tag name="NUM" val="6"/>
</p:tagLst>
</file>

<file path=ppt/tags/tag731.xml><?xml version="1.0" encoding="utf-8"?>
<p:tagLst xmlns:a="http://schemas.openxmlformats.org/drawingml/2006/main" xmlns:r="http://schemas.openxmlformats.org/officeDocument/2006/relationships" xmlns:p="http://schemas.openxmlformats.org/presentationml/2006/main">
  <p:tag name="NUM" val="4"/>
</p:tagLst>
</file>

<file path=ppt/tags/tag732.xml><?xml version="1.0" encoding="utf-8"?>
<p:tagLst xmlns:a="http://schemas.openxmlformats.org/drawingml/2006/main" xmlns:r="http://schemas.openxmlformats.org/officeDocument/2006/relationships" xmlns:p="http://schemas.openxmlformats.org/presentationml/2006/main">
  <p:tag name="NUM" val="3"/>
</p:tagLst>
</file>

<file path=ppt/tags/tag733.xml><?xml version="1.0" encoding="utf-8"?>
<p:tagLst xmlns:a="http://schemas.openxmlformats.org/drawingml/2006/main" xmlns:r="http://schemas.openxmlformats.org/officeDocument/2006/relationships" xmlns:p="http://schemas.openxmlformats.org/presentationml/2006/main">
  <p:tag name="NUM" val="1"/>
</p:tagLst>
</file>

<file path=ppt/tags/tag734.xml><?xml version="1.0" encoding="utf-8"?>
<p:tagLst xmlns:a="http://schemas.openxmlformats.org/drawingml/2006/main" xmlns:r="http://schemas.openxmlformats.org/officeDocument/2006/relationships" xmlns:p="http://schemas.openxmlformats.org/presentationml/2006/main">
  <p:tag name="NUM" val="2"/>
</p:tagLst>
</file>

<file path=ppt/tags/tag735.xml><?xml version="1.0" encoding="utf-8"?>
<p:tagLst xmlns:a="http://schemas.openxmlformats.org/drawingml/2006/main" xmlns:r="http://schemas.openxmlformats.org/officeDocument/2006/relationships" xmlns:p="http://schemas.openxmlformats.org/presentationml/2006/main">
  <p:tag name="NUM" val="6"/>
</p:tagLst>
</file>

<file path=ppt/tags/tag736.xml><?xml version="1.0" encoding="utf-8"?>
<p:tagLst xmlns:a="http://schemas.openxmlformats.org/drawingml/2006/main" xmlns:r="http://schemas.openxmlformats.org/officeDocument/2006/relationships" xmlns:p="http://schemas.openxmlformats.org/presentationml/2006/main">
  <p:tag name="NUM" val="3"/>
</p:tagLst>
</file>

<file path=ppt/tags/tag737.xml><?xml version="1.0" encoding="utf-8"?>
<p:tagLst xmlns:a="http://schemas.openxmlformats.org/drawingml/2006/main" xmlns:r="http://schemas.openxmlformats.org/officeDocument/2006/relationships" xmlns:p="http://schemas.openxmlformats.org/presentationml/2006/main">
  <p:tag name="NUM" val="6"/>
</p:tagLst>
</file>

<file path=ppt/tags/tag738.xml><?xml version="1.0" encoding="utf-8"?>
<p:tagLst xmlns:a="http://schemas.openxmlformats.org/drawingml/2006/main" xmlns:r="http://schemas.openxmlformats.org/officeDocument/2006/relationships" xmlns:p="http://schemas.openxmlformats.org/presentationml/2006/main">
  <p:tag name="NUM" val="4"/>
</p:tagLst>
</file>

<file path=ppt/tags/tag739.xml><?xml version="1.0" encoding="utf-8"?>
<p:tagLst xmlns:a="http://schemas.openxmlformats.org/drawingml/2006/main" xmlns:r="http://schemas.openxmlformats.org/officeDocument/2006/relationships" xmlns:p="http://schemas.openxmlformats.org/presentationml/2006/main">
  <p:tag name="NUM" val="1"/>
</p:tagLst>
</file>

<file path=ppt/tags/tag74.xml><?xml version="1.0" encoding="utf-8"?>
<p:tagLst xmlns:a="http://schemas.openxmlformats.org/drawingml/2006/main" xmlns:r="http://schemas.openxmlformats.org/officeDocument/2006/relationships" xmlns:p="http://schemas.openxmlformats.org/presentationml/2006/main">
  <p:tag name="NUM" val="4"/>
</p:tagLst>
</file>

<file path=ppt/tags/tag740.xml><?xml version="1.0" encoding="utf-8"?>
<p:tagLst xmlns:a="http://schemas.openxmlformats.org/drawingml/2006/main" xmlns:r="http://schemas.openxmlformats.org/officeDocument/2006/relationships" xmlns:p="http://schemas.openxmlformats.org/presentationml/2006/main">
  <p:tag name="NUM" val="2"/>
</p:tagLst>
</file>

<file path=ppt/tags/tag741.xml><?xml version="1.0" encoding="utf-8"?>
<p:tagLst xmlns:a="http://schemas.openxmlformats.org/drawingml/2006/main" xmlns:r="http://schemas.openxmlformats.org/officeDocument/2006/relationships" xmlns:p="http://schemas.openxmlformats.org/presentationml/2006/main">
  <p:tag name="NUM" val="6"/>
</p:tagLst>
</file>

<file path=ppt/tags/tag742.xml><?xml version="1.0" encoding="utf-8"?>
<p:tagLst xmlns:a="http://schemas.openxmlformats.org/drawingml/2006/main" xmlns:r="http://schemas.openxmlformats.org/officeDocument/2006/relationships" xmlns:p="http://schemas.openxmlformats.org/presentationml/2006/main">
  <p:tag name="NUM" val="3"/>
</p:tagLst>
</file>

<file path=ppt/tags/tag743.xml><?xml version="1.0" encoding="utf-8"?>
<p:tagLst xmlns:a="http://schemas.openxmlformats.org/drawingml/2006/main" xmlns:r="http://schemas.openxmlformats.org/officeDocument/2006/relationships" xmlns:p="http://schemas.openxmlformats.org/presentationml/2006/main">
  <p:tag name="NUM" val="6"/>
</p:tagLst>
</file>

<file path=ppt/tags/tag744.xml><?xml version="1.0" encoding="utf-8"?>
<p:tagLst xmlns:a="http://schemas.openxmlformats.org/drawingml/2006/main" xmlns:r="http://schemas.openxmlformats.org/officeDocument/2006/relationships" xmlns:p="http://schemas.openxmlformats.org/presentationml/2006/main">
  <p:tag name="NUM" val="4"/>
</p:tagLst>
</file>

<file path=ppt/tags/tag745.xml><?xml version="1.0" encoding="utf-8"?>
<p:tagLst xmlns:a="http://schemas.openxmlformats.org/drawingml/2006/main" xmlns:r="http://schemas.openxmlformats.org/officeDocument/2006/relationships" xmlns:p="http://schemas.openxmlformats.org/presentationml/2006/main">
  <p:tag name="NUM" val="1"/>
</p:tagLst>
</file>

<file path=ppt/tags/tag746.xml><?xml version="1.0" encoding="utf-8"?>
<p:tagLst xmlns:a="http://schemas.openxmlformats.org/drawingml/2006/main" xmlns:r="http://schemas.openxmlformats.org/officeDocument/2006/relationships" xmlns:p="http://schemas.openxmlformats.org/presentationml/2006/main">
  <p:tag name="NUM" val="2"/>
</p:tagLst>
</file>

<file path=ppt/tags/tag747.xml><?xml version="1.0" encoding="utf-8"?>
<p:tagLst xmlns:a="http://schemas.openxmlformats.org/drawingml/2006/main" xmlns:r="http://schemas.openxmlformats.org/officeDocument/2006/relationships" xmlns:p="http://schemas.openxmlformats.org/presentationml/2006/main">
  <p:tag name="NUM" val="6"/>
</p:tagLst>
</file>

<file path=ppt/tags/tag748.xml><?xml version="1.0" encoding="utf-8"?>
<p:tagLst xmlns:a="http://schemas.openxmlformats.org/drawingml/2006/main" xmlns:r="http://schemas.openxmlformats.org/officeDocument/2006/relationships" xmlns:p="http://schemas.openxmlformats.org/presentationml/2006/main">
  <p:tag name="NUM" val="6"/>
</p:tagLst>
</file>

<file path=ppt/tags/tag749.xml><?xml version="1.0" encoding="utf-8"?>
<p:tagLst xmlns:a="http://schemas.openxmlformats.org/drawingml/2006/main" xmlns:r="http://schemas.openxmlformats.org/officeDocument/2006/relationships" xmlns:p="http://schemas.openxmlformats.org/presentationml/2006/main">
  <p:tag name="NUM" val="4"/>
</p:tagLst>
</file>

<file path=ppt/tags/tag75.xml><?xml version="1.0" encoding="utf-8"?>
<p:tagLst xmlns:a="http://schemas.openxmlformats.org/drawingml/2006/main" xmlns:r="http://schemas.openxmlformats.org/officeDocument/2006/relationships" xmlns:p="http://schemas.openxmlformats.org/presentationml/2006/main">
  <p:tag name="NUM" val="1"/>
</p:tagLst>
</file>

<file path=ppt/tags/tag750.xml><?xml version="1.0" encoding="utf-8"?>
<p:tagLst xmlns:a="http://schemas.openxmlformats.org/drawingml/2006/main" xmlns:r="http://schemas.openxmlformats.org/officeDocument/2006/relationships" xmlns:p="http://schemas.openxmlformats.org/presentationml/2006/main">
  <p:tag name="NUM" val="3"/>
</p:tagLst>
</file>

<file path=ppt/tags/tag751.xml><?xml version="1.0" encoding="utf-8"?>
<p:tagLst xmlns:a="http://schemas.openxmlformats.org/drawingml/2006/main" xmlns:r="http://schemas.openxmlformats.org/officeDocument/2006/relationships" xmlns:p="http://schemas.openxmlformats.org/presentationml/2006/main">
  <p:tag name="NUM" val="1"/>
</p:tagLst>
</file>

<file path=ppt/tags/tag752.xml><?xml version="1.0" encoding="utf-8"?>
<p:tagLst xmlns:a="http://schemas.openxmlformats.org/drawingml/2006/main" xmlns:r="http://schemas.openxmlformats.org/officeDocument/2006/relationships" xmlns:p="http://schemas.openxmlformats.org/presentationml/2006/main">
  <p:tag name="NUM" val="2"/>
</p:tagLst>
</file>

<file path=ppt/tags/tag753.xml><?xml version="1.0" encoding="utf-8"?>
<p:tagLst xmlns:a="http://schemas.openxmlformats.org/drawingml/2006/main" xmlns:r="http://schemas.openxmlformats.org/officeDocument/2006/relationships" xmlns:p="http://schemas.openxmlformats.org/presentationml/2006/main">
  <p:tag name="NUM" val="6"/>
</p:tagLst>
</file>

<file path=ppt/tags/tag754.xml><?xml version="1.0" encoding="utf-8"?>
<p:tagLst xmlns:a="http://schemas.openxmlformats.org/drawingml/2006/main" xmlns:r="http://schemas.openxmlformats.org/officeDocument/2006/relationships" xmlns:p="http://schemas.openxmlformats.org/presentationml/2006/main">
  <p:tag name="NUM" val="3"/>
</p:tagLst>
</file>

<file path=ppt/tags/tag755.xml><?xml version="1.0" encoding="utf-8"?>
<p:tagLst xmlns:a="http://schemas.openxmlformats.org/drawingml/2006/main" xmlns:r="http://schemas.openxmlformats.org/officeDocument/2006/relationships" xmlns:p="http://schemas.openxmlformats.org/presentationml/2006/main">
  <p:tag name="NUM" val="6"/>
</p:tagLst>
</file>

<file path=ppt/tags/tag756.xml><?xml version="1.0" encoding="utf-8"?>
<p:tagLst xmlns:a="http://schemas.openxmlformats.org/drawingml/2006/main" xmlns:r="http://schemas.openxmlformats.org/officeDocument/2006/relationships" xmlns:p="http://schemas.openxmlformats.org/presentationml/2006/main">
  <p:tag name="NUM" val="4"/>
</p:tagLst>
</file>

<file path=ppt/tags/tag757.xml><?xml version="1.0" encoding="utf-8"?>
<p:tagLst xmlns:a="http://schemas.openxmlformats.org/drawingml/2006/main" xmlns:r="http://schemas.openxmlformats.org/officeDocument/2006/relationships" xmlns:p="http://schemas.openxmlformats.org/presentationml/2006/main">
  <p:tag name="NUM" val="1"/>
</p:tagLst>
</file>

<file path=ppt/tags/tag758.xml><?xml version="1.0" encoding="utf-8"?>
<p:tagLst xmlns:a="http://schemas.openxmlformats.org/drawingml/2006/main" xmlns:r="http://schemas.openxmlformats.org/officeDocument/2006/relationships" xmlns:p="http://schemas.openxmlformats.org/presentationml/2006/main">
  <p:tag name="NUM" val="2"/>
</p:tagLst>
</file>

<file path=ppt/tags/tag759.xml><?xml version="1.0" encoding="utf-8"?>
<p:tagLst xmlns:a="http://schemas.openxmlformats.org/drawingml/2006/main" xmlns:r="http://schemas.openxmlformats.org/officeDocument/2006/relationships" xmlns:p="http://schemas.openxmlformats.org/presentationml/2006/main">
  <p:tag name="NUM" val="6"/>
</p:tagLst>
</file>

<file path=ppt/tags/tag76.xml><?xml version="1.0" encoding="utf-8"?>
<p:tagLst xmlns:a="http://schemas.openxmlformats.org/drawingml/2006/main" xmlns:r="http://schemas.openxmlformats.org/officeDocument/2006/relationships" xmlns:p="http://schemas.openxmlformats.org/presentationml/2006/main">
  <p:tag name="NUM" val="2"/>
</p:tagLst>
</file>

<file path=ppt/tags/tag760.xml><?xml version="1.0" encoding="utf-8"?>
<p:tagLst xmlns:a="http://schemas.openxmlformats.org/drawingml/2006/main" xmlns:r="http://schemas.openxmlformats.org/officeDocument/2006/relationships" xmlns:p="http://schemas.openxmlformats.org/presentationml/2006/main">
  <p:tag name="NUM" val="6"/>
</p:tagLst>
</file>

<file path=ppt/tags/tag761.xml><?xml version="1.0" encoding="utf-8"?>
<p:tagLst xmlns:a="http://schemas.openxmlformats.org/drawingml/2006/main" xmlns:r="http://schemas.openxmlformats.org/officeDocument/2006/relationships" xmlns:p="http://schemas.openxmlformats.org/presentationml/2006/main">
  <p:tag name="NUM" val="4"/>
</p:tagLst>
</file>

<file path=ppt/tags/tag762.xml><?xml version="1.0" encoding="utf-8"?>
<p:tagLst xmlns:a="http://schemas.openxmlformats.org/drawingml/2006/main" xmlns:r="http://schemas.openxmlformats.org/officeDocument/2006/relationships" xmlns:p="http://schemas.openxmlformats.org/presentationml/2006/main">
  <p:tag name="NUM" val="3"/>
</p:tagLst>
</file>

<file path=ppt/tags/tag763.xml><?xml version="1.0" encoding="utf-8"?>
<p:tagLst xmlns:a="http://schemas.openxmlformats.org/drawingml/2006/main" xmlns:r="http://schemas.openxmlformats.org/officeDocument/2006/relationships" xmlns:p="http://schemas.openxmlformats.org/presentationml/2006/main">
  <p:tag name="NUM" val="2"/>
</p:tagLst>
</file>

<file path=ppt/tags/tag764.xml><?xml version="1.0" encoding="utf-8"?>
<p:tagLst xmlns:a="http://schemas.openxmlformats.org/drawingml/2006/main" xmlns:r="http://schemas.openxmlformats.org/officeDocument/2006/relationships" xmlns:p="http://schemas.openxmlformats.org/presentationml/2006/main">
  <p:tag name="NUM" val="3"/>
</p:tagLst>
</file>

<file path=ppt/tags/tag765.xml><?xml version="1.0" encoding="utf-8"?>
<p:tagLst xmlns:a="http://schemas.openxmlformats.org/drawingml/2006/main" xmlns:r="http://schemas.openxmlformats.org/officeDocument/2006/relationships" xmlns:p="http://schemas.openxmlformats.org/presentationml/2006/main">
  <p:tag name="NUM" val="3"/>
</p:tagLst>
</file>

<file path=ppt/tags/tag766.xml><?xml version="1.0" encoding="utf-8"?>
<p:tagLst xmlns:a="http://schemas.openxmlformats.org/drawingml/2006/main" xmlns:r="http://schemas.openxmlformats.org/officeDocument/2006/relationships" xmlns:p="http://schemas.openxmlformats.org/presentationml/2006/main">
  <p:tag name="NUM" val="6"/>
</p:tagLst>
</file>

<file path=ppt/tags/tag767.xml><?xml version="1.0" encoding="utf-8"?>
<p:tagLst xmlns:a="http://schemas.openxmlformats.org/drawingml/2006/main" xmlns:r="http://schemas.openxmlformats.org/officeDocument/2006/relationships" xmlns:p="http://schemas.openxmlformats.org/presentationml/2006/main">
  <p:tag name="NUM" val="4"/>
</p:tagLst>
</file>

<file path=ppt/tags/tag768.xml><?xml version="1.0" encoding="utf-8"?>
<p:tagLst xmlns:a="http://schemas.openxmlformats.org/drawingml/2006/main" xmlns:r="http://schemas.openxmlformats.org/officeDocument/2006/relationships" xmlns:p="http://schemas.openxmlformats.org/presentationml/2006/main">
  <p:tag name="NUM" val="1"/>
</p:tagLst>
</file>

<file path=ppt/tags/tag769.xml><?xml version="1.0" encoding="utf-8"?>
<p:tagLst xmlns:a="http://schemas.openxmlformats.org/drawingml/2006/main" xmlns:r="http://schemas.openxmlformats.org/officeDocument/2006/relationships" xmlns:p="http://schemas.openxmlformats.org/presentationml/2006/main">
  <p:tag name="NUM" val="2"/>
</p:tagLst>
</file>

<file path=ppt/tags/tag77.xml><?xml version="1.0" encoding="utf-8"?>
<p:tagLst xmlns:a="http://schemas.openxmlformats.org/drawingml/2006/main" xmlns:r="http://schemas.openxmlformats.org/officeDocument/2006/relationships" xmlns:p="http://schemas.openxmlformats.org/presentationml/2006/main">
  <p:tag name="NUM" val="3"/>
</p:tagLst>
</file>

<file path=ppt/tags/tag770.xml><?xml version="1.0" encoding="utf-8"?>
<p:tagLst xmlns:a="http://schemas.openxmlformats.org/drawingml/2006/main" xmlns:r="http://schemas.openxmlformats.org/officeDocument/2006/relationships" xmlns:p="http://schemas.openxmlformats.org/presentationml/2006/main">
  <p:tag name="NUM" val="6"/>
</p:tagLst>
</file>

<file path=ppt/tags/tag771.xml><?xml version="1.0" encoding="utf-8"?>
<p:tagLst xmlns:a="http://schemas.openxmlformats.org/drawingml/2006/main" xmlns:r="http://schemas.openxmlformats.org/officeDocument/2006/relationships" xmlns:p="http://schemas.openxmlformats.org/presentationml/2006/main">
  <p:tag name="NUM" val="6"/>
</p:tagLst>
</file>

<file path=ppt/tags/tag772.xml><?xml version="1.0" encoding="utf-8"?>
<p:tagLst xmlns:a="http://schemas.openxmlformats.org/drawingml/2006/main" xmlns:r="http://schemas.openxmlformats.org/officeDocument/2006/relationships" xmlns:p="http://schemas.openxmlformats.org/presentationml/2006/main">
  <p:tag name="NUM" val="3"/>
</p:tagLst>
</file>

<file path=ppt/tags/tag773.xml><?xml version="1.0" encoding="utf-8"?>
<p:tagLst xmlns:a="http://schemas.openxmlformats.org/drawingml/2006/main" xmlns:r="http://schemas.openxmlformats.org/officeDocument/2006/relationships" xmlns:p="http://schemas.openxmlformats.org/presentationml/2006/main">
  <p:tag name="NUM" val="4"/>
</p:tagLst>
</file>

<file path=ppt/tags/tag774.xml><?xml version="1.0" encoding="utf-8"?>
<p:tagLst xmlns:a="http://schemas.openxmlformats.org/drawingml/2006/main" xmlns:r="http://schemas.openxmlformats.org/officeDocument/2006/relationships" xmlns:p="http://schemas.openxmlformats.org/presentationml/2006/main">
  <p:tag name="NUM" val="1"/>
</p:tagLst>
</file>

<file path=ppt/tags/tag775.xml><?xml version="1.0" encoding="utf-8"?>
<p:tagLst xmlns:a="http://schemas.openxmlformats.org/drawingml/2006/main" xmlns:r="http://schemas.openxmlformats.org/officeDocument/2006/relationships" xmlns:p="http://schemas.openxmlformats.org/presentationml/2006/main">
  <p:tag name="NUM" val="2"/>
</p:tagLst>
</file>

<file path=ppt/tags/tag776.xml><?xml version="1.0" encoding="utf-8"?>
<p:tagLst xmlns:a="http://schemas.openxmlformats.org/drawingml/2006/main" xmlns:r="http://schemas.openxmlformats.org/officeDocument/2006/relationships" xmlns:p="http://schemas.openxmlformats.org/presentationml/2006/main">
  <p:tag name="NUM" val="6"/>
</p:tagLst>
</file>

<file path=ppt/tags/tag777.xml><?xml version="1.0" encoding="utf-8"?>
<p:tagLst xmlns:a="http://schemas.openxmlformats.org/drawingml/2006/main" xmlns:r="http://schemas.openxmlformats.org/officeDocument/2006/relationships" xmlns:p="http://schemas.openxmlformats.org/presentationml/2006/main">
  <p:tag name="NUM" val="6"/>
</p:tagLst>
</file>

<file path=ppt/tags/tag778.xml><?xml version="1.0" encoding="utf-8"?>
<p:tagLst xmlns:a="http://schemas.openxmlformats.org/drawingml/2006/main" xmlns:r="http://schemas.openxmlformats.org/officeDocument/2006/relationships" xmlns:p="http://schemas.openxmlformats.org/presentationml/2006/main">
  <p:tag name="NUM" val="4"/>
</p:tagLst>
</file>

<file path=ppt/tags/tag779.xml><?xml version="1.0" encoding="utf-8"?>
<p:tagLst xmlns:a="http://schemas.openxmlformats.org/drawingml/2006/main" xmlns:r="http://schemas.openxmlformats.org/officeDocument/2006/relationships" xmlns:p="http://schemas.openxmlformats.org/presentationml/2006/main">
  <p:tag name="NUM" val="3"/>
</p:tagLst>
</file>

<file path=ppt/tags/tag78.xml><?xml version="1.0" encoding="utf-8"?>
<p:tagLst xmlns:a="http://schemas.openxmlformats.org/drawingml/2006/main" xmlns:r="http://schemas.openxmlformats.org/officeDocument/2006/relationships" xmlns:p="http://schemas.openxmlformats.org/presentationml/2006/main">
  <p:tag name="NUM" val="4"/>
</p:tagLst>
</file>

<file path=ppt/tags/tag780.xml><?xml version="1.0" encoding="utf-8"?>
<p:tagLst xmlns:a="http://schemas.openxmlformats.org/drawingml/2006/main" xmlns:r="http://schemas.openxmlformats.org/officeDocument/2006/relationships" xmlns:p="http://schemas.openxmlformats.org/presentationml/2006/main">
  <p:tag name="NUM" val="1"/>
</p:tagLst>
</file>

<file path=ppt/tags/tag781.xml><?xml version="1.0" encoding="utf-8"?>
<p:tagLst xmlns:a="http://schemas.openxmlformats.org/drawingml/2006/main" xmlns:r="http://schemas.openxmlformats.org/officeDocument/2006/relationships" xmlns:p="http://schemas.openxmlformats.org/presentationml/2006/main">
  <p:tag name="NUM" val="2"/>
</p:tagLst>
</file>

<file path=ppt/tags/tag782.xml><?xml version="1.0" encoding="utf-8"?>
<p:tagLst xmlns:a="http://schemas.openxmlformats.org/drawingml/2006/main" xmlns:r="http://schemas.openxmlformats.org/officeDocument/2006/relationships" xmlns:p="http://schemas.openxmlformats.org/presentationml/2006/main">
  <p:tag name="NUM" val="6"/>
</p:tagLst>
</file>

<file path=ppt/tags/tag783.xml><?xml version="1.0" encoding="utf-8"?>
<p:tagLst xmlns:a="http://schemas.openxmlformats.org/drawingml/2006/main" xmlns:r="http://schemas.openxmlformats.org/officeDocument/2006/relationships" xmlns:p="http://schemas.openxmlformats.org/presentationml/2006/main">
  <p:tag name="NUM" val="6"/>
</p:tagLst>
</file>

<file path=ppt/tags/tag784.xml><?xml version="1.0" encoding="utf-8"?>
<p:tagLst xmlns:a="http://schemas.openxmlformats.org/drawingml/2006/main" xmlns:r="http://schemas.openxmlformats.org/officeDocument/2006/relationships" xmlns:p="http://schemas.openxmlformats.org/presentationml/2006/main">
  <p:tag name="NUM" val="4"/>
</p:tagLst>
</file>

<file path=ppt/tags/tag785.xml><?xml version="1.0" encoding="utf-8"?>
<p:tagLst xmlns:a="http://schemas.openxmlformats.org/drawingml/2006/main" xmlns:r="http://schemas.openxmlformats.org/officeDocument/2006/relationships" xmlns:p="http://schemas.openxmlformats.org/presentationml/2006/main">
  <p:tag name="NUM" val="3"/>
</p:tagLst>
</file>

<file path=ppt/tags/tag786.xml><?xml version="1.0" encoding="utf-8"?>
<p:tagLst xmlns:a="http://schemas.openxmlformats.org/drawingml/2006/main" xmlns:r="http://schemas.openxmlformats.org/officeDocument/2006/relationships" xmlns:p="http://schemas.openxmlformats.org/presentationml/2006/main">
  <p:tag name="NUM" val="2"/>
</p:tagLst>
</file>

<file path=ppt/tags/tag787.xml><?xml version="1.0" encoding="utf-8"?>
<p:tagLst xmlns:a="http://schemas.openxmlformats.org/drawingml/2006/main" xmlns:r="http://schemas.openxmlformats.org/officeDocument/2006/relationships" xmlns:p="http://schemas.openxmlformats.org/presentationml/2006/main">
  <p:tag name="NUM" val="3"/>
</p:tagLst>
</file>

<file path=ppt/tags/tag788.xml><?xml version="1.0" encoding="utf-8"?>
<p:tagLst xmlns:a="http://schemas.openxmlformats.org/drawingml/2006/main" xmlns:r="http://schemas.openxmlformats.org/officeDocument/2006/relationships" xmlns:p="http://schemas.openxmlformats.org/presentationml/2006/main">
  <p:tag name="NUM" val="4"/>
</p:tagLst>
</file>

<file path=ppt/tags/tag789.xml><?xml version="1.0" encoding="utf-8"?>
<p:tagLst xmlns:a="http://schemas.openxmlformats.org/drawingml/2006/main" xmlns:r="http://schemas.openxmlformats.org/officeDocument/2006/relationships" xmlns:p="http://schemas.openxmlformats.org/presentationml/2006/main">
  <p:tag name="NUM" val="5"/>
</p:tagLst>
</file>

<file path=ppt/tags/tag79.xml><?xml version="1.0" encoding="utf-8"?>
<p:tagLst xmlns:a="http://schemas.openxmlformats.org/drawingml/2006/main" xmlns:r="http://schemas.openxmlformats.org/officeDocument/2006/relationships" xmlns:p="http://schemas.openxmlformats.org/presentationml/2006/main">
  <p:tag name="NUM" val="1"/>
</p:tagLst>
</file>

<file path=ppt/tags/tag790.xml><?xml version="1.0" encoding="utf-8"?>
<p:tagLst xmlns:a="http://schemas.openxmlformats.org/drawingml/2006/main" xmlns:r="http://schemas.openxmlformats.org/officeDocument/2006/relationships" xmlns:p="http://schemas.openxmlformats.org/presentationml/2006/main">
  <p:tag name="NUM" val="3"/>
</p:tagLst>
</file>

<file path=ppt/tags/tag791.xml><?xml version="1.0" encoding="utf-8"?>
<p:tagLst xmlns:a="http://schemas.openxmlformats.org/drawingml/2006/main" xmlns:r="http://schemas.openxmlformats.org/officeDocument/2006/relationships" xmlns:p="http://schemas.openxmlformats.org/presentationml/2006/main">
  <p:tag name="NUM" val="6"/>
</p:tagLst>
</file>

<file path=ppt/tags/tag792.xml><?xml version="1.0" encoding="utf-8"?>
<p:tagLst xmlns:a="http://schemas.openxmlformats.org/drawingml/2006/main" xmlns:r="http://schemas.openxmlformats.org/officeDocument/2006/relationships" xmlns:p="http://schemas.openxmlformats.org/presentationml/2006/main">
  <p:tag name="NUM" val="2"/>
</p:tagLst>
</file>

<file path=ppt/tags/tag793.xml><?xml version="1.0" encoding="utf-8"?>
<p:tagLst xmlns:a="http://schemas.openxmlformats.org/drawingml/2006/main" xmlns:r="http://schemas.openxmlformats.org/officeDocument/2006/relationships" xmlns:p="http://schemas.openxmlformats.org/presentationml/2006/main">
  <p:tag name="NUM" val="3"/>
</p:tagLst>
</file>

<file path=ppt/tags/tag794.xml><?xml version="1.0" encoding="utf-8"?>
<p:tagLst xmlns:a="http://schemas.openxmlformats.org/drawingml/2006/main" xmlns:r="http://schemas.openxmlformats.org/officeDocument/2006/relationships" xmlns:p="http://schemas.openxmlformats.org/presentationml/2006/main">
  <p:tag name="NUM" val="4"/>
</p:tagLst>
</file>

<file path=ppt/tags/tag795.xml><?xml version="1.0" encoding="utf-8"?>
<p:tagLst xmlns:a="http://schemas.openxmlformats.org/drawingml/2006/main" xmlns:r="http://schemas.openxmlformats.org/officeDocument/2006/relationships" xmlns:p="http://schemas.openxmlformats.org/presentationml/2006/main">
  <p:tag name="NUM" val="5"/>
</p:tagLst>
</file>

<file path=ppt/tags/tag796.xml><?xml version="1.0" encoding="utf-8"?>
<p:tagLst xmlns:a="http://schemas.openxmlformats.org/drawingml/2006/main" xmlns:r="http://schemas.openxmlformats.org/officeDocument/2006/relationships" xmlns:p="http://schemas.openxmlformats.org/presentationml/2006/main">
  <p:tag name="NUM" val="3"/>
</p:tagLst>
</file>

<file path=ppt/tags/tag797.xml><?xml version="1.0" encoding="utf-8"?>
<p:tagLst xmlns:a="http://schemas.openxmlformats.org/drawingml/2006/main" xmlns:r="http://schemas.openxmlformats.org/officeDocument/2006/relationships" xmlns:p="http://schemas.openxmlformats.org/presentationml/2006/main">
  <p:tag name="NUM" val="6"/>
</p:tagLst>
</file>

<file path=ppt/tags/tag798.xml><?xml version="1.0" encoding="utf-8"?>
<p:tagLst xmlns:a="http://schemas.openxmlformats.org/drawingml/2006/main" xmlns:r="http://schemas.openxmlformats.org/officeDocument/2006/relationships" xmlns:p="http://schemas.openxmlformats.org/presentationml/2006/main">
  <p:tag name="NUM" val="2"/>
</p:tagLst>
</file>

<file path=ppt/tags/tag799.xml><?xml version="1.0" encoding="utf-8"?>
<p:tagLst xmlns:a="http://schemas.openxmlformats.org/drawingml/2006/main" xmlns:r="http://schemas.openxmlformats.org/officeDocument/2006/relationships" xmlns:p="http://schemas.openxmlformats.org/presentationml/2006/main">
  <p:tag name="NUM" val="3"/>
</p:tagLst>
</file>

<file path=ppt/tags/tag8.xml><?xml version="1.0" encoding="utf-8"?>
<p:tagLst xmlns:a="http://schemas.openxmlformats.org/drawingml/2006/main" xmlns:r="http://schemas.openxmlformats.org/officeDocument/2006/relationships" xmlns:p="http://schemas.openxmlformats.org/presentationml/2006/main">
  <p:tag name="NUM" val="2"/>
</p:tagLst>
</file>

<file path=ppt/tags/tag80.xml><?xml version="1.0" encoding="utf-8"?>
<p:tagLst xmlns:a="http://schemas.openxmlformats.org/drawingml/2006/main" xmlns:r="http://schemas.openxmlformats.org/officeDocument/2006/relationships" xmlns:p="http://schemas.openxmlformats.org/presentationml/2006/main">
  <p:tag name="NUM" val="2"/>
</p:tagLst>
</file>

<file path=ppt/tags/tag800.xml><?xml version="1.0" encoding="utf-8"?>
<p:tagLst xmlns:a="http://schemas.openxmlformats.org/drawingml/2006/main" xmlns:r="http://schemas.openxmlformats.org/officeDocument/2006/relationships" xmlns:p="http://schemas.openxmlformats.org/presentationml/2006/main">
  <p:tag name="NUM" val="3"/>
</p:tagLst>
</file>

<file path=ppt/tags/tag801.xml><?xml version="1.0" encoding="utf-8"?>
<p:tagLst xmlns:a="http://schemas.openxmlformats.org/drawingml/2006/main" xmlns:r="http://schemas.openxmlformats.org/officeDocument/2006/relationships" xmlns:p="http://schemas.openxmlformats.org/presentationml/2006/main">
  <p:tag name="NUM" val="4"/>
</p:tagLst>
</file>

<file path=ppt/tags/tag802.xml><?xml version="1.0" encoding="utf-8"?>
<p:tagLst xmlns:a="http://schemas.openxmlformats.org/drawingml/2006/main" xmlns:r="http://schemas.openxmlformats.org/officeDocument/2006/relationships" xmlns:p="http://schemas.openxmlformats.org/presentationml/2006/main">
  <p:tag name="NUM" val="6"/>
</p:tagLst>
</file>

<file path=ppt/tags/tag803.xml><?xml version="1.0" encoding="utf-8"?>
<p:tagLst xmlns:a="http://schemas.openxmlformats.org/drawingml/2006/main" xmlns:r="http://schemas.openxmlformats.org/officeDocument/2006/relationships" xmlns:p="http://schemas.openxmlformats.org/presentationml/2006/main">
  <p:tag name="NUM" val="1"/>
</p:tagLst>
</file>

<file path=ppt/tags/tag804.xml><?xml version="1.0" encoding="utf-8"?>
<p:tagLst xmlns:a="http://schemas.openxmlformats.org/drawingml/2006/main" xmlns:r="http://schemas.openxmlformats.org/officeDocument/2006/relationships" xmlns:p="http://schemas.openxmlformats.org/presentationml/2006/main">
  <p:tag name="NUM" val="2"/>
</p:tagLst>
</file>

<file path=ppt/tags/tag805.xml><?xml version="1.0" encoding="utf-8"?>
<p:tagLst xmlns:a="http://schemas.openxmlformats.org/drawingml/2006/main" xmlns:r="http://schemas.openxmlformats.org/officeDocument/2006/relationships" xmlns:p="http://schemas.openxmlformats.org/presentationml/2006/main">
  <p:tag name="NUM" val="6"/>
</p:tagLst>
</file>

<file path=ppt/tags/tag806.xml><?xml version="1.0" encoding="utf-8"?>
<p:tagLst xmlns:a="http://schemas.openxmlformats.org/drawingml/2006/main" xmlns:r="http://schemas.openxmlformats.org/officeDocument/2006/relationships" xmlns:p="http://schemas.openxmlformats.org/presentationml/2006/main">
  <p:tag name="NUM" val="6"/>
</p:tagLst>
</file>

<file path=ppt/tags/tag807.xml><?xml version="1.0" encoding="utf-8"?>
<p:tagLst xmlns:a="http://schemas.openxmlformats.org/drawingml/2006/main" xmlns:r="http://schemas.openxmlformats.org/officeDocument/2006/relationships" xmlns:p="http://schemas.openxmlformats.org/presentationml/2006/main">
  <p:tag name="NUM" val="3"/>
</p:tagLst>
</file>

<file path=ppt/tags/tag808.xml><?xml version="1.0" encoding="utf-8"?>
<p:tagLst xmlns:a="http://schemas.openxmlformats.org/drawingml/2006/main" xmlns:r="http://schemas.openxmlformats.org/officeDocument/2006/relationships" xmlns:p="http://schemas.openxmlformats.org/presentationml/2006/main">
  <p:tag name="NUM" val="4"/>
</p:tagLst>
</file>

<file path=ppt/tags/tag809.xml><?xml version="1.0" encoding="utf-8"?>
<p:tagLst xmlns:a="http://schemas.openxmlformats.org/drawingml/2006/main" xmlns:r="http://schemas.openxmlformats.org/officeDocument/2006/relationships" xmlns:p="http://schemas.openxmlformats.org/presentationml/2006/main">
  <p:tag name="NUM" val="1"/>
</p:tagLst>
</file>

<file path=ppt/tags/tag81.xml><?xml version="1.0" encoding="utf-8"?>
<p:tagLst xmlns:a="http://schemas.openxmlformats.org/drawingml/2006/main" xmlns:r="http://schemas.openxmlformats.org/officeDocument/2006/relationships" xmlns:p="http://schemas.openxmlformats.org/presentationml/2006/main">
  <p:tag name="NUM" val="3"/>
</p:tagLst>
</file>

<file path=ppt/tags/tag810.xml><?xml version="1.0" encoding="utf-8"?>
<p:tagLst xmlns:a="http://schemas.openxmlformats.org/drawingml/2006/main" xmlns:r="http://schemas.openxmlformats.org/officeDocument/2006/relationships" xmlns:p="http://schemas.openxmlformats.org/presentationml/2006/main">
  <p:tag name="NUM" val="2"/>
</p:tagLst>
</file>

<file path=ppt/tags/tag811.xml><?xml version="1.0" encoding="utf-8"?>
<p:tagLst xmlns:a="http://schemas.openxmlformats.org/drawingml/2006/main" xmlns:r="http://schemas.openxmlformats.org/officeDocument/2006/relationships" xmlns:p="http://schemas.openxmlformats.org/presentationml/2006/main">
  <p:tag name="NUM" val="6"/>
</p:tagLst>
</file>

<file path=ppt/tags/tag812.xml><?xml version="1.0" encoding="utf-8"?>
<p:tagLst xmlns:a="http://schemas.openxmlformats.org/drawingml/2006/main" xmlns:r="http://schemas.openxmlformats.org/officeDocument/2006/relationships" xmlns:p="http://schemas.openxmlformats.org/presentationml/2006/main">
  <p:tag name="NUM" val="6"/>
</p:tagLst>
</file>

<file path=ppt/tags/tag813.xml><?xml version="1.0" encoding="utf-8"?>
<p:tagLst xmlns:a="http://schemas.openxmlformats.org/drawingml/2006/main" xmlns:r="http://schemas.openxmlformats.org/officeDocument/2006/relationships" xmlns:p="http://schemas.openxmlformats.org/presentationml/2006/main">
  <p:tag name="NUM" val="4"/>
</p:tagLst>
</file>

<file path=ppt/tags/tag814.xml><?xml version="1.0" encoding="utf-8"?>
<p:tagLst xmlns:a="http://schemas.openxmlformats.org/drawingml/2006/main" xmlns:r="http://schemas.openxmlformats.org/officeDocument/2006/relationships" xmlns:p="http://schemas.openxmlformats.org/presentationml/2006/main">
  <p:tag name="NUM" val="3"/>
</p:tagLst>
</file>

<file path=ppt/tags/tag815.xml><?xml version="1.0" encoding="utf-8"?>
<p:tagLst xmlns:a="http://schemas.openxmlformats.org/drawingml/2006/main" xmlns:r="http://schemas.openxmlformats.org/officeDocument/2006/relationships" xmlns:p="http://schemas.openxmlformats.org/presentationml/2006/main">
  <p:tag name="NUM" val="2"/>
</p:tagLst>
</file>

<file path=ppt/tags/tag816.xml><?xml version="1.0" encoding="utf-8"?>
<p:tagLst xmlns:a="http://schemas.openxmlformats.org/drawingml/2006/main" xmlns:r="http://schemas.openxmlformats.org/officeDocument/2006/relationships" xmlns:p="http://schemas.openxmlformats.org/presentationml/2006/main">
  <p:tag name="NUM" val="3"/>
</p:tagLst>
</file>

<file path=ppt/tags/tag817.xml><?xml version="1.0" encoding="utf-8"?>
<p:tagLst xmlns:a="http://schemas.openxmlformats.org/drawingml/2006/main" xmlns:r="http://schemas.openxmlformats.org/officeDocument/2006/relationships" xmlns:p="http://schemas.openxmlformats.org/presentationml/2006/main">
  <p:tag name="NUM" val="5"/>
</p:tagLst>
</file>

<file path=ppt/tags/tag818.xml><?xml version="1.0" encoding="utf-8"?>
<p:tagLst xmlns:a="http://schemas.openxmlformats.org/drawingml/2006/main" xmlns:r="http://schemas.openxmlformats.org/officeDocument/2006/relationships" xmlns:p="http://schemas.openxmlformats.org/presentationml/2006/main">
  <p:tag name="NUM" val="3"/>
</p:tagLst>
</file>

<file path=ppt/tags/tag819.xml><?xml version="1.0" encoding="utf-8"?>
<p:tagLst xmlns:a="http://schemas.openxmlformats.org/drawingml/2006/main" xmlns:r="http://schemas.openxmlformats.org/officeDocument/2006/relationships" xmlns:p="http://schemas.openxmlformats.org/presentationml/2006/main">
  <p:tag name="NUM" val="5"/>
</p:tagLst>
</file>

<file path=ppt/tags/tag82.xml><?xml version="1.0" encoding="utf-8"?>
<p:tagLst xmlns:a="http://schemas.openxmlformats.org/drawingml/2006/main" xmlns:r="http://schemas.openxmlformats.org/officeDocument/2006/relationships" xmlns:p="http://schemas.openxmlformats.org/presentationml/2006/main">
  <p:tag name="NUM" val="4"/>
</p:tagLst>
</file>

<file path=ppt/tags/tag820.xml><?xml version="1.0" encoding="utf-8"?>
<p:tagLst xmlns:a="http://schemas.openxmlformats.org/drawingml/2006/main" xmlns:r="http://schemas.openxmlformats.org/officeDocument/2006/relationships" xmlns:p="http://schemas.openxmlformats.org/presentationml/2006/main">
  <p:tag name="NUM" val="6"/>
</p:tagLst>
</file>

<file path=ppt/tags/tag821.xml><?xml version="1.0" encoding="utf-8"?>
<p:tagLst xmlns:a="http://schemas.openxmlformats.org/drawingml/2006/main" xmlns:r="http://schemas.openxmlformats.org/officeDocument/2006/relationships" xmlns:p="http://schemas.openxmlformats.org/presentationml/2006/main">
  <p:tag name="NUM" val="4"/>
</p:tagLst>
</file>

<file path=ppt/tags/tag822.xml><?xml version="1.0" encoding="utf-8"?>
<p:tagLst xmlns:a="http://schemas.openxmlformats.org/drawingml/2006/main" xmlns:r="http://schemas.openxmlformats.org/officeDocument/2006/relationships" xmlns:p="http://schemas.openxmlformats.org/presentationml/2006/main">
  <p:tag name="NUM" val="1"/>
</p:tagLst>
</file>

<file path=ppt/tags/tag823.xml><?xml version="1.0" encoding="utf-8"?>
<p:tagLst xmlns:a="http://schemas.openxmlformats.org/drawingml/2006/main" xmlns:r="http://schemas.openxmlformats.org/officeDocument/2006/relationships" xmlns:p="http://schemas.openxmlformats.org/presentationml/2006/main">
  <p:tag name="NUM" val="2"/>
</p:tagLst>
</file>

<file path=ppt/tags/tag824.xml><?xml version="1.0" encoding="utf-8"?>
<p:tagLst xmlns:a="http://schemas.openxmlformats.org/drawingml/2006/main" xmlns:r="http://schemas.openxmlformats.org/officeDocument/2006/relationships" xmlns:p="http://schemas.openxmlformats.org/presentationml/2006/main">
  <p:tag name="NUM" val="6"/>
</p:tagLst>
</file>

<file path=ppt/tags/tag825.xml><?xml version="1.0" encoding="utf-8"?>
<p:tagLst xmlns:a="http://schemas.openxmlformats.org/drawingml/2006/main" xmlns:r="http://schemas.openxmlformats.org/officeDocument/2006/relationships" xmlns:p="http://schemas.openxmlformats.org/presentationml/2006/main">
  <p:tag name="NUM" val="4"/>
</p:tagLst>
</file>

<file path=ppt/tags/tag826.xml><?xml version="1.0" encoding="utf-8"?>
<p:tagLst xmlns:a="http://schemas.openxmlformats.org/drawingml/2006/main" xmlns:r="http://schemas.openxmlformats.org/officeDocument/2006/relationships" xmlns:p="http://schemas.openxmlformats.org/presentationml/2006/main">
  <p:tag name="NUM" val="3"/>
</p:tagLst>
</file>

<file path=ppt/tags/tag827.xml><?xml version="1.0" encoding="utf-8"?>
<p:tagLst xmlns:a="http://schemas.openxmlformats.org/drawingml/2006/main" xmlns:r="http://schemas.openxmlformats.org/officeDocument/2006/relationships" xmlns:p="http://schemas.openxmlformats.org/presentationml/2006/main">
  <p:tag name="NUM" val="6"/>
</p:tagLst>
</file>

<file path=ppt/tags/tag828.xml><?xml version="1.0" encoding="utf-8"?>
<p:tagLst xmlns:a="http://schemas.openxmlformats.org/drawingml/2006/main" xmlns:r="http://schemas.openxmlformats.org/officeDocument/2006/relationships" xmlns:p="http://schemas.openxmlformats.org/presentationml/2006/main">
  <p:tag name="NUM" val="1"/>
</p:tagLst>
</file>

<file path=ppt/tags/tag829.xml><?xml version="1.0" encoding="utf-8"?>
<p:tagLst xmlns:a="http://schemas.openxmlformats.org/drawingml/2006/main" xmlns:r="http://schemas.openxmlformats.org/officeDocument/2006/relationships" xmlns:p="http://schemas.openxmlformats.org/presentationml/2006/main">
  <p:tag name="NUM" val="2"/>
</p:tagLst>
</file>

<file path=ppt/tags/tag83.xml><?xml version="1.0" encoding="utf-8"?>
<p:tagLst xmlns:a="http://schemas.openxmlformats.org/drawingml/2006/main" xmlns:r="http://schemas.openxmlformats.org/officeDocument/2006/relationships" xmlns:p="http://schemas.openxmlformats.org/presentationml/2006/main">
  <p:tag name="NUM" val="1"/>
</p:tagLst>
</file>

<file path=ppt/tags/tag830.xml><?xml version="1.0" encoding="utf-8"?>
<p:tagLst xmlns:a="http://schemas.openxmlformats.org/drawingml/2006/main" xmlns:r="http://schemas.openxmlformats.org/officeDocument/2006/relationships" xmlns:p="http://schemas.openxmlformats.org/presentationml/2006/main">
  <p:tag name="NUM" val="6"/>
</p:tagLst>
</file>

<file path=ppt/tags/tag831.xml><?xml version="1.0" encoding="utf-8"?>
<p:tagLst xmlns:a="http://schemas.openxmlformats.org/drawingml/2006/main" xmlns:r="http://schemas.openxmlformats.org/officeDocument/2006/relationships" xmlns:p="http://schemas.openxmlformats.org/presentationml/2006/main">
  <p:tag name="NUM" val="4"/>
</p:tagLst>
</file>

<file path=ppt/tags/tag832.xml><?xml version="1.0" encoding="utf-8"?>
<p:tagLst xmlns:a="http://schemas.openxmlformats.org/drawingml/2006/main" xmlns:r="http://schemas.openxmlformats.org/officeDocument/2006/relationships" xmlns:p="http://schemas.openxmlformats.org/presentationml/2006/main">
  <p:tag name="NUM" val="3"/>
</p:tagLst>
</file>

<file path=ppt/tags/tag833.xml><?xml version="1.0" encoding="utf-8"?>
<p:tagLst xmlns:a="http://schemas.openxmlformats.org/drawingml/2006/main" xmlns:r="http://schemas.openxmlformats.org/officeDocument/2006/relationships" xmlns:p="http://schemas.openxmlformats.org/presentationml/2006/main">
  <p:tag name="NUM" val="6"/>
</p:tagLst>
</file>

<file path=ppt/tags/tag834.xml><?xml version="1.0" encoding="utf-8"?>
<p:tagLst xmlns:a="http://schemas.openxmlformats.org/drawingml/2006/main" xmlns:r="http://schemas.openxmlformats.org/officeDocument/2006/relationships" xmlns:p="http://schemas.openxmlformats.org/presentationml/2006/main">
  <p:tag name="NUM" val="1"/>
</p:tagLst>
</file>

<file path=ppt/tags/tag835.xml><?xml version="1.0" encoding="utf-8"?>
<p:tagLst xmlns:a="http://schemas.openxmlformats.org/drawingml/2006/main" xmlns:r="http://schemas.openxmlformats.org/officeDocument/2006/relationships" xmlns:p="http://schemas.openxmlformats.org/presentationml/2006/main">
  <p:tag name="NUM" val="2"/>
</p:tagLst>
</file>

<file path=ppt/tags/tag836.xml><?xml version="1.0" encoding="utf-8"?>
<p:tagLst xmlns:a="http://schemas.openxmlformats.org/drawingml/2006/main" xmlns:r="http://schemas.openxmlformats.org/officeDocument/2006/relationships" xmlns:p="http://schemas.openxmlformats.org/presentationml/2006/main">
  <p:tag name="NUM" val="6"/>
</p:tagLst>
</file>

<file path=ppt/tags/tag837.xml><?xml version="1.0" encoding="utf-8"?>
<p:tagLst xmlns:a="http://schemas.openxmlformats.org/drawingml/2006/main" xmlns:r="http://schemas.openxmlformats.org/officeDocument/2006/relationships" xmlns:p="http://schemas.openxmlformats.org/presentationml/2006/main">
  <p:tag name="NUM" val="4"/>
</p:tagLst>
</file>

<file path=ppt/tags/tag838.xml><?xml version="1.0" encoding="utf-8"?>
<p:tagLst xmlns:a="http://schemas.openxmlformats.org/drawingml/2006/main" xmlns:r="http://schemas.openxmlformats.org/officeDocument/2006/relationships" xmlns:p="http://schemas.openxmlformats.org/presentationml/2006/main">
  <p:tag name="NUM" val="3"/>
</p:tagLst>
</file>

<file path=ppt/tags/tag839.xml><?xml version="1.0" encoding="utf-8"?>
<p:tagLst xmlns:a="http://schemas.openxmlformats.org/drawingml/2006/main" xmlns:r="http://schemas.openxmlformats.org/officeDocument/2006/relationships" xmlns:p="http://schemas.openxmlformats.org/presentationml/2006/main">
  <p:tag name="NUM" val="6"/>
</p:tagLst>
</file>

<file path=ppt/tags/tag84.xml><?xml version="1.0" encoding="utf-8"?>
<p:tagLst xmlns:a="http://schemas.openxmlformats.org/drawingml/2006/main" xmlns:r="http://schemas.openxmlformats.org/officeDocument/2006/relationships" xmlns:p="http://schemas.openxmlformats.org/presentationml/2006/main">
  <p:tag name="NUM" val="2"/>
</p:tagLst>
</file>

<file path=ppt/tags/tag840.xml><?xml version="1.0" encoding="utf-8"?>
<p:tagLst xmlns:a="http://schemas.openxmlformats.org/drawingml/2006/main" xmlns:r="http://schemas.openxmlformats.org/officeDocument/2006/relationships" xmlns:p="http://schemas.openxmlformats.org/presentationml/2006/main">
  <p:tag name="NUM" val="2"/>
</p:tagLst>
</file>

<file path=ppt/tags/tag841.xml><?xml version="1.0" encoding="utf-8"?>
<p:tagLst xmlns:a="http://schemas.openxmlformats.org/drawingml/2006/main" xmlns:r="http://schemas.openxmlformats.org/officeDocument/2006/relationships" xmlns:p="http://schemas.openxmlformats.org/presentationml/2006/main">
  <p:tag name="NUM" val="3"/>
</p:tagLst>
</file>

<file path=ppt/tags/tag842.xml><?xml version="1.0" encoding="utf-8"?>
<p:tagLst xmlns:a="http://schemas.openxmlformats.org/drawingml/2006/main" xmlns:r="http://schemas.openxmlformats.org/officeDocument/2006/relationships" xmlns:p="http://schemas.openxmlformats.org/presentationml/2006/main">
  <p:tag name="NUM" val="5"/>
</p:tagLst>
</file>

<file path=ppt/tags/tag843.xml><?xml version="1.0" encoding="utf-8"?>
<p:tagLst xmlns:a="http://schemas.openxmlformats.org/drawingml/2006/main" xmlns:r="http://schemas.openxmlformats.org/officeDocument/2006/relationships" xmlns:p="http://schemas.openxmlformats.org/presentationml/2006/main">
  <p:tag name="NUM" val="3"/>
</p:tagLst>
</file>

<file path=ppt/tags/tag844.xml><?xml version="1.0" encoding="utf-8"?>
<p:tagLst xmlns:a="http://schemas.openxmlformats.org/drawingml/2006/main" xmlns:r="http://schemas.openxmlformats.org/officeDocument/2006/relationships" xmlns:p="http://schemas.openxmlformats.org/presentationml/2006/main">
  <p:tag name="NUM" val="6"/>
</p:tagLst>
</file>

<file path=ppt/tags/tag845.xml><?xml version="1.0" encoding="utf-8"?>
<p:tagLst xmlns:a="http://schemas.openxmlformats.org/drawingml/2006/main" xmlns:r="http://schemas.openxmlformats.org/officeDocument/2006/relationships" xmlns:p="http://schemas.openxmlformats.org/presentationml/2006/main">
  <p:tag name="NUM" val="4"/>
</p:tagLst>
</file>

<file path=ppt/tags/tag846.xml><?xml version="1.0" encoding="utf-8"?>
<p:tagLst xmlns:a="http://schemas.openxmlformats.org/drawingml/2006/main" xmlns:r="http://schemas.openxmlformats.org/officeDocument/2006/relationships" xmlns:p="http://schemas.openxmlformats.org/presentationml/2006/main">
  <p:tag name="NUM" val="1"/>
</p:tagLst>
</file>

<file path=ppt/tags/tag847.xml><?xml version="1.0" encoding="utf-8"?>
<p:tagLst xmlns:a="http://schemas.openxmlformats.org/drawingml/2006/main" xmlns:r="http://schemas.openxmlformats.org/officeDocument/2006/relationships" xmlns:p="http://schemas.openxmlformats.org/presentationml/2006/main">
  <p:tag name="NUM" val="2"/>
</p:tagLst>
</file>

<file path=ppt/tags/tag848.xml><?xml version="1.0" encoding="utf-8"?>
<p:tagLst xmlns:a="http://schemas.openxmlformats.org/drawingml/2006/main" xmlns:r="http://schemas.openxmlformats.org/officeDocument/2006/relationships" xmlns:p="http://schemas.openxmlformats.org/presentationml/2006/main">
  <p:tag name="NUM" val="6"/>
</p:tagLst>
</file>

<file path=ppt/tags/tag849.xml><?xml version="1.0" encoding="utf-8"?>
<p:tagLst xmlns:a="http://schemas.openxmlformats.org/drawingml/2006/main" xmlns:r="http://schemas.openxmlformats.org/officeDocument/2006/relationships" xmlns:p="http://schemas.openxmlformats.org/presentationml/2006/main">
  <p:tag name="NUM" val="6"/>
</p:tagLst>
</file>

<file path=ppt/tags/tag85.xml><?xml version="1.0" encoding="utf-8"?>
<p:tagLst xmlns:a="http://schemas.openxmlformats.org/drawingml/2006/main" xmlns:r="http://schemas.openxmlformats.org/officeDocument/2006/relationships" xmlns:p="http://schemas.openxmlformats.org/presentationml/2006/main">
  <p:tag name="NUM" val="3"/>
</p:tagLst>
</file>

<file path=ppt/tags/tag850.xml><?xml version="1.0" encoding="utf-8"?>
<p:tagLst xmlns:a="http://schemas.openxmlformats.org/drawingml/2006/main" xmlns:r="http://schemas.openxmlformats.org/officeDocument/2006/relationships" xmlns:p="http://schemas.openxmlformats.org/presentationml/2006/main">
  <p:tag name="NUM" val="3"/>
</p:tagLst>
</file>

<file path=ppt/tags/tag851.xml><?xml version="1.0" encoding="utf-8"?>
<p:tagLst xmlns:a="http://schemas.openxmlformats.org/drawingml/2006/main" xmlns:r="http://schemas.openxmlformats.org/officeDocument/2006/relationships" xmlns:p="http://schemas.openxmlformats.org/presentationml/2006/main">
  <p:tag name="NUM" val="4"/>
</p:tagLst>
</file>

<file path=ppt/tags/tag852.xml><?xml version="1.0" encoding="utf-8"?>
<p:tagLst xmlns:a="http://schemas.openxmlformats.org/drawingml/2006/main" xmlns:r="http://schemas.openxmlformats.org/officeDocument/2006/relationships" xmlns:p="http://schemas.openxmlformats.org/presentationml/2006/main">
  <p:tag name="NUM" val="1"/>
</p:tagLst>
</file>

<file path=ppt/tags/tag853.xml><?xml version="1.0" encoding="utf-8"?>
<p:tagLst xmlns:a="http://schemas.openxmlformats.org/drawingml/2006/main" xmlns:r="http://schemas.openxmlformats.org/officeDocument/2006/relationships" xmlns:p="http://schemas.openxmlformats.org/presentationml/2006/main">
  <p:tag name="NUM" val="2"/>
</p:tagLst>
</file>

<file path=ppt/tags/tag854.xml><?xml version="1.0" encoding="utf-8"?>
<p:tagLst xmlns:a="http://schemas.openxmlformats.org/drawingml/2006/main" xmlns:r="http://schemas.openxmlformats.org/officeDocument/2006/relationships" xmlns:p="http://schemas.openxmlformats.org/presentationml/2006/main">
  <p:tag name="NUM" val="6"/>
</p:tagLst>
</file>

<file path=ppt/tags/tag855.xml><?xml version="1.0" encoding="utf-8"?>
<p:tagLst xmlns:a="http://schemas.openxmlformats.org/drawingml/2006/main" xmlns:r="http://schemas.openxmlformats.org/officeDocument/2006/relationships" xmlns:p="http://schemas.openxmlformats.org/presentationml/2006/main">
  <p:tag name="NUM" val="6"/>
</p:tagLst>
</file>

<file path=ppt/tags/tag856.xml><?xml version="1.0" encoding="utf-8"?>
<p:tagLst xmlns:a="http://schemas.openxmlformats.org/drawingml/2006/main" xmlns:r="http://schemas.openxmlformats.org/officeDocument/2006/relationships" xmlns:p="http://schemas.openxmlformats.org/presentationml/2006/main">
  <p:tag name="NUM" val="4"/>
</p:tagLst>
</file>

<file path=ppt/tags/tag857.xml><?xml version="1.0" encoding="utf-8"?>
<p:tagLst xmlns:a="http://schemas.openxmlformats.org/drawingml/2006/main" xmlns:r="http://schemas.openxmlformats.org/officeDocument/2006/relationships" xmlns:p="http://schemas.openxmlformats.org/presentationml/2006/main">
  <p:tag name="NUM" val="3"/>
</p:tagLst>
</file>

<file path=ppt/tags/tag858.xml><?xml version="1.0" encoding="utf-8"?>
<p:tagLst xmlns:a="http://schemas.openxmlformats.org/drawingml/2006/main" xmlns:r="http://schemas.openxmlformats.org/officeDocument/2006/relationships" xmlns:p="http://schemas.openxmlformats.org/presentationml/2006/main">
  <p:tag name="NUM" val="1"/>
</p:tagLst>
</file>

<file path=ppt/tags/tag859.xml><?xml version="1.0" encoding="utf-8"?>
<p:tagLst xmlns:a="http://schemas.openxmlformats.org/drawingml/2006/main" xmlns:r="http://schemas.openxmlformats.org/officeDocument/2006/relationships" xmlns:p="http://schemas.openxmlformats.org/presentationml/2006/main">
  <p:tag name="NUM" val="2"/>
</p:tagLst>
</file>

<file path=ppt/tags/tag86.xml><?xml version="1.0" encoding="utf-8"?>
<p:tagLst xmlns:a="http://schemas.openxmlformats.org/drawingml/2006/main" xmlns:r="http://schemas.openxmlformats.org/officeDocument/2006/relationships" xmlns:p="http://schemas.openxmlformats.org/presentationml/2006/main">
  <p:tag name="NUM" val="4"/>
</p:tagLst>
</file>

<file path=ppt/tags/tag860.xml><?xml version="1.0" encoding="utf-8"?>
<p:tagLst xmlns:a="http://schemas.openxmlformats.org/drawingml/2006/main" xmlns:r="http://schemas.openxmlformats.org/officeDocument/2006/relationships" xmlns:p="http://schemas.openxmlformats.org/presentationml/2006/main">
  <p:tag name="NUM" val="6"/>
</p:tagLst>
</file>

<file path=ppt/tags/tag861.xml><?xml version="1.0" encoding="utf-8"?>
<p:tagLst xmlns:a="http://schemas.openxmlformats.org/drawingml/2006/main" xmlns:r="http://schemas.openxmlformats.org/officeDocument/2006/relationships" xmlns:p="http://schemas.openxmlformats.org/presentationml/2006/main">
  <p:tag name="NUM" val="6"/>
</p:tagLst>
</file>

<file path=ppt/tags/tag862.xml><?xml version="1.0" encoding="utf-8"?>
<p:tagLst xmlns:a="http://schemas.openxmlformats.org/drawingml/2006/main" xmlns:r="http://schemas.openxmlformats.org/officeDocument/2006/relationships" xmlns:p="http://schemas.openxmlformats.org/presentationml/2006/main">
  <p:tag name="NUM" val="4"/>
</p:tagLst>
</file>

<file path=ppt/tags/tag863.xml><?xml version="1.0" encoding="utf-8"?>
<p:tagLst xmlns:a="http://schemas.openxmlformats.org/drawingml/2006/main" xmlns:r="http://schemas.openxmlformats.org/officeDocument/2006/relationships" xmlns:p="http://schemas.openxmlformats.org/presentationml/2006/main">
  <p:tag name="NUM" val="3"/>
</p:tagLst>
</file>

<file path=ppt/tags/tag864.xml><?xml version="1.0" encoding="utf-8"?>
<p:tagLst xmlns:a="http://schemas.openxmlformats.org/drawingml/2006/main" xmlns:r="http://schemas.openxmlformats.org/officeDocument/2006/relationships" xmlns:p="http://schemas.openxmlformats.org/presentationml/2006/main">
  <p:tag name="NUM" val="2"/>
</p:tagLst>
</file>

<file path=ppt/tags/tag865.xml><?xml version="1.0" encoding="utf-8"?>
<p:tagLst xmlns:a="http://schemas.openxmlformats.org/drawingml/2006/main" xmlns:r="http://schemas.openxmlformats.org/officeDocument/2006/relationships" xmlns:p="http://schemas.openxmlformats.org/presentationml/2006/main">
  <p:tag name="NUM" val="3"/>
</p:tagLst>
</file>

<file path=ppt/tags/tag866.xml><?xml version="1.0" encoding="utf-8"?>
<p:tagLst xmlns:a="http://schemas.openxmlformats.org/drawingml/2006/main" xmlns:r="http://schemas.openxmlformats.org/officeDocument/2006/relationships" xmlns:p="http://schemas.openxmlformats.org/presentationml/2006/main">
  <p:tag name="NUM" val="5"/>
</p:tagLst>
</file>

<file path=ppt/tags/tag867.xml><?xml version="1.0" encoding="utf-8"?>
<p:tagLst xmlns:a="http://schemas.openxmlformats.org/drawingml/2006/main" xmlns:r="http://schemas.openxmlformats.org/officeDocument/2006/relationships" xmlns:p="http://schemas.openxmlformats.org/presentationml/2006/main">
  <p:tag name="NUM" val="3"/>
</p:tagLst>
</file>

<file path=ppt/tags/tag868.xml><?xml version="1.0" encoding="utf-8"?>
<p:tagLst xmlns:a="http://schemas.openxmlformats.org/drawingml/2006/main" xmlns:r="http://schemas.openxmlformats.org/officeDocument/2006/relationships" xmlns:p="http://schemas.openxmlformats.org/presentationml/2006/main">
  <p:tag name="NUM" val="6"/>
</p:tagLst>
</file>

<file path=ppt/tags/tag869.xml><?xml version="1.0" encoding="utf-8"?>
<p:tagLst xmlns:a="http://schemas.openxmlformats.org/drawingml/2006/main" xmlns:r="http://schemas.openxmlformats.org/officeDocument/2006/relationships" xmlns:p="http://schemas.openxmlformats.org/presentationml/2006/main">
  <p:tag name="NUM" val="4"/>
</p:tagLst>
</file>

<file path=ppt/tags/tag87.xml><?xml version="1.0" encoding="utf-8"?>
<p:tagLst xmlns:a="http://schemas.openxmlformats.org/drawingml/2006/main" xmlns:r="http://schemas.openxmlformats.org/officeDocument/2006/relationships" xmlns:p="http://schemas.openxmlformats.org/presentationml/2006/main">
  <p:tag name="NUM" val="1"/>
</p:tagLst>
</file>

<file path=ppt/tags/tag870.xml><?xml version="1.0" encoding="utf-8"?>
<p:tagLst xmlns:a="http://schemas.openxmlformats.org/drawingml/2006/main" xmlns:r="http://schemas.openxmlformats.org/officeDocument/2006/relationships" xmlns:p="http://schemas.openxmlformats.org/presentationml/2006/main">
  <p:tag name="NUM" val="1"/>
</p:tagLst>
</file>

<file path=ppt/tags/tag871.xml><?xml version="1.0" encoding="utf-8"?>
<p:tagLst xmlns:a="http://schemas.openxmlformats.org/drawingml/2006/main" xmlns:r="http://schemas.openxmlformats.org/officeDocument/2006/relationships" xmlns:p="http://schemas.openxmlformats.org/presentationml/2006/main">
  <p:tag name="NUM" val="2"/>
</p:tagLst>
</file>

<file path=ppt/tags/tag872.xml><?xml version="1.0" encoding="utf-8"?>
<p:tagLst xmlns:a="http://schemas.openxmlformats.org/drawingml/2006/main" xmlns:r="http://schemas.openxmlformats.org/officeDocument/2006/relationships" xmlns:p="http://schemas.openxmlformats.org/presentationml/2006/main">
  <p:tag name="NUM" val="6"/>
</p:tagLst>
</file>

<file path=ppt/tags/tag873.xml><?xml version="1.0" encoding="utf-8"?>
<p:tagLst xmlns:a="http://schemas.openxmlformats.org/drawingml/2006/main" xmlns:r="http://schemas.openxmlformats.org/officeDocument/2006/relationships" xmlns:p="http://schemas.openxmlformats.org/presentationml/2006/main">
  <p:tag name="NUM" val="6"/>
</p:tagLst>
</file>

<file path=ppt/tags/tag874.xml><?xml version="1.0" encoding="utf-8"?>
<p:tagLst xmlns:a="http://schemas.openxmlformats.org/drawingml/2006/main" xmlns:r="http://schemas.openxmlformats.org/officeDocument/2006/relationships" xmlns:p="http://schemas.openxmlformats.org/presentationml/2006/main">
  <p:tag name="NUM" val="3"/>
</p:tagLst>
</file>

<file path=ppt/tags/tag875.xml><?xml version="1.0" encoding="utf-8"?>
<p:tagLst xmlns:a="http://schemas.openxmlformats.org/drawingml/2006/main" xmlns:r="http://schemas.openxmlformats.org/officeDocument/2006/relationships" xmlns:p="http://schemas.openxmlformats.org/presentationml/2006/main">
  <p:tag name="NUM" val="4"/>
</p:tagLst>
</file>

<file path=ppt/tags/tag876.xml><?xml version="1.0" encoding="utf-8"?>
<p:tagLst xmlns:a="http://schemas.openxmlformats.org/drawingml/2006/main" xmlns:r="http://schemas.openxmlformats.org/officeDocument/2006/relationships" xmlns:p="http://schemas.openxmlformats.org/presentationml/2006/main">
  <p:tag name="NUM" val="1"/>
</p:tagLst>
</file>

<file path=ppt/tags/tag877.xml><?xml version="1.0" encoding="utf-8"?>
<p:tagLst xmlns:a="http://schemas.openxmlformats.org/drawingml/2006/main" xmlns:r="http://schemas.openxmlformats.org/officeDocument/2006/relationships" xmlns:p="http://schemas.openxmlformats.org/presentationml/2006/main">
  <p:tag name="NUM" val="2"/>
</p:tagLst>
</file>

<file path=ppt/tags/tag878.xml><?xml version="1.0" encoding="utf-8"?>
<p:tagLst xmlns:a="http://schemas.openxmlformats.org/drawingml/2006/main" xmlns:r="http://schemas.openxmlformats.org/officeDocument/2006/relationships" xmlns:p="http://schemas.openxmlformats.org/presentationml/2006/main">
  <p:tag name="NUM" val="6"/>
</p:tagLst>
</file>

<file path=ppt/tags/tag879.xml><?xml version="1.0" encoding="utf-8"?>
<p:tagLst xmlns:a="http://schemas.openxmlformats.org/drawingml/2006/main" xmlns:r="http://schemas.openxmlformats.org/officeDocument/2006/relationships" xmlns:p="http://schemas.openxmlformats.org/presentationml/2006/main">
  <p:tag name="NUM" val="6"/>
</p:tagLst>
</file>

<file path=ppt/tags/tag88.xml><?xml version="1.0" encoding="utf-8"?>
<p:tagLst xmlns:a="http://schemas.openxmlformats.org/drawingml/2006/main" xmlns:r="http://schemas.openxmlformats.org/officeDocument/2006/relationships" xmlns:p="http://schemas.openxmlformats.org/presentationml/2006/main">
  <p:tag name="NUM" val="2"/>
</p:tagLst>
</file>

<file path=ppt/tags/tag880.xml><?xml version="1.0" encoding="utf-8"?>
<p:tagLst xmlns:a="http://schemas.openxmlformats.org/drawingml/2006/main" xmlns:r="http://schemas.openxmlformats.org/officeDocument/2006/relationships" xmlns:p="http://schemas.openxmlformats.org/presentationml/2006/main">
  <p:tag name="NUM" val="3"/>
</p:tagLst>
</file>

<file path=ppt/tags/tag881.xml><?xml version="1.0" encoding="utf-8"?>
<p:tagLst xmlns:a="http://schemas.openxmlformats.org/drawingml/2006/main" xmlns:r="http://schemas.openxmlformats.org/officeDocument/2006/relationships" xmlns:p="http://schemas.openxmlformats.org/presentationml/2006/main">
  <p:tag name="NUM" val="4"/>
</p:tagLst>
</file>

<file path=ppt/tags/tag882.xml><?xml version="1.0" encoding="utf-8"?>
<p:tagLst xmlns:a="http://schemas.openxmlformats.org/drawingml/2006/main" xmlns:r="http://schemas.openxmlformats.org/officeDocument/2006/relationships" xmlns:p="http://schemas.openxmlformats.org/presentationml/2006/main">
  <p:tag name="NUM" val="1"/>
</p:tagLst>
</file>

<file path=ppt/tags/tag883.xml><?xml version="1.0" encoding="utf-8"?>
<p:tagLst xmlns:a="http://schemas.openxmlformats.org/drawingml/2006/main" xmlns:r="http://schemas.openxmlformats.org/officeDocument/2006/relationships" xmlns:p="http://schemas.openxmlformats.org/presentationml/2006/main">
  <p:tag name="NUM" val="2"/>
</p:tagLst>
</file>

<file path=ppt/tags/tag884.xml><?xml version="1.0" encoding="utf-8"?>
<p:tagLst xmlns:a="http://schemas.openxmlformats.org/drawingml/2006/main" xmlns:r="http://schemas.openxmlformats.org/officeDocument/2006/relationships" xmlns:p="http://schemas.openxmlformats.org/presentationml/2006/main">
  <p:tag name="NUM" val="6"/>
</p:tagLst>
</file>

<file path=ppt/tags/tag885.xml><?xml version="1.0" encoding="utf-8"?>
<p:tagLst xmlns:a="http://schemas.openxmlformats.org/drawingml/2006/main" xmlns:r="http://schemas.openxmlformats.org/officeDocument/2006/relationships" xmlns:p="http://schemas.openxmlformats.org/presentationml/2006/main">
  <p:tag name="NUM" val="6"/>
</p:tagLst>
</file>

<file path=ppt/tags/tag886.xml><?xml version="1.0" encoding="utf-8"?>
<p:tagLst xmlns:a="http://schemas.openxmlformats.org/drawingml/2006/main" xmlns:r="http://schemas.openxmlformats.org/officeDocument/2006/relationships" xmlns:p="http://schemas.openxmlformats.org/presentationml/2006/main">
  <p:tag name="NUM" val="3"/>
</p:tagLst>
</file>

<file path=ppt/tags/tag887.xml><?xml version="1.0" encoding="utf-8"?>
<p:tagLst xmlns:a="http://schemas.openxmlformats.org/drawingml/2006/main" xmlns:r="http://schemas.openxmlformats.org/officeDocument/2006/relationships" xmlns:p="http://schemas.openxmlformats.org/presentationml/2006/main">
  <p:tag name="NUM" val="4"/>
</p:tagLst>
</file>

<file path=ppt/tags/tag888.xml><?xml version="1.0" encoding="utf-8"?>
<p:tagLst xmlns:a="http://schemas.openxmlformats.org/drawingml/2006/main" xmlns:r="http://schemas.openxmlformats.org/officeDocument/2006/relationships" xmlns:p="http://schemas.openxmlformats.org/presentationml/2006/main">
  <p:tag name="NUM" val="1"/>
</p:tagLst>
</file>

<file path=ppt/tags/tag889.xml><?xml version="1.0" encoding="utf-8"?>
<p:tagLst xmlns:a="http://schemas.openxmlformats.org/drawingml/2006/main" xmlns:r="http://schemas.openxmlformats.org/officeDocument/2006/relationships" xmlns:p="http://schemas.openxmlformats.org/presentationml/2006/main">
  <p:tag name="NUM" val="2"/>
</p:tagLst>
</file>

<file path=ppt/tags/tag89.xml><?xml version="1.0" encoding="utf-8"?>
<p:tagLst xmlns:a="http://schemas.openxmlformats.org/drawingml/2006/main" xmlns:r="http://schemas.openxmlformats.org/officeDocument/2006/relationships" xmlns:p="http://schemas.openxmlformats.org/presentationml/2006/main">
  <p:tag name="NUM" val="3"/>
</p:tagLst>
</file>

<file path=ppt/tags/tag890.xml><?xml version="1.0" encoding="utf-8"?>
<p:tagLst xmlns:a="http://schemas.openxmlformats.org/drawingml/2006/main" xmlns:r="http://schemas.openxmlformats.org/officeDocument/2006/relationships" xmlns:p="http://schemas.openxmlformats.org/presentationml/2006/main">
  <p:tag name="NUM" val="6"/>
</p:tagLst>
</file>

<file path=ppt/tags/tag891.xml><?xml version="1.0" encoding="utf-8"?>
<p:tagLst xmlns:a="http://schemas.openxmlformats.org/drawingml/2006/main" xmlns:r="http://schemas.openxmlformats.org/officeDocument/2006/relationships" xmlns:p="http://schemas.openxmlformats.org/presentationml/2006/main">
  <p:tag name="NUM" val="6"/>
</p:tagLst>
</file>

<file path=ppt/tags/tag892.xml><?xml version="1.0" encoding="utf-8"?>
<p:tagLst xmlns:a="http://schemas.openxmlformats.org/drawingml/2006/main" xmlns:r="http://schemas.openxmlformats.org/officeDocument/2006/relationships" xmlns:p="http://schemas.openxmlformats.org/presentationml/2006/main">
  <p:tag name="NUM" val="3"/>
</p:tagLst>
</file>

<file path=ppt/tags/tag893.xml><?xml version="1.0" encoding="utf-8"?>
<p:tagLst xmlns:a="http://schemas.openxmlformats.org/drawingml/2006/main" xmlns:r="http://schemas.openxmlformats.org/officeDocument/2006/relationships" xmlns:p="http://schemas.openxmlformats.org/presentationml/2006/main">
  <p:tag name="NUM" val="4"/>
</p:tagLst>
</file>

<file path=ppt/tags/tag894.xml><?xml version="1.0" encoding="utf-8"?>
<p:tagLst xmlns:a="http://schemas.openxmlformats.org/drawingml/2006/main" xmlns:r="http://schemas.openxmlformats.org/officeDocument/2006/relationships" xmlns:p="http://schemas.openxmlformats.org/presentationml/2006/main">
  <p:tag name="NUM" val="2"/>
</p:tagLst>
</file>

<file path=ppt/tags/tag895.xml><?xml version="1.0" encoding="utf-8"?>
<p:tagLst xmlns:a="http://schemas.openxmlformats.org/drawingml/2006/main" xmlns:r="http://schemas.openxmlformats.org/officeDocument/2006/relationships" xmlns:p="http://schemas.openxmlformats.org/presentationml/2006/main">
  <p:tag name="NUM" val="3"/>
</p:tagLst>
</file>

<file path=ppt/tags/tag896.xml><?xml version="1.0" encoding="utf-8"?>
<p:tagLst xmlns:a="http://schemas.openxmlformats.org/drawingml/2006/main" xmlns:r="http://schemas.openxmlformats.org/officeDocument/2006/relationships" xmlns:p="http://schemas.openxmlformats.org/presentationml/2006/main">
  <p:tag name="NUM" val="3"/>
</p:tagLst>
</file>

<file path=ppt/tags/tag897.xml><?xml version="1.0" encoding="utf-8"?>
<p:tagLst xmlns:a="http://schemas.openxmlformats.org/drawingml/2006/main" xmlns:r="http://schemas.openxmlformats.org/officeDocument/2006/relationships" xmlns:p="http://schemas.openxmlformats.org/presentationml/2006/main">
  <p:tag name="NUM" val="4"/>
</p:tagLst>
</file>

<file path=ppt/tags/tag898.xml><?xml version="1.0" encoding="utf-8"?>
<p:tagLst xmlns:a="http://schemas.openxmlformats.org/drawingml/2006/main" xmlns:r="http://schemas.openxmlformats.org/officeDocument/2006/relationships" xmlns:p="http://schemas.openxmlformats.org/presentationml/2006/main">
  <p:tag name="NUM" val="5"/>
</p:tagLst>
</file>

<file path=ppt/tags/tag899.xml><?xml version="1.0" encoding="utf-8"?>
<p:tagLst xmlns:a="http://schemas.openxmlformats.org/drawingml/2006/main" xmlns:r="http://schemas.openxmlformats.org/officeDocument/2006/relationships" xmlns:p="http://schemas.openxmlformats.org/presentationml/2006/main">
  <p:tag name="NUM" val="1"/>
</p:tagLst>
</file>

<file path=ppt/tags/tag9.xml><?xml version="1.0" encoding="utf-8"?>
<p:tagLst xmlns:a="http://schemas.openxmlformats.org/drawingml/2006/main" xmlns:r="http://schemas.openxmlformats.org/officeDocument/2006/relationships" xmlns:p="http://schemas.openxmlformats.org/presentationml/2006/main">
  <p:tag name="NUM" val="3"/>
</p:tagLst>
</file>

<file path=ppt/tags/tag90.xml><?xml version="1.0" encoding="utf-8"?>
<p:tagLst xmlns:a="http://schemas.openxmlformats.org/drawingml/2006/main" xmlns:r="http://schemas.openxmlformats.org/officeDocument/2006/relationships" xmlns:p="http://schemas.openxmlformats.org/presentationml/2006/main">
  <p:tag name="NUM" val="4"/>
</p:tagLst>
</file>

<file path=ppt/tags/tag900.xml><?xml version="1.0" encoding="utf-8"?>
<p:tagLst xmlns:a="http://schemas.openxmlformats.org/drawingml/2006/main" xmlns:r="http://schemas.openxmlformats.org/officeDocument/2006/relationships" xmlns:p="http://schemas.openxmlformats.org/presentationml/2006/main">
  <p:tag name="NUM" val="2"/>
</p:tagLst>
</file>

<file path=ppt/tags/tag901.xml><?xml version="1.0" encoding="utf-8"?>
<p:tagLst xmlns:a="http://schemas.openxmlformats.org/drawingml/2006/main" xmlns:r="http://schemas.openxmlformats.org/officeDocument/2006/relationships" xmlns:p="http://schemas.openxmlformats.org/presentationml/2006/main">
  <p:tag name="NUM" val="6"/>
</p:tagLst>
</file>

<file path=ppt/tags/tag902.xml><?xml version="1.0" encoding="utf-8"?>
<p:tagLst xmlns:a="http://schemas.openxmlformats.org/drawingml/2006/main" xmlns:r="http://schemas.openxmlformats.org/officeDocument/2006/relationships" xmlns:p="http://schemas.openxmlformats.org/presentationml/2006/main">
  <p:tag name="NUM" val="6"/>
</p:tagLst>
</file>

<file path=ppt/tags/tag903.xml><?xml version="1.0" encoding="utf-8"?>
<p:tagLst xmlns:a="http://schemas.openxmlformats.org/drawingml/2006/main" xmlns:r="http://schemas.openxmlformats.org/officeDocument/2006/relationships" xmlns:p="http://schemas.openxmlformats.org/presentationml/2006/main">
  <p:tag name="NUM" val="4"/>
</p:tagLst>
</file>

<file path=ppt/tags/tag904.xml><?xml version="1.0" encoding="utf-8"?>
<p:tagLst xmlns:a="http://schemas.openxmlformats.org/drawingml/2006/main" xmlns:r="http://schemas.openxmlformats.org/officeDocument/2006/relationships" xmlns:p="http://schemas.openxmlformats.org/presentationml/2006/main">
  <p:tag name="NUM" val="3"/>
</p:tagLst>
</file>

<file path=ppt/tags/tag905.xml><?xml version="1.0" encoding="utf-8"?>
<p:tagLst xmlns:a="http://schemas.openxmlformats.org/drawingml/2006/main" xmlns:r="http://schemas.openxmlformats.org/officeDocument/2006/relationships" xmlns:p="http://schemas.openxmlformats.org/presentationml/2006/main">
  <p:tag name="NUM" val="1"/>
</p:tagLst>
</file>

<file path=ppt/tags/tag906.xml><?xml version="1.0" encoding="utf-8"?>
<p:tagLst xmlns:a="http://schemas.openxmlformats.org/drawingml/2006/main" xmlns:r="http://schemas.openxmlformats.org/officeDocument/2006/relationships" xmlns:p="http://schemas.openxmlformats.org/presentationml/2006/main">
  <p:tag name="NUM" val="2"/>
</p:tagLst>
</file>

<file path=ppt/tags/tag907.xml><?xml version="1.0" encoding="utf-8"?>
<p:tagLst xmlns:a="http://schemas.openxmlformats.org/drawingml/2006/main" xmlns:r="http://schemas.openxmlformats.org/officeDocument/2006/relationships" xmlns:p="http://schemas.openxmlformats.org/presentationml/2006/main">
  <p:tag name="NUM" val="6"/>
</p:tagLst>
</file>

<file path=ppt/tags/tag908.xml><?xml version="1.0" encoding="utf-8"?>
<p:tagLst xmlns:a="http://schemas.openxmlformats.org/drawingml/2006/main" xmlns:r="http://schemas.openxmlformats.org/officeDocument/2006/relationships" xmlns:p="http://schemas.openxmlformats.org/presentationml/2006/main">
  <p:tag name="NUM" val="6"/>
</p:tagLst>
</file>

<file path=ppt/tags/tag909.xml><?xml version="1.0" encoding="utf-8"?>
<p:tagLst xmlns:a="http://schemas.openxmlformats.org/drawingml/2006/main" xmlns:r="http://schemas.openxmlformats.org/officeDocument/2006/relationships" xmlns:p="http://schemas.openxmlformats.org/presentationml/2006/main">
  <p:tag name="NUM" val="4"/>
</p:tagLst>
</file>

<file path=ppt/tags/tag91.xml><?xml version="1.0" encoding="utf-8"?>
<p:tagLst xmlns:a="http://schemas.openxmlformats.org/drawingml/2006/main" xmlns:r="http://schemas.openxmlformats.org/officeDocument/2006/relationships" xmlns:p="http://schemas.openxmlformats.org/presentationml/2006/main">
  <p:tag name="NUM" val="1"/>
</p:tagLst>
</file>

<file path=ppt/tags/tag910.xml><?xml version="1.0" encoding="utf-8"?>
<p:tagLst xmlns:a="http://schemas.openxmlformats.org/drawingml/2006/main" xmlns:r="http://schemas.openxmlformats.org/officeDocument/2006/relationships" xmlns:p="http://schemas.openxmlformats.org/presentationml/2006/main">
  <p:tag name="NUM" val="3"/>
</p:tagLst>
</file>

<file path=ppt/tags/tag911.xml><?xml version="1.0" encoding="utf-8"?>
<p:tagLst xmlns:a="http://schemas.openxmlformats.org/drawingml/2006/main" xmlns:r="http://schemas.openxmlformats.org/officeDocument/2006/relationships" xmlns:p="http://schemas.openxmlformats.org/presentationml/2006/main">
  <p:tag name="NUM" val="1"/>
</p:tagLst>
</file>

<file path=ppt/tags/tag912.xml><?xml version="1.0" encoding="utf-8"?>
<p:tagLst xmlns:a="http://schemas.openxmlformats.org/drawingml/2006/main" xmlns:r="http://schemas.openxmlformats.org/officeDocument/2006/relationships" xmlns:p="http://schemas.openxmlformats.org/presentationml/2006/main">
  <p:tag name="NUM" val="2"/>
</p:tagLst>
</file>

<file path=ppt/tags/tag913.xml><?xml version="1.0" encoding="utf-8"?>
<p:tagLst xmlns:a="http://schemas.openxmlformats.org/drawingml/2006/main" xmlns:r="http://schemas.openxmlformats.org/officeDocument/2006/relationships" xmlns:p="http://schemas.openxmlformats.org/presentationml/2006/main">
  <p:tag name="NUM" val="6"/>
</p:tagLst>
</file>

<file path=ppt/tags/tag914.xml><?xml version="1.0" encoding="utf-8"?>
<p:tagLst xmlns:a="http://schemas.openxmlformats.org/drawingml/2006/main" xmlns:r="http://schemas.openxmlformats.org/officeDocument/2006/relationships" xmlns:p="http://schemas.openxmlformats.org/presentationml/2006/main">
  <p:tag name="NUM" val="6"/>
</p:tagLst>
</file>

<file path=ppt/tags/tag915.xml><?xml version="1.0" encoding="utf-8"?>
<p:tagLst xmlns:a="http://schemas.openxmlformats.org/drawingml/2006/main" xmlns:r="http://schemas.openxmlformats.org/officeDocument/2006/relationships" xmlns:p="http://schemas.openxmlformats.org/presentationml/2006/main">
  <p:tag name="NUM" val="4"/>
</p:tagLst>
</file>

<file path=ppt/tags/tag916.xml><?xml version="1.0" encoding="utf-8"?>
<p:tagLst xmlns:a="http://schemas.openxmlformats.org/drawingml/2006/main" xmlns:r="http://schemas.openxmlformats.org/officeDocument/2006/relationships" xmlns:p="http://schemas.openxmlformats.org/presentationml/2006/main">
  <p:tag name="NUM" val="3"/>
</p:tagLst>
</file>

<file path=ppt/tags/tag917.xml><?xml version="1.0" encoding="utf-8"?>
<p:tagLst xmlns:a="http://schemas.openxmlformats.org/drawingml/2006/main" xmlns:r="http://schemas.openxmlformats.org/officeDocument/2006/relationships" xmlns:p="http://schemas.openxmlformats.org/presentationml/2006/main">
  <p:tag name="NUM" val="1"/>
</p:tagLst>
</file>

<file path=ppt/tags/tag918.xml><?xml version="1.0" encoding="utf-8"?>
<p:tagLst xmlns:a="http://schemas.openxmlformats.org/drawingml/2006/main" xmlns:r="http://schemas.openxmlformats.org/officeDocument/2006/relationships" xmlns:p="http://schemas.openxmlformats.org/presentationml/2006/main">
  <p:tag name="NUM" val="2"/>
</p:tagLst>
</file>

<file path=ppt/tags/tag919.xml><?xml version="1.0" encoding="utf-8"?>
<p:tagLst xmlns:a="http://schemas.openxmlformats.org/drawingml/2006/main" xmlns:r="http://schemas.openxmlformats.org/officeDocument/2006/relationships" xmlns:p="http://schemas.openxmlformats.org/presentationml/2006/main">
  <p:tag name="NUM" val="2"/>
</p:tagLst>
</file>

<file path=ppt/tags/tag92.xml><?xml version="1.0" encoding="utf-8"?>
<p:tagLst xmlns:a="http://schemas.openxmlformats.org/drawingml/2006/main" xmlns:r="http://schemas.openxmlformats.org/officeDocument/2006/relationships" xmlns:p="http://schemas.openxmlformats.org/presentationml/2006/main">
  <p:tag name="NUM" val="2"/>
</p:tagLst>
</file>

<file path=ppt/tags/tag920.xml><?xml version="1.0" encoding="utf-8"?>
<p:tagLst xmlns:a="http://schemas.openxmlformats.org/drawingml/2006/main" xmlns:r="http://schemas.openxmlformats.org/officeDocument/2006/relationships" xmlns:p="http://schemas.openxmlformats.org/presentationml/2006/main">
  <p:tag name="NUM" val="3"/>
</p:tagLst>
</file>

<file path=ppt/tags/tag921.xml><?xml version="1.0" encoding="utf-8"?>
<p:tagLst xmlns:a="http://schemas.openxmlformats.org/drawingml/2006/main" xmlns:r="http://schemas.openxmlformats.org/officeDocument/2006/relationships" xmlns:p="http://schemas.openxmlformats.org/presentationml/2006/main">
  <p:tag name="NUM" val="3"/>
</p:tagLst>
</file>

<file path=ppt/tags/tag922.xml><?xml version="1.0" encoding="utf-8"?>
<p:tagLst xmlns:a="http://schemas.openxmlformats.org/drawingml/2006/main" xmlns:r="http://schemas.openxmlformats.org/officeDocument/2006/relationships" xmlns:p="http://schemas.openxmlformats.org/presentationml/2006/main">
  <p:tag name="NUM" val="4"/>
</p:tagLst>
</file>

<file path=ppt/tags/tag923.xml><?xml version="1.0" encoding="utf-8"?>
<p:tagLst xmlns:a="http://schemas.openxmlformats.org/drawingml/2006/main" xmlns:r="http://schemas.openxmlformats.org/officeDocument/2006/relationships" xmlns:p="http://schemas.openxmlformats.org/presentationml/2006/main">
  <p:tag name="NUM" val="6"/>
</p:tagLst>
</file>

<file path=ppt/tags/tag924.xml><?xml version="1.0" encoding="utf-8"?>
<p:tagLst xmlns:a="http://schemas.openxmlformats.org/drawingml/2006/main" xmlns:r="http://schemas.openxmlformats.org/officeDocument/2006/relationships" xmlns:p="http://schemas.openxmlformats.org/presentationml/2006/main">
  <p:tag name="NUM" val="1"/>
</p:tagLst>
</file>

<file path=ppt/tags/tag925.xml><?xml version="1.0" encoding="utf-8"?>
<p:tagLst xmlns:a="http://schemas.openxmlformats.org/drawingml/2006/main" xmlns:r="http://schemas.openxmlformats.org/officeDocument/2006/relationships" xmlns:p="http://schemas.openxmlformats.org/presentationml/2006/main">
  <p:tag name="NUM" val="2"/>
</p:tagLst>
</file>

<file path=ppt/tags/tag926.xml><?xml version="1.0" encoding="utf-8"?>
<p:tagLst xmlns:a="http://schemas.openxmlformats.org/drawingml/2006/main" xmlns:r="http://schemas.openxmlformats.org/officeDocument/2006/relationships" xmlns:p="http://schemas.openxmlformats.org/presentationml/2006/main">
  <p:tag name="NUM" val="6"/>
</p:tagLst>
</file>

<file path=ppt/tags/tag927.xml><?xml version="1.0" encoding="utf-8"?>
<p:tagLst xmlns:a="http://schemas.openxmlformats.org/drawingml/2006/main" xmlns:r="http://schemas.openxmlformats.org/officeDocument/2006/relationships" xmlns:p="http://schemas.openxmlformats.org/presentationml/2006/main">
  <p:tag name="NUM" val="4"/>
</p:tagLst>
</file>

<file path=ppt/tags/tag928.xml><?xml version="1.0" encoding="utf-8"?>
<p:tagLst xmlns:a="http://schemas.openxmlformats.org/drawingml/2006/main" xmlns:r="http://schemas.openxmlformats.org/officeDocument/2006/relationships" xmlns:p="http://schemas.openxmlformats.org/presentationml/2006/main">
  <p:tag name="NUM" val="3"/>
</p:tagLst>
</file>

<file path=ppt/tags/tag929.xml><?xml version="1.0" encoding="utf-8"?>
<p:tagLst xmlns:a="http://schemas.openxmlformats.org/drawingml/2006/main" xmlns:r="http://schemas.openxmlformats.org/officeDocument/2006/relationships" xmlns:p="http://schemas.openxmlformats.org/presentationml/2006/main">
  <p:tag name="NUM" val="6"/>
</p:tagLst>
</file>

<file path=ppt/tags/tag93.xml><?xml version="1.0" encoding="utf-8"?>
<p:tagLst xmlns:a="http://schemas.openxmlformats.org/drawingml/2006/main" xmlns:r="http://schemas.openxmlformats.org/officeDocument/2006/relationships" xmlns:p="http://schemas.openxmlformats.org/presentationml/2006/main">
  <p:tag name="NUM" val="3"/>
</p:tagLst>
</file>

<file path=ppt/tags/tag930.xml><?xml version="1.0" encoding="utf-8"?>
<p:tagLst xmlns:a="http://schemas.openxmlformats.org/drawingml/2006/main" xmlns:r="http://schemas.openxmlformats.org/officeDocument/2006/relationships" xmlns:p="http://schemas.openxmlformats.org/presentationml/2006/main">
  <p:tag name="NUM" val="1"/>
</p:tagLst>
</file>

<file path=ppt/tags/tag931.xml><?xml version="1.0" encoding="utf-8"?>
<p:tagLst xmlns:a="http://schemas.openxmlformats.org/drawingml/2006/main" xmlns:r="http://schemas.openxmlformats.org/officeDocument/2006/relationships" xmlns:p="http://schemas.openxmlformats.org/presentationml/2006/main">
  <p:tag name="NUM" val="2"/>
</p:tagLst>
</file>

<file path=ppt/tags/tag932.xml><?xml version="1.0" encoding="utf-8"?>
<p:tagLst xmlns:a="http://schemas.openxmlformats.org/drawingml/2006/main" xmlns:r="http://schemas.openxmlformats.org/officeDocument/2006/relationships" xmlns:p="http://schemas.openxmlformats.org/presentationml/2006/main">
  <p:tag name="NUM" val="6"/>
</p:tagLst>
</file>

<file path=ppt/tags/tag933.xml><?xml version="1.0" encoding="utf-8"?>
<p:tagLst xmlns:a="http://schemas.openxmlformats.org/drawingml/2006/main" xmlns:r="http://schemas.openxmlformats.org/officeDocument/2006/relationships" xmlns:p="http://schemas.openxmlformats.org/presentationml/2006/main">
  <p:tag name="NUM" val="4"/>
</p:tagLst>
</file>

<file path=ppt/tags/tag934.xml><?xml version="1.0" encoding="utf-8"?>
<p:tagLst xmlns:a="http://schemas.openxmlformats.org/drawingml/2006/main" xmlns:r="http://schemas.openxmlformats.org/officeDocument/2006/relationships" xmlns:p="http://schemas.openxmlformats.org/presentationml/2006/main">
  <p:tag name="NUM" val="3"/>
</p:tagLst>
</file>

<file path=ppt/tags/tag935.xml><?xml version="1.0" encoding="utf-8"?>
<p:tagLst xmlns:a="http://schemas.openxmlformats.org/drawingml/2006/main" xmlns:r="http://schemas.openxmlformats.org/officeDocument/2006/relationships" xmlns:p="http://schemas.openxmlformats.org/presentationml/2006/main">
  <p:tag name="NUM" val="6"/>
</p:tagLst>
</file>

<file path=ppt/tags/tag936.xml><?xml version="1.0" encoding="utf-8"?>
<p:tagLst xmlns:a="http://schemas.openxmlformats.org/drawingml/2006/main" xmlns:r="http://schemas.openxmlformats.org/officeDocument/2006/relationships" xmlns:p="http://schemas.openxmlformats.org/presentationml/2006/main">
  <p:tag name="NUM" val="1"/>
</p:tagLst>
</file>

<file path=ppt/tags/tag937.xml><?xml version="1.0" encoding="utf-8"?>
<p:tagLst xmlns:a="http://schemas.openxmlformats.org/drawingml/2006/main" xmlns:r="http://schemas.openxmlformats.org/officeDocument/2006/relationships" xmlns:p="http://schemas.openxmlformats.org/presentationml/2006/main">
  <p:tag name="NUM" val="2"/>
</p:tagLst>
</file>

<file path=ppt/tags/tag938.xml><?xml version="1.0" encoding="utf-8"?>
<p:tagLst xmlns:a="http://schemas.openxmlformats.org/drawingml/2006/main" xmlns:r="http://schemas.openxmlformats.org/officeDocument/2006/relationships" xmlns:p="http://schemas.openxmlformats.org/presentationml/2006/main">
  <p:tag name="NUM" val="6"/>
</p:tagLst>
</file>

<file path=ppt/tags/tag939.xml><?xml version="1.0" encoding="utf-8"?>
<p:tagLst xmlns:a="http://schemas.openxmlformats.org/drawingml/2006/main" xmlns:r="http://schemas.openxmlformats.org/officeDocument/2006/relationships" xmlns:p="http://schemas.openxmlformats.org/presentationml/2006/main">
  <p:tag name="NUM" val="4"/>
</p:tagLst>
</file>

<file path=ppt/tags/tag94.xml><?xml version="1.0" encoding="utf-8"?>
<p:tagLst xmlns:a="http://schemas.openxmlformats.org/drawingml/2006/main" xmlns:r="http://schemas.openxmlformats.org/officeDocument/2006/relationships" xmlns:p="http://schemas.openxmlformats.org/presentationml/2006/main">
  <p:tag name="NUM" val="4"/>
</p:tagLst>
</file>

<file path=ppt/tags/tag940.xml><?xml version="1.0" encoding="utf-8"?>
<p:tagLst xmlns:a="http://schemas.openxmlformats.org/drawingml/2006/main" xmlns:r="http://schemas.openxmlformats.org/officeDocument/2006/relationships" xmlns:p="http://schemas.openxmlformats.org/presentationml/2006/main">
  <p:tag name="NUM" val="3"/>
</p:tagLst>
</file>

<file path=ppt/tags/tag941.xml><?xml version="1.0" encoding="utf-8"?>
<p:tagLst xmlns:a="http://schemas.openxmlformats.org/drawingml/2006/main" xmlns:r="http://schemas.openxmlformats.org/officeDocument/2006/relationships" xmlns:p="http://schemas.openxmlformats.org/presentationml/2006/main">
  <p:tag name="NUM" val="6"/>
</p:tagLst>
</file>

<file path=ppt/tags/tag942.xml><?xml version="1.0" encoding="utf-8"?>
<p:tagLst xmlns:a="http://schemas.openxmlformats.org/drawingml/2006/main" xmlns:r="http://schemas.openxmlformats.org/officeDocument/2006/relationships" xmlns:p="http://schemas.openxmlformats.org/presentationml/2006/main">
  <p:tag name="NUM" val="2"/>
</p:tagLst>
</file>

<file path=ppt/tags/tag943.xml><?xml version="1.0" encoding="utf-8"?>
<p:tagLst xmlns:a="http://schemas.openxmlformats.org/drawingml/2006/main" xmlns:r="http://schemas.openxmlformats.org/officeDocument/2006/relationships" xmlns:p="http://schemas.openxmlformats.org/presentationml/2006/main">
  <p:tag name="NUM" val="3"/>
</p:tagLst>
</file>

<file path=ppt/tags/tag944.xml><?xml version="1.0" encoding="utf-8"?>
<p:tagLst xmlns:a="http://schemas.openxmlformats.org/drawingml/2006/main" xmlns:r="http://schemas.openxmlformats.org/officeDocument/2006/relationships" xmlns:p="http://schemas.openxmlformats.org/presentationml/2006/main">
  <p:tag name="NUM" val="4"/>
</p:tagLst>
</file>

<file path=ppt/tags/tag945.xml><?xml version="1.0" encoding="utf-8"?>
<p:tagLst xmlns:a="http://schemas.openxmlformats.org/drawingml/2006/main" xmlns:r="http://schemas.openxmlformats.org/officeDocument/2006/relationships" xmlns:p="http://schemas.openxmlformats.org/presentationml/2006/main">
  <p:tag name="NUM" val="5"/>
</p:tagLst>
</file>

<file path=ppt/tags/tag946.xml><?xml version="1.0" encoding="utf-8"?>
<p:tagLst xmlns:a="http://schemas.openxmlformats.org/drawingml/2006/main" xmlns:r="http://schemas.openxmlformats.org/officeDocument/2006/relationships" xmlns:p="http://schemas.openxmlformats.org/presentationml/2006/main">
  <p:tag name="NUM" val="3"/>
</p:tagLst>
</file>

<file path=ppt/tags/tag947.xml><?xml version="1.0" encoding="utf-8"?>
<p:tagLst xmlns:a="http://schemas.openxmlformats.org/drawingml/2006/main" xmlns:r="http://schemas.openxmlformats.org/officeDocument/2006/relationships" xmlns:p="http://schemas.openxmlformats.org/presentationml/2006/main">
  <p:tag name="NUM" val="6"/>
</p:tagLst>
</file>

<file path=ppt/tags/tag948.xml><?xml version="1.0" encoding="utf-8"?>
<p:tagLst xmlns:a="http://schemas.openxmlformats.org/drawingml/2006/main" xmlns:r="http://schemas.openxmlformats.org/officeDocument/2006/relationships" xmlns:p="http://schemas.openxmlformats.org/presentationml/2006/main">
  <p:tag name="NUM" val="1"/>
</p:tagLst>
</file>

<file path=ppt/tags/tag949.xml><?xml version="1.0" encoding="utf-8"?>
<p:tagLst xmlns:a="http://schemas.openxmlformats.org/drawingml/2006/main" xmlns:r="http://schemas.openxmlformats.org/officeDocument/2006/relationships" xmlns:p="http://schemas.openxmlformats.org/presentationml/2006/main">
  <p:tag name="NUM" val="2"/>
</p:tagLst>
</file>

<file path=ppt/tags/tag95.xml><?xml version="1.0" encoding="utf-8"?>
<p:tagLst xmlns:a="http://schemas.openxmlformats.org/drawingml/2006/main" xmlns:r="http://schemas.openxmlformats.org/officeDocument/2006/relationships" xmlns:p="http://schemas.openxmlformats.org/presentationml/2006/main">
  <p:tag name="NUM" val="1"/>
</p:tagLst>
</file>

<file path=ppt/tags/tag950.xml><?xml version="1.0" encoding="utf-8"?>
<p:tagLst xmlns:a="http://schemas.openxmlformats.org/drawingml/2006/main" xmlns:r="http://schemas.openxmlformats.org/officeDocument/2006/relationships" xmlns:p="http://schemas.openxmlformats.org/presentationml/2006/main">
  <p:tag name="NUM" val="6"/>
</p:tagLst>
</file>

<file path=ppt/tags/tag951.xml><?xml version="1.0" encoding="utf-8"?>
<p:tagLst xmlns:a="http://schemas.openxmlformats.org/drawingml/2006/main" xmlns:r="http://schemas.openxmlformats.org/officeDocument/2006/relationships" xmlns:p="http://schemas.openxmlformats.org/presentationml/2006/main">
  <p:tag name="NUM" val="4"/>
</p:tagLst>
</file>

<file path=ppt/tags/tag952.xml><?xml version="1.0" encoding="utf-8"?>
<p:tagLst xmlns:a="http://schemas.openxmlformats.org/drawingml/2006/main" xmlns:r="http://schemas.openxmlformats.org/officeDocument/2006/relationships" xmlns:p="http://schemas.openxmlformats.org/presentationml/2006/main">
  <p:tag name="NUM" val="6"/>
</p:tagLst>
</file>

<file path=ppt/tags/tag953.xml><?xml version="1.0" encoding="utf-8"?>
<p:tagLst xmlns:a="http://schemas.openxmlformats.org/drawingml/2006/main" xmlns:r="http://schemas.openxmlformats.org/officeDocument/2006/relationships" xmlns:p="http://schemas.openxmlformats.org/presentationml/2006/main">
  <p:tag name="NUM" val="3"/>
</p:tagLst>
</file>

<file path=ppt/tags/tag954.xml><?xml version="1.0" encoding="utf-8"?>
<p:tagLst xmlns:a="http://schemas.openxmlformats.org/drawingml/2006/main" xmlns:r="http://schemas.openxmlformats.org/officeDocument/2006/relationships" xmlns:p="http://schemas.openxmlformats.org/presentationml/2006/main">
  <p:tag name="NUM" val="1"/>
</p:tagLst>
</file>

<file path=ppt/tags/tag955.xml><?xml version="1.0" encoding="utf-8"?>
<p:tagLst xmlns:a="http://schemas.openxmlformats.org/drawingml/2006/main" xmlns:r="http://schemas.openxmlformats.org/officeDocument/2006/relationships" xmlns:p="http://schemas.openxmlformats.org/presentationml/2006/main">
  <p:tag name="NUM" val="2"/>
</p:tagLst>
</file>

<file path=ppt/tags/tag956.xml><?xml version="1.0" encoding="utf-8"?>
<p:tagLst xmlns:a="http://schemas.openxmlformats.org/drawingml/2006/main" xmlns:r="http://schemas.openxmlformats.org/officeDocument/2006/relationships" xmlns:p="http://schemas.openxmlformats.org/presentationml/2006/main">
  <p:tag name="NUM" val="6"/>
</p:tagLst>
</file>

<file path=ppt/tags/tag957.xml><?xml version="1.0" encoding="utf-8"?>
<p:tagLst xmlns:a="http://schemas.openxmlformats.org/drawingml/2006/main" xmlns:r="http://schemas.openxmlformats.org/officeDocument/2006/relationships" xmlns:p="http://schemas.openxmlformats.org/presentationml/2006/main">
  <p:tag name="NUM" val="4"/>
</p:tagLst>
</file>

<file path=ppt/tags/tag958.xml><?xml version="1.0" encoding="utf-8"?>
<p:tagLst xmlns:a="http://schemas.openxmlformats.org/drawingml/2006/main" xmlns:r="http://schemas.openxmlformats.org/officeDocument/2006/relationships" xmlns:p="http://schemas.openxmlformats.org/presentationml/2006/main">
  <p:tag name="NUM" val="3"/>
</p:tagLst>
</file>

<file path=ppt/tags/tag959.xml><?xml version="1.0" encoding="utf-8"?>
<p:tagLst xmlns:a="http://schemas.openxmlformats.org/drawingml/2006/main" xmlns:r="http://schemas.openxmlformats.org/officeDocument/2006/relationships" xmlns:p="http://schemas.openxmlformats.org/presentationml/2006/main">
  <p:tag name="NUM" val="6"/>
</p:tagLst>
</file>

<file path=ppt/tags/tag96.xml><?xml version="1.0" encoding="utf-8"?>
<p:tagLst xmlns:a="http://schemas.openxmlformats.org/drawingml/2006/main" xmlns:r="http://schemas.openxmlformats.org/officeDocument/2006/relationships" xmlns:p="http://schemas.openxmlformats.org/presentationml/2006/main">
  <p:tag name="NUM" val="2"/>
</p:tagLst>
</file>

<file path=ppt/tags/tag960.xml><?xml version="1.0" encoding="utf-8"?>
<p:tagLst xmlns:a="http://schemas.openxmlformats.org/drawingml/2006/main" xmlns:r="http://schemas.openxmlformats.org/officeDocument/2006/relationships" xmlns:p="http://schemas.openxmlformats.org/presentationml/2006/main">
  <p:tag name="NUM" val="1"/>
</p:tagLst>
</file>

<file path=ppt/tags/tag961.xml><?xml version="1.0" encoding="utf-8"?>
<p:tagLst xmlns:a="http://schemas.openxmlformats.org/drawingml/2006/main" xmlns:r="http://schemas.openxmlformats.org/officeDocument/2006/relationships" xmlns:p="http://schemas.openxmlformats.org/presentationml/2006/main">
  <p:tag name="NUM" val="2"/>
</p:tagLst>
</file>

<file path=ppt/tags/tag962.xml><?xml version="1.0" encoding="utf-8"?>
<p:tagLst xmlns:a="http://schemas.openxmlformats.org/drawingml/2006/main" xmlns:r="http://schemas.openxmlformats.org/officeDocument/2006/relationships" xmlns:p="http://schemas.openxmlformats.org/presentationml/2006/main">
  <p:tag name="NUM" val="6"/>
</p:tagLst>
</file>

<file path=ppt/tags/tag963.xml><?xml version="1.0" encoding="utf-8"?>
<p:tagLst xmlns:a="http://schemas.openxmlformats.org/drawingml/2006/main" xmlns:r="http://schemas.openxmlformats.org/officeDocument/2006/relationships" xmlns:p="http://schemas.openxmlformats.org/presentationml/2006/main">
  <p:tag name="NUM" val="4"/>
</p:tagLst>
</file>

<file path=ppt/tags/tag964.xml><?xml version="1.0" encoding="utf-8"?>
<p:tagLst xmlns:a="http://schemas.openxmlformats.org/drawingml/2006/main" xmlns:r="http://schemas.openxmlformats.org/officeDocument/2006/relationships" xmlns:p="http://schemas.openxmlformats.org/presentationml/2006/main">
  <p:tag name="NUM" val="3"/>
</p:tagLst>
</file>

<file path=ppt/tags/tag965.xml><?xml version="1.0" encoding="utf-8"?>
<p:tagLst xmlns:a="http://schemas.openxmlformats.org/drawingml/2006/main" xmlns:r="http://schemas.openxmlformats.org/officeDocument/2006/relationships" xmlns:p="http://schemas.openxmlformats.org/presentationml/2006/main">
  <p:tag name="NUM" val="6"/>
</p:tagLst>
</file>

<file path=ppt/tags/tag966.xml><?xml version="1.0" encoding="utf-8"?>
<p:tagLst xmlns:a="http://schemas.openxmlformats.org/drawingml/2006/main" xmlns:r="http://schemas.openxmlformats.org/officeDocument/2006/relationships" xmlns:p="http://schemas.openxmlformats.org/presentationml/2006/main">
  <p:tag name="NUM" val="1"/>
</p:tagLst>
</file>

<file path=ppt/tags/tag967.xml><?xml version="1.0" encoding="utf-8"?>
<p:tagLst xmlns:a="http://schemas.openxmlformats.org/drawingml/2006/main" xmlns:r="http://schemas.openxmlformats.org/officeDocument/2006/relationships" xmlns:p="http://schemas.openxmlformats.org/presentationml/2006/main">
  <p:tag name="NUM" val="2"/>
</p:tagLst>
</file>

<file path=ppt/tags/tag968.xml><?xml version="1.0" encoding="utf-8"?>
<p:tagLst xmlns:a="http://schemas.openxmlformats.org/drawingml/2006/main" xmlns:r="http://schemas.openxmlformats.org/officeDocument/2006/relationships" xmlns:p="http://schemas.openxmlformats.org/presentationml/2006/main">
  <p:tag name="NUM" val="6"/>
</p:tagLst>
</file>

<file path=ppt/tags/tag969.xml><?xml version="1.0" encoding="utf-8"?>
<p:tagLst xmlns:a="http://schemas.openxmlformats.org/drawingml/2006/main" xmlns:r="http://schemas.openxmlformats.org/officeDocument/2006/relationships" xmlns:p="http://schemas.openxmlformats.org/presentationml/2006/main">
  <p:tag name="NUM" val="4"/>
</p:tagLst>
</file>

<file path=ppt/tags/tag97.xml><?xml version="1.0" encoding="utf-8"?>
<p:tagLst xmlns:a="http://schemas.openxmlformats.org/drawingml/2006/main" xmlns:r="http://schemas.openxmlformats.org/officeDocument/2006/relationships" xmlns:p="http://schemas.openxmlformats.org/presentationml/2006/main">
  <p:tag name="NUM" val="3"/>
</p:tagLst>
</file>

<file path=ppt/tags/tag970.xml><?xml version="1.0" encoding="utf-8"?>
<p:tagLst xmlns:a="http://schemas.openxmlformats.org/drawingml/2006/main" xmlns:r="http://schemas.openxmlformats.org/officeDocument/2006/relationships" xmlns:p="http://schemas.openxmlformats.org/presentationml/2006/main">
  <p:tag name="NUM" val="6"/>
</p:tagLst>
</file>

<file path=ppt/tags/tag971.xml><?xml version="1.0" encoding="utf-8"?>
<p:tagLst xmlns:a="http://schemas.openxmlformats.org/drawingml/2006/main" xmlns:r="http://schemas.openxmlformats.org/officeDocument/2006/relationships" xmlns:p="http://schemas.openxmlformats.org/presentationml/2006/main">
  <p:tag name="NUM" val="3"/>
</p:tagLst>
</file>

<file path=ppt/tags/tag972.xml><?xml version="1.0" encoding="utf-8"?>
<p:tagLst xmlns:a="http://schemas.openxmlformats.org/drawingml/2006/main" xmlns:r="http://schemas.openxmlformats.org/officeDocument/2006/relationships" xmlns:p="http://schemas.openxmlformats.org/presentationml/2006/main">
  <p:tag name="NUM" val="2"/>
</p:tagLst>
</file>

<file path=ppt/tags/tag973.xml><?xml version="1.0" encoding="utf-8"?>
<p:tagLst xmlns:a="http://schemas.openxmlformats.org/drawingml/2006/main" xmlns:r="http://schemas.openxmlformats.org/officeDocument/2006/relationships" xmlns:p="http://schemas.openxmlformats.org/presentationml/2006/main">
  <p:tag name="NUM" val="3"/>
</p:tagLst>
</file>

<file path=ppt/tags/tag974.xml><?xml version="1.0" encoding="utf-8"?>
<p:tagLst xmlns:a="http://schemas.openxmlformats.org/drawingml/2006/main" xmlns:r="http://schemas.openxmlformats.org/officeDocument/2006/relationships" xmlns:p="http://schemas.openxmlformats.org/presentationml/2006/main">
  <p:tag name="NUM" val="3"/>
</p:tagLst>
</file>

<file path=ppt/tags/tag975.xml><?xml version="1.0" encoding="utf-8"?>
<p:tagLst xmlns:a="http://schemas.openxmlformats.org/drawingml/2006/main" xmlns:r="http://schemas.openxmlformats.org/officeDocument/2006/relationships" xmlns:p="http://schemas.openxmlformats.org/presentationml/2006/main">
  <p:tag name="NUM" val="5"/>
</p:tagLst>
</file>

<file path=ppt/tags/tag976.xml><?xml version="1.0" encoding="utf-8"?>
<p:tagLst xmlns:a="http://schemas.openxmlformats.org/drawingml/2006/main" xmlns:r="http://schemas.openxmlformats.org/officeDocument/2006/relationships" xmlns:p="http://schemas.openxmlformats.org/presentationml/2006/main">
  <p:tag name="NUM" val="5"/>
</p:tagLst>
</file>

<file path=ppt/tags/tag977.xml><?xml version="1.0" encoding="utf-8"?>
<p:tagLst xmlns:a="http://schemas.openxmlformats.org/drawingml/2006/main" xmlns:r="http://schemas.openxmlformats.org/officeDocument/2006/relationships" xmlns:p="http://schemas.openxmlformats.org/presentationml/2006/main">
  <p:tag name="NUM" val="4"/>
</p:tagLst>
</file>

<file path=ppt/tags/tag978.xml><?xml version="1.0" encoding="utf-8"?>
<p:tagLst xmlns:a="http://schemas.openxmlformats.org/drawingml/2006/main" xmlns:r="http://schemas.openxmlformats.org/officeDocument/2006/relationships" xmlns:p="http://schemas.openxmlformats.org/presentationml/2006/main">
  <p:tag name="NUM" val="1"/>
</p:tagLst>
</file>

<file path=ppt/tags/tag979.xml><?xml version="1.0" encoding="utf-8"?>
<p:tagLst xmlns:a="http://schemas.openxmlformats.org/drawingml/2006/main" xmlns:r="http://schemas.openxmlformats.org/officeDocument/2006/relationships" xmlns:p="http://schemas.openxmlformats.org/presentationml/2006/main">
  <p:tag name="NUM" val="2"/>
</p:tagLst>
</file>

<file path=ppt/tags/tag98.xml><?xml version="1.0" encoding="utf-8"?>
<p:tagLst xmlns:a="http://schemas.openxmlformats.org/drawingml/2006/main" xmlns:r="http://schemas.openxmlformats.org/officeDocument/2006/relationships" xmlns:p="http://schemas.openxmlformats.org/presentationml/2006/main">
  <p:tag name="NUM" val="4"/>
</p:tagLst>
</file>

<file path=ppt/tags/tag980.xml><?xml version="1.0" encoding="utf-8"?>
<p:tagLst xmlns:a="http://schemas.openxmlformats.org/drawingml/2006/main" xmlns:r="http://schemas.openxmlformats.org/officeDocument/2006/relationships" xmlns:p="http://schemas.openxmlformats.org/presentationml/2006/main">
  <p:tag name="NUM" val="6"/>
</p:tagLst>
</file>

<file path=ppt/tags/tag981.xml><?xml version="1.0" encoding="utf-8"?>
<p:tagLst xmlns:a="http://schemas.openxmlformats.org/drawingml/2006/main" xmlns:r="http://schemas.openxmlformats.org/officeDocument/2006/relationships" xmlns:p="http://schemas.openxmlformats.org/presentationml/2006/main">
  <p:tag name="NUM" val="4"/>
</p:tagLst>
</file>

<file path=ppt/tags/tag982.xml><?xml version="1.0" encoding="utf-8"?>
<p:tagLst xmlns:a="http://schemas.openxmlformats.org/drawingml/2006/main" xmlns:r="http://schemas.openxmlformats.org/officeDocument/2006/relationships" xmlns:p="http://schemas.openxmlformats.org/presentationml/2006/main">
  <p:tag name="NUM" val="3"/>
</p:tagLst>
</file>

<file path=ppt/tags/tag983.xml><?xml version="1.0" encoding="utf-8"?>
<p:tagLst xmlns:a="http://schemas.openxmlformats.org/drawingml/2006/main" xmlns:r="http://schemas.openxmlformats.org/officeDocument/2006/relationships" xmlns:p="http://schemas.openxmlformats.org/presentationml/2006/main">
  <p:tag name="NUM" val="1"/>
</p:tagLst>
</file>

<file path=ppt/tags/tag984.xml><?xml version="1.0" encoding="utf-8"?>
<p:tagLst xmlns:a="http://schemas.openxmlformats.org/drawingml/2006/main" xmlns:r="http://schemas.openxmlformats.org/officeDocument/2006/relationships" xmlns:p="http://schemas.openxmlformats.org/presentationml/2006/main">
  <p:tag name="NUM" val="2"/>
</p:tagLst>
</file>

<file path=ppt/tags/tag985.xml><?xml version="1.0" encoding="utf-8"?>
<p:tagLst xmlns:a="http://schemas.openxmlformats.org/drawingml/2006/main" xmlns:r="http://schemas.openxmlformats.org/officeDocument/2006/relationships" xmlns:p="http://schemas.openxmlformats.org/presentationml/2006/main">
  <p:tag name="NUM" val="6"/>
</p:tagLst>
</file>

<file path=ppt/tags/tag986.xml><?xml version="1.0" encoding="utf-8"?>
<p:tagLst xmlns:a="http://schemas.openxmlformats.org/drawingml/2006/main" xmlns:r="http://schemas.openxmlformats.org/officeDocument/2006/relationships" xmlns:p="http://schemas.openxmlformats.org/presentationml/2006/main">
  <p:tag name="NUM" val="4"/>
</p:tagLst>
</file>

<file path=ppt/tags/tag987.xml><?xml version="1.0" encoding="utf-8"?>
<p:tagLst xmlns:a="http://schemas.openxmlformats.org/drawingml/2006/main" xmlns:r="http://schemas.openxmlformats.org/officeDocument/2006/relationships" xmlns:p="http://schemas.openxmlformats.org/presentationml/2006/main">
  <p:tag name="NUM" val="3"/>
</p:tagLst>
</file>

<file path=ppt/tags/tag988.xml><?xml version="1.0" encoding="utf-8"?>
<p:tagLst xmlns:a="http://schemas.openxmlformats.org/drawingml/2006/main" xmlns:r="http://schemas.openxmlformats.org/officeDocument/2006/relationships" xmlns:p="http://schemas.openxmlformats.org/presentationml/2006/main">
  <p:tag name="NUM" val="1"/>
</p:tagLst>
</file>

<file path=ppt/tags/tag989.xml><?xml version="1.0" encoding="utf-8"?>
<p:tagLst xmlns:a="http://schemas.openxmlformats.org/drawingml/2006/main" xmlns:r="http://schemas.openxmlformats.org/officeDocument/2006/relationships" xmlns:p="http://schemas.openxmlformats.org/presentationml/2006/main">
  <p:tag name="NUM" val="2"/>
</p:tagLst>
</file>

<file path=ppt/tags/tag99.xml><?xml version="1.0" encoding="utf-8"?>
<p:tagLst xmlns:a="http://schemas.openxmlformats.org/drawingml/2006/main" xmlns:r="http://schemas.openxmlformats.org/officeDocument/2006/relationships" xmlns:p="http://schemas.openxmlformats.org/presentationml/2006/main">
  <p:tag name="NUM" val="1"/>
</p:tagLst>
</file>

<file path=ppt/tags/tag990.xml><?xml version="1.0" encoding="utf-8"?>
<p:tagLst xmlns:a="http://schemas.openxmlformats.org/drawingml/2006/main" xmlns:r="http://schemas.openxmlformats.org/officeDocument/2006/relationships" xmlns:p="http://schemas.openxmlformats.org/presentationml/2006/main">
  <p:tag name="NUM" val="6"/>
</p:tagLst>
</file>

<file path=ppt/tags/tag991.xml><?xml version="1.0" encoding="utf-8"?>
<p:tagLst xmlns:a="http://schemas.openxmlformats.org/drawingml/2006/main" xmlns:r="http://schemas.openxmlformats.org/officeDocument/2006/relationships" xmlns:p="http://schemas.openxmlformats.org/presentationml/2006/main">
  <p:tag name="NUM" val="4"/>
</p:tagLst>
</file>

<file path=ppt/tags/tag992.xml><?xml version="1.0" encoding="utf-8"?>
<p:tagLst xmlns:a="http://schemas.openxmlformats.org/drawingml/2006/main" xmlns:r="http://schemas.openxmlformats.org/officeDocument/2006/relationships" xmlns:p="http://schemas.openxmlformats.org/presentationml/2006/main">
  <p:tag name="NUM" val="3"/>
</p:tagLst>
</file>

<file path=ppt/tags/tag993.xml><?xml version="1.0" encoding="utf-8"?>
<p:tagLst xmlns:a="http://schemas.openxmlformats.org/drawingml/2006/main" xmlns:r="http://schemas.openxmlformats.org/officeDocument/2006/relationships" xmlns:p="http://schemas.openxmlformats.org/presentationml/2006/main">
  <p:tag name="NUM" val="2"/>
</p:tagLst>
</file>

<file path=ppt/tags/tag994.xml><?xml version="1.0" encoding="utf-8"?>
<p:tagLst xmlns:a="http://schemas.openxmlformats.org/drawingml/2006/main" xmlns:r="http://schemas.openxmlformats.org/officeDocument/2006/relationships" xmlns:p="http://schemas.openxmlformats.org/presentationml/2006/main">
  <p:tag name="NUM" val="3"/>
</p:tagLst>
</file>

<file path=ppt/tags/tag995.xml><?xml version="1.0" encoding="utf-8"?>
<p:tagLst xmlns:a="http://schemas.openxmlformats.org/drawingml/2006/main" xmlns:r="http://schemas.openxmlformats.org/officeDocument/2006/relationships" xmlns:p="http://schemas.openxmlformats.org/presentationml/2006/main">
  <p:tag name="NUM" val="3"/>
</p:tagLst>
</file>

<file path=ppt/tags/tag996.xml><?xml version="1.0" encoding="utf-8"?>
<p:tagLst xmlns:a="http://schemas.openxmlformats.org/drawingml/2006/main" xmlns:r="http://schemas.openxmlformats.org/officeDocument/2006/relationships" xmlns:p="http://schemas.openxmlformats.org/presentationml/2006/main">
  <p:tag name="NUM" val="4"/>
</p:tagLst>
</file>

<file path=ppt/tags/tag997.xml><?xml version="1.0" encoding="utf-8"?>
<p:tagLst xmlns:a="http://schemas.openxmlformats.org/drawingml/2006/main" xmlns:r="http://schemas.openxmlformats.org/officeDocument/2006/relationships" xmlns:p="http://schemas.openxmlformats.org/presentationml/2006/main">
  <p:tag name="NUM" val="6"/>
</p:tagLst>
</file>

<file path=ppt/tags/tag998.xml><?xml version="1.0" encoding="utf-8"?>
<p:tagLst xmlns:a="http://schemas.openxmlformats.org/drawingml/2006/main" xmlns:r="http://schemas.openxmlformats.org/officeDocument/2006/relationships" xmlns:p="http://schemas.openxmlformats.org/presentationml/2006/main">
  <p:tag name="NUM" val="1"/>
</p:tagLst>
</file>

<file path=ppt/tags/tag999.xml><?xml version="1.0" encoding="utf-8"?>
<p:tagLst xmlns:a="http://schemas.openxmlformats.org/drawingml/2006/main" xmlns:r="http://schemas.openxmlformats.org/officeDocument/2006/relationships" xmlns:p="http://schemas.openxmlformats.org/presentationml/2006/main">
  <p:tag name="NUM" val="2"/>
</p:tagLst>
</file>

<file path=ppt/theme/theme1.xml><?xml version="1.0" encoding="utf-8"?>
<a:theme xmlns:a="http://schemas.openxmlformats.org/drawingml/2006/main" name="1_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0_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6_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4_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5_Thème Office">
  <a:themeElements>
    <a:clrScheme name="CROP">
      <a:dk1>
        <a:srgbClr val="000000"/>
      </a:dk1>
      <a:lt1>
        <a:sysClr val="window" lastClr="FFFFFF"/>
      </a:lt1>
      <a:dk2>
        <a:srgbClr val="00AFDC"/>
      </a:dk2>
      <a:lt2>
        <a:srgbClr val="88959E"/>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23828</TotalTime>
  <Words>41470</Words>
  <Application>Microsoft Office PowerPoint</Application>
  <PresentationFormat>Affichage à l'écran (4:3)</PresentationFormat>
  <Paragraphs>15757</Paragraphs>
  <Slides>296</Slides>
  <Notes>53</Notes>
  <HiddenSlides>0</HiddenSlides>
  <MMClips>0</MMClips>
  <ScaleCrop>false</ScaleCrop>
  <HeadingPairs>
    <vt:vector size="4" baseType="variant">
      <vt:variant>
        <vt:lpstr>Thème</vt:lpstr>
      </vt:variant>
      <vt:variant>
        <vt:i4>8</vt:i4>
      </vt:variant>
      <vt:variant>
        <vt:lpstr>Titres des diapositives</vt:lpstr>
      </vt:variant>
      <vt:variant>
        <vt:i4>296</vt:i4>
      </vt:variant>
    </vt:vector>
  </HeadingPairs>
  <TitlesOfParts>
    <vt:vector size="304" baseType="lpstr">
      <vt:lpstr>1_Thème Office</vt:lpstr>
      <vt:lpstr>2_Thème Office</vt:lpstr>
      <vt:lpstr>10_Thème Office</vt:lpstr>
      <vt:lpstr>3_Thème Office</vt:lpstr>
      <vt:lpstr>6_Thème Office</vt:lpstr>
      <vt:lpstr>4_Thème Office</vt:lpstr>
      <vt:lpstr>Thème Office</vt:lpstr>
      <vt:lpstr>5_Thème Office</vt:lpstr>
      <vt:lpstr>Présentation PowerPoint</vt:lpstr>
      <vt:lpstr>TABLE DES MATIÈRES</vt:lpstr>
      <vt:lpstr>Présentation PowerPoint</vt:lpstr>
      <vt:lpstr>Contexte</vt:lpstr>
      <vt:lpstr>Méthodologie</vt:lpstr>
      <vt:lpstr>Méthodologie</vt:lpstr>
      <vt:lpstr>Méthodologie</vt:lpstr>
      <vt:lpstr>Méthodologie</vt:lpstr>
      <vt:lpstr>Méthodologie</vt:lpstr>
      <vt:lpstr>Présentation PowerPoint</vt:lpstr>
      <vt:lpstr>Grands constats</vt:lpstr>
      <vt:lpstr>Grands constats</vt:lpstr>
      <vt:lpstr>Grands constats</vt:lpstr>
      <vt:lpstr>Grands constats</vt:lpstr>
      <vt:lpstr>Grands constats</vt:lpstr>
      <vt:lpstr>Grands constats</vt:lpstr>
      <vt:lpstr>Grands constats</vt:lpstr>
      <vt:lpstr>Grands constats</vt:lpstr>
      <vt:lpstr>Grands constats</vt:lpstr>
      <vt:lpstr>Grands constats</vt:lpstr>
      <vt:lpstr>Grands constats</vt:lpstr>
      <vt:lpstr>Grands constats</vt:lpstr>
      <vt:lpstr>Grands constats</vt:lpstr>
      <vt:lpstr>Grands constats</vt:lpstr>
      <vt:lpstr>Grands constats</vt:lpstr>
      <vt:lpstr>Grands constats</vt:lpstr>
      <vt:lpstr>Présentation PowerPoint</vt:lpstr>
      <vt:lpstr>Avertissement </vt:lpstr>
      <vt:lpstr>Davantage de personnes qui se disent transgenres et/ou non binaires chez les jeunes LGBT </vt:lpstr>
      <vt:lpstr>Davantage de personnes qui se disent bisexuelles, pansexuelles ou asexuelles  chez les jeunes LGBT </vt:lpstr>
      <vt:lpstr>Corrélation de l’orientation sexuelle au genre </vt:lpstr>
      <vt:lpstr>En conséquence des éléments précédents : distribution non linéaire du genre selon l’âge dans notre échantillon </vt:lpstr>
      <vt:lpstr>Estimation de l’incidence de la population LGBT au Canada </vt:lpstr>
      <vt:lpstr>Présentation PowerPoint</vt:lpstr>
      <vt:lpstr>Niveau d’apprivoisement de l’orientation sexuelle et de l’identité de genre </vt:lpstr>
      <vt:lpstr>Niveau d’apprivoisement de l’orientation sexuelle </vt:lpstr>
      <vt:lpstr>Niveau d’apprivoisement de l’orientation sexuelle </vt:lpstr>
      <vt:lpstr>Niveau d’apprivoisement de l’identité de genre</vt:lpstr>
      <vt:lpstr>Niveau d’apprivoisement de l’identité de genre</vt:lpstr>
      <vt:lpstr>Dévoilement de l’orientation sexuelle à l’entourage</vt:lpstr>
      <vt:lpstr>Dévoilement de l’identité de genre à l’entourage</vt:lpstr>
      <vt:lpstr>Identité de genre : âge du début des processus de questionnement, d’acceptation et de dévoilement</vt:lpstr>
      <vt:lpstr>Orientation sexuelle : âge du début des processus de questionnement, d’acceptation et de dévoilement</vt:lpstr>
      <vt:lpstr>Cercles de l’entourage dans lesquels le coming-out est fait </vt:lpstr>
      <vt:lpstr>Cercles de l’entourage dans lesquels le coming-out est fait </vt:lpstr>
      <vt:lpstr>Cercles de l’entourage dans lesquels le coming-out est fait </vt:lpstr>
      <vt:lpstr>Cercles de l’entourage dans lesquels le coming-out est fait </vt:lpstr>
      <vt:lpstr>Cercles de l’entourage dans lesquels le coming-out est fait </vt:lpstr>
      <vt:lpstr>Présentation PowerPoint</vt:lpstr>
      <vt:lpstr>Cercles de l’entourage dans lesquels le coming-out s’est fait en premier</vt:lpstr>
      <vt:lpstr>Cercles de l’entourage dans lesquels le coming-out s’est fait en dernier</vt:lpstr>
      <vt:lpstr>Cercles de l’entourage dans lesquels le coming-out s’est fait en premier</vt:lpstr>
      <vt:lpstr>Cercles de l’entourage dans lesquels le coming-out s’est fait en dernier</vt:lpstr>
      <vt:lpstr>Niveau d’hésitation avant le coming-out selon l’entourage</vt:lpstr>
      <vt:lpstr>Raisons d’hésiter à dévoiler son orientation sexuelle/identité de genre à la famille </vt:lpstr>
      <vt:lpstr>Raisons d’hésiter à dévoiler son orientation sexuelle/identité de genre à la famille </vt:lpstr>
      <vt:lpstr>Raisons d’hésiter à dévoiler son orientation sexuelle/identité de genre à la famille </vt:lpstr>
      <vt:lpstr>Raisons d’hésiter à dévoiler son orientation sexuelle/identité de genre à la famille </vt:lpstr>
      <vt:lpstr>Raisons d’hésiter à dévoiler son orientation sexuelle/identité de genre à la famille </vt:lpstr>
      <vt:lpstr>Raisons d’hésiter à dévoiler son orientation sexuelle/identité de genre aux amis </vt:lpstr>
      <vt:lpstr>Raisons d’hésiter à dévoiler son orientation sexuelle/identité de genre aux amis </vt:lpstr>
      <vt:lpstr>Raisons d’hésiter à dévoiler son orientation sexuelle/identité de genre aux amis </vt:lpstr>
      <vt:lpstr>Raisons d’hésiter à dévoiler son orientation sexuelle/identité de genre aux amis </vt:lpstr>
      <vt:lpstr>Raisons d’hésiter à dévoiler son orientation sexuelle/identité de genre aux amis </vt:lpstr>
      <vt:lpstr>Raisons d’hésiter à dévoiler son orientation sexuelle/identité de genre au travail </vt:lpstr>
      <vt:lpstr>Raisons d’hésiter à dévoiler son orientation sexuelle/identité de genre au travail  </vt:lpstr>
      <vt:lpstr>Raisons d’hésiter à dévoiler son orientation sexuelle/identité de genre au travail  </vt:lpstr>
      <vt:lpstr>Raisons d’hésiter à dévoiler son orientation sexuelle/identité de genre au travail  </vt:lpstr>
      <vt:lpstr>Raisons d’hésiter à dévoiler son orientation sexuelle/identité de genre au travail  </vt:lpstr>
      <vt:lpstr>Raisons d’hésiter à dévoiler son orientation sexuelle/identité de genre à l’école </vt:lpstr>
      <vt:lpstr>Raisons d’hésiter à dévoiler son orientation sexuelle/identité de genre à l’école </vt:lpstr>
      <vt:lpstr>Raisons d’hésiter à dévoiler son orientation sexuelle/identité de genre à l’école </vt:lpstr>
      <vt:lpstr>Raisons d’hésiter à dévoiler son orientation sexuelle/identité de genre à l’école </vt:lpstr>
      <vt:lpstr>Raisons d’hésiter à dévoiler son orientation sexuelle/identité de genre à l’école </vt:lpstr>
      <vt:lpstr>Raisons d’hésiter à dévoiler son orientation sexuelle/identité de genre – comparaison des craintes communes selon l’entourage</vt:lpstr>
      <vt:lpstr>Niveau d’acceptation par l’entourage</vt:lpstr>
      <vt:lpstr>Niveau d’acceptation par l’entourage </vt:lpstr>
      <vt:lpstr>Niveau d’acceptation par l’entourage (suite) </vt:lpstr>
      <vt:lpstr>Niveau d’acceptation par l’entourage (suite) </vt:lpstr>
      <vt:lpstr>Niveau d’acceptation par l’entourage (suite) </vt:lpstr>
      <vt:lpstr>Niveau d’acceptation par l’entourage (suite) </vt:lpstr>
      <vt:lpstr>Niveau d’acceptation par l’entourage </vt:lpstr>
      <vt:lpstr>Niveau d’acceptation par l’entourage (suite) </vt:lpstr>
      <vt:lpstr>Fréquence à laquelle des malaises sont ressentis dans l’entourage</vt:lpstr>
      <vt:lpstr>Fréquence à laquelle des malaises sont ressentis dans l’entourage</vt:lpstr>
      <vt:lpstr>Fréquence à laquelle des malaises sont ressentis dans l’entourage </vt:lpstr>
      <vt:lpstr>Fréquence à laquelle des malaises sont ressentis dans l’entourage</vt:lpstr>
      <vt:lpstr>Niveau d’écoute et de soutien obtenu dans la famille</vt:lpstr>
      <vt:lpstr>Niveau d’écoute et de soutien obtenu dans la famille </vt:lpstr>
      <vt:lpstr>Niveau d’écoute et de soutien obtenu dans la famille </vt:lpstr>
      <vt:lpstr>Niveau d’écoute et de soutien obtenu dans la famille </vt:lpstr>
      <vt:lpstr>Niveau d’écoute et de soutien obtenu dans la famille </vt:lpstr>
      <vt:lpstr>Réactions de la famille au coming-out </vt:lpstr>
      <vt:lpstr>Réactions de la famille au coming-out</vt:lpstr>
      <vt:lpstr>Réactions de la famille au coming-out </vt:lpstr>
      <vt:lpstr>Réactions de la famille au coming-out</vt:lpstr>
      <vt:lpstr>Impact du coming-out sur la relation familiale</vt:lpstr>
      <vt:lpstr>Impact du coming-out sur la relation familiale</vt:lpstr>
      <vt:lpstr>Impact du coming-out sur la relation familiale</vt:lpstr>
      <vt:lpstr>Impact du coming-out sur la relation familiale</vt:lpstr>
      <vt:lpstr>Réactions des amis au coming-out </vt:lpstr>
      <vt:lpstr>Réactions des amis au coming-out </vt:lpstr>
      <vt:lpstr>Réactions des amis au coming-out </vt:lpstr>
      <vt:lpstr>Réactions des amis au coming-out </vt:lpstr>
      <vt:lpstr>Réactions des amis au coming-out </vt:lpstr>
      <vt:lpstr>Réactions des amis au coming-out </vt:lpstr>
      <vt:lpstr>Réactions des amis au coming-out </vt:lpstr>
      <vt:lpstr>Réactions du milieu de travail au coming-out </vt:lpstr>
      <vt:lpstr>Réactions du milieu de travail au coming-out </vt:lpstr>
      <vt:lpstr>Réactions du milieu de travail au coming-out </vt:lpstr>
      <vt:lpstr>Réactions du milieu de travail au coming-out </vt:lpstr>
      <vt:lpstr>Réactions du milieu d’études au coming-out </vt:lpstr>
      <vt:lpstr>Réactions du milieu d’études au coming-out </vt:lpstr>
      <vt:lpstr>Réactions du milieu d’études au coming-out </vt:lpstr>
      <vt:lpstr>Réactions du milieu d’études au coming-out </vt:lpstr>
      <vt:lpstr>Rapprochement des hésitations et des réactions : famille</vt:lpstr>
      <vt:lpstr>Rapprochement des hésitations et des réactions : amis</vt:lpstr>
      <vt:lpstr>Rapprochement des hésitations et des réactions : travail</vt:lpstr>
      <vt:lpstr>Rapprochement des hésitations et des réactions : milieu d’études</vt:lpstr>
      <vt:lpstr>Sources de support les plus bénéfiques </vt:lpstr>
      <vt:lpstr>Sources de support les plus bénéfiques </vt:lpstr>
      <vt:lpstr>Sources de support les plus bénéfiques (suite)</vt:lpstr>
      <vt:lpstr>Aspects les plus bénéfiques dans le support obtenu </vt:lpstr>
      <vt:lpstr>Aspects les plus bénéfiques dans le support obtenu </vt:lpstr>
      <vt:lpstr>Aspects les plus bénéfiques dans le support obtenu </vt:lpstr>
      <vt:lpstr>Aspects les plus bénéfiques dans le support obtenu </vt:lpstr>
      <vt:lpstr>Aspects les plus bénéfiques dans le support obtenu </vt:lpstr>
      <vt:lpstr>Perception d’adéquation des ressources </vt:lpstr>
      <vt:lpstr>Perception d’adéquation des ressources</vt:lpstr>
      <vt:lpstr>Perception d’adéquation des ressources </vt:lpstr>
      <vt:lpstr>Perception d’adéquation des ressources</vt:lpstr>
      <vt:lpstr>Besoins en ressources </vt:lpstr>
      <vt:lpstr>Besoins en ressources</vt:lpstr>
      <vt:lpstr>Besoins en ressources (suite) </vt:lpstr>
      <vt:lpstr>Besoins en ressources</vt:lpstr>
      <vt:lpstr>Besoins en ressources (suite) </vt:lpstr>
      <vt:lpstr>Besoins en ressources</vt:lpstr>
      <vt:lpstr>Besoins en ressources (suite) </vt:lpstr>
      <vt:lpstr>Proportion de personnes transgenres ayant suivi ou ayant l’intention de suivre des traitements médicaux </vt:lpstr>
      <vt:lpstr>Présentation PowerPoint</vt:lpstr>
      <vt:lpstr>Sentiment d’ouverture de différents groupes sociaux à la diversité sexuelle et de genre</vt:lpstr>
      <vt:lpstr>Perception de l’ouverture de la société canadienne à faire des efforts pour intégrer les personnes LGBT </vt:lpstr>
      <vt:lpstr>Perception de l’ouverture de la société canadienne à faire des efforts pour intégrer les personnes LGBT </vt:lpstr>
      <vt:lpstr>Perception de l’ouverture de la société canadienne à faire des efforts pour intégrer les personnes LGBT </vt:lpstr>
      <vt:lpstr>Perception de l’ouverture de la société canadienne à faire des efforts pour intégrer les personnes LGBT </vt:lpstr>
      <vt:lpstr>Niveau de préoccupation à l’égard de la montée des idéologies conservatrices</vt:lpstr>
      <vt:lpstr>Niveau de préoccupation à l’égard de la montée des idéologies conservatrices</vt:lpstr>
      <vt:lpstr>Niveau de préoccupation à l’égard de la montée des idéologies conservatrices</vt:lpstr>
      <vt:lpstr>Sentiment d’être personnellement intégré à la société </vt:lpstr>
      <vt:lpstr>Sentiment d’être personnellement intégré à la société </vt:lpstr>
      <vt:lpstr>Sentiment d’être personnellement intégré à la société </vt:lpstr>
      <vt:lpstr>Sentiment d’être personnellement intégré à la société </vt:lpstr>
      <vt:lpstr>Aisance à manifester de l’affection à son partenaire amoureux dans différentes situations</vt:lpstr>
      <vt:lpstr>Sentiment de malaise chez les autres par rapport à l’apparence ou au comportement des personnes transgenres</vt:lpstr>
      <vt:lpstr>Sentiment d’avoir vécu de la discrimination </vt:lpstr>
      <vt:lpstr>Sentiment d’avoir vécu de la discrimination</vt:lpstr>
      <vt:lpstr>Sentiment d’avoir vécu de la discrimination</vt:lpstr>
      <vt:lpstr>Contexte et type de discrimination subi </vt:lpstr>
      <vt:lpstr>Contexte et type de discrimination subi </vt:lpstr>
      <vt:lpstr>Contexte et type de discrimination subi </vt:lpstr>
      <vt:lpstr>Contexte et type de discrimination subi </vt:lpstr>
      <vt:lpstr>Interventions à renforcer pour favoriser le bien-être et l’intégration des personnes LGBT dans la société canadienne actuelle </vt:lpstr>
      <vt:lpstr>Interventions à renforcer pour favoriser le bien-être et l’intégration des personnes LGBT dans la société canadienne actuelle</vt:lpstr>
      <vt:lpstr>Interventions à renforcer pour favoriser le bien-être et l’intégration des personnes LGBT dans la société canadienne actuelle</vt:lpstr>
      <vt:lpstr>Interventions à renforcer pour favoriser le bien-être et l’intégration des personnes LGBT dans la société canadienne actuelle</vt:lpstr>
      <vt:lpstr>Stéréotypes à faire évoluer pour favoriser le bien-être et l’intégration des personnes LGBT dans la société canadienne actuelle </vt:lpstr>
      <vt:lpstr>Stéréotypes à faire évoluer pour favoriser le bien-être et l’intégration des personnes LGBT dans la société canadienne actuelle </vt:lpstr>
      <vt:lpstr>Stéréotypes à faire évoluer pour favoriser le bien-être et l’intégration des personnes LGBT dans la société canadienne actuelle </vt:lpstr>
      <vt:lpstr>Stéréotypes à faire évoluer pour favoriser le bien-être et l’intégration des personnes LGBT dans la société canadienne actuelle </vt:lpstr>
      <vt:lpstr>Stéréotypes à faire évoluer pour favoriser le bien-être et l’intégration des personnes LGBT dans la société canadienne actuelle </vt:lpstr>
      <vt:lpstr>Perceptions de la représentation des personnes LGBT dans les médias canadiens</vt:lpstr>
      <vt:lpstr>Perceptions de la représentation des personnes LGBT dans les médias canadiens</vt:lpstr>
      <vt:lpstr>Perceptions de la représentation des personnes LGBT dans les médias canadiens</vt:lpstr>
      <vt:lpstr>Perceptions de la représentation des personnes LGBT dans les médias canadiens</vt:lpstr>
      <vt:lpstr>Présentation PowerPoint</vt:lpstr>
      <vt:lpstr>Sentiment d’appartenance au mouvement LGBT</vt:lpstr>
      <vt:lpstr>Sentiment d’appartenance au mouvement LGBT</vt:lpstr>
      <vt:lpstr>Sentiment d’appartenance au mouvement LGBT</vt:lpstr>
      <vt:lpstr>Sentiment d’appartenance au mouvement LGBT</vt:lpstr>
      <vt:lpstr>Capacité des mouvements LGBT à véhiculer  les valeurs de tous</vt:lpstr>
      <vt:lpstr>Capacité des mouvements LGBT à véhiculer  les valeurs de tous</vt:lpstr>
      <vt:lpstr>Capacité des mouvements LGBT à véhiculer  les valeurs de tous</vt:lpstr>
      <vt:lpstr>Capacité des mouvements LGBT à véhiculer  les valeurs de tous</vt:lpstr>
      <vt:lpstr>Capacité des mouvements LGBT à véhiculer  les valeurs de tous</vt:lpstr>
      <vt:lpstr>Améliorations suggérées dans la représentation des valeurs du plus grand nombre par les mouvements LGBT</vt:lpstr>
      <vt:lpstr>Améliorations suggérées dans la représentation des valeurs du plus grand nombre par les mouvements LGBT</vt:lpstr>
      <vt:lpstr>Améliorations suggérées dans la représentation des valeurs du plus grand nombre par les mouvements LGBT</vt:lpstr>
      <vt:lpstr>Améliorations suggérées dans la représentation des valeurs du plus grand nombre par les mouvements LGBT</vt:lpstr>
      <vt:lpstr>Perception de l’existence de stéréotypes au sein des communautés LGBT</vt:lpstr>
      <vt:lpstr>Perception de l’existence de stéréotypes au sein des communautés LGBT</vt:lpstr>
      <vt:lpstr>Perception de l’existence de stéréotypes au sein des communautés LGBT</vt:lpstr>
      <vt:lpstr>Perception de l’existence de stéréotypes au sein des communautés LGBT</vt:lpstr>
      <vt:lpstr>Stéréotypes observés au sein des communautés LGBT</vt:lpstr>
      <vt:lpstr>Stéréotypes observés au sein des communautés LGBT</vt:lpstr>
      <vt:lpstr>Stéréotypes observés au sein des communautés LGBT</vt:lpstr>
      <vt:lpstr>Stéréotypes observés au sein de la communauté LGBT</vt:lpstr>
      <vt:lpstr>Présentation PowerPoint</vt:lpstr>
      <vt:lpstr>Capacité à bien vivre avec son orientation sexuelle / identité de genre</vt:lpstr>
      <vt:lpstr>Présentation PowerPoint</vt:lpstr>
      <vt:lpstr>Capacité à bien vivre avec son orientation sexuelle / identité de genre</vt:lpstr>
      <vt:lpstr>Présentation PowerPoint</vt:lpstr>
      <vt:lpstr>Impact de l’orientation sexuelle / identité de genre sur la qualité de vie</vt:lpstr>
      <vt:lpstr>Impact de l’orientation sexuelle / identité de genre sur le lieu de résidence </vt:lpstr>
      <vt:lpstr>Impact de l’orientation sexuelle / identité de genre sur le lieu de résidence </vt:lpstr>
      <vt:lpstr>Impact de l’orientation sexuelle / identité de genre sur le lieu de résidence </vt:lpstr>
      <vt:lpstr>Impact de l’orientation sexuelle / identité de genre sur le lieu de résidence </vt:lpstr>
      <vt:lpstr>Impact de l’orientation sexuelle / identité de genre  sur le lieu de résidence </vt:lpstr>
      <vt:lpstr>Sentiments dépressifs en lien avec l’orientation sexuelle / l’identité de genre </vt:lpstr>
      <vt:lpstr>Manifestation de sentiments dépressifs en lien avec l’orientation sexuelle / identité de genre </vt:lpstr>
      <vt:lpstr>Manifestation de sentiments dépressifs en lien avec l’orientation sexuelle / identité de genre </vt:lpstr>
      <vt:lpstr>Manifestation de sentiments dépressifs en lien avec l’orientation sexuelle / identité de genre </vt:lpstr>
      <vt:lpstr>Défis à surmonter </vt:lpstr>
      <vt:lpstr>Défis à surmonter </vt:lpstr>
      <vt:lpstr>Défis à surmonter </vt:lpstr>
      <vt:lpstr>Défis à surmonter </vt:lpstr>
      <vt:lpstr>Avantages ou possibilités perçues </vt:lpstr>
      <vt:lpstr>Présentation PowerPoint</vt:lpstr>
      <vt:lpstr>Présentation PowerPoint</vt:lpstr>
      <vt:lpstr>Présentation PowerPoint</vt:lpstr>
      <vt:lpstr>Présentation PowerPoint</vt:lpstr>
      <vt:lpstr>Présentation PowerPoint</vt:lpstr>
      <vt:lpstr>Présentation PowerPoint</vt:lpstr>
      <vt:lpstr>Fréquence de sortie dans des lieux fréquentés par la communauté LGBT</vt:lpstr>
      <vt:lpstr>Fréquence de sortie dans des lieux fréquentés par la communauté LGBT</vt:lpstr>
      <vt:lpstr>Fréquence de sortie dans des lieux fréquentés par la communauté LGBT</vt:lpstr>
      <vt:lpstr>Fréquence de sortie dans des lieux fréquentés par la communauté LGBT</vt:lpstr>
      <vt:lpstr>Composition du cercle d’amis</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Genre du partenaire à la première relation sexuelle </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vector>
  </TitlesOfParts>
  <Company>Microsoft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Anne Bouchart d’Orval</dc:creator>
  <cp:lastModifiedBy>Céline Berre</cp:lastModifiedBy>
  <cp:revision>1641</cp:revision>
  <cp:lastPrinted>2017-07-28T16:35:10Z</cp:lastPrinted>
  <dcterms:created xsi:type="dcterms:W3CDTF">2011-04-13T12:46:45Z</dcterms:created>
  <dcterms:modified xsi:type="dcterms:W3CDTF">2017-07-28T21:55:47Z</dcterms:modified>
</cp:coreProperties>
</file>