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3.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4.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5.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76" r:id="rId2"/>
    <p:sldMasterId id="2147483918" r:id="rId3"/>
    <p:sldMasterId id="2147484111" r:id="rId4"/>
    <p:sldMasterId id="2147484152" r:id="rId5"/>
    <p:sldMasterId id="2147484189" r:id="rId6"/>
  </p:sldMasterIdLst>
  <p:notesMasterIdLst>
    <p:notesMasterId r:id="rId59"/>
  </p:notesMasterIdLst>
  <p:handoutMasterIdLst>
    <p:handoutMasterId r:id="rId60"/>
  </p:handoutMasterIdLst>
  <p:sldIdLst>
    <p:sldId id="596" r:id="rId7"/>
    <p:sldId id="1006" r:id="rId8"/>
    <p:sldId id="1008" r:id="rId9"/>
    <p:sldId id="1009" r:id="rId10"/>
    <p:sldId id="1010" r:id="rId11"/>
    <p:sldId id="1011" r:id="rId12"/>
    <p:sldId id="1012" r:id="rId13"/>
    <p:sldId id="1013" r:id="rId14"/>
    <p:sldId id="1014" r:id="rId15"/>
    <p:sldId id="1015" r:id="rId16"/>
    <p:sldId id="1016" r:id="rId17"/>
    <p:sldId id="957" r:id="rId18"/>
    <p:sldId id="1000" r:id="rId19"/>
    <p:sldId id="997" r:id="rId20"/>
    <p:sldId id="959" r:id="rId21"/>
    <p:sldId id="960" r:id="rId22"/>
    <p:sldId id="961" r:id="rId23"/>
    <p:sldId id="1001" r:id="rId24"/>
    <p:sldId id="962" r:id="rId25"/>
    <p:sldId id="963" r:id="rId26"/>
    <p:sldId id="964" r:id="rId27"/>
    <p:sldId id="966" r:id="rId28"/>
    <p:sldId id="967" r:id="rId29"/>
    <p:sldId id="968" r:id="rId30"/>
    <p:sldId id="969" r:id="rId31"/>
    <p:sldId id="970" r:id="rId32"/>
    <p:sldId id="971" r:id="rId33"/>
    <p:sldId id="972" r:id="rId34"/>
    <p:sldId id="999" r:id="rId35"/>
    <p:sldId id="973" r:id="rId36"/>
    <p:sldId id="974" r:id="rId37"/>
    <p:sldId id="975" r:id="rId38"/>
    <p:sldId id="976" r:id="rId39"/>
    <p:sldId id="1002" r:id="rId40"/>
    <p:sldId id="977" r:id="rId41"/>
    <p:sldId id="980" r:id="rId42"/>
    <p:sldId id="1004" r:id="rId43"/>
    <p:sldId id="978" r:id="rId44"/>
    <p:sldId id="979" r:id="rId45"/>
    <p:sldId id="984" r:id="rId46"/>
    <p:sldId id="985" r:id="rId47"/>
    <p:sldId id="986" r:id="rId48"/>
    <p:sldId id="1003" r:id="rId49"/>
    <p:sldId id="993" r:id="rId50"/>
    <p:sldId id="981" r:id="rId51"/>
    <p:sldId id="1005" r:id="rId52"/>
    <p:sldId id="982" r:id="rId53"/>
    <p:sldId id="988" r:id="rId54"/>
    <p:sldId id="983" r:id="rId55"/>
    <p:sldId id="987" r:id="rId56"/>
    <p:sldId id="989" r:id="rId57"/>
    <p:sldId id="289" r:id="rId58"/>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4BD"/>
    <a:srgbClr val="C3D69B"/>
    <a:srgbClr val="9BBB59"/>
    <a:srgbClr val="77933C"/>
    <a:srgbClr val="EFF6C6"/>
    <a:srgbClr val="5A5A5A"/>
    <a:srgbClr val="7F7F7F"/>
    <a:srgbClr val="A6A6A6"/>
    <a:srgbClr val="EFF4E4"/>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456" autoAdjust="0"/>
    <p:restoredTop sz="99882" autoAdjust="0"/>
  </p:normalViewPr>
  <p:slideViewPr>
    <p:cSldViewPr>
      <p:cViewPr varScale="1">
        <p:scale>
          <a:sx n="83" d="100"/>
          <a:sy n="83" d="100"/>
        </p:scale>
        <p:origin x="-2512" y="-104"/>
      </p:cViewPr>
      <p:guideLst>
        <p:guide orient="horz" pos="1888"/>
        <p:guide pos="5148"/>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9984"/>
    </p:cViewPr>
  </p:sorterViewPr>
  <p:notesViewPr>
    <p:cSldViewPr>
      <p:cViewPr varScale="1">
        <p:scale>
          <a:sx n="66" d="100"/>
          <a:sy n="66" d="100"/>
        </p:scale>
        <p:origin x="-327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notesMaster" Target="notesMasters/notesMaster1.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Excel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725508607812"/>
          <c:y val="0.0259706148060225"/>
          <c:w val="0.522274491392188"/>
          <c:h val="0.880159968878923"/>
        </c:manualLayout>
      </c:layout>
      <c:barChart>
        <c:barDir val="bar"/>
        <c:grouping val="stacked"/>
        <c:varyColors val="0"/>
        <c:ser>
          <c:idx val="0"/>
          <c:order val="0"/>
          <c:tx>
            <c:strRef>
              <c:f>Feuil1!$B$1</c:f>
              <c:strCache>
                <c:ptCount val="1"/>
                <c:pt idx="0">
                  <c:v>Fréquentation totale</c:v>
                </c:pt>
              </c:strCache>
            </c:strRef>
          </c:tx>
          <c:spPr>
            <a:solidFill>
              <a:schemeClr val="accent3">
                <a:lumMod val="75000"/>
              </a:schemeClr>
            </a:solidFill>
          </c:spPr>
          <c:invertIfNegative val="0"/>
          <c:dLbls>
            <c:dLbl>
              <c:idx val="1"/>
              <c:layout>
                <c:manualLayout>
                  <c:x val="-0.000169518847397229"/>
                  <c:y val="-0.00011786087334469"/>
                </c:manualLayout>
              </c:layout>
              <c:dLblPos val="ctr"/>
              <c:showLegendKey val="0"/>
              <c:showVal val="1"/>
              <c:showCatName val="0"/>
              <c:showSerName val="0"/>
              <c:showPercent val="0"/>
              <c:showBubbleSize val="0"/>
            </c:dLbl>
            <c:dLbl>
              <c:idx val="2"/>
              <c:layout>
                <c:manualLayout>
                  <c:x val="-0.000536890062204736"/>
                  <c:y val="-5.849229216177E-5"/>
                </c:manualLayout>
              </c:layout>
              <c:dLblPos val="ctr"/>
              <c:showLegendKey val="0"/>
              <c:showVal val="1"/>
              <c:showCatName val="0"/>
              <c:showSerName val="0"/>
              <c:showPercent val="0"/>
              <c:showBubbleSize val="0"/>
            </c:dLbl>
            <c:dLbl>
              <c:idx val="3"/>
              <c:layout>
                <c:manualLayout>
                  <c:x val="0.00710684128604722"/>
                  <c:y val="-5.00963805941385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0298294093015691"/>
                  <c:y val="8.76289021150112E-7"/>
                </c:manualLayout>
              </c:layout>
              <c:spPr>
                <a:noFill/>
                <a:ln>
                  <a:noFill/>
                </a:ln>
                <a:effectLs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0.0252358825825172"/>
                  <c:y val="4.38144510575056E-7"/>
                </c:manualLayout>
              </c:layout>
              <c:spPr>
                <a:noFill/>
                <a:ln>
                  <a:noFill/>
                </a:ln>
                <a:effectLs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0.0239500230466057"/>
                  <c:y val="-0.00284070993431348"/>
                </c:manualLayout>
              </c:layout>
              <c:spPr>
                <a:noFill/>
                <a:ln>
                  <a:noFill/>
                </a:ln>
                <a:effectLs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dLbl>
            <c:dLbl>
              <c:idx val="7"/>
              <c:layout>
                <c:manualLayout>
                  <c:x val="0.00710684128604722"/>
                  <c:y val="0.00568242577834702"/>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Canadiens</c:v>
                </c:pt>
                <c:pt idx="1">
                  <c:v>Européens </c:v>
                </c:pt>
                <c:pt idx="2">
                  <c:v>Autochtones</c:v>
                </c:pt>
                <c:pt idx="3">
                  <c:v>Asiatiques</c:v>
                </c:pt>
                <c:pt idx="4">
                  <c:v>Amérique latine</c:v>
                </c:pt>
                <c:pt idx="5">
                  <c:v>Caribéens </c:v>
                </c:pt>
                <c:pt idx="6">
                  <c:v>Africains/Afro-Américains</c:v>
                </c:pt>
              </c:strCache>
            </c:strRef>
          </c:cat>
          <c:val>
            <c:numRef>
              <c:f>Feuil1!$B$2:$B$8</c:f>
              <c:numCache>
                <c:formatCode>0%</c:formatCode>
                <c:ptCount val="7"/>
                <c:pt idx="0">
                  <c:v>0.68</c:v>
                </c:pt>
                <c:pt idx="1">
                  <c:v>0.38</c:v>
                </c:pt>
                <c:pt idx="2">
                  <c:v>0.1</c:v>
                </c:pt>
                <c:pt idx="3">
                  <c:v>0.08</c:v>
                </c:pt>
                <c:pt idx="4">
                  <c:v>0.02</c:v>
                </c:pt>
                <c:pt idx="5">
                  <c:v>0.01</c:v>
                </c:pt>
                <c:pt idx="6">
                  <c:v>0.01</c:v>
                </c:pt>
              </c:numCache>
            </c:numRef>
          </c:val>
        </c:ser>
        <c:dLbls>
          <c:showLegendKey val="0"/>
          <c:showVal val="0"/>
          <c:showCatName val="0"/>
          <c:showSerName val="0"/>
          <c:showPercent val="0"/>
          <c:showBubbleSize val="0"/>
        </c:dLbls>
        <c:gapWidth val="60"/>
        <c:overlap val="100"/>
        <c:axId val="-2139736856"/>
        <c:axId val="-2139746456"/>
      </c:barChart>
      <c:catAx>
        <c:axId val="-2139736856"/>
        <c:scaling>
          <c:orientation val="maxMin"/>
        </c:scaling>
        <c:delete val="0"/>
        <c:axPos val="l"/>
        <c:numFmt formatCode="General" sourceLinked="1"/>
        <c:majorTickMark val="out"/>
        <c:minorTickMark val="none"/>
        <c:tickLblPos val="nextTo"/>
        <c:txPr>
          <a:bodyPr/>
          <a:lstStyle/>
          <a:p>
            <a:pPr>
              <a:defRPr sz="14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2139746456"/>
        <c:crosses val="autoZero"/>
        <c:auto val="1"/>
        <c:lblAlgn val="ctr"/>
        <c:lblOffset val="100"/>
        <c:noMultiLvlLbl val="0"/>
      </c:catAx>
      <c:valAx>
        <c:axId val="-2139746456"/>
        <c:scaling>
          <c:orientation val="minMax"/>
          <c:max val="1.1"/>
          <c:min val="0.0"/>
        </c:scaling>
        <c:delete val="1"/>
        <c:axPos val="t"/>
        <c:numFmt formatCode="0%" sourceLinked="1"/>
        <c:majorTickMark val="out"/>
        <c:minorTickMark val="none"/>
        <c:tickLblPos val="nextTo"/>
        <c:crossAx val="-2139736856"/>
        <c:crosses val="autoZero"/>
        <c:crossBetween val="between"/>
        <c:majorUnit val="0.2"/>
        <c:minorUnit val="0.02"/>
      </c:valAx>
    </c:plotArea>
    <c:plotVisOnly val="1"/>
    <c:dispBlanksAs val="gap"/>
    <c:showDLblsOverMax val="0"/>
  </c:chart>
  <c:txPr>
    <a:bodyPr/>
    <a:lstStyle/>
    <a:p>
      <a:pPr>
        <a:defRPr sz="1800"/>
      </a:pPr>
      <a:endParaRPr lang="fr-F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7253277-E5BD-44A8-8450-70384FB2FB4D}" type="datetimeFigureOut">
              <a:rPr lang="fr-CA" smtClean="0"/>
              <a:t>17-08-04</a:t>
            </a:fld>
            <a:endParaRPr lang="fr-CA"/>
          </a:p>
        </p:txBody>
      </p:sp>
      <p:sp>
        <p:nvSpPr>
          <p:cNvPr id="4" name="Espace réservé du pied de page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5A75275-5E74-4ECB-B84C-36E579181822}" type="slidenum">
              <a:rPr lang="fr-CA" smtClean="0"/>
              <a:t>‹#›</a:t>
            </a:fld>
            <a:endParaRPr lang="fr-CA"/>
          </a:p>
        </p:txBody>
      </p:sp>
    </p:spTree>
    <p:extLst>
      <p:ext uri="{BB962C8B-B14F-4D97-AF65-F5344CB8AC3E}">
        <p14:creationId xmlns:p14="http://schemas.microsoft.com/office/powerpoint/2010/main" val="914904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946" cy="464345"/>
          </a:xfrm>
          <a:prstGeom prst="rect">
            <a:avLst/>
          </a:prstGeom>
        </p:spPr>
        <p:txBody>
          <a:bodyPr vert="horz" lIns="91257" tIns="45629" rIns="91257" bIns="45629" rtlCol="0"/>
          <a:lstStyle>
            <a:lvl1pPr algn="l">
              <a:defRPr sz="1200"/>
            </a:lvl1pPr>
          </a:lstStyle>
          <a:p>
            <a:endParaRPr lang="en-CA"/>
          </a:p>
        </p:txBody>
      </p:sp>
      <p:sp>
        <p:nvSpPr>
          <p:cNvPr id="3" name="Espace réservé de la date 2"/>
          <p:cNvSpPr>
            <a:spLocks noGrp="1"/>
          </p:cNvSpPr>
          <p:nvPr>
            <p:ph type="dt" idx="1"/>
          </p:nvPr>
        </p:nvSpPr>
        <p:spPr>
          <a:xfrm>
            <a:off x="3970871" y="0"/>
            <a:ext cx="3037946" cy="464345"/>
          </a:xfrm>
          <a:prstGeom prst="rect">
            <a:avLst/>
          </a:prstGeom>
        </p:spPr>
        <p:txBody>
          <a:bodyPr vert="horz" lIns="91257" tIns="45629" rIns="91257" bIns="45629" rtlCol="0"/>
          <a:lstStyle>
            <a:lvl1pPr algn="r">
              <a:defRPr sz="1200"/>
            </a:lvl1pPr>
          </a:lstStyle>
          <a:p>
            <a:fld id="{FEA78D4A-1A98-4E3D-8096-34EEF9DF88BB}" type="datetimeFigureOut">
              <a:rPr lang="en-CA" smtClean="0"/>
              <a:t>17-08-04</a:t>
            </a:fld>
            <a:endParaRPr lang="en-CA"/>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257" tIns="45629" rIns="91257" bIns="45629" rtlCol="0" anchor="ctr"/>
          <a:lstStyle/>
          <a:p>
            <a:endParaRPr lang="en-CA"/>
          </a:p>
        </p:txBody>
      </p:sp>
      <p:sp>
        <p:nvSpPr>
          <p:cNvPr id="5" name="Espace réservé des commentaires 4"/>
          <p:cNvSpPr>
            <a:spLocks noGrp="1"/>
          </p:cNvSpPr>
          <p:nvPr>
            <p:ph type="body" sz="quarter" idx="3"/>
          </p:nvPr>
        </p:nvSpPr>
        <p:spPr>
          <a:xfrm>
            <a:off x="701674" y="4415236"/>
            <a:ext cx="5607053" cy="4183855"/>
          </a:xfrm>
          <a:prstGeom prst="rect">
            <a:avLst/>
          </a:prstGeom>
        </p:spPr>
        <p:txBody>
          <a:bodyPr vert="horz" lIns="91257" tIns="45629" rIns="91257" bIns="45629"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6" name="Espace réservé du pied de page 5"/>
          <p:cNvSpPr>
            <a:spLocks noGrp="1"/>
          </p:cNvSpPr>
          <p:nvPr>
            <p:ph type="ftr" sz="quarter" idx="4"/>
          </p:nvPr>
        </p:nvSpPr>
        <p:spPr>
          <a:xfrm>
            <a:off x="0" y="8830471"/>
            <a:ext cx="3037946" cy="464345"/>
          </a:xfrm>
          <a:prstGeom prst="rect">
            <a:avLst/>
          </a:prstGeom>
        </p:spPr>
        <p:txBody>
          <a:bodyPr vert="horz" lIns="91257" tIns="45629" rIns="91257" bIns="45629"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970871" y="8830471"/>
            <a:ext cx="3037946" cy="464345"/>
          </a:xfrm>
          <a:prstGeom prst="rect">
            <a:avLst/>
          </a:prstGeom>
        </p:spPr>
        <p:txBody>
          <a:bodyPr vert="horz" lIns="91257" tIns="45629" rIns="91257" bIns="45629" rtlCol="0" anchor="b"/>
          <a:lstStyle>
            <a:lvl1pPr algn="r">
              <a:defRPr sz="1200"/>
            </a:lvl1pPr>
          </a:lstStyle>
          <a:p>
            <a:fld id="{354AB965-D607-4121-B5A7-17BD1E7FA4FF}" type="slidenum">
              <a:rPr lang="en-CA" smtClean="0"/>
              <a:t>‹#›</a:t>
            </a:fld>
            <a:endParaRPr lang="en-CA"/>
          </a:p>
        </p:txBody>
      </p:sp>
    </p:spTree>
    <p:extLst>
      <p:ext uri="{BB962C8B-B14F-4D97-AF65-F5344CB8AC3E}">
        <p14:creationId xmlns:p14="http://schemas.microsoft.com/office/powerpoint/2010/main" val="11038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Rot="1" noChangeAspect="1" noChangeArrowheads="1" noTextEdit="1"/>
          </p:cNvSpPr>
          <p:nvPr>
            <p:ph type="sldImg"/>
          </p:nvPr>
        </p:nvSpPr>
        <p:spPr>
          <a:xfrm>
            <a:off x="1182688" y="695325"/>
            <a:ext cx="4648200" cy="3486150"/>
          </a:xfrm>
          <a:ln/>
        </p:spPr>
      </p:sp>
      <p:sp>
        <p:nvSpPr>
          <p:cNvPr id="658435" name="Rectangle 3"/>
          <p:cNvSpPr>
            <a:spLocks noGrp="1" noChangeArrowheads="1"/>
          </p:cNvSpPr>
          <p:nvPr>
            <p:ph type="body" idx="1"/>
          </p:nvPr>
        </p:nvSpPr>
        <p:spPr>
          <a:xfrm>
            <a:off x="935635" y="4416103"/>
            <a:ext cx="5139135" cy="4183995"/>
          </a:xfrm>
        </p:spPr>
        <p:txBody>
          <a:bodyPr/>
          <a:lstStyle/>
          <a:p>
            <a:endParaRPr lang="fr-FR" dirty="0" smtClean="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jpeg"/><Relationship Id="rId3" Type="http://schemas.openxmlformats.org/officeDocument/2006/relationships/image" Target="../media/image2.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jpeg"/><Relationship Id="rId3" Type="http://schemas.openxmlformats.org/officeDocument/2006/relationships/image" Target="../media/image2.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1.wdp"/><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e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jpe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eg"/></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jpeg"/></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eg"/></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jpeg"/></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e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jpeg"/></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ransition Pag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5249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2066380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5A0A6E0B-FD1D-4D12-9EE6-AEBA239D8529}" type="datetime1">
              <a:rPr lang="fr-FR" smtClean="0">
                <a:solidFill>
                  <a:srgbClr val="000000">
                    <a:tint val="75000"/>
                  </a:srgbClr>
                </a:solidFill>
              </a:rPr>
              <a:pPr/>
              <a:t>17-08-04</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5941415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Transition Page">
    <p:bg>
      <p:bgPr>
        <a:solidFill>
          <a:srgbClr val="B5CC2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09906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rgbClr val="B5CC2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3212251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rgbClr val="B5CC2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9433" y="84689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0079447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801" y="1271397"/>
            <a:ext cx="5311774"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smtClean="0"/>
              <a:t>Table of contents</a:t>
            </a:r>
            <a:endParaRPr lang="fr-CA" dirty="0" smtClean="0"/>
          </a:p>
        </p:txBody>
      </p:sp>
      <p:sp>
        <p:nvSpPr>
          <p:cNvPr id="3" name="Espace réservé du contenu 2"/>
          <p:cNvSpPr>
            <a:spLocks noGrp="1"/>
          </p:cNvSpPr>
          <p:nvPr>
            <p:ph idx="1" hasCustomPrompt="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smtClean="0"/>
              <a:t>asz</a:t>
            </a:r>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FR" smtClean="0">
                <a:solidFill>
                  <a:prstClr val="white"/>
                </a:solidFill>
              </a:rPr>
              <a:pPr>
                <a:buClr>
                  <a:prstClr val="white"/>
                </a:buClr>
              </a:pPr>
              <a:t>17-08-04</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smtClean="0">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a:t>
            </a:fld>
            <a:endParaRPr lang="en-CA">
              <a:solidFill>
                <a:prstClr val="white"/>
              </a:solidFill>
            </a:endParaRPr>
          </a:p>
        </p:txBody>
      </p:sp>
      <p:sp>
        <p:nvSpPr>
          <p:cNvPr id="8" name="Rectangle 7"/>
          <p:cNvSpPr/>
          <p:nvPr userDrawn="1"/>
        </p:nvSpPr>
        <p:spPr>
          <a:xfrm>
            <a:off x="558801" y="2393950"/>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558800" y="6483096"/>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1293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solidFill>
          <a:srgbClr val="B5CC22"/>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479971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1pPr>
              <a:defRPr>
                <a:solidFill>
                  <a:srgbClr val="7F7F7F"/>
                </a:solidFill>
              </a:defRPr>
            </a:lvl1pPr>
            <a:lvl2pPr>
              <a:spcBef>
                <a:spcPts val="800"/>
              </a:spcBef>
              <a:defRPr>
                <a:solidFill>
                  <a:srgbClr val="7F7F7F"/>
                </a:solidFill>
              </a:defRPr>
            </a:lvl2pPr>
            <a:lvl3pPr>
              <a:spcBef>
                <a:spcPts val="1400"/>
              </a:spcBef>
              <a:defRPr>
                <a:solidFill>
                  <a:srgbClr val="7F7F7F"/>
                </a:solidFill>
              </a:defRPr>
            </a:lvl3pPr>
            <a:lvl4pPr>
              <a:spcBef>
                <a:spcPts val="800"/>
              </a:spcBef>
              <a:defRPr>
                <a:solidFill>
                  <a:srgbClr val="7F7F7F"/>
                </a:solidFill>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12749431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1pPr>
              <a:defRPr>
                <a:solidFill>
                  <a:srgbClr val="7F7F7F"/>
                </a:solidFill>
              </a:defRPr>
            </a:lvl1pPr>
            <a:lvl2pPr>
              <a:spcBef>
                <a:spcPts val="800"/>
              </a:spcBef>
              <a:defRPr>
                <a:solidFill>
                  <a:srgbClr val="7F7F7F"/>
                </a:solidFill>
              </a:defRPr>
            </a:lvl2pPr>
            <a:lvl3pPr>
              <a:spcBef>
                <a:spcPts val="1400"/>
              </a:spcBef>
              <a:defRPr>
                <a:solidFill>
                  <a:srgbClr val="7F7F7F"/>
                </a:solidFill>
              </a:defRPr>
            </a:lvl3pPr>
            <a:lvl4pPr>
              <a:spcBef>
                <a:spcPts val="800"/>
              </a:spcBef>
              <a:defRPr>
                <a:solidFill>
                  <a:srgbClr val="7F7F7F"/>
                </a:solidFill>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2988969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7183620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14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5771468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60761058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614995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3449635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Tree>
    <p:extLst>
      <p:ext uri="{BB962C8B-B14F-4D97-AF65-F5344CB8AC3E}">
        <p14:creationId xmlns:p14="http://schemas.microsoft.com/office/powerpoint/2010/main" val="30278400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4054914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solidFill>
                  <a:srgbClr val="B5CC22"/>
                </a:solidFill>
              </a:defRPr>
            </a:lvl1pPr>
          </a:lstStyle>
          <a:p>
            <a:r>
              <a:rPr lang="fr-FR" dirty="0" smtClean="0"/>
              <a:t>Cliquez ici pour modifier le texte</a:t>
            </a:r>
            <a:endParaRPr lang="en-CA" dirty="0"/>
          </a:p>
        </p:txBody>
      </p:sp>
    </p:spTree>
    <p:extLst>
      <p:ext uri="{BB962C8B-B14F-4D97-AF65-F5344CB8AC3E}">
        <p14:creationId xmlns:p14="http://schemas.microsoft.com/office/powerpoint/2010/main" val="37139011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lvl1pPr>
              <a:defRPr>
                <a:solidFill>
                  <a:srgbClr val="B5CC22"/>
                </a:solidFill>
              </a:defRPr>
            </a:lvl1pPr>
          </a:lstStyle>
          <a:p>
            <a:r>
              <a:rPr lang="fr-FR" dirty="0" smtClean="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9608131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rgbClr val="B5CC2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rgbClr val="B5CC2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rgbClr val="B5CC2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lvl1pPr>
              <a:defRPr>
                <a:solidFill>
                  <a:srgbClr val="B5CC22"/>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21027575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rgbClr val="B5CC2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rgbClr val="B5CC2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rgbClr val="B5CC2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solidFill>
                  <a:srgbClr val="B5CC22"/>
                </a:solidFill>
              </a:defRPr>
            </a:lvl1pPr>
          </a:lstStyle>
          <a:p>
            <a:r>
              <a:rPr lang="fr-FR" dirty="0" smtClean="0"/>
              <a:t>Cliquez ici pour modifier le texte</a:t>
            </a:r>
            <a:endParaRPr lang="en-CA" dirty="0"/>
          </a:p>
        </p:txBody>
      </p:sp>
      <p:sp>
        <p:nvSpPr>
          <p:cNvPr id="18" name="Rectangle 17"/>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2" name="Rectangle 21"/>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3637681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1149188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53589961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3" name="Rectangle 12"/>
          <p:cNvSpPr/>
          <p:nvPr userDrawn="1"/>
        </p:nvSpPr>
        <p:spPr>
          <a:xfrm>
            <a:off x="558800" y="4430713"/>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7904855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Rectangle 9"/>
          <p:cNvSpPr/>
          <p:nvPr userDrawn="1"/>
        </p:nvSpPr>
        <p:spPr>
          <a:xfrm>
            <a:off x="5989638" y="4430713"/>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2455375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1181909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26496826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594928908"/>
      </p:ext>
    </p:extLst>
  </p:cSld>
  <p:clrMapOvr>
    <a:masterClrMapping/>
  </p:clrMapOvr>
  <p:timing>
    <p:tnLst>
      <p:par>
        <p:cTn xmlns:p14="http://schemas.microsoft.com/office/powerpoint/2010/mai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8" name="Espace réservé du titre 1"/>
          <p:cNvSpPr>
            <a:spLocks noGrp="1"/>
          </p:cNvSpPr>
          <p:nvPr>
            <p:ph type="title"/>
          </p:nvPr>
        </p:nvSpPr>
        <p:spPr>
          <a:xfrm>
            <a:off x="558800" y="404334"/>
            <a:ext cx="5311775" cy="1589058"/>
          </a:xfrm>
          <a:prstGeom prst="rect">
            <a:avLst/>
          </a:prstGeom>
        </p:spPr>
        <p:txBody>
          <a:bodyPr vert="horz" lIns="0" tIns="0" rIns="0" bIns="0" rtlCol="0" anchor="ctr">
            <a:normAutofit/>
          </a:bodyPr>
          <a:lstStyle>
            <a:lvl1pPr>
              <a:defRPr>
                <a:solidFill>
                  <a:srgbClr val="B5CC22"/>
                </a:solidFill>
              </a:defRPr>
            </a:lvl1pPr>
          </a:lstStyle>
          <a:p>
            <a:r>
              <a:rPr lang="fr-FR" dirty="0" smtClean="0"/>
              <a:t>Cliquez pour modifier le style du titre</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21285205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174938"/>
            <a:ext cx="2597137" cy="5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rgbClr val="B5CC22"/>
                </a:solidFill>
              </a:defRPr>
            </a:lvl1pPr>
          </a:lstStyle>
          <a:p>
            <a:pPr lvl="0"/>
            <a:r>
              <a:rPr lang="fr-FR" dirty="0" smtClean="0"/>
              <a:t>Cliquez pour modifier les styles du</a:t>
            </a:r>
            <a:endParaRPr lang="en-CA" dirty="0"/>
          </a:p>
        </p:txBody>
      </p:sp>
      <p:sp>
        <p:nvSpPr>
          <p:cNvPr id="19" name="Rectangle 18"/>
          <p:cNvSpPr/>
          <p:nvPr userDrawn="1"/>
        </p:nvSpPr>
        <p:spPr>
          <a:xfrm>
            <a:off x="3273424" y="4174938"/>
            <a:ext cx="2600327" cy="5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6" name="Rectangle 25"/>
          <p:cNvSpPr/>
          <p:nvPr userDrawn="1"/>
        </p:nvSpPr>
        <p:spPr>
          <a:xfrm>
            <a:off x="3273424" y="1335024"/>
            <a:ext cx="2600327" cy="557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rgbClr val="B5CC22"/>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hasCustomPrompt="1"/>
          </p:nvPr>
        </p:nvSpPr>
        <p:spPr>
          <a:xfrm>
            <a:off x="5989637" y="1041595"/>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32" name="Espace réservé du texte 13"/>
          <p:cNvSpPr>
            <a:spLocks noGrp="1"/>
          </p:cNvSpPr>
          <p:nvPr>
            <p:ph type="body" sz="quarter" idx="24" hasCustomPrompt="1"/>
          </p:nvPr>
        </p:nvSpPr>
        <p:spPr>
          <a:xfrm>
            <a:off x="3276600" y="1039457"/>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Tree>
    <p:extLst>
      <p:ext uri="{BB962C8B-B14F-4D97-AF65-F5344CB8AC3E}">
        <p14:creationId xmlns:p14="http://schemas.microsoft.com/office/powerpoint/2010/main" val="34510007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595562"/>
            <a:ext cx="2597137" cy="54864"/>
          </a:xfrm>
          <a:prstGeom prst="rect">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B5CC22"/>
                </a:solidFill>
              </a:defRPr>
            </a:lvl1pPr>
          </a:lstStyle>
          <a:p>
            <a:pPr lvl="0"/>
            <a:r>
              <a:rPr lang="fr-FR" dirty="0" smtClean="0"/>
              <a:t>Cliquez pour modifier les styles du</a:t>
            </a:r>
            <a:endParaRPr lang="en-CA" dirty="0"/>
          </a:p>
        </p:txBody>
      </p:sp>
      <p:sp>
        <p:nvSpPr>
          <p:cNvPr id="19" name="Rectangle 18"/>
          <p:cNvSpPr/>
          <p:nvPr userDrawn="1"/>
        </p:nvSpPr>
        <p:spPr>
          <a:xfrm>
            <a:off x="3273424" y="4595562"/>
            <a:ext cx="2600327" cy="54864"/>
          </a:xfrm>
          <a:prstGeom prst="rect">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B5CC22"/>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6" name="Rectangle 35"/>
          <p:cNvSpPr/>
          <p:nvPr userDrawn="1"/>
        </p:nvSpPr>
        <p:spPr>
          <a:xfrm>
            <a:off x="558799" y="2880360"/>
            <a:ext cx="2597137" cy="54864"/>
          </a:xfrm>
          <a:prstGeom prst="rect">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B5CC22"/>
                </a:solidFill>
              </a:defRPr>
            </a:lvl1pPr>
          </a:lstStyle>
          <a:p>
            <a:pPr lvl="0"/>
            <a:r>
              <a:rPr lang="fr-FR" dirty="0" smtClean="0"/>
              <a:t>Cliquez pour modifier les styles du</a:t>
            </a:r>
            <a:endParaRPr lang="en-CA" dirty="0"/>
          </a:p>
        </p:txBody>
      </p:sp>
      <p:sp>
        <p:nvSpPr>
          <p:cNvPr id="38" name="Rectangle 37"/>
          <p:cNvSpPr/>
          <p:nvPr userDrawn="1"/>
        </p:nvSpPr>
        <p:spPr>
          <a:xfrm>
            <a:off x="3273424" y="2880360"/>
            <a:ext cx="2600327" cy="54864"/>
          </a:xfrm>
          <a:prstGeom prst="rect">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0731406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B5CC2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B5CC22"/>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9BBB59"/>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B5CC2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9BBB59"/>
              </a:solidFill>
            </a:endParaRPr>
          </a:p>
        </p:txBody>
      </p:sp>
    </p:spTree>
    <p:extLst>
      <p:ext uri="{BB962C8B-B14F-4D97-AF65-F5344CB8AC3E}">
        <p14:creationId xmlns:p14="http://schemas.microsoft.com/office/powerpoint/2010/main" val="39904604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lvl1pPr>
              <a:defRPr>
                <a:solidFill>
                  <a:srgbClr val="B5CC22"/>
                </a:solidFill>
              </a:defRPr>
            </a:lvl1pPr>
          </a:lstStyle>
          <a:p>
            <a:r>
              <a:rPr lang="fr-FR" dirty="0" smtClean="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Tree>
    <p:extLst>
      <p:ext uri="{BB962C8B-B14F-4D97-AF65-F5344CB8AC3E}">
        <p14:creationId xmlns:p14="http://schemas.microsoft.com/office/powerpoint/2010/main" val="1990413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Tree>
    <p:extLst>
      <p:ext uri="{BB962C8B-B14F-4D97-AF65-F5344CB8AC3E}">
        <p14:creationId xmlns:p14="http://schemas.microsoft.com/office/powerpoint/2010/main" val="251848399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a:solidFill>
                  <a:srgbClr val="B5CC22"/>
                </a:solidFill>
              </a:defRPr>
            </a:lvl1pPr>
          </a:lstStyle>
          <a:p>
            <a:r>
              <a:rPr lang="fr-FR" dirty="0" smtClean="0"/>
              <a:t>Cliquez pour modifier le style du titre</a:t>
            </a:r>
            <a:endParaRPr lang="en-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C7C1BCE-2EFC-416B-90B9-FA44276D68D1}"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423791526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solidFill>
                  <a:srgbClr val="B5CC22"/>
                </a:solidFill>
              </a:defRPr>
            </a:lvl1pPr>
          </a:lstStyle>
          <a:p>
            <a:r>
              <a:rPr lang="fr-FR" dirty="0" smtClean="0"/>
              <a:t>Cliquez pour modifier le style du titre</a:t>
            </a:r>
            <a:endParaRPr lang="en-CA"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51EA6FFF-CDAD-4CAB-9508-97B1E1120FD5}"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6707092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C67963F7-1FF7-4458-B8D9-B6981355C9F0}" type="datetime1">
              <a:rPr lang="fr-FR" smtClean="0">
                <a:solidFill>
                  <a:srgbClr val="000000">
                    <a:tint val="75000"/>
                  </a:srgbClr>
                </a:solidFill>
              </a:rPr>
              <a:pPr/>
              <a:t>17-08-04</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8532627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A2D19559-C65C-4FBC-A8DA-B6A4FE7156AA}" type="datetime1">
              <a:rPr lang="fr-FR" smtClean="0">
                <a:solidFill>
                  <a:srgbClr val="000000">
                    <a:tint val="75000"/>
                  </a:srgbClr>
                </a:solidFill>
              </a:rPr>
              <a:pPr/>
              <a:t>17-08-04</a:t>
            </a:fld>
            <a:endParaRPr lang="en-CA">
              <a:solidFill>
                <a:srgbClr val="000000">
                  <a:tint val="75000"/>
                </a:srgbClr>
              </a:solidFill>
            </a:endParaRPr>
          </a:p>
        </p:txBody>
      </p:sp>
      <p:sp>
        <p:nvSpPr>
          <p:cNvPr id="8" name="Espace réservé du pied de page 7"/>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9" name="Espace réservé du numéro de diapositive 8"/>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7799873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6E3622C-6126-4886-BCF5-7090F1C861E2}" type="datetime1">
              <a:rPr lang="fr-FR" smtClean="0">
                <a:solidFill>
                  <a:srgbClr val="000000">
                    <a:tint val="75000"/>
                  </a:srgbClr>
                </a:solidFill>
              </a:rPr>
              <a:pPr/>
              <a:t>17-08-04</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1389270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83532742-BFF1-4CDF-8EA7-C42C4735F3E4}" type="datetime1">
              <a:rPr lang="fr-FR" smtClean="0">
                <a:solidFill>
                  <a:srgbClr val="000000">
                    <a:tint val="75000"/>
                  </a:srgbClr>
                </a:solidFill>
              </a:rPr>
              <a:pPr/>
              <a:t>17-08-04</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2950247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solidFill>
                  <a:srgbClr val="B5CC22"/>
                </a:solidFill>
              </a:defRPr>
            </a:lvl1pPr>
          </a:lstStyle>
          <a:p>
            <a:r>
              <a:rPr lang="fr-FR" dirty="0" smtClean="0"/>
              <a:t>Cliquez pour modifier le style du titre</a:t>
            </a:r>
            <a:endParaRPr lang="en-CA" dirty="0"/>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2A3CBCB-1738-4DA0-A8CE-DFAB025965AE}" type="datetime1">
              <a:rPr lang="fr-FR" smtClean="0">
                <a:solidFill>
                  <a:srgbClr val="000000">
                    <a:tint val="75000"/>
                  </a:srgbClr>
                </a:solidFill>
              </a:rPr>
              <a:pPr/>
              <a:t>17-08-04</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41040942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solidFill>
                  <a:srgbClr val="B5CC22"/>
                </a:solidFill>
              </a:defRPr>
            </a:lvl1pPr>
          </a:lstStyle>
          <a:p>
            <a:r>
              <a:rPr lang="fr-FR" dirty="0" smtClean="0"/>
              <a:t>Cliquez pour modifier le style du titre</a:t>
            </a:r>
            <a:endParaRPr lang="en-CA"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DBCBC8A0-BD29-4249-BF75-775520F295EE}" type="datetime1">
              <a:rPr lang="fr-FR" smtClean="0">
                <a:solidFill>
                  <a:srgbClr val="000000">
                    <a:tint val="75000"/>
                  </a:srgbClr>
                </a:solidFill>
              </a:rPr>
              <a:pPr/>
              <a:t>17-08-04</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66335287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7CC106D-CD18-43F0-B777-972E1B51BC26}"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8017778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lvl1pPr>
              <a:defRPr>
                <a:solidFill>
                  <a:srgbClr val="B5CC22"/>
                </a:solidFill>
              </a:defRPr>
            </a:lvl1pPr>
          </a:lstStyle>
          <a:p>
            <a:r>
              <a:rPr lang="fr-FR" dirty="0" smtClean="0"/>
              <a:t>Cliquez pour modifier le style du titre</a:t>
            </a:r>
            <a:endParaRPr lang="en-CA" dirty="0"/>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16E80CA-17EC-4E3C-81E2-041E1FF7C6CC}"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553721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7312833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Movi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B5CC22"/>
                </a:solidFill>
              </a:defRPr>
            </a:lvl1pPr>
          </a:lstStyle>
          <a:p>
            <a:r>
              <a:rPr lang="fr-FR" dirty="0" err="1" smtClean="0"/>
              <a:t>Video</a:t>
            </a:r>
            <a:r>
              <a:rPr lang="fr-FR" dirty="0" smtClean="0"/>
              <a:t> </a:t>
            </a:r>
            <a:r>
              <a:rPr lang="fr-FR" dirty="0" err="1" smtClean="0"/>
              <a:t>Slide</a:t>
            </a:r>
            <a:endParaRPr lang="fr-CA" dirty="0"/>
          </a:p>
        </p:txBody>
      </p:sp>
      <p:sp>
        <p:nvSpPr>
          <p:cNvPr id="3" name="Espace réservé du pied de page 2"/>
          <p:cNvSpPr>
            <a:spLocks noGrp="1"/>
          </p:cNvSpPr>
          <p:nvPr>
            <p:ph type="ftr" sz="quarter" idx="10"/>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srgbClr val="000000">
                    <a:tint val="75000"/>
                  </a:srgbClr>
                </a:solidFill>
              </a:rPr>
              <a:pPr/>
              <a:t>17-08-04</a:t>
            </a:fld>
            <a:endParaRPr lang="en-CA">
              <a:solidFill>
                <a:srgbClr val="000000">
                  <a:tint val="75000"/>
                </a:srgbClr>
              </a:solidFill>
            </a:endParaRPr>
          </a:p>
        </p:txBody>
      </p:sp>
    </p:spTree>
    <p:extLst>
      <p:ext uri="{BB962C8B-B14F-4D97-AF65-F5344CB8AC3E}">
        <p14:creationId xmlns:p14="http://schemas.microsoft.com/office/powerpoint/2010/main" val="267926943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1_Transitio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8938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chemeClr val="tx2"/>
        </a:solidFill>
        <a:effectLst/>
      </p:bgPr>
    </p:bg>
    <p:spTree>
      <p:nvGrpSpPr>
        <p:cNvPr id="1" name=""/>
        <p:cNvGrpSpPr/>
        <p:nvPr/>
      </p:nvGrpSpPr>
      <p:grpSpPr>
        <a:xfrm>
          <a:off x="0" y="0"/>
          <a:ext cx="0" cy="0"/>
          <a:chOff x="0" y="0"/>
          <a:chExt cx="0" cy="0"/>
        </a:xfrm>
      </p:grpSpPr>
      <p:pic>
        <p:nvPicPr>
          <p:cNvPr id="4"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89638" y="3759200"/>
            <a:ext cx="25971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p:nvPr userDrawn="1"/>
        </p:nvSpPr>
        <p:spPr>
          <a:xfrm>
            <a:off x="558800" y="3613150"/>
            <a:ext cx="3949700"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6" name="Connecteur droit 15"/>
          <p:cNvCxnSpPr/>
          <p:nvPr userDrawn="1"/>
        </p:nvCxnSpPr>
        <p:spPr>
          <a:xfrm>
            <a:off x="558800" y="4054475"/>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20"/>
          <p:cNvSpPr/>
          <p:nvPr userDrawn="1"/>
        </p:nvSpPr>
        <p:spPr>
          <a:xfrm>
            <a:off x="558800" y="2393950"/>
            <a:ext cx="3949700" cy="5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8" name="Connecteur droit 21"/>
          <p:cNvCxnSpPr/>
          <p:nvPr userDrawn="1"/>
        </p:nvCxnSpPr>
        <p:spPr>
          <a:xfrm>
            <a:off x="558800" y="283686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22"/>
          <p:cNvCxnSpPr/>
          <p:nvPr userDrawn="1"/>
        </p:nvCxnSpPr>
        <p:spPr>
          <a:xfrm>
            <a:off x="558800" y="322421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rme en L 9"/>
          <p:cNvSpPr/>
          <p:nvPr userDrawn="1"/>
        </p:nvSpPr>
        <p:spPr>
          <a:xfrm rot="5400000">
            <a:off x="558800" y="501967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dirty="0">
              <a:solidFill>
                <a:sysClr val="window" lastClr="FFFFFF"/>
              </a:solidFill>
              <a:cs typeface="Arial" charset="0"/>
            </a:endParaRPr>
          </a:p>
        </p:txBody>
      </p:sp>
      <p:sp>
        <p:nvSpPr>
          <p:cNvPr id="11" name="Espace réservé du texte 6"/>
          <p:cNvSpPr txBox="1">
            <a:spLocks/>
          </p:cNvSpPr>
          <p:nvPr userDrawn="1"/>
        </p:nvSpPr>
        <p:spPr>
          <a:xfrm>
            <a:off x="569913" y="5051425"/>
            <a:ext cx="2747962" cy="295275"/>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
        <p:nvSpPr>
          <p:cNvPr id="18" name="Espace réservé du texte 13"/>
          <p:cNvSpPr>
            <a:spLocks noGrp="1"/>
          </p:cNvSpPr>
          <p:nvPr>
            <p:ph type="body" sz="quarter" idx="15"/>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Espace réservé du texte 13"/>
          <p:cNvSpPr>
            <a:spLocks noGrp="1"/>
          </p:cNvSpPr>
          <p:nvPr>
            <p:ph type="body" sz="quarter" idx="16"/>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855120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ver Pag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89638" y="3759200"/>
            <a:ext cx="25971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p:nvPr userDrawn="1"/>
        </p:nvSpPr>
        <p:spPr>
          <a:xfrm>
            <a:off x="558800" y="3613150"/>
            <a:ext cx="3949700"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6" name="Connecteur droit 15"/>
          <p:cNvCxnSpPr/>
          <p:nvPr userDrawn="1"/>
        </p:nvCxnSpPr>
        <p:spPr>
          <a:xfrm>
            <a:off x="558800" y="4054475"/>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20"/>
          <p:cNvSpPr/>
          <p:nvPr userDrawn="1"/>
        </p:nvSpPr>
        <p:spPr>
          <a:xfrm>
            <a:off x="558800" y="2393950"/>
            <a:ext cx="3949700" cy="5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8" name="Connecteur droit 21"/>
          <p:cNvCxnSpPr/>
          <p:nvPr userDrawn="1"/>
        </p:nvCxnSpPr>
        <p:spPr>
          <a:xfrm>
            <a:off x="558800" y="283686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22"/>
          <p:cNvCxnSpPr/>
          <p:nvPr userDrawn="1"/>
        </p:nvCxnSpPr>
        <p:spPr>
          <a:xfrm>
            <a:off x="558800" y="322421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rme en L 9"/>
          <p:cNvSpPr/>
          <p:nvPr userDrawn="1"/>
        </p:nvSpPr>
        <p:spPr>
          <a:xfrm rot="5400000">
            <a:off x="558800" y="501967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dirty="0">
              <a:solidFill>
                <a:sysClr val="window" lastClr="FFFFFF"/>
              </a:solidFill>
              <a:cs typeface="Arial" charset="0"/>
            </a:endParaRPr>
          </a:p>
        </p:txBody>
      </p:sp>
      <p:sp>
        <p:nvSpPr>
          <p:cNvPr id="11" name="Espace réservé du texte 6"/>
          <p:cNvSpPr txBox="1">
            <a:spLocks/>
          </p:cNvSpPr>
          <p:nvPr userDrawn="1"/>
        </p:nvSpPr>
        <p:spPr>
          <a:xfrm>
            <a:off x="569913" y="5051425"/>
            <a:ext cx="2747962" cy="295275"/>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
        <p:nvSpPr>
          <p:cNvPr id="18" name="Espace réservé du texte 13"/>
          <p:cNvSpPr>
            <a:spLocks noGrp="1"/>
          </p:cNvSpPr>
          <p:nvPr>
            <p:ph type="body" sz="quarter" idx="15"/>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Espace réservé du texte 13"/>
          <p:cNvSpPr>
            <a:spLocks noGrp="1"/>
          </p:cNvSpPr>
          <p:nvPr>
            <p:ph type="body" sz="quarter" idx="16"/>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7552144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chemeClr val="tx2"/>
        </a:solidFill>
        <a:effectLst/>
      </p:bgPr>
    </p:bg>
    <p:spTree>
      <p:nvGrpSpPr>
        <p:cNvPr id="1" name=""/>
        <p:cNvGrpSpPr/>
        <p:nvPr/>
      </p:nvGrpSpPr>
      <p:grpSpPr>
        <a:xfrm>
          <a:off x="0" y="0"/>
          <a:ext cx="0" cy="0"/>
          <a:chOff x="0" y="0"/>
          <a:chExt cx="0" cy="0"/>
        </a:xfrm>
      </p:grpSpPr>
      <p:pic>
        <p:nvPicPr>
          <p:cNvPr id="4"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69913" y="846138"/>
            <a:ext cx="259715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p:nvPr userDrawn="1"/>
        </p:nvSpPr>
        <p:spPr>
          <a:xfrm>
            <a:off x="558800" y="3613150"/>
            <a:ext cx="3949700"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6" name="Connecteur droit 15"/>
          <p:cNvCxnSpPr/>
          <p:nvPr userDrawn="1"/>
        </p:nvCxnSpPr>
        <p:spPr>
          <a:xfrm>
            <a:off x="558800" y="4054475"/>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20"/>
          <p:cNvSpPr/>
          <p:nvPr userDrawn="1"/>
        </p:nvSpPr>
        <p:spPr>
          <a:xfrm>
            <a:off x="558800" y="2393950"/>
            <a:ext cx="3949700" cy="5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8" name="Connecteur droit 21"/>
          <p:cNvCxnSpPr/>
          <p:nvPr userDrawn="1"/>
        </p:nvCxnSpPr>
        <p:spPr>
          <a:xfrm>
            <a:off x="558800" y="283686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22"/>
          <p:cNvCxnSpPr/>
          <p:nvPr userDrawn="1"/>
        </p:nvCxnSpPr>
        <p:spPr>
          <a:xfrm>
            <a:off x="558800" y="322421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rme en L 13"/>
          <p:cNvSpPr/>
          <p:nvPr userDrawn="1"/>
        </p:nvSpPr>
        <p:spPr>
          <a:xfrm rot="5400000">
            <a:off x="558800" y="501967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dirty="0">
              <a:solidFill>
                <a:sysClr val="window" lastClr="FFFFFF"/>
              </a:solidFill>
              <a:cs typeface="Arial" charset="0"/>
            </a:endParaRPr>
          </a:p>
        </p:txBody>
      </p:sp>
      <p:sp>
        <p:nvSpPr>
          <p:cNvPr id="11" name="Espace réservé du texte 6"/>
          <p:cNvSpPr txBox="1">
            <a:spLocks/>
          </p:cNvSpPr>
          <p:nvPr userDrawn="1"/>
        </p:nvSpPr>
        <p:spPr>
          <a:xfrm>
            <a:off x="569913" y="5051425"/>
            <a:ext cx="2747962" cy="295275"/>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
        <p:nvSpPr>
          <p:cNvPr id="18" name="Espace réservé du texte 13"/>
          <p:cNvSpPr>
            <a:spLocks noGrp="1"/>
          </p:cNvSpPr>
          <p:nvPr>
            <p:ph type="body" sz="quarter" idx="15"/>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Espace réservé du texte 13"/>
          <p:cNvSpPr>
            <a:spLocks noGrp="1"/>
          </p:cNvSpPr>
          <p:nvPr>
            <p:ph type="body" sz="quarter" idx="16"/>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17888906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2_Back Cover Pag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69913" y="846138"/>
            <a:ext cx="259715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p:nvPr userDrawn="1"/>
        </p:nvSpPr>
        <p:spPr>
          <a:xfrm>
            <a:off x="558800" y="3613150"/>
            <a:ext cx="3949700"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6" name="Connecteur droit 15"/>
          <p:cNvCxnSpPr/>
          <p:nvPr userDrawn="1"/>
        </p:nvCxnSpPr>
        <p:spPr>
          <a:xfrm>
            <a:off x="558800" y="4054475"/>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20"/>
          <p:cNvSpPr/>
          <p:nvPr userDrawn="1"/>
        </p:nvSpPr>
        <p:spPr>
          <a:xfrm>
            <a:off x="558800" y="2393950"/>
            <a:ext cx="3949700" cy="5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8" name="Connecteur droit 21"/>
          <p:cNvCxnSpPr/>
          <p:nvPr userDrawn="1"/>
        </p:nvCxnSpPr>
        <p:spPr>
          <a:xfrm>
            <a:off x="558800" y="283686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22"/>
          <p:cNvCxnSpPr/>
          <p:nvPr userDrawn="1"/>
        </p:nvCxnSpPr>
        <p:spPr>
          <a:xfrm>
            <a:off x="558800" y="322421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rme en L 13"/>
          <p:cNvSpPr/>
          <p:nvPr userDrawn="1"/>
        </p:nvSpPr>
        <p:spPr>
          <a:xfrm rot="5400000">
            <a:off x="558800" y="501967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dirty="0">
              <a:solidFill>
                <a:sysClr val="window" lastClr="FFFFFF"/>
              </a:solidFill>
              <a:cs typeface="Arial" charset="0"/>
            </a:endParaRPr>
          </a:p>
        </p:txBody>
      </p:sp>
      <p:sp>
        <p:nvSpPr>
          <p:cNvPr id="11" name="Espace réservé du texte 6"/>
          <p:cNvSpPr txBox="1">
            <a:spLocks/>
          </p:cNvSpPr>
          <p:nvPr userDrawn="1"/>
        </p:nvSpPr>
        <p:spPr>
          <a:xfrm>
            <a:off x="569913" y="5051425"/>
            <a:ext cx="2747962" cy="295275"/>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
        <p:nvSpPr>
          <p:cNvPr id="18" name="Espace réservé du texte 13"/>
          <p:cNvSpPr>
            <a:spLocks noGrp="1"/>
          </p:cNvSpPr>
          <p:nvPr>
            <p:ph type="body" sz="quarter" idx="15"/>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Espace réservé du texte 13"/>
          <p:cNvSpPr>
            <a:spLocks noGrp="1"/>
          </p:cNvSpPr>
          <p:nvPr>
            <p:ph type="body" sz="quarter" idx="16"/>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21867792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4" name="Rectangle 7"/>
          <p:cNvSpPr/>
          <p:nvPr userDrawn="1"/>
        </p:nvSpPr>
        <p:spPr>
          <a:xfrm>
            <a:off x="558800" y="2393950"/>
            <a:ext cx="5311775" cy="5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5" name="Connecteur droit 8"/>
          <p:cNvCxnSpPr/>
          <p:nvPr userDrawn="1"/>
        </p:nvCxnSpPr>
        <p:spPr>
          <a:xfrm>
            <a:off x="558800" y="6483350"/>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558801" y="1271397"/>
            <a:ext cx="5311774" cy="1392620"/>
          </a:xfrm>
        </p:spPr>
        <p:txBody>
          <a:bodyPr anchor="t">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US" dirty="0" smtClean="0"/>
              <a:t>Click to edit Master title style</a:t>
            </a:r>
            <a:endParaRPr lang="fr-CA" dirty="0" smtClean="0"/>
          </a:p>
        </p:txBody>
      </p:sp>
      <p:sp>
        <p:nvSpPr>
          <p:cNvPr id="3" name="Espace réservé du contenu 2"/>
          <p:cNvSpPr>
            <a:spLocks noGrp="1"/>
          </p:cNvSpPr>
          <p:nvPr>
            <p:ph idx="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en-US" dirty="0" err="1" smtClean="0"/>
              <a:t>Click to edit Master text styles</a:t>
            </a:r>
          </a:p>
        </p:txBody>
      </p:sp>
      <p:sp>
        <p:nvSpPr>
          <p:cNvPr id="6" name="Espace réservé de la date 3"/>
          <p:cNvSpPr>
            <a:spLocks noGrp="1"/>
          </p:cNvSpPr>
          <p:nvPr>
            <p:ph type="dt" sz="half" idx="10"/>
          </p:nvPr>
        </p:nvSpPr>
        <p:spPr>
          <a:xfrm>
            <a:off x="3273425" y="6483350"/>
            <a:ext cx="2560638" cy="236538"/>
          </a:xfrm>
        </p:spPr>
        <p:txBody>
          <a:bodyPr/>
          <a:lstStyle>
            <a:lvl1pPr>
              <a:buClr>
                <a:schemeClr val="bg1"/>
              </a:buClr>
              <a:defRPr>
                <a:solidFill>
                  <a:schemeClr val="bg1"/>
                </a:solidFill>
              </a:defRPr>
            </a:lvl1pPr>
          </a:lstStyle>
          <a:p>
            <a:pPr>
              <a:buClr>
                <a:prstClr val="white"/>
              </a:buClr>
              <a:defRPr/>
            </a:pPr>
            <a:fld id="{808555F4-09F9-4B8C-91C6-66448B8EE770}" type="datetime1">
              <a:rPr lang="fr-FR">
                <a:solidFill>
                  <a:prstClr val="white"/>
                </a:solidFill>
              </a:rPr>
              <a:pPr>
                <a:buClr>
                  <a:prstClr val="white"/>
                </a:buClr>
                <a:defRPr/>
              </a:pPr>
              <a:t>17-08-04</a:t>
            </a:fld>
            <a:endParaRPr lang="en-CA" dirty="0">
              <a:solidFill>
                <a:prstClr val="white"/>
              </a:solidFill>
            </a:endParaRPr>
          </a:p>
        </p:txBody>
      </p:sp>
      <p:sp>
        <p:nvSpPr>
          <p:cNvPr id="7"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defRPr/>
            </a:pPr>
            <a:r>
              <a:rPr lang="en-CA" dirty="0">
                <a:solidFill>
                  <a:prstClr val="white"/>
                </a:solidFill>
              </a:rPr>
              <a:t>CROP</a:t>
            </a:r>
          </a:p>
        </p:txBody>
      </p:sp>
      <p:sp>
        <p:nvSpPr>
          <p:cNvPr id="8"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defRPr/>
            </a:pPr>
            <a:fld id="{2D3B485D-A011-431C-87BC-F12F5DDC3806}" type="slidenum">
              <a:rPr lang="en-CA">
                <a:solidFill>
                  <a:prstClr val="white"/>
                </a:solidFill>
              </a:rPr>
              <a:pPr>
                <a:buClr>
                  <a:prstClr val="white"/>
                </a:buClr>
                <a:defRPr/>
              </a:pPr>
              <a:t>‹#›</a:t>
            </a:fld>
            <a:endParaRPr lang="en-CA" dirty="0">
              <a:solidFill>
                <a:prstClr val="white"/>
              </a:solidFill>
            </a:endParaRPr>
          </a:p>
        </p:txBody>
      </p:sp>
    </p:spTree>
    <p:extLst>
      <p:ext uri="{BB962C8B-B14F-4D97-AF65-F5344CB8AC3E}">
        <p14:creationId xmlns:p14="http://schemas.microsoft.com/office/powerpoint/2010/main" val="66936876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solidFill>
          <a:schemeClr val="tx2"/>
        </a:solidFill>
        <a:effectLst/>
      </p:bgPr>
    </p:bg>
    <p:spTree>
      <p:nvGrpSpPr>
        <p:cNvPr id="1" name=""/>
        <p:cNvGrpSpPr/>
        <p:nvPr/>
      </p:nvGrpSpPr>
      <p:grpSpPr>
        <a:xfrm>
          <a:off x="0" y="0"/>
          <a:ext cx="0" cy="0"/>
          <a:chOff x="0" y="0"/>
          <a:chExt cx="0" cy="0"/>
        </a:xfrm>
      </p:grpSpPr>
      <p:sp>
        <p:nvSpPr>
          <p:cNvPr id="4" name="Rectangle 11"/>
          <p:cNvSpPr/>
          <p:nvPr userDrawn="1"/>
        </p:nvSpPr>
        <p:spPr>
          <a:xfrm>
            <a:off x="558800" y="4430713"/>
            <a:ext cx="5311775" cy="55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5" name="Forme en L 8"/>
          <p:cNvSpPr/>
          <p:nvPr userDrawn="1"/>
        </p:nvSpPr>
        <p:spPr>
          <a:xfrm rot="5400000">
            <a:off x="558800" y="602932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dirty="0">
              <a:solidFill>
                <a:sysClr val="window" lastClr="FFFFFF"/>
              </a:solidFill>
              <a:cs typeface="Arial" charset="0"/>
            </a:endParaRPr>
          </a:p>
        </p:txBody>
      </p:sp>
      <p:sp>
        <p:nvSpPr>
          <p:cNvPr id="6" name="Espace réservé du texte 6"/>
          <p:cNvSpPr txBox="1">
            <a:spLocks/>
          </p:cNvSpPr>
          <p:nvPr userDrawn="1"/>
        </p:nvSpPr>
        <p:spPr>
          <a:xfrm>
            <a:off x="569913" y="6062663"/>
            <a:ext cx="2747962" cy="293687"/>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 </a:t>
            </a:r>
            <a:endParaRPr lang="en-CA" sz="1800" dirty="0">
              <a:solidFill>
                <a:prstClr val="white"/>
              </a:solidFill>
              <a:latin typeface="Arial" pitchFamily="34" charset="0"/>
              <a:cs typeface="Arial" pitchFamily="34" charset="0"/>
            </a:endParaRPr>
          </a:p>
        </p:txBody>
      </p:sp>
      <p:sp>
        <p:nvSpPr>
          <p:cNvPr id="3" name="Espace réservé du contenu 2"/>
          <p:cNvSpPr>
            <a:spLocks noGrp="1"/>
          </p:cNvSpPr>
          <p:nvPr>
            <p:ph idx="1"/>
          </p:nvPr>
        </p:nvSpPr>
        <p:spPr>
          <a:xfrm>
            <a:off x="558801" y="1699260"/>
            <a:ext cx="6705853" cy="2594674"/>
          </a:xfrm>
        </p:spPr>
        <p:txBody>
          <a:bodyPr anchor="b">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en-US" dirty="0" smtClean="0"/>
              <a:t>Click to edit Master text styles</a:t>
            </a:r>
          </a:p>
        </p:txBody>
      </p:sp>
      <p:sp>
        <p:nvSpPr>
          <p:cNvPr id="21" name="Espace réservé du texte 20"/>
          <p:cNvSpPr>
            <a:spLocks noGrp="1"/>
          </p:cNvSpPr>
          <p:nvPr>
            <p:ph type="body" sz="quarter" idx="10"/>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114262021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2_Cover Page">
    <p:bg>
      <p:bgPr>
        <a:solidFill>
          <a:schemeClr val="tx2"/>
        </a:solidFill>
        <a:effectLst/>
      </p:bgPr>
    </p:bg>
    <p:spTree>
      <p:nvGrpSpPr>
        <p:cNvPr id="1" name=""/>
        <p:cNvGrpSpPr/>
        <p:nvPr/>
      </p:nvGrpSpPr>
      <p:grpSpPr>
        <a:xfrm>
          <a:off x="0" y="0"/>
          <a:ext cx="0" cy="0"/>
          <a:chOff x="0" y="0"/>
          <a:chExt cx="0" cy="0"/>
        </a:xfrm>
      </p:grpSpPr>
      <p:pic>
        <p:nvPicPr>
          <p:cNvPr id="2"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89638" y="3759200"/>
            <a:ext cx="25971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rme en L 2"/>
          <p:cNvSpPr/>
          <p:nvPr userDrawn="1"/>
        </p:nvSpPr>
        <p:spPr>
          <a:xfrm rot="5400000">
            <a:off x="558800" y="501967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dirty="0">
              <a:solidFill>
                <a:sysClr val="window" lastClr="FFFFFF"/>
              </a:solidFill>
              <a:cs typeface="Arial" charset="0"/>
            </a:endParaRPr>
          </a:p>
        </p:txBody>
      </p:sp>
      <p:sp>
        <p:nvSpPr>
          <p:cNvPr id="4" name="Espace réservé du texte 6"/>
          <p:cNvSpPr txBox="1">
            <a:spLocks/>
          </p:cNvSpPr>
          <p:nvPr userDrawn="1"/>
        </p:nvSpPr>
        <p:spPr>
          <a:xfrm>
            <a:off x="569913" y="5051425"/>
            <a:ext cx="2747962" cy="295275"/>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29090942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4" name="Espace réservé de la date 3"/>
          <p:cNvSpPr>
            <a:spLocks noGrp="1"/>
          </p:cNvSpPr>
          <p:nvPr>
            <p:ph type="dt" sz="half" idx="14"/>
          </p:nvPr>
        </p:nvSpPr>
        <p:spPr>
          <a:xfrm>
            <a:off x="3273425" y="6483350"/>
            <a:ext cx="2560638" cy="236538"/>
          </a:xfrm>
        </p:spPr>
        <p:txBody>
          <a:bodyPr/>
          <a:lstStyle>
            <a:lvl1pPr>
              <a:defRPr/>
            </a:lvl1pPr>
          </a:lstStyle>
          <a:p>
            <a:pPr>
              <a:defRPr/>
            </a:pPr>
            <a:fld id="{1BB71AD4-63A3-42C3-A347-B07A802F2C2E}" type="datetime1">
              <a:rPr lang="fr-FR">
                <a:solidFill>
                  <a:srgbClr val="000000">
                    <a:tint val="75000"/>
                  </a:srgbClr>
                </a:solidFill>
              </a:rPr>
              <a:pPr>
                <a:defRPr/>
              </a:pPr>
              <a:t>17-08-04</a:t>
            </a:fld>
            <a:endParaRPr lang="en-CA" dirty="0">
              <a:solidFill>
                <a:srgbClr val="000000">
                  <a:tint val="75000"/>
                </a:srgbClr>
              </a:solidFill>
            </a:endParaRPr>
          </a:p>
        </p:txBody>
      </p:sp>
      <p:sp>
        <p:nvSpPr>
          <p:cNvPr id="5" name="Espace réservé du pied de page 4"/>
          <p:cNvSpPr>
            <a:spLocks noGrp="1"/>
          </p:cNvSpPr>
          <p:nvPr>
            <p:ph type="ftr" sz="quarter" idx="15"/>
          </p:nvPr>
        </p:nvSpPr>
        <p:spPr/>
        <p:txBody>
          <a:bodyPr/>
          <a:lstStyle>
            <a:lvl1pPr>
              <a:defRPr/>
            </a:lvl1pPr>
          </a:lstStyle>
          <a:p>
            <a:pPr>
              <a:defRPr/>
            </a:pPr>
            <a:r>
              <a:rPr lang="en-CA" dirty="0">
                <a:solidFill>
                  <a:srgbClr val="000000">
                    <a:tint val="75000"/>
                  </a:srgbClr>
                </a:solidFill>
              </a:rPr>
              <a:t>CROP</a:t>
            </a:r>
          </a:p>
        </p:txBody>
      </p:sp>
      <p:sp>
        <p:nvSpPr>
          <p:cNvPr id="6" name="Espace réservé du numéro de diapositive 5"/>
          <p:cNvSpPr>
            <a:spLocks noGrp="1"/>
          </p:cNvSpPr>
          <p:nvPr>
            <p:ph type="sldNum" sz="quarter" idx="16"/>
          </p:nvPr>
        </p:nvSpPr>
        <p:spPr/>
        <p:txBody>
          <a:bodyPr/>
          <a:lstStyle>
            <a:lvl1pPr>
              <a:defRPr/>
            </a:lvl1pPr>
          </a:lstStyle>
          <a:p>
            <a:pPr>
              <a:defRPr/>
            </a:pPr>
            <a:fld id="{18239141-2E42-4ABB-84FD-6FABED6D0D53}" type="slidenum">
              <a:rPr lang="en-CA">
                <a:solidFill>
                  <a:srgbClr val="000000">
                    <a:tint val="75000"/>
                  </a:srgbClr>
                </a:solidFill>
              </a:rPr>
              <a:pPr>
                <a:defRPr/>
              </a:pPr>
              <a:t>‹#›</a:t>
            </a:fld>
            <a:endParaRPr lang="en-CA" dirty="0">
              <a:solidFill>
                <a:srgbClr val="000000">
                  <a:tint val="75000"/>
                </a:srgbClr>
              </a:solidFill>
            </a:endParaRPr>
          </a:p>
        </p:txBody>
      </p:sp>
      <p:sp>
        <p:nvSpPr>
          <p:cNvPr id="7" name="Titre 1"/>
          <p:cNvSpPr>
            <a:spLocks noGrp="1"/>
          </p:cNvSpPr>
          <p:nvPr>
            <p:ph type="title"/>
          </p:nvPr>
        </p:nvSpPr>
        <p:spPr>
          <a:xfrm>
            <a:off x="558800" y="373063"/>
            <a:ext cx="5311775" cy="631545"/>
          </a:xfrm>
        </p:spPr>
        <p:txBody>
          <a:bodyPr/>
          <a:lstStyle/>
          <a:p>
            <a:r>
              <a:rPr lang="fr-FR" dirty="0" smtClean="0"/>
              <a:t>Cliquez pour modifier le style du titre</a:t>
            </a:r>
            <a:endParaRPr lang="en-CA" dirty="0"/>
          </a:p>
        </p:txBody>
      </p:sp>
      <p:sp>
        <p:nvSpPr>
          <p:cNvPr id="9" name="Rectangle 8"/>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4264653755"/>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Tree>
    <p:extLst>
      <p:ext uri="{BB962C8B-B14F-4D97-AF65-F5344CB8AC3E}">
        <p14:creationId xmlns:p14="http://schemas.microsoft.com/office/powerpoint/2010/main" val="289120204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6" name="Rectangle 5"/>
          <p:cNvSpPr/>
          <p:nvPr userDrawn="1"/>
        </p:nvSpPr>
        <p:spPr>
          <a:xfrm>
            <a:off x="5989638" y="3538538"/>
            <a:ext cx="2597150" cy="5556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rtlCol="0">
            <a:normAutofit/>
          </a:bodyPr>
          <a:lstStyle>
            <a:lvl1pPr marL="0" indent="0">
              <a:buNone/>
              <a:defRPr/>
            </a:lvl1pPr>
          </a:lstStyle>
          <a:p>
            <a:pPr lvl="0"/>
            <a:endParaRPr lang="en-CA" noProof="0" dirty="0"/>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9" name="Espace réservé de la date 3"/>
          <p:cNvSpPr>
            <a:spLocks noGrp="1"/>
          </p:cNvSpPr>
          <p:nvPr>
            <p:ph type="dt" sz="half" idx="16"/>
          </p:nvPr>
        </p:nvSpPr>
        <p:spPr>
          <a:xfrm>
            <a:off x="3273425" y="6483350"/>
            <a:ext cx="2560638" cy="236538"/>
          </a:xfrm>
        </p:spPr>
        <p:txBody>
          <a:bodyPr/>
          <a:lstStyle>
            <a:lvl1pPr>
              <a:defRPr/>
            </a:lvl1pPr>
          </a:lstStyle>
          <a:p>
            <a:pPr>
              <a:defRPr/>
            </a:pPr>
            <a:fld id="{A149C51B-E569-4CDE-A3C1-FD32450A79E5}" type="datetime1">
              <a:rPr lang="fr-FR">
                <a:solidFill>
                  <a:srgbClr val="000000">
                    <a:tint val="75000"/>
                  </a:srgbClr>
                </a:solidFill>
              </a:rPr>
              <a:pPr>
                <a:defRPr/>
              </a:pPr>
              <a:t>17-08-04</a:t>
            </a:fld>
            <a:endParaRPr lang="en-CA" dirty="0">
              <a:solidFill>
                <a:srgbClr val="000000">
                  <a:tint val="75000"/>
                </a:srgbClr>
              </a:solidFill>
            </a:endParaRPr>
          </a:p>
        </p:txBody>
      </p:sp>
      <p:sp>
        <p:nvSpPr>
          <p:cNvPr id="11" name="Espace réservé du pied de page 4"/>
          <p:cNvSpPr>
            <a:spLocks noGrp="1"/>
          </p:cNvSpPr>
          <p:nvPr>
            <p:ph type="ftr" sz="quarter" idx="17"/>
          </p:nvPr>
        </p:nvSpPr>
        <p:spPr/>
        <p:txBody>
          <a:bodyPr/>
          <a:lstStyle>
            <a:lvl1pPr>
              <a:defRPr/>
            </a:lvl1pPr>
          </a:lstStyle>
          <a:p>
            <a:pPr>
              <a:defRPr/>
            </a:pPr>
            <a:r>
              <a:rPr lang="en-CA" dirty="0">
                <a:solidFill>
                  <a:srgbClr val="000000">
                    <a:tint val="75000"/>
                  </a:srgbClr>
                </a:solidFill>
              </a:rPr>
              <a:t>CROP</a:t>
            </a:r>
          </a:p>
        </p:txBody>
      </p:sp>
      <p:sp>
        <p:nvSpPr>
          <p:cNvPr id="12" name="Espace réservé du numéro de diapositive 5"/>
          <p:cNvSpPr>
            <a:spLocks noGrp="1"/>
          </p:cNvSpPr>
          <p:nvPr>
            <p:ph type="sldNum" sz="quarter" idx="18"/>
          </p:nvPr>
        </p:nvSpPr>
        <p:spPr/>
        <p:txBody>
          <a:bodyPr/>
          <a:lstStyle>
            <a:lvl1pPr>
              <a:defRPr/>
            </a:lvl1pPr>
          </a:lstStyle>
          <a:p>
            <a:pPr>
              <a:defRPr/>
            </a:pPr>
            <a:fld id="{B412C3A8-9530-430F-B609-E0A319CE000B}" type="slidenum">
              <a:rPr lang="en-CA">
                <a:solidFill>
                  <a:srgbClr val="000000">
                    <a:tint val="75000"/>
                  </a:srgbClr>
                </a:solidFill>
              </a:rPr>
              <a:pPr>
                <a:defRPr/>
              </a:pPr>
              <a:t>‹#›</a:t>
            </a:fld>
            <a:endParaRPr lang="en-CA" dirty="0">
              <a:solidFill>
                <a:srgbClr val="000000">
                  <a:tint val="75000"/>
                </a:srgbClr>
              </a:solidFill>
            </a:endParaRPr>
          </a:p>
        </p:txBody>
      </p:sp>
      <p:sp>
        <p:nvSpPr>
          <p:cNvPr id="14" name="Rectangle 13"/>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2414210984"/>
      </p:ext>
    </p:extLst>
  </p:cSld>
  <p:clrMapOvr>
    <a:masterClrMapping/>
  </p:clrMapOvr>
  <p:timing>
    <p:tnLst>
      <p:par>
        <p:cTn xmlns:p14="http://schemas.microsoft.com/office/powerpoint/2010/mai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cxnSp>
        <p:nvCxnSpPr>
          <p:cNvPr id="5"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sp>
        <p:nvSpPr>
          <p:cNvPr id="7" name="Espace réservé de la date 3"/>
          <p:cNvSpPr>
            <a:spLocks noGrp="1"/>
          </p:cNvSpPr>
          <p:nvPr>
            <p:ph type="dt" sz="half" idx="18"/>
          </p:nvPr>
        </p:nvSpPr>
        <p:spPr>
          <a:xfrm>
            <a:off x="3273425" y="6483350"/>
            <a:ext cx="2560638" cy="236538"/>
          </a:xfrm>
        </p:spPr>
        <p:txBody>
          <a:bodyPr/>
          <a:lstStyle>
            <a:lvl1pPr>
              <a:defRPr/>
            </a:lvl1pPr>
          </a:lstStyle>
          <a:p>
            <a:pPr>
              <a:defRPr/>
            </a:pPr>
            <a:fld id="{B497C260-481A-41F4-A466-61F8186261C4}" type="datetime1">
              <a:rPr lang="fr-FR">
                <a:solidFill>
                  <a:srgbClr val="000000">
                    <a:tint val="75000"/>
                  </a:srgbClr>
                </a:solidFill>
              </a:rPr>
              <a:pPr>
                <a:defRPr/>
              </a:pPr>
              <a:t>17-08-04</a:t>
            </a:fld>
            <a:endParaRPr lang="en-CA" dirty="0">
              <a:solidFill>
                <a:srgbClr val="000000">
                  <a:tint val="75000"/>
                </a:srgbClr>
              </a:solidFill>
            </a:endParaRPr>
          </a:p>
        </p:txBody>
      </p:sp>
      <p:sp>
        <p:nvSpPr>
          <p:cNvPr id="8" name="Espace réservé du pied de page 4"/>
          <p:cNvSpPr>
            <a:spLocks noGrp="1"/>
          </p:cNvSpPr>
          <p:nvPr>
            <p:ph type="ftr" sz="quarter" idx="19"/>
          </p:nvPr>
        </p:nvSpPr>
        <p:spPr/>
        <p:txBody>
          <a:bodyPr/>
          <a:lstStyle>
            <a:lvl1pPr>
              <a:defRPr/>
            </a:lvl1pPr>
          </a:lstStyle>
          <a:p>
            <a:pPr>
              <a:defRPr/>
            </a:pPr>
            <a:r>
              <a:rPr lang="en-CA" dirty="0">
                <a:solidFill>
                  <a:srgbClr val="000000">
                    <a:tint val="75000"/>
                  </a:srgbClr>
                </a:solidFill>
              </a:rPr>
              <a:t>CROP</a:t>
            </a:r>
          </a:p>
        </p:txBody>
      </p:sp>
      <p:sp>
        <p:nvSpPr>
          <p:cNvPr id="10" name="Espace réservé du numéro de diapositive 5"/>
          <p:cNvSpPr>
            <a:spLocks noGrp="1"/>
          </p:cNvSpPr>
          <p:nvPr>
            <p:ph type="sldNum" sz="quarter" idx="20"/>
          </p:nvPr>
        </p:nvSpPr>
        <p:spPr/>
        <p:txBody>
          <a:bodyPr/>
          <a:lstStyle>
            <a:lvl1pPr>
              <a:defRPr/>
            </a:lvl1pPr>
          </a:lstStyle>
          <a:p>
            <a:pPr>
              <a:defRPr/>
            </a:pPr>
            <a:fld id="{9BEC1190-AB8C-4AB6-8144-7D71C1D119D7}" type="slidenum">
              <a:rPr lang="en-CA">
                <a:solidFill>
                  <a:srgbClr val="000000">
                    <a:tint val="75000"/>
                  </a:srgbClr>
                </a:solidFill>
              </a:rPr>
              <a:pPr>
                <a:defRPr/>
              </a:pPr>
              <a:t>‹#›</a:t>
            </a:fld>
            <a:endParaRPr lang="en-CA" dirty="0">
              <a:solidFill>
                <a:srgbClr val="000000">
                  <a:tint val="75000"/>
                </a:srgbClr>
              </a:solidFill>
            </a:endParaRPr>
          </a:p>
        </p:txBody>
      </p:sp>
      <p:sp>
        <p:nvSpPr>
          <p:cNvPr id="12" name="Rectangle 11"/>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287445176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5" name="Rectangle 9"/>
          <p:cNvSpPr/>
          <p:nvPr userDrawn="1"/>
        </p:nvSpPr>
        <p:spPr>
          <a:xfrm>
            <a:off x="546988" y="5955582"/>
            <a:ext cx="5313363" cy="5556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6"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6013525"/>
            <a:ext cx="5313364" cy="466650"/>
          </a:xfrm>
        </p:spPr>
        <p:txBody>
          <a:bodyPr>
            <a:normAutofit/>
          </a:bodyPr>
          <a:lstStyle>
            <a:lvl1pPr marL="0" indent="0">
              <a:lnSpc>
                <a:spcPts val="1400"/>
              </a:lnSpc>
              <a:spcBef>
                <a:spcPts val="600"/>
              </a:spcBef>
              <a:buNone/>
              <a:defRPr sz="900" b="0"/>
            </a:lvl1pPr>
          </a:lstStyle>
          <a:p>
            <a:pPr lvl="0"/>
            <a:r>
              <a:rPr lang="fr-FR" dirty="0" smtClean="0"/>
              <a:t>Cliquez pour modifier les styles du</a:t>
            </a:r>
          </a:p>
        </p:txBody>
      </p:sp>
      <p:sp>
        <p:nvSpPr>
          <p:cNvPr id="7" name="Espace réservé de la date 3"/>
          <p:cNvSpPr>
            <a:spLocks noGrp="1"/>
          </p:cNvSpPr>
          <p:nvPr>
            <p:ph type="dt" sz="half" idx="18"/>
          </p:nvPr>
        </p:nvSpPr>
        <p:spPr>
          <a:xfrm>
            <a:off x="3273425" y="6483350"/>
            <a:ext cx="2560638" cy="236538"/>
          </a:xfrm>
        </p:spPr>
        <p:txBody>
          <a:bodyPr/>
          <a:lstStyle>
            <a:lvl1pPr>
              <a:defRPr/>
            </a:lvl1pPr>
          </a:lstStyle>
          <a:p>
            <a:pPr>
              <a:defRPr/>
            </a:pPr>
            <a:fld id="{995B3D38-0AC3-4257-BDC9-1B829E99DD40}" type="datetime1">
              <a:rPr lang="fr-FR">
                <a:solidFill>
                  <a:srgbClr val="000000">
                    <a:tint val="75000"/>
                  </a:srgbClr>
                </a:solidFill>
              </a:rPr>
              <a:pPr>
                <a:defRPr/>
              </a:pPr>
              <a:t>17-08-04</a:t>
            </a:fld>
            <a:endParaRPr lang="en-CA" dirty="0">
              <a:solidFill>
                <a:srgbClr val="000000">
                  <a:tint val="75000"/>
                </a:srgbClr>
              </a:solidFill>
            </a:endParaRPr>
          </a:p>
        </p:txBody>
      </p:sp>
      <p:sp>
        <p:nvSpPr>
          <p:cNvPr id="8" name="Espace réservé du pied de page 4"/>
          <p:cNvSpPr>
            <a:spLocks noGrp="1"/>
          </p:cNvSpPr>
          <p:nvPr>
            <p:ph type="ftr" sz="quarter" idx="19"/>
          </p:nvPr>
        </p:nvSpPr>
        <p:spPr/>
        <p:txBody>
          <a:bodyPr/>
          <a:lstStyle>
            <a:lvl1pPr>
              <a:defRPr/>
            </a:lvl1pPr>
          </a:lstStyle>
          <a:p>
            <a:pPr>
              <a:defRPr/>
            </a:pPr>
            <a:r>
              <a:rPr lang="en-CA" dirty="0">
                <a:solidFill>
                  <a:srgbClr val="000000">
                    <a:tint val="75000"/>
                  </a:srgbClr>
                </a:solidFill>
              </a:rPr>
              <a:t>CROP</a:t>
            </a:r>
          </a:p>
        </p:txBody>
      </p:sp>
      <p:sp>
        <p:nvSpPr>
          <p:cNvPr id="10" name="Espace réservé du numéro de diapositive 5"/>
          <p:cNvSpPr>
            <a:spLocks noGrp="1"/>
          </p:cNvSpPr>
          <p:nvPr>
            <p:ph type="sldNum" sz="quarter" idx="20"/>
          </p:nvPr>
        </p:nvSpPr>
        <p:spPr/>
        <p:txBody>
          <a:bodyPr/>
          <a:lstStyle>
            <a:lvl1pPr>
              <a:defRPr/>
            </a:lvl1pPr>
          </a:lstStyle>
          <a:p>
            <a:pPr>
              <a:defRPr/>
            </a:pPr>
            <a:fld id="{3ECBD63B-432F-426D-BBFD-3F00516AE86C}" type="slidenum">
              <a:rPr lang="en-CA">
                <a:solidFill>
                  <a:srgbClr val="000000">
                    <a:tint val="75000"/>
                  </a:srgbClr>
                </a:solidFill>
              </a:rPr>
              <a:pPr>
                <a:defRPr/>
              </a:pPr>
              <a:t>‹#›</a:t>
            </a:fld>
            <a:endParaRPr lang="en-CA" dirty="0">
              <a:solidFill>
                <a:srgbClr val="000000">
                  <a:tint val="75000"/>
                </a:srgbClr>
              </a:solidFill>
            </a:endParaRPr>
          </a:p>
        </p:txBody>
      </p:sp>
      <p:sp>
        <p:nvSpPr>
          <p:cNvPr id="12" name="Rectangle 11"/>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126755845"/>
      </p:ext>
    </p:extLst>
  </p:cSld>
  <p:clrMapOvr>
    <a:masterClrMapping/>
  </p:clrMapOvr>
  <p:timing>
    <p:tnLst>
      <p:par>
        <p:cTn xmlns:p14="http://schemas.microsoft.com/office/powerpoint/2010/mai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cxnSp>
        <p:nvCxnSpPr>
          <p:cNvPr id="5"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7" name="Espace réservé de la date 3"/>
          <p:cNvSpPr>
            <a:spLocks noGrp="1"/>
          </p:cNvSpPr>
          <p:nvPr>
            <p:ph type="dt" sz="half" idx="15"/>
          </p:nvPr>
        </p:nvSpPr>
        <p:spPr>
          <a:xfrm>
            <a:off x="3273425" y="6483350"/>
            <a:ext cx="2560638" cy="236538"/>
          </a:xfrm>
        </p:spPr>
        <p:txBody>
          <a:bodyPr/>
          <a:lstStyle>
            <a:lvl1pPr>
              <a:defRPr/>
            </a:lvl1pPr>
          </a:lstStyle>
          <a:p>
            <a:pPr>
              <a:defRPr/>
            </a:pPr>
            <a:fld id="{9492C245-F7E2-4D09-B2D7-104BC386EA93}" type="datetime1">
              <a:rPr lang="fr-FR">
                <a:solidFill>
                  <a:srgbClr val="000000">
                    <a:tint val="75000"/>
                  </a:srgbClr>
                </a:solidFill>
              </a:rPr>
              <a:pPr>
                <a:defRPr/>
              </a:pPr>
              <a:t>17-08-04</a:t>
            </a:fld>
            <a:endParaRPr lang="en-CA" dirty="0">
              <a:solidFill>
                <a:srgbClr val="000000">
                  <a:tint val="75000"/>
                </a:srgbClr>
              </a:solidFill>
            </a:endParaRPr>
          </a:p>
        </p:txBody>
      </p:sp>
      <p:sp>
        <p:nvSpPr>
          <p:cNvPr id="8" name="Espace réservé du pied de page 4"/>
          <p:cNvSpPr>
            <a:spLocks noGrp="1"/>
          </p:cNvSpPr>
          <p:nvPr>
            <p:ph type="ftr" sz="quarter" idx="16"/>
          </p:nvPr>
        </p:nvSpPr>
        <p:spPr/>
        <p:txBody>
          <a:bodyPr/>
          <a:lstStyle>
            <a:lvl1pPr>
              <a:defRPr/>
            </a:lvl1pPr>
          </a:lstStyle>
          <a:p>
            <a:pPr>
              <a:defRPr/>
            </a:pPr>
            <a:r>
              <a:rPr lang="en-CA" dirty="0">
                <a:solidFill>
                  <a:srgbClr val="000000">
                    <a:tint val="75000"/>
                  </a:srgbClr>
                </a:solidFill>
              </a:rPr>
              <a:t>CROP</a:t>
            </a:r>
          </a:p>
        </p:txBody>
      </p:sp>
      <p:sp>
        <p:nvSpPr>
          <p:cNvPr id="10" name="Espace réservé du numéro de diapositive 5"/>
          <p:cNvSpPr>
            <a:spLocks noGrp="1"/>
          </p:cNvSpPr>
          <p:nvPr>
            <p:ph type="sldNum" sz="quarter" idx="17"/>
          </p:nvPr>
        </p:nvSpPr>
        <p:spPr/>
        <p:txBody>
          <a:bodyPr/>
          <a:lstStyle>
            <a:lvl1pPr>
              <a:defRPr/>
            </a:lvl1pPr>
          </a:lstStyle>
          <a:p>
            <a:pPr>
              <a:defRPr/>
            </a:pPr>
            <a:fld id="{8210ECEB-2C50-44D1-81D8-D49606E4B0B5}" type="slidenum">
              <a:rPr lang="en-CA">
                <a:solidFill>
                  <a:srgbClr val="000000">
                    <a:tint val="75000"/>
                  </a:srgbClr>
                </a:solidFill>
              </a:rPr>
              <a:pPr>
                <a:defRPr/>
              </a:pPr>
              <a:t>‹#›</a:t>
            </a:fld>
            <a:endParaRPr lang="en-CA" dirty="0">
              <a:solidFill>
                <a:srgbClr val="000000">
                  <a:tint val="75000"/>
                </a:srgbClr>
              </a:solidFill>
            </a:endParaRPr>
          </a:p>
        </p:txBody>
      </p:sp>
      <p:sp>
        <p:nvSpPr>
          <p:cNvPr id="11" name="Rectangle 10"/>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28407535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cxnSp>
        <p:nvCxnSpPr>
          <p:cNvPr id="4"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lvl1pPr>
          </a:lstStyle>
          <a:p>
            <a:pPr>
              <a:defRPr/>
            </a:pPr>
            <a:fld id="{0DD81D64-108C-4539-BCA3-0E8CAC5876C9}" type="datetime1">
              <a:rPr lang="fr-FR">
                <a:solidFill>
                  <a:srgbClr val="000000">
                    <a:tint val="75000"/>
                  </a:srgbClr>
                </a:solidFill>
              </a:rPr>
              <a:pPr>
                <a:defRPr/>
              </a:pPr>
              <a:t>17-08-04</a:t>
            </a:fld>
            <a:endParaRPr lang="en-CA" dirty="0">
              <a:solidFill>
                <a:srgbClr val="000000">
                  <a:tint val="75000"/>
                </a:srgbClr>
              </a:solidFill>
            </a:endParaRPr>
          </a:p>
        </p:txBody>
      </p:sp>
      <p:sp>
        <p:nvSpPr>
          <p:cNvPr id="7" name="Espace réservé du pied de page 4"/>
          <p:cNvSpPr>
            <a:spLocks noGrp="1"/>
          </p:cNvSpPr>
          <p:nvPr>
            <p:ph type="ftr" sz="quarter" idx="16"/>
          </p:nvPr>
        </p:nvSpPr>
        <p:spPr/>
        <p:txBody>
          <a:bodyPr/>
          <a:lstStyle>
            <a:lvl1pPr>
              <a:defRPr/>
            </a:lvl1pPr>
          </a:lstStyle>
          <a:p>
            <a:pPr>
              <a:defRPr/>
            </a:pPr>
            <a:r>
              <a:rPr lang="en-CA" dirty="0">
                <a:solidFill>
                  <a:srgbClr val="000000">
                    <a:tint val="75000"/>
                  </a:srgbClr>
                </a:solidFill>
              </a:rPr>
              <a:t>CROP</a:t>
            </a:r>
          </a:p>
        </p:txBody>
      </p:sp>
      <p:sp>
        <p:nvSpPr>
          <p:cNvPr id="8" name="Espace réservé du numéro de diapositive 5"/>
          <p:cNvSpPr>
            <a:spLocks noGrp="1"/>
          </p:cNvSpPr>
          <p:nvPr>
            <p:ph type="sldNum" sz="quarter" idx="17"/>
          </p:nvPr>
        </p:nvSpPr>
        <p:spPr/>
        <p:txBody>
          <a:bodyPr/>
          <a:lstStyle>
            <a:lvl1pPr>
              <a:defRPr/>
            </a:lvl1pPr>
          </a:lstStyle>
          <a:p>
            <a:pPr>
              <a:defRPr/>
            </a:pPr>
            <a:fld id="{D9103211-AA59-44B8-8866-F8B2988E6A9F}" type="slidenum">
              <a:rPr lang="en-CA">
                <a:solidFill>
                  <a:srgbClr val="000000">
                    <a:tint val="75000"/>
                  </a:srgbClr>
                </a:solidFill>
              </a:rPr>
              <a:pPr>
                <a:defRPr/>
              </a:pPr>
              <a:t>‹#›</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3263450814"/>
      </p:ext>
    </p:extLst>
  </p:cSld>
  <p:clrMapOvr>
    <a:masterClrMapping/>
  </p:clrMapOvr>
  <p:timing>
    <p:tnLst>
      <p:par>
        <p:cTn xmlns:p14="http://schemas.microsoft.com/office/powerpoint/2010/mai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cxnSp>
        <p:nvCxnSpPr>
          <p:cNvPr id="4"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lvl1pPr>
          </a:lstStyle>
          <a:p>
            <a:pPr>
              <a:defRPr/>
            </a:pPr>
            <a:fld id="{E1AB3C2B-71F7-4912-B00D-341C17CBDE5D}" type="datetime1">
              <a:rPr lang="fr-FR">
                <a:solidFill>
                  <a:srgbClr val="000000">
                    <a:tint val="75000"/>
                  </a:srgbClr>
                </a:solidFill>
              </a:rPr>
              <a:pPr>
                <a:defRPr/>
              </a:pPr>
              <a:t>17-08-04</a:t>
            </a:fld>
            <a:endParaRPr lang="en-CA" dirty="0">
              <a:solidFill>
                <a:srgbClr val="000000">
                  <a:tint val="75000"/>
                </a:srgbClr>
              </a:solidFill>
            </a:endParaRPr>
          </a:p>
        </p:txBody>
      </p:sp>
      <p:sp>
        <p:nvSpPr>
          <p:cNvPr id="7" name="Espace réservé du pied de page 4"/>
          <p:cNvSpPr>
            <a:spLocks noGrp="1"/>
          </p:cNvSpPr>
          <p:nvPr>
            <p:ph type="ftr" sz="quarter" idx="16"/>
          </p:nvPr>
        </p:nvSpPr>
        <p:spPr/>
        <p:txBody>
          <a:bodyPr/>
          <a:lstStyle>
            <a:lvl1pPr>
              <a:defRPr/>
            </a:lvl1pPr>
          </a:lstStyle>
          <a:p>
            <a:pPr>
              <a:defRPr/>
            </a:pPr>
            <a:r>
              <a:rPr lang="en-CA" dirty="0">
                <a:solidFill>
                  <a:srgbClr val="000000">
                    <a:tint val="75000"/>
                  </a:srgbClr>
                </a:solidFill>
              </a:rPr>
              <a:t>CROP</a:t>
            </a:r>
          </a:p>
        </p:txBody>
      </p:sp>
      <p:sp>
        <p:nvSpPr>
          <p:cNvPr id="8" name="Espace réservé du numéro de diapositive 5"/>
          <p:cNvSpPr>
            <a:spLocks noGrp="1"/>
          </p:cNvSpPr>
          <p:nvPr>
            <p:ph type="sldNum" sz="quarter" idx="17"/>
          </p:nvPr>
        </p:nvSpPr>
        <p:spPr/>
        <p:txBody>
          <a:bodyPr/>
          <a:lstStyle>
            <a:lvl1pPr>
              <a:defRPr/>
            </a:lvl1pPr>
          </a:lstStyle>
          <a:p>
            <a:pPr>
              <a:defRPr/>
            </a:pPr>
            <a:fld id="{1ABCE176-82E6-4604-8B61-4A1E2BD779C0}" type="slidenum">
              <a:rPr lang="en-CA">
                <a:solidFill>
                  <a:srgbClr val="000000">
                    <a:tint val="75000"/>
                  </a:srgbClr>
                </a:solidFill>
              </a:rPr>
              <a:pPr>
                <a:defRPr/>
              </a:pPr>
              <a:t>‹#›</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544982753"/>
      </p:ext>
    </p:extLst>
  </p:cSld>
  <p:clrMapOvr>
    <a:masterClrMapping/>
  </p:clrMapOvr>
  <p:timing>
    <p:tnLst>
      <p:par>
        <p:cTn xmlns:p14="http://schemas.microsoft.com/office/powerpoint/2010/mai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cxnSp>
        <p:nvCxnSpPr>
          <p:cNvPr id="5"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
        <p:nvSpPr>
          <p:cNvPr id="6" name="Espace réservé de la date 3"/>
          <p:cNvSpPr>
            <a:spLocks noGrp="1"/>
          </p:cNvSpPr>
          <p:nvPr>
            <p:ph type="dt" sz="half" idx="16"/>
          </p:nvPr>
        </p:nvSpPr>
        <p:spPr>
          <a:xfrm>
            <a:off x="3273425" y="6483350"/>
            <a:ext cx="2560638" cy="236538"/>
          </a:xfrm>
        </p:spPr>
        <p:txBody>
          <a:bodyPr/>
          <a:lstStyle>
            <a:lvl1pPr>
              <a:defRPr/>
            </a:lvl1pPr>
          </a:lstStyle>
          <a:p>
            <a:pPr>
              <a:defRPr/>
            </a:pPr>
            <a:fld id="{F6D2952D-CC2E-42BD-B732-4A503593A8DE}" type="datetime1">
              <a:rPr lang="fr-FR">
                <a:solidFill>
                  <a:srgbClr val="000000">
                    <a:tint val="75000"/>
                  </a:srgbClr>
                </a:solidFill>
              </a:rPr>
              <a:pPr>
                <a:defRPr/>
              </a:pPr>
              <a:t>17-08-04</a:t>
            </a:fld>
            <a:endParaRPr lang="en-CA" dirty="0">
              <a:solidFill>
                <a:srgbClr val="000000">
                  <a:tint val="75000"/>
                </a:srgbClr>
              </a:solidFill>
            </a:endParaRPr>
          </a:p>
        </p:txBody>
      </p:sp>
      <p:sp>
        <p:nvSpPr>
          <p:cNvPr id="7" name="Espace réservé du pied de page 4"/>
          <p:cNvSpPr>
            <a:spLocks noGrp="1"/>
          </p:cNvSpPr>
          <p:nvPr>
            <p:ph type="ftr" sz="quarter" idx="17"/>
          </p:nvPr>
        </p:nvSpPr>
        <p:spPr/>
        <p:txBody>
          <a:bodyPr/>
          <a:lstStyle>
            <a:lvl1pPr>
              <a:defRPr/>
            </a:lvl1pPr>
          </a:lstStyle>
          <a:p>
            <a:pPr>
              <a:defRPr/>
            </a:pPr>
            <a:r>
              <a:rPr lang="en-CA" dirty="0">
                <a:solidFill>
                  <a:srgbClr val="000000">
                    <a:tint val="75000"/>
                  </a:srgbClr>
                </a:solidFill>
              </a:rPr>
              <a:t>CROP</a:t>
            </a:r>
          </a:p>
        </p:txBody>
      </p:sp>
      <p:sp>
        <p:nvSpPr>
          <p:cNvPr id="10" name="Espace réservé du numéro de diapositive 5"/>
          <p:cNvSpPr>
            <a:spLocks noGrp="1"/>
          </p:cNvSpPr>
          <p:nvPr>
            <p:ph type="sldNum" sz="quarter" idx="18"/>
          </p:nvPr>
        </p:nvSpPr>
        <p:spPr/>
        <p:txBody>
          <a:bodyPr/>
          <a:lstStyle>
            <a:lvl1pPr>
              <a:defRPr/>
            </a:lvl1pPr>
          </a:lstStyle>
          <a:p>
            <a:pPr>
              <a:defRPr/>
            </a:pPr>
            <a:fld id="{D549158A-0A62-4054-8EBC-AD4312ABC23C}" type="slidenum">
              <a:rPr lang="en-CA">
                <a:solidFill>
                  <a:srgbClr val="000000">
                    <a:tint val="75000"/>
                  </a:srgbClr>
                </a:solidFill>
              </a:rPr>
              <a:pPr>
                <a:defRPr/>
              </a:pPr>
              <a:t>‹#›</a:t>
            </a:fld>
            <a:endParaRPr lang="en-CA" dirty="0">
              <a:solidFill>
                <a:srgbClr val="000000">
                  <a:tint val="75000"/>
                </a:srgbClr>
              </a:solidFill>
            </a:endParaRPr>
          </a:p>
        </p:txBody>
      </p:sp>
      <p:sp>
        <p:nvSpPr>
          <p:cNvPr id="11" name="Rectangle 10"/>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207006581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cxnSp>
        <p:nvCxnSpPr>
          <p:cNvPr id="4"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lvl1pPr>
          </a:lstStyle>
          <a:p>
            <a:pPr>
              <a:defRPr/>
            </a:pPr>
            <a:fld id="{1BA13C6B-F560-4A29-AB04-3319FF892114}" type="datetime1">
              <a:rPr lang="fr-FR">
                <a:solidFill>
                  <a:srgbClr val="000000">
                    <a:tint val="75000"/>
                  </a:srgbClr>
                </a:solidFill>
              </a:rPr>
              <a:pPr>
                <a:defRPr/>
              </a:pPr>
              <a:t>17-08-04</a:t>
            </a:fld>
            <a:endParaRPr lang="en-CA" dirty="0">
              <a:solidFill>
                <a:srgbClr val="000000">
                  <a:tint val="75000"/>
                </a:srgbClr>
              </a:solidFill>
            </a:endParaRPr>
          </a:p>
        </p:txBody>
      </p:sp>
      <p:sp>
        <p:nvSpPr>
          <p:cNvPr id="7" name="Espace réservé du pied de page 4"/>
          <p:cNvSpPr>
            <a:spLocks noGrp="1"/>
          </p:cNvSpPr>
          <p:nvPr>
            <p:ph type="ftr" sz="quarter" idx="16"/>
          </p:nvPr>
        </p:nvSpPr>
        <p:spPr/>
        <p:txBody>
          <a:bodyPr/>
          <a:lstStyle>
            <a:lvl1pPr>
              <a:defRPr/>
            </a:lvl1pPr>
          </a:lstStyle>
          <a:p>
            <a:pPr>
              <a:defRPr/>
            </a:pPr>
            <a:r>
              <a:rPr lang="en-CA" dirty="0">
                <a:solidFill>
                  <a:srgbClr val="000000">
                    <a:tint val="75000"/>
                  </a:srgbClr>
                </a:solidFill>
              </a:rPr>
              <a:t>CROP</a:t>
            </a:r>
          </a:p>
        </p:txBody>
      </p:sp>
      <p:sp>
        <p:nvSpPr>
          <p:cNvPr id="8" name="Espace réservé du numéro de diapositive 5"/>
          <p:cNvSpPr>
            <a:spLocks noGrp="1"/>
          </p:cNvSpPr>
          <p:nvPr>
            <p:ph type="sldNum" sz="quarter" idx="17"/>
          </p:nvPr>
        </p:nvSpPr>
        <p:spPr/>
        <p:txBody>
          <a:bodyPr/>
          <a:lstStyle>
            <a:lvl1pPr>
              <a:defRPr/>
            </a:lvl1pPr>
          </a:lstStyle>
          <a:p>
            <a:pPr>
              <a:defRPr/>
            </a:pPr>
            <a:fld id="{7AB9C906-DBC4-4B07-998C-CF406BC28BFF}" type="slidenum">
              <a:rPr lang="en-CA">
                <a:solidFill>
                  <a:srgbClr val="000000">
                    <a:tint val="75000"/>
                  </a:srgbClr>
                </a:solidFill>
              </a:rPr>
              <a:pPr>
                <a:defRPr/>
              </a:pPr>
              <a:t>‹#›</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157795410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cxnSp>
        <p:nvCxnSpPr>
          <p:cNvPr id="6"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Espace réservé pour une image  10"/>
          <p:cNvSpPr>
            <a:spLocks noGrp="1"/>
          </p:cNvSpPr>
          <p:nvPr>
            <p:ph type="pic" sz="quarter" idx="13"/>
          </p:nvPr>
        </p:nvSpPr>
        <p:spPr>
          <a:xfrm>
            <a:off x="5989638" y="2393949"/>
            <a:ext cx="2597150" cy="3062289"/>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2393949"/>
            <a:ext cx="2595563" cy="3062289"/>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2393949"/>
            <a:ext cx="2597150" cy="3062289"/>
          </a:xfrm>
        </p:spPr>
        <p:txBody>
          <a:bodyPr rtlCol="0">
            <a:normAutofit/>
          </a:bodyPr>
          <a:lstStyle>
            <a:lvl1pPr marL="0" indent="0">
              <a:buNone/>
              <a:defRPr/>
            </a:lvl1pPr>
          </a:lstStyle>
          <a:p>
            <a:pPr lvl="0"/>
            <a:endParaRPr lang="en-CA" noProof="0" dirty="0"/>
          </a:p>
        </p:txBody>
      </p:sp>
      <p:sp>
        <p:nvSpPr>
          <p:cNvPr id="7" name="Espace réservé de la date 3"/>
          <p:cNvSpPr>
            <a:spLocks noGrp="1"/>
          </p:cNvSpPr>
          <p:nvPr>
            <p:ph type="dt" sz="half" idx="18"/>
          </p:nvPr>
        </p:nvSpPr>
        <p:spPr>
          <a:xfrm>
            <a:off x="3273425" y="6483350"/>
            <a:ext cx="2560638" cy="236538"/>
          </a:xfrm>
        </p:spPr>
        <p:txBody>
          <a:bodyPr/>
          <a:lstStyle>
            <a:lvl1pPr>
              <a:defRPr/>
            </a:lvl1pPr>
          </a:lstStyle>
          <a:p>
            <a:pPr>
              <a:defRPr/>
            </a:pPr>
            <a:fld id="{32984D43-3117-4F01-8732-61A17F2083CC}" type="datetime1">
              <a:rPr lang="fr-FR">
                <a:solidFill>
                  <a:srgbClr val="000000">
                    <a:tint val="75000"/>
                  </a:srgbClr>
                </a:solidFill>
              </a:rPr>
              <a:pPr>
                <a:defRPr/>
              </a:pPr>
              <a:t>17-08-04</a:t>
            </a:fld>
            <a:endParaRPr lang="en-CA" dirty="0">
              <a:solidFill>
                <a:srgbClr val="000000">
                  <a:tint val="75000"/>
                </a:srgbClr>
              </a:solidFill>
            </a:endParaRPr>
          </a:p>
        </p:txBody>
      </p:sp>
      <p:sp>
        <p:nvSpPr>
          <p:cNvPr id="8" name="Espace réservé du pied de page 4"/>
          <p:cNvSpPr>
            <a:spLocks noGrp="1"/>
          </p:cNvSpPr>
          <p:nvPr>
            <p:ph type="ftr" sz="quarter" idx="19"/>
          </p:nvPr>
        </p:nvSpPr>
        <p:spPr/>
        <p:txBody>
          <a:bodyPr/>
          <a:lstStyle>
            <a:lvl1pPr>
              <a:defRPr/>
            </a:lvl1pPr>
          </a:lstStyle>
          <a:p>
            <a:pPr>
              <a:defRPr/>
            </a:pPr>
            <a:r>
              <a:rPr lang="en-CA" dirty="0">
                <a:solidFill>
                  <a:srgbClr val="000000">
                    <a:tint val="75000"/>
                  </a:srgbClr>
                </a:solidFill>
              </a:rPr>
              <a:t>CROP</a:t>
            </a:r>
          </a:p>
        </p:txBody>
      </p:sp>
      <p:sp>
        <p:nvSpPr>
          <p:cNvPr id="9" name="Espace réservé du numéro de diapositive 5"/>
          <p:cNvSpPr>
            <a:spLocks noGrp="1"/>
          </p:cNvSpPr>
          <p:nvPr>
            <p:ph type="sldNum" sz="quarter" idx="20"/>
          </p:nvPr>
        </p:nvSpPr>
        <p:spPr/>
        <p:txBody>
          <a:bodyPr/>
          <a:lstStyle>
            <a:lvl1pPr>
              <a:defRPr/>
            </a:lvl1pPr>
          </a:lstStyle>
          <a:p>
            <a:pPr>
              <a:defRPr/>
            </a:pPr>
            <a:fld id="{2B6C98FA-820B-4050-8A11-9FF0D37A98B6}" type="slidenum">
              <a:rPr lang="en-CA">
                <a:solidFill>
                  <a:srgbClr val="000000">
                    <a:tint val="75000"/>
                  </a:srgbClr>
                </a:solidFill>
              </a:rPr>
              <a:pPr>
                <a:defRPr/>
              </a:pPr>
              <a:t>‹#›</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2" name="Titre 1"/>
          <p:cNvSpPr>
            <a:spLocks noGrp="1"/>
          </p:cNvSpPr>
          <p:nvPr>
            <p:ph type="title"/>
          </p:nvPr>
        </p:nvSpPr>
        <p:spPr>
          <a:xfrm>
            <a:off x="558800" y="373063"/>
            <a:ext cx="5311775" cy="631545"/>
          </a:xfrm>
        </p:spPr>
        <p:txBody>
          <a:bodyPr/>
          <a:lstStyle/>
          <a:p>
            <a:r>
              <a:rPr lang="fr-FR" smtClean="0"/>
              <a:t>Cliquez pour modifier le style du titre</a:t>
            </a:r>
            <a:endParaRPr lang="en-CA"/>
          </a:p>
        </p:txBody>
      </p:sp>
    </p:spTree>
    <p:extLst>
      <p:ext uri="{BB962C8B-B14F-4D97-AF65-F5344CB8AC3E}">
        <p14:creationId xmlns:p14="http://schemas.microsoft.com/office/powerpoint/2010/main" val="186010860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cxnSp>
        <p:nvCxnSpPr>
          <p:cNvPr id="6"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rme en L 6"/>
          <p:cNvSpPr/>
          <p:nvPr userDrawn="1"/>
        </p:nvSpPr>
        <p:spPr>
          <a:xfrm rot="5400000">
            <a:off x="3273425" y="373063"/>
            <a:ext cx="230187"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8" name="Forme en L 11"/>
          <p:cNvSpPr/>
          <p:nvPr userDrawn="1"/>
        </p:nvSpPr>
        <p:spPr>
          <a:xfrm rot="5400000" flipH="1" flipV="1">
            <a:off x="8355013"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1" name="Espace réservé pour une image  10"/>
          <p:cNvSpPr>
            <a:spLocks noGrp="1"/>
          </p:cNvSpPr>
          <p:nvPr>
            <p:ph type="pic" sz="quarter" idx="13"/>
          </p:nvPr>
        </p:nvSpPr>
        <p:spPr>
          <a:xfrm>
            <a:off x="5989638" y="2393949"/>
            <a:ext cx="2597150" cy="3062289"/>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2393949"/>
            <a:ext cx="2595563" cy="3062289"/>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2393949"/>
            <a:ext cx="2597150" cy="3062289"/>
          </a:xfrm>
        </p:spPr>
        <p:txBody>
          <a:bodyPr rtlCol="0">
            <a:normAutofit/>
          </a:bodyPr>
          <a:lstStyle>
            <a:lvl1pPr marL="0" indent="0">
              <a:buNone/>
              <a:defRPr/>
            </a:lvl1pPr>
          </a:lstStyle>
          <a:p>
            <a:pPr lvl="0"/>
            <a:endParaRPr lang="en-CA" noProof="0" dirty="0"/>
          </a:p>
        </p:txBody>
      </p:sp>
      <p:sp>
        <p:nvSpPr>
          <p:cNvPr id="20" name="Espace réservé du titre 1"/>
          <p:cNvSpPr>
            <a:spLocks noGrp="1"/>
          </p:cNvSpPr>
          <p:nvPr>
            <p:ph type="title"/>
          </p:nvPr>
        </p:nvSpPr>
        <p:spPr>
          <a:xfrm>
            <a:off x="3273424" y="603342"/>
            <a:ext cx="5311776" cy="1390049"/>
          </a:xfrm>
          <a:prstGeom prst="rect">
            <a:avLst/>
          </a:prstGeom>
        </p:spPr>
        <p:txBody>
          <a:bodyPr rtlCol="0">
            <a:normAutofit/>
          </a:bodyPr>
          <a:lstStyle/>
          <a:p>
            <a:r>
              <a:rPr lang="fr-FR" dirty="0" smtClean="0"/>
              <a:t>CLIQUEZ POUR MODIFIER LE STYLE DU TITRE</a:t>
            </a:r>
            <a:endParaRPr lang="en-CA" dirty="0"/>
          </a:p>
        </p:txBody>
      </p:sp>
      <p:sp>
        <p:nvSpPr>
          <p:cNvPr id="9" name="Espace réservé de la date 3"/>
          <p:cNvSpPr>
            <a:spLocks noGrp="1"/>
          </p:cNvSpPr>
          <p:nvPr>
            <p:ph type="dt" sz="half" idx="18"/>
          </p:nvPr>
        </p:nvSpPr>
        <p:spPr>
          <a:xfrm>
            <a:off x="3273425" y="6483350"/>
            <a:ext cx="2560638" cy="236538"/>
          </a:xfrm>
        </p:spPr>
        <p:txBody>
          <a:bodyPr/>
          <a:lstStyle>
            <a:lvl1pPr>
              <a:defRPr/>
            </a:lvl1pPr>
          </a:lstStyle>
          <a:p>
            <a:pPr>
              <a:defRPr/>
            </a:pPr>
            <a:fld id="{47C945E2-81FE-49DA-B943-9F91520D1406}" type="datetime1">
              <a:rPr lang="fr-FR">
                <a:solidFill>
                  <a:srgbClr val="000000">
                    <a:tint val="75000"/>
                  </a:srgbClr>
                </a:solidFill>
              </a:rPr>
              <a:pPr>
                <a:defRPr/>
              </a:pPr>
              <a:t>17-08-04</a:t>
            </a:fld>
            <a:endParaRPr lang="en-CA" dirty="0">
              <a:solidFill>
                <a:srgbClr val="000000">
                  <a:tint val="75000"/>
                </a:srgbClr>
              </a:solidFill>
            </a:endParaRPr>
          </a:p>
        </p:txBody>
      </p:sp>
      <p:sp>
        <p:nvSpPr>
          <p:cNvPr id="10" name="Espace réservé du pied de page 4"/>
          <p:cNvSpPr>
            <a:spLocks noGrp="1"/>
          </p:cNvSpPr>
          <p:nvPr>
            <p:ph type="ftr" sz="quarter" idx="19"/>
          </p:nvPr>
        </p:nvSpPr>
        <p:spPr/>
        <p:txBody>
          <a:bodyPr/>
          <a:lstStyle>
            <a:lvl1pPr>
              <a:defRPr/>
            </a:lvl1pPr>
          </a:lstStyle>
          <a:p>
            <a:pPr>
              <a:defRPr/>
            </a:pPr>
            <a:r>
              <a:rPr lang="en-CA" dirty="0">
                <a:solidFill>
                  <a:srgbClr val="000000">
                    <a:tint val="75000"/>
                  </a:srgbClr>
                </a:solidFill>
              </a:rPr>
              <a:t>CROP</a:t>
            </a:r>
          </a:p>
        </p:txBody>
      </p:sp>
      <p:sp>
        <p:nvSpPr>
          <p:cNvPr id="12" name="Espace réservé du numéro de diapositive 5"/>
          <p:cNvSpPr>
            <a:spLocks noGrp="1"/>
          </p:cNvSpPr>
          <p:nvPr>
            <p:ph type="sldNum" sz="quarter" idx="20"/>
          </p:nvPr>
        </p:nvSpPr>
        <p:spPr/>
        <p:txBody>
          <a:bodyPr/>
          <a:lstStyle>
            <a:lvl1pPr>
              <a:defRPr/>
            </a:lvl1pPr>
          </a:lstStyle>
          <a:p>
            <a:pPr>
              <a:defRPr/>
            </a:pPr>
            <a:fld id="{8B8FA839-4645-4636-98F0-82440693F841}"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12555974"/>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03348725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9" name="Rectangle 11"/>
          <p:cNvSpPr/>
          <p:nvPr userDrawn="1"/>
        </p:nvSpPr>
        <p:spPr>
          <a:xfrm>
            <a:off x="5989638" y="2274888"/>
            <a:ext cx="2597150" cy="6191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0" name="Rectangle 14"/>
          <p:cNvSpPr/>
          <p:nvPr userDrawn="1"/>
        </p:nvSpPr>
        <p:spPr>
          <a:xfrm>
            <a:off x="558800" y="2274888"/>
            <a:ext cx="2597150" cy="6191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2" name="Rectangle 18"/>
          <p:cNvSpPr/>
          <p:nvPr userDrawn="1"/>
        </p:nvSpPr>
        <p:spPr>
          <a:xfrm>
            <a:off x="3273425" y="2274888"/>
            <a:ext cx="2600325" cy="6191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14"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Espace réservé pour une image  10"/>
          <p:cNvSpPr>
            <a:spLocks noGrp="1"/>
          </p:cNvSpPr>
          <p:nvPr>
            <p:ph type="pic" sz="quarter" idx="13"/>
          </p:nvPr>
        </p:nvSpPr>
        <p:spPr>
          <a:xfrm>
            <a:off x="5989638" y="2393950"/>
            <a:ext cx="2597150" cy="2028825"/>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2393950"/>
            <a:ext cx="2595563" cy="2028825"/>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2393950"/>
            <a:ext cx="2597150" cy="2028825"/>
          </a:xfrm>
        </p:spPr>
        <p:txBody>
          <a:bodyPr rtlCol="0">
            <a:normAutofit/>
          </a:bodyPr>
          <a:lstStyle>
            <a:lvl1pPr marL="0" indent="0">
              <a:buNone/>
              <a:defRPr/>
            </a:lvl1pPr>
          </a:lstStyle>
          <a:p>
            <a:pPr lvl="0"/>
            <a:endParaRPr lang="en-CA" noProof="0" dirty="0"/>
          </a:p>
        </p:txBody>
      </p: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15" name="Espace réservé de la date 3"/>
          <p:cNvSpPr>
            <a:spLocks noGrp="1"/>
          </p:cNvSpPr>
          <p:nvPr>
            <p:ph type="dt" sz="half" idx="21"/>
          </p:nvPr>
        </p:nvSpPr>
        <p:spPr>
          <a:xfrm>
            <a:off x="3273425" y="6483350"/>
            <a:ext cx="2560638" cy="236538"/>
          </a:xfrm>
        </p:spPr>
        <p:txBody>
          <a:bodyPr/>
          <a:lstStyle>
            <a:lvl1pPr>
              <a:defRPr/>
            </a:lvl1pPr>
          </a:lstStyle>
          <a:p>
            <a:pPr>
              <a:defRPr/>
            </a:pPr>
            <a:fld id="{0F33DF0E-D4C4-4432-813C-F2AD4DF765A7}" type="datetime1">
              <a:rPr lang="fr-FR">
                <a:solidFill>
                  <a:srgbClr val="000000">
                    <a:tint val="75000"/>
                  </a:srgbClr>
                </a:solidFill>
              </a:rPr>
              <a:pPr>
                <a:defRPr/>
              </a:pPr>
              <a:t>17-08-04</a:t>
            </a:fld>
            <a:endParaRPr lang="en-CA" dirty="0">
              <a:solidFill>
                <a:srgbClr val="000000">
                  <a:tint val="75000"/>
                </a:srgbClr>
              </a:solidFill>
            </a:endParaRPr>
          </a:p>
        </p:txBody>
      </p:sp>
      <p:sp>
        <p:nvSpPr>
          <p:cNvPr id="16" name="Espace réservé du pied de page 4"/>
          <p:cNvSpPr>
            <a:spLocks noGrp="1"/>
          </p:cNvSpPr>
          <p:nvPr>
            <p:ph type="ftr" sz="quarter" idx="22"/>
          </p:nvPr>
        </p:nvSpPr>
        <p:spPr/>
        <p:txBody>
          <a:bodyPr/>
          <a:lstStyle>
            <a:lvl1pPr>
              <a:defRPr/>
            </a:lvl1pPr>
          </a:lstStyle>
          <a:p>
            <a:pPr>
              <a:defRPr/>
            </a:pPr>
            <a:r>
              <a:rPr lang="en-CA" dirty="0">
                <a:solidFill>
                  <a:srgbClr val="000000">
                    <a:tint val="75000"/>
                  </a:srgbClr>
                </a:solidFill>
              </a:rPr>
              <a:t>CROP</a:t>
            </a:r>
          </a:p>
        </p:txBody>
      </p:sp>
      <p:sp>
        <p:nvSpPr>
          <p:cNvPr id="18" name="Espace réservé du numéro de diapositive 5"/>
          <p:cNvSpPr>
            <a:spLocks noGrp="1"/>
          </p:cNvSpPr>
          <p:nvPr>
            <p:ph type="sldNum" sz="quarter" idx="23"/>
          </p:nvPr>
        </p:nvSpPr>
        <p:spPr/>
        <p:txBody>
          <a:bodyPr/>
          <a:lstStyle>
            <a:lvl1pPr>
              <a:defRPr/>
            </a:lvl1pPr>
          </a:lstStyle>
          <a:p>
            <a:pPr>
              <a:defRPr/>
            </a:pPr>
            <a:fld id="{F1990E80-07BC-415D-8C97-B94299FB1CD4}" type="slidenum">
              <a:rPr lang="en-CA">
                <a:solidFill>
                  <a:srgbClr val="000000">
                    <a:tint val="75000"/>
                  </a:srgbClr>
                </a:solidFill>
              </a:rPr>
              <a:pPr>
                <a:defRPr/>
              </a:pPr>
              <a:t>‹#›</a:t>
            </a:fld>
            <a:endParaRPr lang="en-CA" dirty="0">
              <a:solidFill>
                <a:srgbClr val="000000">
                  <a:tint val="75000"/>
                </a:srgbClr>
              </a:solidFill>
            </a:endParaRPr>
          </a:p>
        </p:txBody>
      </p:sp>
      <p:sp>
        <p:nvSpPr>
          <p:cNvPr id="19" name="Rectangle 18"/>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1" name="Titre 1"/>
          <p:cNvSpPr>
            <a:spLocks noGrp="1"/>
          </p:cNvSpPr>
          <p:nvPr>
            <p:ph type="title"/>
          </p:nvPr>
        </p:nvSpPr>
        <p:spPr>
          <a:xfrm>
            <a:off x="558800" y="373063"/>
            <a:ext cx="5311775" cy="631545"/>
          </a:xfrm>
        </p:spPr>
        <p:txBody>
          <a:bodyPr/>
          <a:lstStyle/>
          <a:p>
            <a:r>
              <a:rPr lang="fr-FR" smtClean="0"/>
              <a:t>Cliquez pour modifier le style du titre</a:t>
            </a:r>
            <a:endParaRPr lang="en-CA"/>
          </a:p>
        </p:txBody>
      </p:sp>
    </p:spTree>
    <p:extLst>
      <p:ext uri="{BB962C8B-B14F-4D97-AF65-F5344CB8AC3E}">
        <p14:creationId xmlns:p14="http://schemas.microsoft.com/office/powerpoint/2010/main" val="93857324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0" name="Rectangle 11"/>
          <p:cNvSpPr/>
          <p:nvPr userDrawn="1"/>
        </p:nvSpPr>
        <p:spPr>
          <a:xfrm>
            <a:off x="5989638" y="3530600"/>
            <a:ext cx="2597150"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2" name="Rectangle 14"/>
          <p:cNvSpPr/>
          <p:nvPr userDrawn="1"/>
        </p:nvSpPr>
        <p:spPr>
          <a:xfrm>
            <a:off x="558800" y="3530600"/>
            <a:ext cx="2597150"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4" name="Rectangle 18"/>
          <p:cNvSpPr/>
          <p:nvPr userDrawn="1"/>
        </p:nvSpPr>
        <p:spPr>
          <a:xfrm>
            <a:off x="3273425" y="3530600"/>
            <a:ext cx="260032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15"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Rectangle 17"/>
          <p:cNvSpPr/>
          <p:nvPr userDrawn="1"/>
        </p:nvSpPr>
        <p:spPr>
          <a:xfrm>
            <a:off x="558800" y="5456238"/>
            <a:ext cx="8027988" cy="4603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1" name="Espace réservé pour une image  10"/>
          <p:cNvSpPr>
            <a:spLocks noGrp="1"/>
          </p:cNvSpPr>
          <p:nvPr>
            <p:ph type="pic" sz="quarter" idx="13"/>
          </p:nvPr>
        </p:nvSpPr>
        <p:spPr>
          <a:xfrm>
            <a:off x="5989638" y="1465015"/>
            <a:ext cx="2597150" cy="2028825"/>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1465015"/>
            <a:ext cx="2595563" cy="2028825"/>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1465015"/>
            <a:ext cx="2597150" cy="2028825"/>
          </a:xfrm>
        </p:spPr>
        <p:txBody>
          <a:bodyPr rtlCol="0">
            <a:normAutofit/>
          </a:bodyPr>
          <a:lstStyle>
            <a:lvl1pPr marL="0" indent="0">
              <a:buNone/>
              <a:defRPr/>
            </a:lvl1pPr>
          </a:lstStyle>
          <a:p>
            <a:pPr lvl="0"/>
            <a:endParaRPr lang="en-CA" noProof="0" dirty="0"/>
          </a:p>
        </p:txBody>
      </p: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19" name="Espace réservé de la date 3"/>
          <p:cNvSpPr>
            <a:spLocks noGrp="1"/>
          </p:cNvSpPr>
          <p:nvPr>
            <p:ph type="dt" sz="half" idx="22"/>
          </p:nvPr>
        </p:nvSpPr>
        <p:spPr>
          <a:xfrm>
            <a:off x="3273425" y="6483350"/>
            <a:ext cx="2560638" cy="236538"/>
          </a:xfrm>
        </p:spPr>
        <p:txBody>
          <a:bodyPr/>
          <a:lstStyle>
            <a:lvl1pPr>
              <a:defRPr/>
            </a:lvl1pPr>
          </a:lstStyle>
          <a:p>
            <a:pPr>
              <a:defRPr/>
            </a:pPr>
            <a:fld id="{442F724A-43E1-48D5-8B1A-DCBA4B056CFF}" type="datetime1">
              <a:rPr lang="fr-FR">
                <a:solidFill>
                  <a:srgbClr val="000000">
                    <a:tint val="75000"/>
                  </a:srgbClr>
                </a:solidFill>
              </a:rPr>
              <a:pPr>
                <a:defRPr/>
              </a:pPr>
              <a:t>17-08-04</a:t>
            </a:fld>
            <a:endParaRPr lang="en-CA" dirty="0">
              <a:solidFill>
                <a:srgbClr val="000000">
                  <a:tint val="75000"/>
                </a:srgbClr>
              </a:solidFill>
            </a:endParaRPr>
          </a:p>
        </p:txBody>
      </p:sp>
      <p:sp>
        <p:nvSpPr>
          <p:cNvPr id="22" name="Espace réservé du pied de page 4"/>
          <p:cNvSpPr>
            <a:spLocks noGrp="1"/>
          </p:cNvSpPr>
          <p:nvPr>
            <p:ph type="ftr" sz="quarter" idx="23"/>
          </p:nvPr>
        </p:nvSpPr>
        <p:spPr/>
        <p:txBody>
          <a:bodyPr/>
          <a:lstStyle>
            <a:lvl1pPr>
              <a:defRPr/>
            </a:lvl1pPr>
          </a:lstStyle>
          <a:p>
            <a:pPr>
              <a:defRPr/>
            </a:pPr>
            <a:r>
              <a:rPr lang="en-CA" dirty="0">
                <a:solidFill>
                  <a:srgbClr val="000000">
                    <a:tint val="75000"/>
                  </a:srgbClr>
                </a:solidFill>
              </a:rPr>
              <a:t>CROP</a:t>
            </a:r>
          </a:p>
        </p:txBody>
      </p:sp>
      <p:sp>
        <p:nvSpPr>
          <p:cNvPr id="23" name="Espace réservé du numéro de diapositive 5"/>
          <p:cNvSpPr>
            <a:spLocks noGrp="1"/>
          </p:cNvSpPr>
          <p:nvPr>
            <p:ph type="sldNum" sz="quarter" idx="24"/>
          </p:nvPr>
        </p:nvSpPr>
        <p:spPr/>
        <p:txBody>
          <a:bodyPr/>
          <a:lstStyle>
            <a:lvl1pPr>
              <a:defRPr/>
            </a:lvl1pPr>
          </a:lstStyle>
          <a:p>
            <a:pPr>
              <a:defRPr/>
            </a:pPr>
            <a:fld id="{30888E95-0A5C-49CA-B75D-ADAE77AFC03A}" type="slidenum">
              <a:rPr lang="en-CA">
                <a:solidFill>
                  <a:srgbClr val="000000">
                    <a:tint val="75000"/>
                  </a:srgbClr>
                </a:solidFill>
              </a:rPr>
              <a:pPr>
                <a:defRPr/>
              </a:pPr>
              <a:t>‹#›</a:t>
            </a:fld>
            <a:endParaRPr lang="en-CA" dirty="0">
              <a:solidFill>
                <a:srgbClr val="000000">
                  <a:tint val="75000"/>
                </a:srgbClr>
              </a:solidFill>
            </a:endParaRPr>
          </a:p>
        </p:txBody>
      </p:sp>
      <p:sp>
        <p:nvSpPr>
          <p:cNvPr id="24" name="Rectangle 23"/>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8" name="Titre 1"/>
          <p:cNvSpPr>
            <a:spLocks noGrp="1"/>
          </p:cNvSpPr>
          <p:nvPr>
            <p:ph type="title"/>
          </p:nvPr>
        </p:nvSpPr>
        <p:spPr>
          <a:xfrm>
            <a:off x="558800" y="373063"/>
            <a:ext cx="5311775" cy="631545"/>
          </a:xfrm>
        </p:spPr>
        <p:txBody>
          <a:bodyPr/>
          <a:lstStyle/>
          <a:p>
            <a:r>
              <a:rPr lang="fr-FR" smtClean="0"/>
              <a:t>Cliquez pour modifier le style du titre</a:t>
            </a:r>
            <a:endParaRPr lang="en-CA"/>
          </a:p>
        </p:txBody>
      </p:sp>
    </p:spTree>
    <p:extLst>
      <p:ext uri="{BB962C8B-B14F-4D97-AF65-F5344CB8AC3E}">
        <p14:creationId xmlns:p14="http://schemas.microsoft.com/office/powerpoint/2010/main" val="309948534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6" name="Rectangle 12"/>
          <p:cNvSpPr/>
          <p:nvPr userDrawn="1"/>
        </p:nvSpPr>
        <p:spPr>
          <a:xfrm>
            <a:off x="558800" y="5456238"/>
            <a:ext cx="8027988" cy="4603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15" name="Espace réservé du tableau 14"/>
          <p:cNvSpPr>
            <a:spLocks noGrp="1"/>
          </p:cNvSpPr>
          <p:nvPr>
            <p:ph type="tbl" sz="quarter" idx="16"/>
          </p:nvPr>
        </p:nvSpPr>
        <p:spPr>
          <a:xfrm>
            <a:off x="558799" y="3409949"/>
            <a:ext cx="8027989" cy="2046289"/>
          </a:xfrm>
        </p:spPr>
        <p:txBody>
          <a:bodyPr rtlCol="0">
            <a:normAutofit/>
          </a:bodyPr>
          <a:lstStyle>
            <a:lvl1pPr>
              <a:defRPr sz="1200"/>
            </a:lvl1pPr>
          </a:lstStyle>
          <a:p>
            <a:pPr lvl="0"/>
            <a:endParaRPr lang="en-CA" noProof="0" dirty="0"/>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
        <p:nvSpPr>
          <p:cNvPr id="7" name="Espace réservé de la date 3"/>
          <p:cNvSpPr>
            <a:spLocks noGrp="1"/>
          </p:cNvSpPr>
          <p:nvPr>
            <p:ph type="dt" sz="half" idx="23"/>
          </p:nvPr>
        </p:nvSpPr>
        <p:spPr>
          <a:xfrm>
            <a:off x="3273425" y="6483350"/>
            <a:ext cx="2560638" cy="236538"/>
          </a:xfrm>
        </p:spPr>
        <p:txBody>
          <a:bodyPr/>
          <a:lstStyle>
            <a:lvl1pPr>
              <a:defRPr/>
            </a:lvl1pPr>
          </a:lstStyle>
          <a:p>
            <a:pPr>
              <a:defRPr/>
            </a:pPr>
            <a:fld id="{08C55B12-D4A4-4C72-B464-DC997C5B06A0}" type="datetime1">
              <a:rPr lang="fr-FR">
                <a:solidFill>
                  <a:srgbClr val="000000">
                    <a:tint val="75000"/>
                  </a:srgbClr>
                </a:solidFill>
              </a:rPr>
              <a:pPr>
                <a:defRPr/>
              </a:pPr>
              <a:t>17-08-04</a:t>
            </a:fld>
            <a:endParaRPr lang="en-CA" dirty="0">
              <a:solidFill>
                <a:srgbClr val="000000">
                  <a:tint val="75000"/>
                </a:srgbClr>
              </a:solidFill>
            </a:endParaRPr>
          </a:p>
        </p:txBody>
      </p:sp>
      <p:sp>
        <p:nvSpPr>
          <p:cNvPr id="8" name="Espace réservé du pied de page 4"/>
          <p:cNvSpPr>
            <a:spLocks noGrp="1"/>
          </p:cNvSpPr>
          <p:nvPr>
            <p:ph type="ftr" sz="quarter" idx="24"/>
          </p:nvPr>
        </p:nvSpPr>
        <p:spPr/>
        <p:txBody>
          <a:bodyPr/>
          <a:lstStyle>
            <a:lvl1pPr>
              <a:defRPr/>
            </a:lvl1pPr>
          </a:lstStyle>
          <a:p>
            <a:pPr>
              <a:defRPr/>
            </a:pPr>
            <a:r>
              <a:rPr lang="en-CA" dirty="0">
                <a:solidFill>
                  <a:srgbClr val="000000">
                    <a:tint val="75000"/>
                  </a:srgbClr>
                </a:solidFill>
              </a:rPr>
              <a:t>CROP</a:t>
            </a:r>
          </a:p>
        </p:txBody>
      </p:sp>
      <p:sp>
        <p:nvSpPr>
          <p:cNvPr id="9" name="Espace réservé du numéro de diapositive 5"/>
          <p:cNvSpPr>
            <a:spLocks noGrp="1"/>
          </p:cNvSpPr>
          <p:nvPr>
            <p:ph type="sldNum" sz="quarter" idx="25"/>
          </p:nvPr>
        </p:nvSpPr>
        <p:spPr/>
        <p:txBody>
          <a:bodyPr/>
          <a:lstStyle>
            <a:lvl1pPr>
              <a:defRPr/>
            </a:lvl1pPr>
          </a:lstStyle>
          <a:p>
            <a:pPr>
              <a:defRPr/>
            </a:pPr>
            <a:fld id="{A737FB3E-7906-4B45-8143-5802C04BF52D}" type="slidenum">
              <a:rPr lang="en-CA">
                <a:solidFill>
                  <a:srgbClr val="000000">
                    <a:tint val="75000"/>
                  </a:srgbClr>
                </a:solidFill>
              </a:rPr>
              <a:pPr>
                <a:defRPr/>
              </a:pPr>
              <a:t>‹#›</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319545261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6" name="Rectangle 12"/>
          <p:cNvSpPr/>
          <p:nvPr userDrawn="1"/>
        </p:nvSpPr>
        <p:spPr>
          <a:xfrm>
            <a:off x="558800" y="4430713"/>
            <a:ext cx="8027988" cy="4603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15" name="Espace réservé du tableau 14"/>
          <p:cNvSpPr>
            <a:spLocks noGrp="1"/>
          </p:cNvSpPr>
          <p:nvPr>
            <p:ph type="tbl" sz="quarter" idx="16"/>
          </p:nvPr>
        </p:nvSpPr>
        <p:spPr>
          <a:xfrm>
            <a:off x="558799" y="2587752"/>
            <a:ext cx="8027989" cy="1852487"/>
          </a:xfrm>
        </p:spPr>
        <p:txBody>
          <a:bodyPr rtlCol="0">
            <a:normAutofit/>
          </a:bodyPr>
          <a:lstStyle>
            <a:lvl1pPr>
              <a:defRPr sz="1200"/>
            </a:lvl1pPr>
          </a:lstStyle>
          <a:p>
            <a:pPr lvl="0"/>
            <a:endParaRPr lang="en-CA" noProof="0" dirty="0"/>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7" name="Espace réservé de la date 3"/>
          <p:cNvSpPr>
            <a:spLocks noGrp="1"/>
          </p:cNvSpPr>
          <p:nvPr>
            <p:ph type="dt" sz="half" idx="22"/>
          </p:nvPr>
        </p:nvSpPr>
        <p:spPr>
          <a:xfrm>
            <a:off x="3273425" y="6483350"/>
            <a:ext cx="2560638" cy="236538"/>
          </a:xfrm>
        </p:spPr>
        <p:txBody>
          <a:bodyPr/>
          <a:lstStyle>
            <a:lvl1pPr>
              <a:defRPr/>
            </a:lvl1pPr>
          </a:lstStyle>
          <a:p>
            <a:pPr>
              <a:defRPr/>
            </a:pPr>
            <a:fld id="{4DC3D272-C97C-43EB-8EA5-FC3E66E8D561}" type="datetime1">
              <a:rPr lang="fr-FR">
                <a:solidFill>
                  <a:srgbClr val="000000">
                    <a:tint val="75000"/>
                  </a:srgbClr>
                </a:solidFill>
              </a:rPr>
              <a:pPr>
                <a:defRPr/>
              </a:pPr>
              <a:t>17-08-04</a:t>
            </a:fld>
            <a:endParaRPr lang="en-CA" dirty="0">
              <a:solidFill>
                <a:srgbClr val="000000">
                  <a:tint val="75000"/>
                </a:srgbClr>
              </a:solidFill>
            </a:endParaRPr>
          </a:p>
        </p:txBody>
      </p:sp>
      <p:sp>
        <p:nvSpPr>
          <p:cNvPr id="8" name="Espace réservé du pied de page 4"/>
          <p:cNvSpPr>
            <a:spLocks noGrp="1"/>
          </p:cNvSpPr>
          <p:nvPr>
            <p:ph type="ftr" sz="quarter" idx="23"/>
          </p:nvPr>
        </p:nvSpPr>
        <p:spPr/>
        <p:txBody>
          <a:bodyPr/>
          <a:lstStyle>
            <a:lvl1pPr>
              <a:defRPr/>
            </a:lvl1pPr>
          </a:lstStyle>
          <a:p>
            <a:pPr>
              <a:defRPr/>
            </a:pPr>
            <a:r>
              <a:rPr lang="en-CA" dirty="0">
                <a:solidFill>
                  <a:srgbClr val="000000">
                    <a:tint val="75000"/>
                  </a:srgbClr>
                </a:solidFill>
              </a:rPr>
              <a:t>CROP</a:t>
            </a:r>
          </a:p>
        </p:txBody>
      </p:sp>
      <p:sp>
        <p:nvSpPr>
          <p:cNvPr id="9" name="Espace réservé du numéro de diapositive 5"/>
          <p:cNvSpPr>
            <a:spLocks noGrp="1"/>
          </p:cNvSpPr>
          <p:nvPr>
            <p:ph type="sldNum" sz="quarter" idx="24"/>
          </p:nvPr>
        </p:nvSpPr>
        <p:spPr/>
        <p:txBody>
          <a:bodyPr/>
          <a:lstStyle>
            <a:lvl1pPr>
              <a:defRPr/>
            </a:lvl1pPr>
          </a:lstStyle>
          <a:p>
            <a:pPr>
              <a:defRPr/>
            </a:pPr>
            <a:fld id="{19060651-F0B0-42B6-B1D7-50209060BAD4}" type="slidenum">
              <a:rPr lang="en-CA">
                <a:solidFill>
                  <a:srgbClr val="000000">
                    <a:tint val="75000"/>
                  </a:srgbClr>
                </a:solidFill>
              </a:rPr>
              <a:pPr>
                <a:defRPr/>
              </a:pPr>
              <a:t>‹#›</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234725964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5" name="Rectangle 9"/>
          <p:cNvSpPr/>
          <p:nvPr userDrawn="1"/>
        </p:nvSpPr>
        <p:spPr>
          <a:xfrm>
            <a:off x="5989638" y="4430713"/>
            <a:ext cx="2597150" cy="5556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6" name="Espace réservé de la date 3"/>
          <p:cNvSpPr>
            <a:spLocks noGrp="1"/>
          </p:cNvSpPr>
          <p:nvPr>
            <p:ph type="dt" sz="half" idx="16"/>
          </p:nvPr>
        </p:nvSpPr>
        <p:spPr>
          <a:xfrm>
            <a:off x="3273425" y="6483350"/>
            <a:ext cx="2560638" cy="236538"/>
          </a:xfrm>
        </p:spPr>
        <p:txBody>
          <a:bodyPr/>
          <a:lstStyle>
            <a:lvl1pPr>
              <a:defRPr/>
            </a:lvl1pPr>
          </a:lstStyle>
          <a:p>
            <a:pPr>
              <a:defRPr/>
            </a:pPr>
            <a:fld id="{486DDDC6-CA9A-40EA-923D-1E2D34E898E2}" type="datetime1">
              <a:rPr lang="fr-FR">
                <a:solidFill>
                  <a:srgbClr val="000000">
                    <a:tint val="75000"/>
                  </a:srgbClr>
                </a:solidFill>
              </a:rPr>
              <a:pPr>
                <a:defRPr/>
              </a:pPr>
              <a:t>17-08-04</a:t>
            </a:fld>
            <a:endParaRPr lang="en-CA" dirty="0">
              <a:solidFill>
                <a:srgbClr val="000000">
                  <a:tint val="75000"/>
                </a:srgbClr>
              </a:solidFill>
            </a:endParaRPr>
          </a:p>
        </p:txBody>
      </p:sp>
      <p:sp>
        <p:nvSpPr>
          <p:cNvPr id="7" name="Espace réservé du pied de page 4"/>
          <p:cNvSpPr>
            <a:spLocks noGrp="1"/>
          </p:cNvSpPr>
          <p:nvPr>
            <p:ph type="ftr" sz="quarter" idx="17"/>
          </p:nvPr>
        </p:nvSpPr>
        <p:spPr/>
        <p:txBody>
          <a:bodyPr/>
          <a:lstStyle>
            <a:lvl1pPr>
              <a:defRPr/>
            </a:lvl1pPr>
          </a:lstStyle>
          <a:p>
            <a:pPr>
              <a:defRPr/>
            </a:pPr>
            <a:r>
              <a:rPr lang="en-CA" dirty="0">
                <a:solidFill>
                  <a:srgbClr val="000000">
                    <a:tint val="75000"/>
                  </a:srgbClr>
                </a:solidFill>
              </a:rPr>
              <a:t>CROP</a:t>
            </a:r>
          </a:p>
        </p:txBody>
      </p:sp>
      <p:sp>
        <p:nvSpPr>
          <p:cNvPr id="9" name="Espace réservé du numéro de diapositive 5"/>
          <p:cNvSpPr>
            <a:spLocks noGrp="1"/>
          </p:cNvSpPr>
          <p:nvPr>
            <p:ph type="sldNum" sz="quarter" idx="18"/>
          </p:nvPr>
        </p:nvSpPr>
        <p:spPr/>
        <p:txBody>
          <a:bodyPr/>
          <a:lstStyle>
            <a:lvl1pPr>
              <a:defRPr/>
            </a:lvl1pPr>
          </a:lstStyle>
          <a:p>
            <a:pPr>
              <a:defRPr/>
            </a:pPr>
            <a:fld id="{388F8B58-64F5-4067-9439-43F2AFD13E13}" type="slidenum">
              <a:rPr lang="en-CA">
                <a:solidFill>
                  <a:srgbClr val="000000">
                    <a:tint val="75000"/>
                  </a:srgbClr>
                </a:solidFill>
              </a:rPr>
              <a:pPr>
                <a:defRPr/>
              </a:pPr>
              <a:t>‹#›</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202851753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cxnSp>
        <p:nvCxnSpPr>
          <p:cNvPr id="5"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ectangle 7"/>
          <p:cNvSpPr/>
          <p:nvPr userDrawn="1"/>
        </p:nvSpPr>
        <p:spPr>
          <a:xfrm>
            <a:off x="5989638" y="4430713"/>
            <a:ext cx="2597150" cy="5556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7" name="Rectangle 6"/>
          <p:cNvSpPr/>
          <p:nvPr userDrawn="1"/>
        </p:nvSpPr>
        <p:spPr>
          <a:xfrm>
            <a:off x="558800" y="2243138"/>
            <a:ext cx="5311775"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Espace réservé de la date 3"/>
          <p:cNvSpPr>
            <a:spLocks noGrp="1"/>
          </p:cNvSpPr>
          <p:nvPr>
            <p:ph type="dt" sz="half" idx="16"/>
          </p:nvPr>
        </p:nvSpPr>
        <p:spPr>
          <a:xfrm>
            <a:off x="3273425" y="6483350"/>
            <a:ext cx="2560638" cy="236538"/>
          </a:xfrm>
        </p:spPr>
        <p:txBody>
          <a:bodyPr/>
          <a:lstStyle>
            <a:lvl1pPr>
              <a:defRPr/>
            </a:lvl1pPr>
          </a:lstStyle>
          <a:p>
            <a:pPr>
              <a:defRPr/>
            </a:pPr>
            <a:fld id="{77E140F5-ABC4-4FAF-B557-BDDEF618145D}" type="datetime1">
              <a:rPr lang="fr-FR">
                <a:solidFill>
                  <a:srgbClr val="000000">
                    <a:tint val="75000"/>
                  </a:srgbClr>
                </a:solidFill>
              </a:rPr>
              <a:pPr>
                <a:defRPr/>
              </a:pPr>
              <a:t>17-08-04</a:t>
            </a:fld>
            <a:endParaRPr lang="en-CA" dirty="0">
              <a:solidFill>
                <a:srgbClr val="000000">
                  <a:tint val="75000"/>
                </a:srgbClr>
              </a:solidFill>
            </a:endParaRPr>
          </a:p>
        </p:txBody>
      </p:sp>
      <p:sp>
        <p:nvSpPr>
          <p:cNvPr id="12" name="Espace réservé du pied de page 4"/>
          <p:cNvSpPr>
            <a:spLocks noGrp="1"/>
          </p:cNvSpPr>
          <p:nvPr>
            <p:ph type="ftr" sz="quarter" idx="17"/>
          </p:nvPr>
        </p:nvSpPr>
        <p:spPr/>
        <p:txBody>
          <a:bodyPr/>
          <a:lstStyle>
            <a:lvl1pPr>
              <a:defRPr/>
            </a:lvl1pPr>
          </a:lstStyle>
          <a:p>
            <a:pPr>
              <a:defRPr/>
            </a:pPr>
            <a:r>
              <a:rPr lang="en-CA" dirty="0">
                <a:solidFill>
                  <a:srgbClr val="000000">
                    <a:tint val="75000"/>
                  </a:srgbClr>
                </a:solidFill>
              </a:rPr>
              <a:t>CROP</a:t>
            </a:r>
          </a:p>
        </p:txBody>
      </p:sp>
      <p:sp>
        <p:nvSpPr>
          <p:cNvPr id="13" name="Espace réservé du numéro de diapositive 5"/>
          <p:cNvSpPr>
            <a:spLocks noGrp="1"/>
          </p:cNvSpPr>
          <p:nvPr>
            <p:ph type="sldNum" sz="quarter" idx="18"/>
          </p:nvPr>
        </p:nvSpPr>
        <p:spPr/>
        <p:txBody>
          <a:bodyPr/>
          <a:lstStyle>
            <a:lvl1pPr>
              <a:defRPr/>
            </a:lvl1pPr>
          </a:lstStyle>
          <a:p>
            <a:pPr>
              <a:defRPr/>
            </a:pPr>
            <a:fld id="{D1B0ED54-BA43-4ECB-AEFB-20F07DC40D6E}" type="slidenum">
              <a:rPr lang="en-CA">
                <a:solidFill>
                  <a:srgbClr val="000000">
                    <a:tint val="75000"/>
                  </a:srgbClr>
                </a:solidFill>
              </a:rPr>
              <a:pPr>
                <a:defRPr/>
              </a:pPr>
              <a:t>‹#›</a:t>
            </a:fld>
            <a:endParaRPr lang="en-CA" dirty="0">
              <a:solidFill>
                <a:srgbClr val="000000">
                  <a:tint val="75000"/>
                </a:srgbClr>
              </a:solidFill>
            </a:endParaRPr>
          </a:p>
        </p:txBody>
      </p:sp>
      <p:sp>
        <p:nvSpPr>
          <p:cNvPr id="14" name="Rectangle 13"/>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155535979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7" name="Rectangle 15"/>
          <p:cNvSpPr/>
          <p:nvPr userDrawn="1"/>
        </p:nvSpPr>
        <p:spPr>
          <a:xfrm>
            <a:off x="3273425" y="5824538"/>
            <a:ext cx="5313363" cy="5556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15" name="Espace réservé du tableau 14"/>
          <p:cNvSpPr>
            <a:spLocks noGrp="1"/>
          </p:cNvSpPr>
          <p:nvPr>
            <p:ph type="tbl" sz="quarter" idx="16"/>
          </p:nvPr>
        </p:nvSpPr>
        <p:spPr>
          <a:xfrm>
            <a:off x="558801" y="3319273"/>
            <a:ext cx="8027988" cy="2377440"/>
          </a:xfrm>
        </p:spPr>
        <p:txBody>
          <a:bodyPr rtlCol="0">
            <a:normAutofit/>
          </a:bodyPr>
          <a:lstStyle>
            <a:lvl1pPr>
              <a:defRPr sz="1200"/>
            </a:lvl1pPr>
          </a:lstStyle>
          <a:p>
            <a:pPr lvl="0"/>
            <a:endParaRPr lang="en-CA" noProof="0" dirty="0"/>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rtlCol="0">
            <a:normAutofit/>
          </a:bodyPr>
          <a:lstStyle>
            <a:lvl1pPr marL="0" indent="0">
              <a:buNone/>
              <a:defRPr/>
            </a:lvl1pPr>
          </a:lstStyle>
          <a:p>
            <a:pPr lvl="0"/>
            <a:endParaRPr lang="en-CA" noProof="0" dirty="0"/>
          </a:p>
        </p:txBody>
      </p:sp>
      <p:sp>
        <p:nvSpPr>
          <p:cNvPr id="8" name="Espace réservé de la date 3"/>
          <p:cNvSpPr>
            <a:spLocks noGrp="1"/>
          </p:cNvSpPr>
          <p:nvPr>
            <p:ph type="dt" sz="half" idx="18"/>
          </p:nvPr>
        </p:nvSpPr>
        <p:spPr>
          <a:xfrm>
            <a:off x="3273425" y="6483350"/>
            <a:ext cx="2560638" cy="236538"/>
          </a:xfrm>
        </p:spPr>
        <p:txBody>
          <a:bodyPr/>
          <a:lstStyle>
            <a:lvl1pPr>
              <a:defRPr/>
            </a:lvl1pPr>
          </a:lstStyle>
          <a:p>
            <a:pPr>
              <a:defRPr/>
            </a:pPr>
            <a:fld id="{1B279F0A-F595-4296-9354-D9AE29F33EFF}" type="datetime1">
              <a:rPr lang="fr-FR">
                <a:solidFill>
                  <a:srgbClr val="000000">
                    <a:tint val="75000"/>
                  </a:srgbClr>
                </a:solidFill>
              </a:rPr>
              <a:pPr>
                <a:defRPr/>
              </a:pPr>
              <a:t>17-08-04</a:t>
            </a:fld>
            <a:endParaRPr lang="en-CA" dirty="0">
              <a:solidFill>
                <a:srgbClr val="000000">
                  <a:tint val="75000"/>
                </a:srgbClr>
              </a:solidFill>
            </a:endParaRPr>
          </a:p>
        </p:txBody>
      </p:sp>
      <p:sp>
        <p:nvSpPr>
          <p:cNvPr id="9" name="Espace réservé du pied de page 4"/>
          <p:cNvSpPr>
            <a:spLocks noGrp="1"/>
          </p:cNvSpPr>
          <p:nvPr>
            <p:ph type="ftr" sz="quarter" idx="19"/>
          </p:nvPr>
        </p:nvSpPr>
        <p:spPr/>
        <p:txBody>
          <a:bodyPr/>
          <a:lstStyle>
            <a:lvl1pPr>
              <a:defRPr/>
            </a:lvl1pPr>
          </a:lstStyle>
          <a:p>
            <a:pPr>
              <a:defRPr/>
            </a:pPr>
            <a:r>
              <a:rPr lang="en-CA" dirty="0">
                <a:solidFill>
                  <a:srgbClr val="000000">
                    <a:tint val="75000"/>
                  </a:srgbClr>
                </a:solidFill>
              </a:rPr>
              <a:t>CROP</a:t>
            </a:r>
          </a:p>
        </p:txBody>
      </p:sp>
      <p:sp>
        <p:nvSpPr>
          <p:cNvPr id="10" name="Espace réservé du numéro de diapositive 5"/>
          <p:cNvSpPr>
            <a:spLocks noGrp="1"/>
          </p:cNvSpPr>
          <p:nvPr>
            <p:ph type="sldNum" sz="quarter" idx="20"/>
          </p:nvPr>
        </p:nvSpPr>
        <p:spPr/>
        <p:txBody>
          <a:bodyPr/>
          <a:lstStyle>
            <a:lvl1pPr>
              <a:defRPr/>
            </a:lvl1pPr>
          </a:lstStyle>
          <a:p>
            <a:pPr>
              <a:defRPr/>
            </a:pPr>
            <a:fld id="{D7A69421-65C6-4D9D-8ECE-FCEB7FCF0B36}" type="slidenum">
              <a:rPr lang="en-CA">
                <a:solidFill>
                  <a:srgbClr val="000000">
                    <a:tint val="75000"/>
                  </a:srgbClr>
                </a:solidFill>
              </a:rPr>
              <a:pPr>
                <a:defRPr/>
              </a:pPr>
              <a:t>‹#›</a:t>
            </a:fld>
            <a:endParaRPr lang="en-CA" dirty="0">
              <a:solidFill>
                <a:srgbClr val="000000">
                  <a:tint val="75000"/>
                </a:srgbClr>
              </a:solidFill>
            </a:endParaRPr>
          </a:p>
        </p:txBody>
      </p:sp>
      <p:sp>
        <p:nvSpPr>
          <p:cNvPr id="12" name="Rectangle 11"/>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22358100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cxnSp>
        <p:nvCxnSpPr>
          <p:cNvPr id="4" name="Connecteur droit 13"/>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orme en L 17"/>
          <p:cNvSpPr/>
          <p:nvPr userDrawn="1"/>
        </p:nvSpPr>
        <p:spPr>
          <a:xfrm rot="5400000">
            <a:off x="558800"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6" name="Forme en L 18"/>
          <p:cNvSpPr/>
          <p:nvPr userDrawn="1"/>
        </p:nvSpPr>
        <p:spPr>
          <a:xfrm rot="5400000" flipH="1" flipV="1">
            <a:off x="5640388"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15" name="Espace réservé du tableau 14"/>
          <p:cNvSpPr>
            <a:spLocks noGrp="1"/>
          </p:cNvSpPr>
          <p:nvPr>
            <p:ph type="tbl" sz="quarter" idx="16"/>
          </p:nvPr>
        </p:nvSpPr>
        <p:spPr>
          <a:xfrm>
            <a:off x="558799" y="2386012"/>
            <a:ext cx="8027989" cy="4097083"/>
          </a:xfrm>
        </p:spPr>
        <p:txBody>
          <a:bodyPr rtlCol="0">
            <a:normAutofit/>
          </a:bodyPr>
          <a:lstStyle>
            <a:lvl1pPr>
              <a:defRPr sz="1200"/>
            </a:lvl1pPr>
          </a:lstStyle>
          <a:p>
            <a:pPr lvl="0"/>
            <a:endParaRPr lang="en-CA" noProof="0" dirty="0"/>
          </a:p>
        </p:txBody>
      </p:sp>
      <p:sp>
        <p:nvSpPr>
          <p:cNvPr id="7" name="Espace réservé de la date 3"/>
          <p:cNvSpPr>
            <a:spLocks noGrp="1"/>
          </p:cNvSpPr>
          <p:nvPr>
            <p:ph type="dt" sz="half" idx="17"/>
          </p:nvPr>
        </p:nvSpPr>
        <p:spPr>
          <a:xfrm>
            <a:off x="3273425" y="6483350"/>
            <a:ext cx="2560638" cy="236538"/>
          </a:xfrm>
        </p:spPr>
        <p:txBody>
          <a:bodyPr/>
          <a:lstStyle>
            <a:lvl1pPr>
              <a:defRPr/>
            </a:lvl1pPr>
          </a:lstStyle>
          <a:p>
            <a:pPr>
              <a:defRPr/>
            </a:pPr>
            <a:fld id="{F14705CB-C15C-4803-BCE1-F2B21BF25E95}" type="datetime1">
              <a:rPr lang="fr-FR">
                <a:solidFill>
                  <a:srgbClr val="000000">
                    <a:tint val="75000"/>
                  </a:srgbClr>
                </a:solidFill>
              </a:rPr>
              <a:pPr>
                <a:defRPr/>
              </a:pPr>
              <a:t>17-08-04</a:t>
            </a:fld>
            <a:endParaRPr lang="en-CA" dirty="0">
              <a:solidFill>
                <a:srgbClr val="000000">
                  <a:tint val="75000"/>
                </a:srgbClr>
              </a:solidFill>
            </a:endParaRPr>
          </a:p>
        </p:txBody>
      </p:sp>
      <p:sp>
        <p:nvSpPr>
          <p:cNvPr id="8" name="Espace réservé du pied de page 4"/>
          <p:cNvSpPr>
            <a:spLocks noGrp="1"/>
          </p:cNvSpPr>
          <p:nvPr>
            <p:ph type="ftr" sz="quarter" idx="18"/>
          </p:nvPr>
        </p:nvSpPr>
        <p:spPr/>
        <p:txBody>
          <a:bodyPr/>
          <a:lstStyle>
            <a:lvl1pPr>
              <a:defRPr/>
            </a:lvl1pPr>
          </a:lstStyle>
          <a:p>
            <a:pPr>
              <a:defRPr/>
            </a:pPr>
            <a:r>
              <a:rPr lang="en-CA" dirty="0">
                <a:solidFill>
                  <a:srgbClr val="000000">
                    <a:tint val="75000"/>
                  </a:srgbClr>
                </a:solidFill>
              </a:rPr>
              <a:t>CROP</a:t>
            </a:r>
          </a:p>
        </p:txBody>
      </p:sp>
      <p:sp>
        <p:nvSpPr>
          <p:cNvPr id="9" name="Espace réservé du numéro de diapositive 5"/>
          <p:cNvSpPr>
            <a:spLocks noGrp="1"/>
          </p:cNvSpPr>
          <p:nvPr>
            <p:ph type="sldNum" sz="quarter" idx="19"/>
          </p:nvPr>
        </p:nvSpPr>
        <p:spPr/>
        <p:txBody>
          <a:bodyPr/>
          <a:lstStyle>
            <a:lvl1pPr>
              <a:defRPr/>
            </a:lvl1pPr>
          </a:lstStyle>
          <a:p>
            <a:pPr>
              <a:defRPr/>
            </a:pPr>
            <a:fld id="{440F2651-5979-44AA-A4B9-83B82D9222A3}"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1556366191"/>
      </p:ext>
    </p:extLst>
  </p:cSld>
  <p:clrMapOvr>
    <a:masterClrMapping/>
  </p:clrMapOvr>
  <p:timing>
    <p:tnLst>
      <p:par>
        <p:cTn xmlns:p14="http://schemas.microsoft.com/office/powerpoint/2010/mai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6" name="Rectangle 11"/>
          <p:cNvSpPr/>
          <p:nvPr userDrawn="1"/>
        </p:nvSpPr>
        <p:spPr>
          <a:xfrm>
            <a:off x="5989638" y="4559300"/>
            <a:ext cx="2597150"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1" name="Espace réservé pour une image  10"/>
          <p:cNvSpPr>
            <a:spLocks noGrp="1"/>
          </p:cNvSpPr>
          <p:nvPr>
            <p:ph type="pic" sz="quarter" idx="13"/>
          </p:nvPr>
        </p:nvSpPr>
        <p:spPr>
          <a:xfrm>
            <a:off x="5989637" y="2291275"/>
            <a:ext cx="2597151" cy="2127978"/>
          </a:xfrm>
        </p:spPr>
        <p:txBody>
          <a:bodyPr rtlCol="0">
            <a:normAutofit/>
          </a:bodyPr>
          <a:lstStyle>
            <a:lvl1pPr marL="0" indent="0">
              <a:buNone/>
              <a:defRPr/>
            </a:lvl1pPr>
          </a:lstStyle>
          <a:p>
            <a:pPr lvl="0"/>
            <a:endParaRPr lang="en-CA" noProof="0" dirty="0"/>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de la date 3"/>
          <p:cNvSpPr>
            <a:spLocks noGrp="1"/>
          </p:cNvSpPr>
          <p:nvPr>
            <p:ph type="dt" sz="half" idx="16"/>
          </p:nvPr>
        </p:nvSpPr>
        <p:spPr>
          <a:xfrm>
            <a:off x="3273425" y="6483350"/>
            <a:ext cx="2560638" cy="236538"/>
          </a:xfrm>
        </p:spPr>
        <p:txBody>
          <a:bodyPr/>
          <a:lstStyle>
            <a:lvl1pPr>
              <a:defRPr/>
            </a:lvl1pPr>
          </a:lstStyle>
          <a:p>
            <a:pPr>
              <a:defRPr/>
            </a:pPr>
            <a:fld id="{5217AA5B-4CCE-4C69-922C-F4A93380432F}" type="datetime1">
              <a:rPr lang="fr-FR">
                <a:solidFill>
                  <a:srgbClr val="000000">
                    <a:tint val="75000"/>
                  </a:srgbClr>
                </a:solidFill>
              </a:rPr>
              <a:pPr>
                <a:defRPr/>
              </a:pPr>
              <a:t>17-08-04</a:t>
            </a:fld>
            <a:endParaRPr lang="en-CA" dirty="0">
              <a:solidFill>
                <a:srgbClr val="000000">
                  <a:tint val="75000"/>
                </a:srgbClr>
              </a:solidFill>
            </a:endParaRPr>
          </a:p>
        </p:txBody>
      </p:sp>
      <p:sp>
        <p:nvSpPr>
          <p:cNvPr id="8" name="Espace réservé du pied de page 4"/>
          <p:cNvSpPr>
            <a:spLocks noGrp="1"/>
          </p:cNvSpPr>
          <p:nvPr>
            <p:ph type="ftr" sz="quarter" idx="17"/>
          </p:nvPr>
        </p:nvSpPr>
        <p:spPr/>
        <p:txBody>
          <a:bodyPr/>
          <a:lstStyle>
            <a:lvl1pPr>
              <a:defRPr/>
            </a:lvl1pPr>
          </a:lstStyle>
          <a:p>
            <a:pPr>
              <a:defRPr/>
            </a:pPr>
            <a:r>
              <a:rPr lang="en-CA" dirty="0">
                <a:solidFill>
                  <a:srgbClr val="000000">
                    <a:tint val="75000"/>
                  </a:srgbClr>
                </a:solidFill>
              </a:rPr>
              <a:t>CROP</a:t>
            </a:r>
          </a:p>
        </p:txBody>
      </p:sp>
      <p:sp>
        <p:nvSpPr>
          <p:cNvPr id="9" name="Espace réservé du numéro de diapositive 5"/>
          <p:cNvSpPr>
            <a:spLocks noGrp="1"/>
          </p:cNvSpPr>
          <p:nvPr>
            <p:ph type="sldNum" sz="quarter" idx="18"/>
          </p:nvPr>
        </p:nvSpPr>
        <p:spPr/>
        <p:txBody>
          <a:bodyPr/>
          <a:lstStyle>
            <a:lvl1pPr>
              <a:defRPr/>
            </a:lvl1pPr>
          </a:lstStyle>
          <a:p>
            <a:pPr>
              <a:defRPr/>
            </a:pPr>
            <a:fld id="{E91D0964-7F1D-4510-93AB-7542C95DCEFF}" type="slidenum">
              <a:rPr lang="en-CA">
                <a:solidFill>
                  <a:srgbClr val="000000">
                    <a:tint val="75000"/>
                  </a:srgbClr>
                </a:solidFill>
              </a:rPr>
              <a:pPr>
                <a:defRPr/>
              </a:pPr>
              <a:t>‹#›</a:t>
            </a:fld>
            <a:endParaRPr lang="en-CA" dirty="0">
              <a:solidFill>
                <a:srgbClr val="000000">
                  <a:tint val="75000"/>
                </a:srgbClr>
              </a:solidFill>
            </a:endParaRPr>
          </a:p>
        </p:txBody>
      </p:sp>
      <p:sp>
        <p:nvSpPr>
          <p:cNvPr id="10" name="Titre 1"/>
          <p:cNvSpPr>
            <a:spLocks noGrp="1"/>
          </p:cNvSpPr>
          <p:nvPr>
            <p:ph type="title"/>
          </p:nvPr>
        </p:nvSpPr>
        <p:spPr>
          <a:xfrm>
            <a:off x="558800" y="373063"/>
            <a:ext cx="5311775" cy="631545"/>
          </a:xfrm>
        </p:spPr>
        <p:txBody>
          <a:bodyPr/>
          <a:lstStyle/>
          <a:p>
            <a:r>
              <a:rPr lang="fr-FR" smtClean="0"/>
              <a:t>Cliquez pour modifier le style du titre</a:t>
            </a:r>
            <a:endParaRPr lang="en-CA"/>
          </a:p>
        </p:txBody>
      </p:sp>
      <p:sp>
        <p:nvSpPr>
          <p:cNvPr id="12" name="Rectangle 11"/>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170734366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11" name="Rectangle 11"/>
          <p:cNvSpPr/>
          <p:nvPr userDrawn="1"/>
        </p:nvSpPr>
        <p:spPr>
          <a:xfrm>
            <a:off x="5989638" y="4175125"/>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2" name="Rectangle 14"/>
          <p:cNvSpPr/>
          <p:nvPr userDrawn="1"/>
        </p:nvSpPr>
        <p:spPr>
          <a:xfrm>
            <a:off x="558800" y="4175125"/>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3" name="Rectangle 18"/>
          <p:cNvSpPr/>
          <p:nvPr userDrawn="1"/>
        </p:nvSpPr>
        <p:spPr>
          <a:xfrm>
            <a:off x="3273425" y="4175125"/>
            <a:ext cx="2600325"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15"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23"/>
          <p:cNvSpPr/>
          <p:nvPr userDrawn="1"/>
        </p:nvSpPr>
        <p:spPr>
          <a:xfrm>
            <a:off x="5989638" y="1335088"/>
            <a:ext cx="2597150" cy="55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8" name="Rectangle 24"/>
          <p:cNvSpPr/>
          <p:nvPr userDrawn="1"/>
        </p:nvSpPr>
        <p:spPr>
          <a:xfrm>
            <a:off x="558800" y="1335088"/>
            <a:ext cx="2597150" cy="55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9" name="Rectangle 25"/>
          <p:cNvSpPr/>
          <p:nvPr userDrawn="1"/>
        </p:nvSpPr>
        <p:spPr>
          <a:xfrm>
            <a:off x="3273425" y="1335088"/>
            <a:ext cx="2600325" cy="55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p:nvPr>
        </p:nvSpPr>
        <p:spPr>
          <a:xfrm>
            <a:off x="5989637"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en-US" dirty="0" smtClean="0"/>
              <a:t>Click to edit Master text styles</a:t>
            </a:r>
          </a:p>
          <a:p>
            <a:pPr lvl="1"/>
            <a:r>
              <a:rPr lang="en-US" dirty="0" smtClean="0"/>
              <a:t>Second level</a:t>
            </a:r>
          </a:p>
        </p:txBody>
      </p:sp>
      <p:sp>
        <p:nvSpPr>
          <p:cNvPr id="31" name="Espace réservé du texte 13"/>
          <p:cNvSpPr>
            <a:spLocks noGrp="1"/>
          </p:cNvSpPr>
          <p:nvPr>
            <p:ph type="body" sz="quarter" idx="23"/>
          </p:nvPr>
        </p:nvSpPr>
        <p:spPr>
          <a:xfrm>
            <a:off x="558799" y="1060704"/>
            <a:ext cx="2595563" cy="274320"/>
          </a:xfrm>
        </p:spPr>
        <p:txBody>
          <a:bodyPr>
            <a:noAutofit/>
          </a:bodyPr>
          <a:lstStyle>
            <a:lvl1pPr marL="0" indent="0">
              <a:lnSpc>
                <a:spcPts val="2000"/>
              </a:lnSpc>
              <a:buNone/>
              <a:defRPr sz="1600" b="1">
                <a:solidFill>
                  <a:srgbClr val="7F7F7F"/>
                </a:solidFill>
                <a:latin typeface="Arial Narrow" pitchFamily="34" charset="0"/>
              </a:defRPr>
            </a:lvl1pPr>
          </a:lstStyle>
          <a:p>
            <a:pPr lvl="0"/>
            <a:r>
              <a:rPr lang="en-US" dirty="0" smtClean="0"/>
              <a:t>Click to edit Master text styles</a:t>
            </a:r>
          </a:p>
        </p:txBody>
      </p:sp>
      <p:sp>
        <p:nvSpPr>
          <p:cNvPr id="32" name="Espace réservé du texte 13"/>
          <p:cNvSpPr>
            <a:spLocks noGrp="1"/>
          </p:cNvSpPr>
          <p:nvPr>
            <p:ph type="body" sz="quarter" idx="24"/>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en-US" dirty="0" smtClean="0"/>
              <a:t>Click to edit Master text styles</a:t>
            </a:r>
          </a:p>
          <a:p>
            <a:pPr lvl="1"/>
            <a:r>
              <a:rPr lang="en-US" dirty="0" smtClean="0"/>
              <a:t>Second level</a:t>
            </a:r>
          </a:p>
        </p:txBody>
      </p:sp>
      <p:sp>
        <p:nvSpPr>
          <p:cNvPr id="21" name="Espace réservé de la date 3"/>
          <p:cNvSpPr>
            <a:spLocks noGrp="1"/>
          </p:cNvSpPr>
          <p:nvPr>
            <p:ph type="dt" sz="half" idx="25"/>
          </p:nvPr>
        </p:nvSpPr>
        <p:spPr>
          <a:xfrm>
            <a:off x="3273425" y="6483350"/>
            <a:ext cx="2560638" cy="236538"/>
          </a:xfrm>
        </p:spPr>
        <p:txBody>
          <a:bodyPr/>
          <a:lstStyle>
            <a:lvl1pPr>
              <a:defRPr/>
            </a:lvl1pPr>
          </a:lstStyle>
          <a:p>
            <a:pPr>
              <a:defRPr/>
            </a:pPr>
            <a:fld id="{E51BFA0D-E5A9-4BFF-A38D-30EE1BC36B66}" type="datetime1">
              <a:rPr lang="fr-FR">
                <a:solidFill>
                  <a:srgbClr val="000000">
                    <a:tint val="75000"/>
                  </a:srgbClr>
                </a:solidFill>
              </a:rPr>
              <a:pPr>
                <a:defRPr/>
              </a:pPr>
              <a:t>17-08-04</a:t>
            </a:fld>
            <a:endParaRPr lang="en-CA" dirty="0">
              <a:solidFill>
                <a:srgbClr val="000000">
                  <a:tint val="75000"/>
                </a:srgbClr>
              </a:solidFill>
            </a:endParaRPr>
          </a:p>
        </p:txBody>
      </p:sp>
      <p:sp>
        <p:nvSpPr>
          <p:cNvPr id="22" name="Espace réservé du pied de page 4"/>
          <p:cNvSpPr>
            <a:spLocks noGrp="1"/>
          </p:cNvSpPr>
          <p:nvPr>
            <p:ph type="ftr" sz="quarter" idx="26"/>
          </p:nvPr>
        </p:nvSpPr>
        <p:spPr/>
        <p:txBody>
          <a:bodyPr/>
          <a:lstStyle>
            <a:lvl1pPr>
              <a:defRPr/>
            </a:lvl1pPr>
          </a:lstStyle>
          <a:p>
            <a:pPr>
              <a:defRPr/>
            </a:pPr>
            <a:r>
              <a:rPr lang="en-CA" dirty="0">
                <a:solidFill>
                  <a:srgbClr val="000000">
                    <a:tint val="75000"/>
                  </a:srgbClr>
                </a:solidFill>
              </a:rPr>
              <a:t>CROP</a:t>
            </a:r>
          </a:p>
        </p:txBody>
      </p:sp>
      <p:sp>
        <p:nvSpPr>
          <p:cNvPr id="23" name="Espace réservé du numéro de diapositive 5"/>
          <p:cNvSpPr>
            <a:spLocks noGrp="1"/>
          </p:cNvSpPr>
          <p:nvPr>
            <p:ph type="sldNum" sz="quarter" idx="27"/>
          </p:nvPr>
        </p:nvSpPr>
        <p:spPr/>
        <p:txBody>
          <a:bodyPr/>
          <a:lstStyle>
            <a:lvl1pPr>
              <a:defRPr/>
            </a:lvl1pPr>
          </a:lstStyle>
          <a:p>
            <a:pPr>
              <a:defRPr/>
            </a:pPr>
            <a:fld id="{FD9EB5B6-5095-4E5C-9C54-EF116331C96F}"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777789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Tree>
    <p:extLst>
      <p:ext uri="{BB962C8B-B14F-4D97-AF65-F5344CB8AC3E}">
        <p14:creationId xmlns:p14="http://schemas.microsoft.com/office/powerpoint/2010/main" val="29247781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12" name="Rectangle 11"/>
          <p:cNvSpPr/>
          <p:nvPr userDrawn="1"/>
        </p:nvSpPr>
        <p:spPr>
          <a:xfrm>
            <a:off x="5989638" y="4595813"/>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3" name="Rectangle 14"/>
          <p:cNvSpPr/>
          <p:nvPr userDrawn="1"/>
        </p:nvSpPr>
        <p:spPr>
          <a:xfrm>
            <a:off x="558800" y="4595813"/>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5" name="Rectangle 18"/>
          <p:cNvSpPr/>
          <p:nvPr userDrawn="1"/>
        </p:nvSpPr>
        <p:spPr>
          <a:xfrm>
            <a:off x="3273425" y="4595813"/>
            <a:ext cx="2600325"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17"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21"/>
          <p:cNvSpPr/>
          <p:nvPr userDrawn="1"/>
        </p:nvSpPr>
        <p:spPr>
          <a:xfrm rot="5400000">
            <a:off x="558800"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9" name="Rectangle 33"/>
          <p:cNvSpPr/>
          <p:nvPr userDrawn="1"/>
        </p:nvSpPr>
        <p:spPr>
          <a:xfrm>
            <a:off x="5989638" y="2879725"/>
            <a:ext cx="2597150" cy="55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2" name="Rectangle 35"/>
          <p:cNvSpPr/>
          <p:nvPr userDrawn="1"/>
        </p:nvSpPr>
        <p:spPr>
          <a:xfrm>
            <a:off x="558800" y="2879725"/>
            <a:ext cx="2597150" cy="55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3" name="Rectangle 37"/>
          <p:cNvSpPr/>
          <p:nvPr userDrawn="1"/>
        </p:nvSpPr>
        <p:spPr>
          <a:xfrm>
            <a:off x="3273425" y="2879725"/>
            <a:ext cx="2600325" cy="55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4" name="Forme en L 43"/>
          <p:cNvSpPr/>
          <p:nvPr userDrawn="1"/>
        </p:nvSpPr>
        <p:spPr>
          <a:xfrm rot="5400000" flipH="1" flipV="1">
            <a:off x="5640388"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21" name="Espace réservé du titre 1"/>
          <p:cNvSpPr>
            <a:spLocks noGrp="1"/>
          </p:cNvSpPr>
          <p:nvPr>
            <p:ph type="title"/>
          </p:nvPr>
        </p:nvSpPr>
        <p:spPr>
          <a:xfrm>
            <a:off x="558800" y="404334"/>
            <a:ext cx="5311774" cy="1589058"/>
          </a:xfrm>
          <a:prstGeom prst="rect">
            <a:avLst/>
          </a:prstGeom>
        </p:spPr>
        <p:txBody>
          <a:bodyPr rtlCol="0">
            <a:normAutofit/>
          </a:bodyPr>
          <a:lstStyle/>
          <a:p>
            <a:r>
              <a:rPr lang="fr-FR" dirty="0" smtClean="0"/>
              <a:t>Cliquez pour modifier le style du titre</a:t>
            </a:r>
            <a:endParaRPr lang="en-CA" dirty="0"/>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p:nvPr>
        </p:nvSpPr>
        <p:spPr>
          <a:xfrm>
            <a:off x="5989637"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en-US" dirty="0" smtClean="0"/>
              <a:t>Click to edit Master text styles</a:t>
            </a:r>
          </a:p>
        </p:txBody>
      </p:sp>
      <p:sp>
        <p:nvSpPr>
          <p:cNvPr id="42" name="Espace réservé du texte 13"/>
          <p:cNvSpPr>
            <a:spLocks noGrp="1"/>
          </p:cNvSpPr>
          <p:nvPr>
            <p:ph type="body" sz="quarter" idx="23"/>
          </p:nvPr>
        </p:nvSpPr>
        <p:spPr>
          <a:xfrm>
            <a:off x="558799" y="2414016"/>
            <a:ext cx="2595563" cy="466344"/>
          </a:xfrm>
        </p:spPr>
        <p:txBody>
          <a:bodyPr anchor="b">
            <a:noAutofit/>
          </a:bodyPr>
          <a:lstStyle>
            <a:lvl1pPr marL="0" indent="0">
              <a:lnSpc>
                <a:spcPts val="1800"/>
              </a:lnSpc>
              <a:buNone/>
              <a:defRPr sz="1600" b="1">
                <a:solidFill>
                  <a:srgbClr val="7F7F7F"/>
                </a:solidFill>
                <a:latin typeface="Arial Narrow" pitchFamily="34" charset="0"/>
              </a:defRPr>
            </a:lvl1pPr>
          </a:lstStyle>
          <a:p>
            <a:pPr lvl="0"/>
            <a:r>
              <a:rPr lang="en-US" dirty="0" smtClean="0"/>
              <a:t>Click to edit Master text styles</a:t>
            </a:r>
          </a:p>
        </p:txBody>
      </p:sp>
      <p:sp>
        <p:nvSpPr>
          <p:cNvPr id="43" name="Espace réservé du texte 13"/>
          <p:cNvSpPr>
            <a:spLocks noGrp="1"/>
          </p:cNvSpPr>
          <p:nvPr>
            <p:ph type="body" sz="quarter" idx="24"/>
          </p:nvPr>
        </p:nvSpPr>
        <p:spPr>
          <a:xfrm>
            <a:off x="3276599"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en-US" dirty="0" smtClean="0"/>
              <a:t>Click to edit Master text styles</a:t>
            </a:r>
          </a:p>
        </p:txBody>
      </p:sp>
      <p:sp>
        <p:nvSpPr>
          <p:cNvPr id="25" name="Espace réservé de la date 3"/>
          <p:cNvSpPr>
            <a:spLocks noGrp="1"/>
          </p:cNvSpPr>
          <p:nvPr>
            <p:ph type="dt" sz="half" idx="25"/>
          </p:nvPr>
        </p:nvSpPr>
        <p:spPr>
          <a:xfrm>
            <a:off x="3273425" y="6483350"/>
            <a:ext cx="2560638" cy="236538"/>
          </a:xfrm>
        </p:spPr>
        <p:txBody>
          <a:bodyPr/>
          <a:lstStyle>
            <a:lvl1pPr>
              <a:defRPr/>
            </a:lvl1pPr>
          </a:lstStyle>
          <a:p>
            <a:pPr>
              <a:defRPr/>
            </a:pPr>
            <a:fld id="{F0C2E3AB-6912-4AE7-8B8B-A46CFFD0BFE2}" type="datetime1">
              <a:rPr lang="fr-FR">
                <a:solidFill>
                  <a:srgbClr val="000000">
                    <a:tint val="75000"/>
                  </a:srgbClr>
                </a:solidFill>
              </a:rPr>
              <a:pPr>
                <a:defRPr/>
              </a:pPr>
              <a:t>17-08-04</a:t>
            </a:fld>
            <a:endParaRPr lang="en-CA" dirty="0">
              <a:solidFill>
                <a:srgbClr val="000000">
                  <a:tint val="75000"/>
                </a:srgbClr>
              </a:solidFill>
            </a:endParaRPr>
          </a:p>
        </p:txBody>
      </p:sp>
      <p:sp>
        <p:nvSpPr>
          <p:cNvPr id="26" name="Espace réservé du pied de page 4"/>
          <p:cNvSpPr>
            <a:spLocks noGrp="1"/>
          </p:cNvSpPr>
          <p:nvPr>
            <p:ph type="ftr" sz="quarter" idx="26"/>
          </p:nvPr>
        </p:nvSpPr>
        <p:spPr/>
        <p:txBody>
          <a:bodyPr/>
          <a:lstStyle>
            <a:lvl1pPr>
              <a:defRPr/>
            </a:lvl1pPr>
          </a:lstStyle>
          <a:p>
            <a:pPr>
              <a:defRPr/>
            </a:pPr>
            <a:r>
              <a:rPr lang="en-CA" dirty="0">
                <a:solidFill>
                  <a:srgbClr val="000000">
                    <a:tint val="75000"/>
                  </a:srgbClr>
                </a:solidFill>
              </a:rPr>
              <a:t>CROP</a:t>
            </a:r>
          </a:p>
        </p:txBody>
      </p:sp>
      <p:sp>
        <p:nvSpPr>
          <p:cNvPr id="27" name="Espace réservé du numéro de diapositive 5"/>
          <p:cNvSpPr>
            <a:spLocks noGrp="1"/>
          </p:cNvSpPr>
          <p:nvPr>
            <p:ph type="sldNum" sz="quarter" idx="27"/>
          </p:nvPr>
        </p:nvSpPr>
        <p:spPr/>
        <p:txBody>
          <a:bodyPr/>
          <a:lstStyle>
            <a:lvl1pPr>
              <a:defRPr/>
            </a:lvl1pPr>
          </a:lstStyle>
          <a:p>
            <a:pPr>
              <a:defRPr/>
            </a:pPr>
            <a:fld id="{D3AD196E-E89E-4A78-841B-12B67BB619C9}"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44003056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cxnSp>
        <p:nvCxnSpPr>
          <p:cNvPr id="12"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Forme en L 21"/>
          <p:cNvSpPr/>
          <p:nvPr userDrawn="1"/>
        </p:nvSpPr>
        <p:spPr>
          <a:xfrm rot="5400000">
            <a:off x="558800"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5" name="Forme en L 43"/>
          <p:cNvSpPr/>
          <p:nvPr userDrawn="1"/>
        </p:nvSpPr>
        <p:spPr>
          <a:xfrm rot="5400000" flipH="1" flipV="1">
            <a:off x="5640388"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21" name="Espace réservé du titre 1"/>
          <p:cNvSpPr>
            <a:spLocks noGrp="1"/>
          </p:cNvSpPr>
          <p:nvPr>
            <p:ph type="title"/>
          </p:nvPr>
        </p:nvSpPr>
        <p:spPr>
          <a:xfrm>
            <a:off x="558800" y="404334"/>
            <a:ext cx="5311774" cy="1589058"/>
          </a:xfrm>
          <a:prstGeom prst="rect">
            <a:avLst/>
          </a:prstGeom>
        </p:spPr>
        <p:txBody>
          <a:bodyPr rtlCol="0">
            <a:normAutofit/>
          </a:bodyPr>
          <a:lstStyle/>
          <a:p>
            <a:r>
              <a:rPr lang="fr-FR" dirty="0" smtClean="0"/>
              <a:t>Cliquez pour modifier le style du titre</a:t>
            </a:r>
            <a:endParaRPr lang="en-CA" dirty="0"/>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p:nvPr>
        </p:nvSpPr>
        <p:spPr>
          <a:xfrm>
            <a:off x="5989637"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en-US" dirty="0" smtClean="0"/>
              <a:t>Click to edit Master text styles</a:t>
            </a:r>
          </a:p>
        </p:txBody>
      </p:sp>
      <p:sp>
        <p:nvSpPr>
          <p:cNvPr id="42" name="Espace réservé du texte 13"/>
          <p:cNvSpPr>
            <a:spLocks noGrp="1"/>
          </p:cNvSpPr>
          <p:nvPr>
            <p:ph type="body" sz="quarter" idx="23"/>
          </p:nvPr>
        </p:nvSpPr>
        <p:spPr>
          <a:xfrm>
            <a:off x="558799" y="2414016"/>
            <a:ext cx="2595563" cy="466344"/>
          </a:xfrm>
        </p:spPr>
        <p:txBody>
          <a:bodyPr anchor="b">
            <a:noAutofit/>
          </a:bodyPr>
          <a:lstStyle>
            <a:lvl1pPr marL="0" indent="0">
              <a:lnSpc>
                <a:spcPts val="1800"/>
              </a:lnSpc>
              <a:buNone/>
              <a:defRPr sz="1600" b="1">
                <a:solidFill>
                  <a:srgbClr val="7F7F7F"/>
                </a:solidFill>
                <a:latin typeface="Arial Narrow" pitchFamily="34" charset="0"/>
              </a:defRPr>
            </a:lvl1pPr>
          </a:lstStyle>
          <a:p>
            <a:pPr lvl="0"/>
            <a:r>
              <a:rPr lang="en-US" dirty="0" smtClean="0"/>
              <a:t>Click to edit Master text styles</a:t>
            </a:r>
          </a:p>
        </p:txBody>
      </p:sp>
      <p:sp>
        <p:nvSpPr>
          <p:cNvPr id="43" name="Espace réservé du texte 13"/>
          <p:cNvSpPr>
            <a:spLocks noGrp="1"/>
          </p:cNvSpPr>
          <p:nvPr>
            <p:ph type="body" sz="quarter" idx="24"/>
          </p:nvPr>
        </p:nvSpPr>
        <p:spPr>
          <a:xfrm>
            <a:off x="3276599"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en-US" dirty="0" smtClean="0"/>
              <a:t>Click to edit Master text styles</a:t>
            </a:r>
          </a:p>
        </p:txBody>
      </p:sp>
      <p:sp>
        <p:nvSpPr>
          <p:cNvPr id="17" name="Espace réservé de la date 3"/>
          <p:cNvSpPr>
            <a:spLocks noGrp="1"/>
          </p:cNvSpPr>
          <p:nvPr>
            <p:ph type="dt" sz="half" idx="25"/>
          </p:nvPr>
        </p:nvSpPr>
        <p:spPr>
          <a:xfrm>
            <a:off x="3273425" y="6483350"/>
            <a:ext cx="2560638" cy="236538"/>
          </a:xfrm>
        </p:spPr>
        <p:txBody>
          <a:bodyPr/>
          <a:lstStyle>
            <a:lvl1pPr>
              <a:defRPr/>
            </a:lvl1pPr>
          </a:lstStyle>
          <a:p>
            <a:pPr>
              <a:defRPr/>
            </a:pPr>
            <a:fld id="{5FF2DB45-7DCB-43FC-8BB8-825CCD7D26F1}" type="datetime1">
              <a:rPr lang="fr-FR">
                <a:solidFill>
                  <a:srgbClr val="000000">
                    <a:tint val="75000"/>
                  </a:srgbClr>
                </a:solidFill>
              </a:rPr>
              <a:pPr>
                <a:defRPr/>
              </a:pPr>
              <a:t>17-08-04</a:t>
            </a:fld>
            <a:endParaRPr lang="en-CA" dirty="0">
              <a:solidFill>
                <a:srgbClr val="000000">
                  <a:tint val="75000"/>
                </a:srgbClr>
              </a:solidFill>
            </a:endParaRPr>
          </a:p>
        </p:txBody>
      </p:sp>
      <p:sp>
        <p:nvSpPr>
          <p:cNvPr id="18" name="Espace réservé du pied de page 4"/>
          <p:cNvSpPr>
            <a:spLocks noGrp="1"/>
          </p:cNvSpPr>
          <p:nvPr>
            <p:ph type="ftr" sz="quarter" idx="26"/>
          </p:nvPr>
        </p:nvSpPr>
        <p:spPr/>
        <p:txBody>
          <a:bodyPr/>
          <a:lstStyle>
            <a:lvl1pPr>
              <a:defRPr/>
            </a:lvl1pPr>
          </a:lstStyle>
          <a:p>
            <a:pPr>
              <a:defRPr/>
            </a:pPr>
            <a:r>
              <a:rPr lang="en-CA" dirty="0">
                <a:solidFill>
                  <a:srgbClr val="000000">
                    <a:tint val="75000"/>
                  </a:srgbClr>
                </a:solidFill>
              </a:rPr>
              <a:t>CROP</a:t>
            </a:r>
          </a:p>
        </p:txBody>
      </p:sp>
      <p:sp>
        <p:nvSpPr>
          <p:cNvPr id="19" name="Espace réservé du numéro de diapositive 5"/>
          <p:cNvSpPr>
            <a:spLocks noGrp="1"/>
          </p:cNvSpPr>
          <p:nvPr>
            <p:ph type="sldNum" sz="quarter" idx="27"/>
          </p:nvPr>
        </p:nvSpPr>
        <p:spPr/>
        <p:txBody>
          <a:bodyPr/>
          <a:lstStyle>
            <a:lvl1pPr>
              <a:defRPr/>
            </a:lvl1pPr>
          </a:lstStyle>
          <a:p>
            <a:pPr>
              <a:defRPr/>
            </a:pPr>
            <a:fld id="{BBCA37F3-F444-471F-9BD5-F11DCFB37C68}"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416810328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5" name="Forme en L 20"/>
          <p:cNvSpPr/>
          <p:nvPr userDrawn="1"/>
        </p:nvSpPr>
        <p:spPr>
          <a:xfrm rot="5400000">
            <a:off x="3273425"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6" name="Forme en L 21"/>
          <p:cNvSpPr/>
          <p:nvPr userDrawn="1"/>
        </p:nvSpPr>
        <p:spPr>
          <a:xfrm rot="5400000" flipH="1" flipV="1">
            <a:off x="8355013"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7"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25"/>
          <p:cNvSpPr/>
          <p:nvPr userDrawn="1"/>
        </p:nvSpPr>
        <p:spPr>
          <a:xfrm>
            <a:off x="3275013" y="5541963"/>
            <a:ext cx="5311775" cy="53975"/>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300"/>
              </a:lnSpc>
              <a:spcBef>
                <a:spcPts val="300"/>
              </a:spcBef>
              <a:defRPr/>
            </a:pPr>
            <a:endParaRPr lang="en-CA" dirty="0">
              <a:solidFill>
                <a:prstClr val="white"/>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rtlCol="0">
            <a:normAutofit/>
          </a:bodyPr>
          <a:lstStyle/>
          <a:p>
            <a:r>
              <a:rPr lang="fr-FR" dirty="0" smtClean="0"/>
              <a:t>Cliquez pour modifier le style du titre</a:t>
            </a:r>
            <a:endParaRPr lang="en-CA" dirty="0"/>
          </a:p>
        </p:txBody>
      </p:sp>
      <p:sp>
        <p:nvSpPr>
          <p:cNvPr id="25" name="Espace réservé du graphique 24"/>
          <p:cNvSpPr>
            <a:spLocks noGrp="1"/>
          </p:cNvSpPr>
          <p:nvPr>
            <p:ph type="chart" sz="quarter" idx="13"/>
          </p:nvPr>
        </p:nvSpPr>
        <p:spPr>
          <a:xfrm>
            <a:off x="558800" y="2386012"/>
            <a:ext cx="8026400" cy="4097083"/>
          </a:xfrm>
        </p:spPr>
        <p:txBody>
          <a:bodyPr rtlCol="0">
            <a:normAutofit/>
          </a:bodyPr>
          <a:lstStyle/>
          <a:p>
            <a:pPr lvl="0"/>
            <a:endParaRPr lang="en-CA" noProof="0" dirty="0"/>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9" name="Espace réservé de la date 3"/>
          <p:cNvSpPr>
            <a:spLocks noGrp="1"/>
          </p:cNvSpPr>
          <p:nvPr>
            <p:ph type="dt" sz="half" idx="18"/>
          </p:nvPr>
        </p:nvSpPr>
        <p:spPr>
          <a:xfrm>
            <a:off x="3273425" y="6483350"/>
            <a:ext cx="2560638" cy="236538"/>
          </a:xfrm>
        </p:spPr>
        <p:txBody>
          <a:bodyPr/>
          <a:lstStyle>
            <a:lvl1pPr>
              <a:defRPr/>
            </a:lvl1pPr>
          </a:lstStyle>
          <a:p>
            <a:pPr>
              <a:defRPr/>
            </a:pPr>
            <a:fld id="{5B995749-0A9C-42BE-94F1-C3B6776EB15F}" type="datetime1">
              <a:rPr lang="fr-FR">
                <a:solidFill>
                  <a:srgbClr val="000000">
                    <a:tint val="75000"/>
                  </a:srgbClr>
                </a:solidFill>
              </a:rPr>
              <a:pPr>
                <a:defRPr/>
              </a:pPr>
              <a:t>17-08-04</a:t>
            </a:fld>
            <a:endParaRPr lang="en-CA" dirty="0">
              <a:solidFill>
                <a:srgbClr val="000000">
                  <a:tint val="75000"/>
                </a:srgbClr>
              </a:solidFill>
            </a:endParaRPr>
          </a:p>
        </p:txBody>
      </p:sp>
      <p:sp>
        <p:nvSpPr>
          <p:cNvPr id="10" name="Espace réservé du pied de page 4"/>
          <p:cNvSpPr>
            <a:spLocks noGrp="1"/>
          </p:cNvSpPr>
          <p:nvPr>
            <p:ph type="ftr" sz="quarter" idx="19"/>
          </p:nvPr>
        </p:nvSpPr>
        <p:spPr/>
        <p:txBody>
          <a:bodyPr/>
          <a:lstStyle>
            <a:lvl1pPr>
              <a:defRPr/>
            </a:lvl1pPr>
          </a:lstStyle>
          <a:p>
            <a:pPr>
              <a:defRPr/>
            </a:pPr>
            <a:r>
              <a:rPr lang="en-CA" dirty="0">
                <a:solidFill>
                  <a:srgbClr val="000000">
                    <a:tint val="75000"/>
                  </a:srgbClr>
                </a:solidFill>
              </a:rPr>
              <a:t>CROP</a:t>
            </a:r>
          </a:p>
        </p:txBody>
      </p:sp>
      <p:sp>
        <p:nvSpPr>
          <p:cNvPr id="11" name="Espace réservé du numéro de diapositive 5"/>
          <p:cNvSpPr>
            <a:spLocks noGrp="1"/>
          </p:cNvSpPr>
          <p:nvPr>
            <p:ph type="sldNum" sz="quarter" idx="20"/>
          </p:nvPr>
        </p:nvSpPr>
        <p:spPr/>
        <p:txBody>
          <a:bodyPr/>
          <a:lstStyle>
            <a:lvl1pPr>
              <a:defRPr/>
            </a:lvl1pPr>
          </a:lstStyle>
          <a:p>
            <a:pPr>
              <a:defRPr/>
            </a:pPr>
            <a:fld id="{BFD8FD85-F63F-4310-991E-2DA13CA9EB14}"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407388038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e la date 2"/>
          <p:cNvSpPr>
            <a:spLocks noGrp="1"/>
          </p:cNvSpPr>
          <p:nvPr>
            <p:ph type="dt" sz="half" idx="10"/>
          </p:nvPr>
        </p:nvSpPr>
        <p:spPr>
          <a:xfrm>
            <a:off x="457200" y="6356350"/>
            <a:ext cx="2133600" cy="365125"/>
          </a:xfrm>
        </p:spPr>
        <p:txBody>
          <a:bodyPr/>
          <a:lstStyle>
            <a:lvl1pPr>
              <a:defRPr/>
            </a:lvl1pPr>
          </a:lstStyle>
          <a:p>
            <a:pPr>
              <a:defRPr/>
            </a:pPr>
            <a:fld id="{D15A9DAF-6679-441A-8D71-2271FED96B2E}" type="datetime1">
              <a:rPr lang="fr-FR">
                <a:solidFill>
                  <a:srgbClr val="000000">
                    <a:tint val="75000"/>
                  </a:srgbClr>
                </a:solidFill>
              </a:rPr>
              <a:pPr>
                <a:defRPr/>
              </a:pPr>
              <a:t>17-08-04</a:t>
            </a:fld>
            <a:endParaRPr lang="en-CA" dirty="0">
              <a:solidFill>
                <a:srgbClr val="000000">
                  <a:tint val="75000"/>
                </a:srgbClr>
              </a:solidFill>
            </a:endParaRPr>
          </a:p>
        </p:txBody>
      </p:sp>
      <p:sp>
        <p:nvSpPr>
          <p:cNvPr id="4" name="Espace réservé du pied de page 3"/>
          <p:cNvSpPr>
            <a:spLocks noGrp="1"/>
          </p:cNvSpPr>
          <p:nvPr>
            <p:ph type="ftr" sz="quarter" idx="11"/>
          </p:nvPr>
        </p:nvSpPr>
        <p:spPr/>
        <p:txBody>
          <a:bodyPr/>
          <a:lstStyle>
            <a:lvl1pPr>
              <a:defRPr/>
            </a:lvl1pPr>
          </a:lstStyle>
          <a:p>
            <a:pPr>
              <a:defRPr/>
            </a:pPr>
            <a:r>
              <a:rPr lang="en-CA" dirty="0">
                <a:solidFill>
                  <a:srgbClr val="000000">
                    <a:tint val="75000"/>
                  </a:srgbClr>
                </a:solidFill>
              </a:rPr>
              <a:t>CROP</a:t>
            </a:r>
          </a:p>
        </p:txBody>
      </p:sp>
      <p:sp>
        <p:nvSpPr>
          <p:cNvPr id="5" name="Espace réservé du numéro de diapositive 4"/>
          <p:cNvSpPr>
            <a:spLocks noGrp="1"/>
          </p:cNvSpPr>
          <p:nvPr>
            <p:ph type="sldNum" sz="quarter" idx="12"/>
          </p:nvPr>
        </p:nvSpPr>
        <p:spPr/>
        <p:txBody>
          <a:bodyPr/>
          <a:lstStyle>
            <a:lvl1pPr>
              <a:defRPr/>
            </a:lvl1pPr>
          </a:lstStyle>
          <a:p>
            <a:pPr>
              <a:defRPr/>
            </a:pPr>
            <a:fld id="{23748BE6-EF7B-4047-848D-D68CA397080C}" type="slidenum">
              <a:rPr lang="en-CA">
                <a:solidFill>
                  <a:srgbClr val="000000">
                    <a:tint val="75000"/>
                  </a:srgbClr>
                </a:solidFill>
              </a:rPr>
              <a:pPr>
                <a:defRPr/>
              </a:pPr>
              <a:t>‹#›</a:t>
            </a:fld>
            <a:endParaRPr lang="en-CA" dirty="0">
              <a:solidFill>
                <a:srgbClr val="000000">
                  <a:tint val="75000"/>
                </a:srgbClr>
              </a:solidFill>
            </a:endParaRPr>
          </a:p>
        </p:txBody>
      </p:sp>
      <p:sp>
        <p:nvSpPr>
          <p:cNvPr id="6" name="Rectangle 5"/>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79890224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Movie Sl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dirty="0" err="1" smtClean="0"/>
              <a:t>Click to edit Master title style</a:t>
            </a:r>
            <a:endParaRPr lang="fr-CA" dirty="0"/>
          </a:p>
        </p:txBody>
      </p:sp>
      <p:sp>
        <p:nvSpPr>
          <p:cNvPr id="3" name="Espace réservé du pied de page 4"/>
          <p:cNvSpPr>
            <a:spLocks noGrp="1"/>
          </p:cNvSpPr>
          <p:nvPr>
            <p:ph type="ftr" sz="quarter" idx="10"/>
          </p:nvPr>
        </p:nvSpPr>
        <p:spPr/>
        <p:txBody>
          <a:bodyPr/>
          <a:lstStyle>
            <a:lvl1pPr>
              <a:defRPr/>
            </a:lvl1pPr>
          </a:lstStyle>
          <a:p>
            <a:pPr>
              <a:defRPr/>
            </a:pPr>
            <a:r>
              <a:rPr lang="en-CA" dirty="0">
                <a:solidFill>
                  <a:srgbClr val="000000">
                    <a:tint val="75000"/>
                  </a:srgbClr>
                </a:solidFill>
              </a:rPr>
              <a:t>CROP</a:t>
            </a:r>
          </a:p>
        </p:txBody>
      </p:sp>
      <p:sp>
        <p:nvSpPr>
          <p:cNvPr id="4" name="Espace réservé du numéro de diapositive 5"/>
          <p:cNvSpPr>
            <a:spLocks noGrp="1"/>
          </p:cNvSpPr>
          <p:nvPr>
            <p:ph type="sldNum" sz="quarter" idx="11"/>
          </p:nvPr>
        </p:nvSpPr>
        <p:spPr/>
        <p:txBody>
          <a:bodyPr/>
          <a:lstStyle>
            <a:lvl1pPr>
              <a:defRPr/>
            </a:lvl1pPr>
          </a:lstStyle>
          <a:p>
            <a:pPr>
              <a:defRPr/>
            </a:pPr>
            <a:fld id="{E76DE6C2-331A-4133-B5FE-2CD5B6E8FDC6}" type="slidenum">
              <a:rPr lang="en-CA">
                <a:solidFill>
                  <a:srgbClr val="000000">
                    <a:tint val="75000"/>
                  </a:srgbClr>
                </a:solidFill>
              </a:rPr>
              <a:pPr>
                <a:defRPr/>
              </a:pPr>
              <a:t>‹#›</a:t>
            </a:fld>
            <a:endParaRPr lang="en-CA" dirty="0">
              <a:solidFill>
                <a:srgbClr val="000000">
                  <a:tint val="75000"/>
                </a:srgbClr>
              </a:solidFill>
            </a:endParaRPr>
          </a:p>
        </p:txBody>
      </p:sp>
      <p:sp>
        <p:nvSpPr>
          <p:cNvPr id="5" name="Espace réservé de la date 19"/>
          <p:cNvSpPr>
            <a:spLocks noGrp="1"/>
          </p:cNvSpPr>
          <p:nvPr>
            <p:ph type="dt" sz="half" idx="12"/>
          </p:nvPr>
        </p:nvSpPr>
        <p:spPr>
          <a:ln w="19050">
            <a:noFill/>
          </a:ln>
        </p:spPr>
        <p:style>
          <a:lnRef idx="1">
            <a:schemeClr val="accent1"/>
          </a:lnRef>
          <a:fillRef idx="0">
            <a:schemeClr val="accent1"/>
          </a:fillRef>
          <a:effectRef idx="0">
            <a:schemeClr val="accent1"/>
          </a:effectRef>
          <a:fontRef idx="minor">
            <a:schemeClr val="tx1"/>
          </a:fontRef>
        </p:style>
        <p:txBody>
          <a:bodyPr/>
          <a:lstStyle>
            <a:lvl1pPr>
              <a:defRPr/>
            </a:lvl1pPr>
          </a:lstStyle>
          <a:p>
            <a:pPr>
              <a:defRPr/>
            </a:pPr>
            <a:fld id="{9CC7B433-349B-4FB9-8689-B4148EE7565E}" type="datetime1">
              <a:rPr lang="fr-FR">
                <a:solidFill>
                  <a:srgbClr val="000000">
                    <a:tint val="75000"/>
                  </a:srgbClr>
                </a:solidFill>
              </a:rPr>
              <a:pPr>
                <a:defRPr/>
              </a:pPr>
              <a:t>17-08-04</a:t>
            </a:fld>
            <a:endParaRPr lang="en-CA" dirty="0">
              <a:solidFill>
                <a:srgbClr val="000000">
                  <a:tint val="75000"/>
                </a:srgbClr>
              </a:solidFill>
            </a:endParaRPr>
          </a:p>
        </p:txBody>
      </p:sp>
      <p:sp>
        <p:nvSpPr>
          <p:cNvPr id="6" name="Rectangle 5"/>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368950577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10_Titre et contenu ">
    <p:spTree>
      <p:nvGrpSpPr>
        <p:cNvPr id="1" name=""/>
        <p:cNvGrpSpPr/>
        <p:nvPr/>
      </p:nvGrpSpPr>
      <p:grpSpPr>
        <a:xfrm>
          <a:off x="0" y="0"/>
          <a:ext cx="0" cy="0"/>
          <a:chOff x="0" y="0"/>
          <a:chExt cx="0" cy="0"/>
        </a:xfrm>
      </p:grpSpPr>
      <p:cxnSp>
        <p:nvCxnSpPr>
          <p:cNvPr id="4"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solidFill>
                  <a:srgbClr val="000000">
                    <a:tint val="75000"/>
                  </a:srgbClr>
                </a:solidFill>
              </a:defRPr>
            </a:lvl1pPr>
          </a:lstStyle>
          <a:p>
            <a:pPr>
              <a:defRPr/>
            </a:pPr>
            <a:fld id="{C8E06357-0775-4C2F-AE1F-EA932CB163E2}" type="datetime1">
              <a:rPr lang="fr-FR"/>
              <a:pPr>
                <a:defRPr/>
              </a:pPr>
              <a:t>17-08-04</a:t>
            </a:fld>
            <a:endParaRPr lang="en-CA" dirty="0"/>
          </a:p>
        </p:txBody>
      </p:sp>
      <p:sp>
        <p:nvSpPr>
          <p:cNvPr id="7" name="Espace réservé du pied de page 4"/>
          <p:cNvSpPr>
            <a:spLocks noGrp="1"/>
          </p:cNvSpPr>
          <p:nvPr>
            <p:ph type="ftr" sz="quarter" idx="16"/>
          </p:nvPr>
        </p:nvSpPr>
        <p:spPr/>
        <p:txBody>
          <a:bodyPr/>
          <a:lstStyle>
            <a:lvl1pPr>
              <a:defRPr>
                <a:solidFill>
                  <a:srgbClr val="000000">
                    <a:tint val="75000"/>
                  </a:srgbClr>
                </a:solidFill>
              </a:defRPr>
            </a:lvl1pPr>
          </a:lstStyle>
          <a:p>
            <a:pPr>
              <a:defRPr/>
            </a:pPr>
            <a:r>
              <a:rPr lang="en-CA" dirty="0"/>
              <a:t>CROP</a:t>
            </a:r>
          </a:p>
        </p:txBody>
      </p:sp>
      <p:sp>
        <p:nvSpPr>
          <p:cNvPr id="8" name="Espace réservé du numéro de diapositive 5"/>
          <p:cNvSpPr>
            <a:spLocks noGrp="1"/>
          </p:cNvSpPr>
          <p:nvPr>
            <p:ph type="sldNum" sz="quarter" idx="17"/>
          </p:nvPr>
        </p:nvSpPr>
        <p:spPr/>
        <p:txBody>
          <a:bodyPr/>
          <a:lstStyle>
            <a:lvl1pPr>
              <a:defRPr>
                <a:solidFill>
                  <a:srgbClr val="000000">
                    <a:tint val="75000"/>
                  </a:srgbClr>
                </a:solidFill>
              </a:defRPr>
            </a:lvl1pPr>
          </a:lstStyle>
          <a:p>
            <a:pPr>
              <a:defRPr/>
            </a:pPr>
            <a:fld id="{1A1F9E7F-551A-4700-88D8-0DB7EC123246}" type="slidenum">
              <a:rPr lang="en-CA"/>
              <a:pPr>
                <a:defRPr/>
              </a:pPr>
              <a:t>‹#›</a:t>
            </a:fld>
            <a:endParaRPr lang="en-CA" dirty="0"/>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290115952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Disposition personnalisé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2" descr="http://www.netizenwallpapers.com/upload/DesktopWallpapers/cache/Motocross-Bike-in-Sky-1680x1050.jpg"/>
          <p:cNvPicPr>
            <a:picLocks noChangeAspect="1" noChangeArrowheads="1"/>
          </p:cNvPicPr>
          <p:nvPr userDrawn="1"/>
        </p:nvPicPr>
        <p:blipFill rotWithShape="1">
          <a:blip r:embed="rId3" cstate="email">
            <a:duotone>
              <a:prstClr val="black"/>
              <a:srgbClr val="6FB9FD">
                <a:tint val="45000"/>
                <a:satMod val="400000"/>
              </a:srgbClr>
            </a:duotone>
            <a:extLst>
              <a:ext uri="{BEBA8EAE-BF5A-486C-A8C5-ECC9F3942E4B}">
                <a14:imgProps xmlns:a14="http://schemas.microsoft.com/office/drawing/2010/main">
                  <a14:imgLayer r:embed="rId4">
                    <a14:imgEffect>
                      <a14:brightnessContrast contrast="36000"/>
                    </a14:imgEffect>
                  </a14:imgLayer>
                </a14:imgProps>
              </a:ex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p:cNvSpPr>
            <a:spLocks noGrp="1"/>
          </p:cNvSpPr>
          <p:nvPr>
            <p:ph idx="1"/>
          </p:nvPr>
        </p:nvSpPr>
        <p:spPr>
          <a:xfrm>
            <a:off x="558801" y="1699260"/>
            <a:ext cx="6705853" cy="2594674"/>
          </a:xfrm>
          <a:prstGeom prst="rect">
            <a:avLst/>
          </a:prstGeo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en-US" dirty="0" smtClean="0"/>
              <a:t>Click to edit Master text styles</a:t>
            </a:r>
          </a:p>
        </p:txBody>
      </p:sp>
      <p:sp>
        <p:nvSpPr>
          <p:cNvPr id="7" name="Espace réservé du texte 20"/>
          <p:cNvSpPr>
            <a:spLocks noGrp="1"/>
          </p:cNvSpPr>
          <p:nvPr>
            <p:ph type="body" sz="quarter" idx="13"/>
          </p:nvPr>
        </p:nvSpPr>
        <p:spPr>
          <a:xfrm>
            <a:off x="558800" y="4522534"/>
            <a:ext cx="5311775" cy="347663"/>
          </a:xfrm>
          <a:prstGeom prst="rect">
            <a:avLst/>
          </a:prstGeom>
        </p:spPr>
        <p:txBody>
          <a:bodyPr>
            <a:normAutofit/>
          </a:bodyPr>
          <a:lstStyle>
            <a:lvl1pPr marL="0" indent="0">
              <a:buNone/>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
        <p:nvSpPr>
          <p:cNvPr id="4" name="Espace réservé du pied de page 2"/>
          <p:cNvSpPr>
            <a:spLocks noGrp="1"/>
          </p:cNvSpPr>
          <p:nvPr>
            <p:ph type="ftr" sz="quarter" idx="14"/>
          </p:nvPr>
        </p:nvSpPr>
        <p:spPr/>
        <p:txBody>
          <a:bodyPr/>
          <a:lstStyle>
            <a:lvl1pPr>
              <a:defRPr/>
            </a:lvl1pPr>
          </a:lstStyle>
          <a:p>
            <a:pPr>
              <a:defRPr/>
            </a:pPr>
            <a:r>
              <a:rPr lang="en-CA" dirty="0">
                <a:solidFill>
                  <a:srgbClr val="000000">
                    <a:tint val="75000"/>
                  </a:srgbClr>
                </a:solidFill>
              </a:rPr>
              <a:t>CROP</a:t>
            </a:r>
          </a:p>
        </p:txBody>
      </p:sp>
      <p:sp>
        <p:nvSpPr>
          <p:cNvPr id="5" name="Espace réservé du numéro de diapositive 3"/>
          <p:cNvSpPr>
            <a:spLocks noGrp="1"/>
          </p:cNvSpPr>
          <p:nvPr>
            <p:ph type="sldNum" sz="quarter" idx="15"/>
          </p:nvPr>
        </p:nvSpPr>
        <p:spPr/>
        <p:txBody>
          <a:bodyPr/>
          <a:lstStyle>
            <a:lvl1pPr>
              <a:defRPr/>
            </a:lvl1pPr>
          </a:lstStyle>
          <a:p>
            <a:pPr>
              <a:defRPr/>
            </a:pPr>
            <a:fld id="{6CF536DD-9559-4176-99BD-653991412255}" type="slidenum">
              <a:rPr lang="en-CA">
                <a:solidFill>
                  <a:srgbClr val="000000">
                    <a:tint val="75000"/>
                  </a:srgbClr>
                </a:solidFill>
              </a:rPr>
              <a:pPr>
                <a:defRPr/>
              </a:pPr>
              <a:t>‹#›</a:t>
            </a:fld>
            <a:endParaRPr lang="en-CA" dirty="0">
              <a:solidFill>
                <a:srgbClr val="000000">
                  <a:tint val="75000"/>
                </a:srgbClr>
              </a:solidFill>
            </a:endParaRPr>
          </a:p>
        </p:txBody>
      </p:sp>
      <p:sp>
        <p:nvSpPr>
          <p:cNvPr id="8" name="Espace réservé de la date 4"/>
          <p:cNvSpPr>
            <a:spLocks noGrp="1"/>
          </p:cNvSpPr>
          <p:nvPr>
            <p:ph type="dt" sz="half" idx="16"/>
          </p:nvPr>
        </p:nvSpPr>
        <p:spPr/>
        <p:txBody>
          <a:bodyPr/>
          <a:lstStyle>
            <a:lvl1pPr>
              <a:defRPr/>
            </a:lvl1pPr>
          </a:lstStyle>
          <a:p>
            <a:pPr>
              <a:defRPr/>
            </a:pPr>
            <a:fld id="{2DFBE22F-D7C5-4876-B9FB-7E31E069395D}" type="datetime1">
              <a:rPr lang="fr-FR">
                <a:solidFill>
                  <a:srgbClr val="000000">
                    <a:tint val="75000"/>
                  </a:srgbClr>
                </a:solidFill>
              </a:rPr>
              <a:pPr>
                <a:defRPr/>
              </a:pPr>
              <a:t>17-08-04</a:t>
            </a:fld>
            <a:endParaRPr lang="en-CA" dirty="0">
              <a:solidFill>
                <a:srgbClr val="000000">
                  <a:tint val="75000"/>
                </a:srgbClr>
              </a:solidFill>
            </a:endParaRPr>
          </a:p>
        </p:txBody>
      </p:sp>
    </p:spTree>
    <p:extLst>
      <p:ext uri="{BB962C8B-B14F-4D97-AF65-F5344CB8AC3E}">
        <p14:creationId xmlns:p14="http://schemas.microsoft.com/office/powerpoint/2010/main" val="101205791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1_Transition Pag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16854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0" y="1955038"/>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cxnSp>
        <p:nvCxnSpPr>
          <p:cNvPr id="14" name="Connecteur droit 13"/>
          <p:cNvCxnSpPr/>
          <p:nvPr userDrawn="1"/>
        </p:nvCxnSpPr>
        <p:spPr>
          <a:xfrm>
            <a:off x="570991" y="242763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91013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268554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lvl1pPr>
          </a:lstStyle>
          <a:p>
            <a:r>
              <a:rPr lang="fr-FR" dirty="0" smtClean="0"/>
              <a:t>Cliquez ici pour modifier le </a:t>
            </a:r>
            <a:r>
              <a:rPr lang="fr-FR" dirty="0" err="1" smtClean="0"/>
              <a:t>text</a:t>
            </a:r>
            <a:endParaRPr lang="en-CA" dirty="0"/>
          </a:p>
        </p:txBody>
      </p:sp>
      <p:sp>
        <p:nvSpPr>
          <p:cNvPr id="18" name="Rectangle 17"/>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2" name="Rectangle 21"/>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34920953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801" y="403895"/>
            <a:ext cx="5311774"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smtClean="0"/>
              <a:t>Table of contents</a:t>
            </a:r>
            <a:endParaRPr lang="fr-CA" dirty="0" smtClean="0"/>
          </a:p>
        </p:txBody>
      </p:sp>
      <p:sp>
        <p:nvSpPr>
          <p:cNvPr id="3" name="Espace réservé du contenu 2"/>
          <p:cNvSpPr>
            <a:spLocks noGrp="1"/>
          </p:cNvSpPr>
          <p:nvPr>
            <p:ph idx="1" hasCustomPrompt="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smtClean="0"/>
              <a:t>asz</a:t>
            </a:r>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FR" smtClean="0">
                <a:solidFill>
                  <a:prstClr val="white"/>
                </a:solidFill>
              </a:rPr>
              <a:pPr>
                <a:buClr>
                  <a:prstClr val="white"/>
                </a:buClr>
              </a:pPr>
              <a:t>17-08-04</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smtClean="0">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a:t>
            </a:fld>
            <a:endParaRPr lang="en-CA">
              <a:solidFill>
                <a:prstClr val="white"/>
              </a:solidFill>
            </a:endParaRPr>
          </a:p>
        </p:txBody>
      </p:sp>
      <p:sp>
        <p:nvSpPr>
          <p:cNvPr id="8" name="Rectangle 7"/>
          <p:cNvSpPr/>
          <p:nvPr userDrawn="1"/>
        </p:nvSpPr>
        <p:spPr>
          <a:xfrm>
            <a:off x="558801" y="15264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558800" y="6483096"/>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74554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95554568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123795785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64570888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66850646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02535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49295288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80924770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39788645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Tree>
    <p:extLst>
      <p:ext uri="{BB962C8B-B14F-4D97-AF65-F5344CB8AC3E}">
        <p14:creationId xmlns:p14="http://schemas.microsoft.com/office/powerpoint/2010/main" val="329967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257226072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44557748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Tree>
    <p:extLst>
      <p:ext uri="{BB962C8B-B14F-4D97-AF65-F5344CB8AC3E}">
        <p14:creationId xmlns:p14="http://schemas.microsoft.com/office/powerpoint/2010/main" val="124036029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08380944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Tree>
    <p:extLst>
      <p:ext uri="{BB962C8B-B14F-4D97-AF65-F5344CB8AC3E}">
        <p14:creationId xmlns:p14="http://schemas.microsoft.com/office/powerpoint/2010/main" val="421589323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lvl1pPr>
          </a:lstStyle>
          <a:p>
            <a:r>
              <a:rPr lang="fr-FR" dirty="0" smtClean="0"/>
              <a:t>Cliquez ici pour modifier le </a:t>
            </a:r>
            <a:r>
              <a:rPr lang="fr-FR" dirty="0" err="1" smtClean="0"/>
              <a:t>text</a:t>
            </a:r>
            <a:endParaRPr lang="en-CA" dirty="0"/>
          </a:p>
        </p:txBody>
      </p:sp>
      <p:sp>
        <p:nvSpPr>
          <p:cNvPr id="18" name="Rectangle 17"/>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2" name="Rectangle 21"/>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3731710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279944653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3" name="Rectangle 12"/>
          <p:cNvSpPr/>
          <p:nvPr userDrawn="1"/>
        </p:nvSpPr>
        <p:spPr>
          <a:xfrm>
            <a:off x="558800" y="4430713"/>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61907398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Rectangle 9"/>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19830103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41500928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394858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42212" y="4646901"/>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019875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3" name="Rectangle 12"/>
          <p:cNvSpPr/>
          <p:nvPr userDrawn="1"/>
        </p:nvSpPr>
        <p:spPr>
          <a:xfrm>
            <a:off x="558800" y="4430713"/>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50399942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663205999"/>
      </p:ext>
    </p:extLst>
  </p:cSld>
  <p:clrMapOvr>
    <a:masterClrMapping/>
  </p:clrMapOvr>
  <p:timing>
    <p:tnLst>
      <p:par>
        <p:cTn xmlns:p14="http://schemas.microsoft.com/office/powerpoint/2010/mai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8" name="Espace réservé du titre 1"/>
          <p:cNvSpPr>
            <a:spLocks noGrp="1"/>
          </p:cNvSpPr>
          <p:nvPr>
            <p:ph type="title"/>
          </p:nvPr>
        </p:nvSpPr>
        <p:spPr>
          <a:xfrm>
            <a:off x="558800" y="404334"/>
            <a:ext cx="5311775"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311420435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174938"/>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19" name="Rectangle 18"/>
          <p:cNvSpPr/>
          <p:nvPr userDrawn="1"/>
        </p:nvSpPr>
        <p:spPr>
          <a:xfrm>
            <a:off x="3273424" y="4174938"/>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6" name="Rectangle 25"/>
          <p:cNvSpPr/>
          <p:nvPr userDrawn="1"/>
        </p:nvSpPr>
        <p:spPr>
          <a:xfrm>
            <a:off x="3273424" y="1335024"/>
            <a:ext cx="2600327" cy="5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hasCustomPrompt="1"/>
          </p:nvPr>
        </p:nvSpPr>
        <p:spPr>
          <a:xfrm>
            <a:off x="5989637"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Tree>
    <p:extLst>
      <p:ext uri="{BB962C8B-B14F-4D97-AF65-F5344CB8AC3E}">
        <p14:creationId xmlns:p14="http://schemas.microsoft.com/office/powerpoint/2010/main" val="200547125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595562"/>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19" name="Rectangle 18"/>
          <p:cNvSpPr/>
          <p:nvPr userDrawn="1"/>
        </p:nvSpPr>
        <p:spPr>
          <a:xfrm>
            <a:off x="3273424" y="4595562"/>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6" name="Rectangle 35"/>
          <p:cNvSpPr/>
          <p:nvPr userDrawn="1"/>
        </p:nvSpPr>
        <p:spPr>
          <a:xfrm>
            <a:off x="558799" y="2880360"/>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8" name="Rectangle 37"/>
          <p:cNvSpPr/>
          <p:nvPr userDrawn="1"/>
        </p:nvSpPr>
        <p:spPr>
          <a:xfrm>
            <a:off x="3273424" y="2880360"/>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52701962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55978695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Tree>
    <p:extLst>
      <p:ext uri="{BB962C8B-B14F-4D97-AF65-F5344CB8AC3E}">
        <p14:creationId xmlns:p14="http://schemas.microsoft.com/office/powerpoint/2010/main" val="252220818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C7C1BCE-2EFC-416B-90B9-FA44276D68D1}"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75816081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51EA6FFF-CDAD-4CAB-9508-97B1E1120FD5}"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0817417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C67963F7-1FF7-4458-B8D9-B6981355C9F0}" type="datetime1">
              <a:rPr lang="fr-FR" smtClean="0">
                <a:solidFill>
                  <a:srgbClr val="000000">
                    <a:tint val="75000"/>
                  </a:srgbClr>
                </a:solidFill>
              </a:rPr>
              <a:pPr/>
              <a:t>17-08-04</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09662199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A2D19559-C65C-4FBC-A8DA-B6A4FE7156AA}" type="datetime1">
              <a:rPr lang="fr-FR" smtClean="0">
                <a:solidFill>
                  <a:srgbClr val="000000">
                    <a:tint val="75000"/>
                  </a:srgbClr>
                </a:solidFill>
              </a:rPr>
              <a:pPr/>
              <a:t>17-08-04</a:t>
            </a:fld>
            <a:endParaRPr lang="en-CA">
              <a:solidFill>
                <a:srgbClr val="000000">
                  <a:tint val="75000"/>
                </a:srgbClr>
              </a:solidFill>
            </a:endParaRPr>
          </a:p>
        </p:txBody>
      </p:sp>
      <p:sp>
        <p:nvSpPr>
          <p:cNvPr id="8" name="Espace réservé du pied de page 7"/>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9" name="Espace réservé du numéro de diapositive 8"/>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429168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Rectangle 9"/>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14397420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6E3622C-6126-4886-BCF5-7090F1C861E2}" type="datetime1">
              <a:rPr lang="fr-FR" smtClean="0">
                <a:solidFill>
                  <a:srgbClr val="000000">
                    <a:tint val="75000"/>
                  </a:srgbClr>
                </a:solidFill>
              </a:rPr>
              <a:pPr/>
              <a:t>17-08-04</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72071715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83532742-BFF1-4CDF-8EA7-C42C4735F3E4}" type="datetime1">
              <a:rPr lang="fr-FR" smtClean="0">
                <a:solidFill>
                  <a:srgbClr val="000000">
                    <a:tint val="75000"/>
                  </a:srgbClr>
                </a:solidFill>
              </a:rPr>
              <a:pPr/>
              <a:t>17-08-04</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0919906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2A3CBCB-1738-4DA0-A8CE-DFAB025965AE}" type="datetime1">
              <a:rPr lang="fr-FR" smtClean="0">
                <a:solidFill>
                  <a:srgbClr val="000000">
                    <a:tint val="75000"/>
                  </a:srgbClr>
                </a:solidFill>
              </a:rPr>
              <a:pPr/>
              <a:t>17-08-04</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24391310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DBCBC8A0-BD29-4249-BF75-775520F295EE}" type="datetime1">
              <a:rPr lang="fr-FR" smtClean="0">
                <a:solidFill>
                  <a:srgbClr val="000000">
                    <a:tint val="75000"/>
                  </a:srgbClr>
                </a:solidFill>
              </a:rPr>
              <a:pPr/>
              <a:t>17-08-04</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8253313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7CC106D-CD18-43F0-B777-972E1B51BC26}"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90772414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16E80CA-17EC-4E3C-81E2-041E1FF7C6CC}"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7179010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Movi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err="1" smtClean="0"/>
              <a:t>Video</a:t>
            </a:r>
            <a:r>
              <a:rPr lang="fr-FR" dirty="0" smtClean="0"/>
              <a:t> </a:t>
            </a:r>
            <a:r>
              <a:rPr lang="fr-FR" dirty="0" err="1" smtClean="0"/>
              <a:t>Slide</a:t>
            </a:r>
            <a:endParaRPr lang="fr-CA" dirty="0"/>
          </a:p>
        </p:txBody>
      </p:sp>
      <p:sp>
        <p:nvSpPr>
          <p:cNvPr id="3" name="Espace réservé du pied de page 2"/>
          <p:cNvSpPr>
            <a:spLocks noGrp="1"/>
          </p:cNvSpPr>
          <p:nvPr>
            <p:ph type="ftr" sz="quarter" idx="10"/>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srgbClr val="000000">
                    <a:tint val="75000"/>
                  </a:srgbClr>
                </a:solidFill>
              </a:rPr>
              <a:pPr/>
              <a:t>17-08-04</a:t>
            </a:fld>
            <a:endParaRPr lang="en-CA">
              <a:solidFill>
                <a:srgbClr val="000000">
                  <a:tint val="75000"/>
                </a:srgbClr>
              </a:solidFill>
            </a:endParaRPr>
          </a:p>
        </p:txBody>
      </p:sp>
    </p:spTree>
    <p:extLst>
      <p:ext uri="{BB962C8B-B14F-4D97-AF65-F5344CB8AC3E}">
        <p14:creationId xmlns:p14="http://schemas.microsoft.com/office/powerpoint/2010/main" val="48249743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Transition page  Bleu">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3273425" y="6483350"/>
            <a:ext cx="2560638" cy="236538"/>
          </a:xfrm>
          <a:prstGeom prst="rect">
            <a:avLst/>
          </a:prstGeom>
        </p:spPr>
        <p:txBody>
          <a:bodyPr/>
          <a:lstStyle>
            <a:lvl1pPr>
              <a:defRPr/>
            </a:lvl1pPr>
          </a:lstStyle>
          <a:p>
            <a:pPr>
              <a:defRPr/>
            </a:pPr>
            <a:fld id="{DF4CC268-CF37-4205-AFF6-6794BF1F31A4}" type="datetime1">
              <a:rPr lang="fr-FR">
                <a:solidFill>
                  <a:prstClr val="black">
                    <a:tint val="75000"/>
                  </a:prstClr>
                </a:solidFill>
              </a:rPr>
              <a:pPr>
                <a:defRPr/>
              </a:pPr>
              <a:t>17-08-04</a:t>
            </a:fld>
            <a:endParaRPr lang="en-CA">
              <a:solidFill>
                <a:prstClr val="black">
                  <a:tint val="75000"/>
                </a:prstClr>
              </a:solidFill>
            </a:endParaRPr>
          </a:p>
        </p:txBody>
      </p:sp>
      <p:sp>
        <p:nvSpPr>
          <p:cNvPr id="3" name="Espace réservé du numéro de diapositive 2"/>
          <p:cNvSpPr>
            <a:spLocks noGrp="1"/>
          </p:cNvSpPr>
          <p:nvPr>
            <p:ph type="sldNum" sz="quarter" idx="11"/>
          </p:nvPr>
        </p:nvSpPr>
        <p:spPr>
          <a:xfrm>
            <a:off x="5989638" y="6483350"/>
            <a:ext cx="2597150" cy="238125"/>
          </a:xfrm>
          <a:prstGeom prst="rect">
            <a:avLst/>
          </a:prstGeom>
        </p:spPr>
        <p:txBody>
          <a:bodyPr/>
          <a:lstStyle>
            <a:lvl1pPr>
              <a:defRPr/>
            </a:lvl1pPr>
          </a:lstStyle>
          <a:p>
            <a:pPr>
              <a:defRPr/>
            </a:pPr>
            <a:fld id="{58BB28B7-E46D-4979-B967-C920588B092F}" type="slidenum">
              <a:rPr lang="en-CA">
                <a:solidFill>
                  <a:prstClr val="black">
                    <a:tint val="75000"/>
                  </a:prstClr>
                </a:solidFill>
              </a:rPr>
              <a:pPr>
                <a:defRPr/>
              </a:pPr>
              <a:t>‹#›</a:t>
            </a:fld>
            <a:endParaRPr lang="en-CA">
              <a:solidFill>
                <a:prstClr val="black">
                  <a:tint val="75000"/>
                </a:prstClr>
              </a:solidFill>
            </a:endParaRPr>
          </a:p>
        </p:txBody>
      </p:sp>
      <p:sp>
        <p:nvSpPr>
          <p:cNvPr id="4" name="Espace réservé du pied de page 3"/>
          <p:cNvSpPr>
            <a:spLocks noGrp="1"/>
          </p:cNvSpPr>
          <p:nvPr>
            <p:ph type="ftr" sz="quarter" idx="12"/>
          </p:nvPr>
        </p:nvSpPr>
        <p:spPr>
          <a:xfrm>
            <a:off x="558800" y="6483350"/>
            <a:ext cx="2560638" cy="238125"/>
          </a:xfrm>
          <a:prstGeom prst="rect">
            <a:avLst/>
          </a:prstGeom>
        </p:spPr>
        <p:txBody>
          <a:bodyPr/>
          <a:lstStyle>
            <a:lvl1pPr>
              <a:defRPr/>
            </a:lvl1pPr>
          </a:lstStyle>
          <a:p>
            <a:pPr>
              <a:defRPr/>
            </a:pPr>
            <a:r>
              <a:rPr lang="en-CA">
                <a:solidFill>
                  <a:prstClr val="black">
                    <a:tint val="75000"/>
                  </a:prstClr>
                </a:solidFill>
              </a:rPr>
              <a:t>CROP</a:t>
            </a:r>
            <a:endParaRPr lang="en-CA" dirty="0">
              <a:solidFill>
                <a:prstClr val="black">
                  <a:tint val="75000"/>
                </a:prstClr>
              </a:solidFill>
            </a:endParaRPr>
          </a:p>
        </p:txBody>
      </p:sp>
      <p:sp>
        <p:nvSpPr>
          <p:cNvPr id="5" name="Rectangle 4"/>
          <p:cNvSpPr/>
          <p:nvPr userDrawn="1"/>
        </p:nvSpPr>
        <p:spPr>
          <a:xfrm>
            <a:off x="558801" y="4430713"/>
            <a:ext cx="5311774" cy="54864"/>
          </a:xfrm>
          <a:prstGeom prst="rect">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1" name="Espace réservé du contenu 2"/>
          <p:cNvSpPr>
            <a:spLocks noGrp="1"/>
          </p:cNvSpPr>
          <p:nvPr>
            <p:ph idx="1" hasCustomPrompt="1"/>
          </p:nvPr>
        </p:nvSpPr>
        <p:spPr>
          <a:xfrm>
            <a:off x="558801" y="1699260"/>
            <a:ext cx="6705853" cy="2594674"/>
          </a:xfrm>
          <a:prstGeom prst="rect">
            <a:avLst/>
          </a:prstGeo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Espace réservé du texte 20"/>
          <p:cNvSpPr>
            <a:spLocks noGrp="1"/>
          </p:cNvSpPr>
          <p:nvPr>
            <p:ph type="body" sz="quarter" idx="14" hasCustomPrompt="1"/>
          </p:nvPr>
        </p:nvSpPr>
        <p:spPr>
          <a:xfrm>
            <a:off x="558800" y="4522534"/>
            <a:ext cx="5311775" cy="347663"/>
          </a:xfrm>
          <a:prstGeom prst="rect">
            <a:avLst/>
          </a:prstGeom>
        </p:spPr>
        <p:txBody>
          <a:bodyPr>
            <a:normAutofit/>
          </a:bodyPr>
          <a:lstStyle>
            <a:lvl1pPr marL="0" indent="0">
              <a:buNone/>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181580493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2_Transition Pag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68462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1_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252324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44750875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2_Back 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96157861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3_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47336819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_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258416724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_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427280685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6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24491910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7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28772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8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95175067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9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40147606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10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26868460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11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Tree>
    <p:extLst>
      <p:ext uri="{BB962C8B-B14F-4D97-AF65-F5344CB8AC3E}">
        <p14:creationId xmlns:p14="http://schemas.microsoft.com/office/powerpoint/2010/main" val="52744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129160634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72420363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2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Tree>
    <p:extLst>
      <p:ext uri="{BB962C8B-B14F-4D97-AF65-F5344CB8AC3E}">
        <p14:creationId xmlns:p14="http://schemas.microsoft.com/office/powerpoint/2010/main" val="360494320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3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02893911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2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Tree>
    <p:extLst>
      <p:ext uri="{BB962C8B-B14F-4D97-AF65-F5344CB8AC3E}">
        <p14:creationId xmlns:p14="http://schemas.microsoft.com/office/powerpoint/2010/main" val="228110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3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lvl1pPr>
          </a:lstStyle>
          <a:p>
            <a:r>
              <a:rPr lang="fr-FR" dirty="0" smtClean="0"/>
              <a:t>Cliquez ici pour modifier le </a:t>
            </a:r>
            <a:r>
              <a:rPr lang="fr-FR" dirty="0" err="1" smtClean="0"/>
              <a:t>text</a:t>
            </a:r>
            <a:endParaRPr lang="en-CA" dirty="0"/>
          </a:p>
        </p:txBody>
      </p:sp>
      <p:sp>
        <p:nvSpPr>
          <p:cNvPr id="18" name="Rectangle 17"/>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2" name="Rectangle 21"/>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35480042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2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328554525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3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3" name="Rectangle 12"/>
          <p:cNvSpPr/>
          <p:nvPr userDrawn="1"/>
        </p:nvSpPr>
        <p:spPr>
          <a:xfrm>
            <a:off x="558800" y="4430713"/>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74868116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_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Rectangle 9"/>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181922924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11680437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3189373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285474018"/>
      </p:ext>
    </p:extLst>
  </p:cSld>
  <p:clrMapOvr>
    <a:masterClrMapping/>
  </p:clrMapOvr>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519450541"/>
      </p:ext>
    </p:extLst>
  </p:cSld>
  <p:clrMapOvr>
    <a:masterClrMapping/>
  </p:clrMapOvr>
  <p:timing>
    <p:tnLst>
      <p:par>
        <p:cTn xmlns:p14="http://schemas.microsoft.com/office/powerpoint/2010/mai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_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8" name="Espace réservé du titre 1"/>
          <p:cNvSpPr>
            <a:spLocks noGrp="1"/>
          </p:cNvSpPr>
          <p:nvPr>
            <p:ph type="title"/>
          </p:nvPr>
        </p:nvSpPr>
        <p:spPr>
          <a:xfrm>
            <a:off x="558800" y="404334"/>
            <a:ext cx="5311775"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360980533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1_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174938"/>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19" name="Rectangle 18"/>
          <p:cNvSpPr/>
          <p:nvPr userDrawn="1"/>
        </p:nvSpPr>
        <p:spPr>
          <a:xfrm>
            <a:off x="3273424" y="4174938"/>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6" name="Rectangle 25"/>
          <p:cNvSpPr/>
          <p:nvPr userDrawn="1"/>
        </p:nvSpPr>
        <p:spPr>
          <a:xfrm>
            <a:off x="3273424" y="1335024"/>
            <a:ext cx="2600327" cy="5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hasCustomPrompt="1"/>
          </p:nvPr>
        </p:nvSpPr>
        <p:spPr>
          <a:xfrm>
            <a:off x="5989637"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Tree>
    <p:extLst>
      <p:ext uri="{BB962C8B-B14F-4D97-AF65-F5344CB8AC3E}">
        <p14:creationId xmlns:p14="http://schemas.microsoft.com/office/powerpoint/2010/main" val="262510888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1_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595562"/>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19" name="Rectangle 18"/>
          <p:cNvSpPr/>
          <p:nvPr userDrawn="1"/>
        </p:nvSpPr>
        <p:spPr>
          <a:xfrm>
            <a:off x="3273424" y="4595562"/>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6" name="Rectangle 35"/>
          <p:cNvSpPr/>
          <p:nvPr userDrawn="1"/>
        </p:nvSpPr>
        <p:spPr>
          <a:xfrm>
            <a:off x="558799" y="2880360"/>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8" name="Rectangle 37"/>
          <p:cNvSpPr/>
          <p:nvPr userDrawn="1"/>
        </p:nvSpPr>
        <p:spPr>
          <a:xfrm>
            <a:off x="3273424" y="2880360"/>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30420025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1_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45995693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1_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Tree>
    <p:extLst>
      <p:ext uri="{BB962C8B-B14F-4D97-AF65-F5344CB8AC3E}">
        <p14:creationId xmlns:p14="http://schemas.microsoft.com/office/powerpoint/2010/main" val="161699018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Movi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err="1" smtClean="0"/>
              <a:t>Video</a:t>
            </a:r>
            <a:r>
              <a:rPr lang="fr-FR" dirty="0" smtClean="0"/>
              <a:t> </a:t>
            </a:r>
            <a:r>
              <a:rPr lang="fr-FR" dirty="0" err="1" smtClean="0"/>
              <a:t>Slide</a:t>
            </a:r>
            <a:endParaRPr lang="fr-CA" dirty="0"/>
          </a:p>
        </p:txBody>
      </p:sp>
      <p:sp>
        <p:nvSpPr>
          <p:cNvPr id="3" name="Espace réservé du pied de page 2"/>
          <p:cNvSpPr>
            <a:spLocks noGrp="1"/>
          </p:cNvSpPr>
          <p:nvPr>
            <p:ph type="ftr" sz="quarter" idx="10"/>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srgbClr val="000000">
                    <a:tint val="75000"/>
                  </a:srgbClr>
                </a:solidFill>
              </a:rPr>
              <a:pPr/>
              <a:t>17-08-04</a:t>
            </a:fld>
            <a:endParaRPr lang="en-CA">
              <a:solidFill>
                <a:srgbClr val="000000">
                  <a:tint val="75000"/>
                </a:srgbClr>
              </a:solidFill>
            </a:endParaRPr>
          </a:p>
        </p:txBody>
      </p:sp>
    </p:spTree>
    <p:extLst>
      <p:ext uri="{BB962C8B-B14F-4D97-AF65-F5344CB8AC3E}">
        <p14:creationId xmlns:p14="http://schemas.microsoft.com/office/powerpoint/2010/main" val="31549756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1_Transition page  Bleu">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3273425" y="6483350"/>
            <a:ext cx="2560638" cy="236538"/>
          </a:xfrm>
          <a:prstGeom prst="rect">
            <a:avLst/>
          </a:prstGeom>
        </p:spPr>
        <p:txBody>
          <a:bodyPr/>
          <a:lstStyle>
            <a:lvl1pPr>
              <a:defRPr/>
            </a:lvl1pPr>
          </a:lstStyle>
          <a:p>
            <a:pPr>
              <a:defRPr/>
            </a:pPr>
            <a:fld id="{DF4CC268-CF37-4205-AFF6-6794BF1F31A4}" type="datetime1">
              <a:rPr lang="fr-FR">
                <a:solidFill>
                  <a:prstClr val="black">
                    <a:tint val="75000"/>
                  </a:prstClr>
                </a:solidFill>
              </a:rPr>
              <a:pPr>
                <a:defRPr/>
              </a:pPr>
              <a:t>17-08-04</a:t>
            </a:fld>
            <a:endParaRPr lang="en-CA">
              <a:solidFill>
                <a:prstClr val="black">
                  <a:tint val="75000"/>
                </a:prstClr>
              </a:solidFill>
            </a:endParaRPr>
          </a:p>
        </p:txBody>
      </p:sp>
      <p:sp>
        <p:nvSpPr>
          <p:cNvPr id="3" name="Espace réservé du numéro de diapositive 2"/>
          <p:cNvSpPr>
            <a:spLocks noGrp="1"/>
          </p:cNvSpPr>
          <p:nvPr>
            <p:ph type="sldNum" sz="quarter" idx="11"/>
          </p:nvPr>
        </p:nvSpPr>
        <p:spPr>
          <a:xfrm>
            <a:off x="5989638" y="6483350"/>
            <a:ext cx="2597150" cy="238125"/>
          </a:xfrm>
          <a:prstGeom prst="rect">
            <a:avLst/>
          </a:prstGeom>
        </p:spPr>
        <p:txBody>
          <a:bodyPr/>
          <a:lstStyle>
            <a:lvl1pPr>
              <a:defRPr/>
            </a:lvl1pPr>
          </a:lstStyle>
          <a:p>
            <a:pPr>
              <a:defRPr/>
            </a:pPr>
            <a:fld id="{58BB28B7-E46D-4979-B967-C920588B092F}" type="slidenum">
              <a:rPr lang="en-CA">
                <a:solidFill>
                  <a:prstClr val="black">
                    <a:tint val="75000"/>
                  </a:prstClr>
                </a:solidFill>
              </a:rPr>
              <a:pPr>
                <a:defRPr/>
              </a:pPr>
              <a:t>‹#›</a:t>
            </a:fld>
            <a:endParaRPr lang="en-CA">
              <a:solidFill>
                <a:prstClr val="black">
                  <a:tint val="75000"/>
                </a:prstClr>
              </a:solidFill>
            </a:endParaRPr>
          </a:p>
        </p:txBody>
      </p:sp>
      <p:sp>
        <p:nvSpPr>
          <p:cNvPr id="4" name="Espace réservé du pied de page 3"/>
          <p:cNvSpPr>
            <a:spLocks noGrp="1"/>
          </p:cNvSpPr>
          <p:nvPr>
            <p:ph type="ftr" sz="quarter" idx="12"/>
          </p:nvPr>
        </p:nvSpPr>
        <p:spPr>
          <a:xfrm>
            <a:off x="558800" y="6483350"/>
            <a:ext cx="2560638" cy="238125"/>
          </a:xfrm>
          <a:prstGeom prst="rect">
            <a:avLst/>
          </a:prstGeom>
        </p:spPr>
        <p:txBody>
          <a:bodyPr/>
          <a:lstStyle>
            <a:lvl1pPr>
              <a:defRPr/>
            </a:lvl1pPr>
          </a:lstStyle>
          <a:p>
            <a:pPr>
              <a:defRPr/>
            </a:pPr>
            <a:r>
              <a:rPr lang="en-CA">
                <a:solidFill>
                  <a:prstClr val="black">
                    <a:tint val="75000"/>
                  </a:prstClr>
                </a:solidFill>
              </a:rPr>
              <a:t>CROP</a:t>
            </a:r>
            <a:endParaRPr lang="en-CA" dirty="0">
              <a:solidFill>
                <a:prstClr val="black">
                  <a:tint val="75000"/>
                </a:prstClr>
              </a:solidFill>
            </a:endParaRPr>
          </a:p>
        </p:txBody>
      </p:sp>
      <p:sp>
        <p:nvSpPr>
          <p:cNvPr id="5" name="Rectangle 4"/>
          <p:cNvSpPr/>
          <p:nvPr userDrawn="1"/>
        </p:nvSpPr>
        <p:spPr>
          <a:xfrm>
            <a:off x="558801" y="4430713"/>
            <a:ext cx="5311774" cy="54864"/>
          </a:xfrm>
          <a:prstGeom prst="rect">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1" name="Espace réservé du contenu 2"/>
          <p:cNvSpPr>
            <a:spLocks noGrp="1"/>
          </p:cNvSpPr>
          <p:nvPr>
            <p:ph idx="1" hasCustomPrompt="1"/>
          </p:nvPr>
        </p:nvSpPr>
        <p:spPr>
          <a:xfrm>
            <a:off x="558801" y="1699260"/>
            <a:ext cx="6705853" cy="2594674"/>
          </a:xfrm>
          <a:prstGeom prst="rect">
            <a:avLst/>
          </a:prstGeo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Espace réservé du texte 20"/>
          <p:cNvSpPr>
            <a:spLocks noGrp="1"/>
          </p:cNvSpPr>
          <p:nvPr>
            <p:ph type="body" sz="quarter" idx="14" hasCustomPrompt="1"/>
          </p:nvPr>
        </p:nvSpPr>
        <p:spPr>
          <a:xfrm>
            <a:off x="558800" y="4522534"/>
            <a:ext cx="5311775" cy="347663"/>
          </a:xfrm>
          <a:prstGeom prst="rect">
            <a:avLst/>
          </a:prstGeom>
        </p:spPr>
        <p:txBody>
          <a:bodyPr>
            <a:normAutofit/>
          </a:bodyPr>
          <a:lstStyle>
            <a:lvl1pPr marL="0" indent="0">
              <a:buNone/>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116260452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4_Transition Pag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1419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2_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166169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8" name="Espace réservé du titre 1"/>
          <p:cNvSpPr>
            <a:spLocks noGrp="1"/>
          </p:cNvSpPr>
          <p:nvPr>
            <p:ph type="title"/>
          </p:nvPr>
        </p:nvSpPr>
        <p:spPr>
          <a:xfrm>
            <a:off x="558800" y="404334"/>
            <a:ext cx="5311775"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428733764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3_Back 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495110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5_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70852848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2_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28720511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2_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08463207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1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38006457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1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2792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1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72847692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1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07736207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16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98218962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17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Tree>
    <p:extLst>
      <p:ext uri="{BB962C8B-B14F-4D97-AF65-F5344CB8AC3E}">
        <p14:creationId xmlns:p14="http://schemas.microsoft.com/office/powerpoint/2010/main" val="3712153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174938"/>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19" name="Rectangle 18"/>
          <p:cNvSpPr/>
          <p:nvPr userDrawn="1"/>
        </p:nvSpPr>
        <p:spPr>
          <a:xfrm>
            <a:off x="3273424" y="4174938"/>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6" name="Rectangle 25"/>
          <p:cNvSpPr/>
          <p:nvPr userDrawn="1"/>
        </p:nvSpPr>
        <p:spPr>
          <a:xfrm>
            <a:off x="3273424" y="1335024"/>
            <a:ext cx="2600327" cy="5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hasCustomPrompt="1"/>
          </p:nvPr>
        </p:nvSpPr>
        <p:spPr>
          <a:xfrm>
            <a:off x="5989637"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Tree>
    <p:extLst>
      <p:ext uri="{BB962C8B-B14F-4D97-AF65-F5344CB8AC3E}">
        <p14:creationId xmlns:p14="http://schemas.microsoft.com/office/powerpoint/2010/main" val="284301222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27132010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4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Tree>
    <p:extLst>
      <p:ext uri="{BB962C8B-B14F-4D97-AF65-F5344CB8AC3E}">
        <p14:creationId xmlns:p14="http://schemas.microsoft.com/office/powerpoint/2010/main" val="259094320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5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09070909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4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Tree>
    <p:extLst>
      <p:ext uri="{BB962C8B-B14F-4D97-AF65-F5344CB8AC3E}">
        <p14:creationId xmlns:p14="http://schemas.microsoft.com/office/powerpoint/2010/main" val="267816940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5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lvl1pPr>
          </a:lstStyle>
          <a:p>
            <a:r>
              <a:rPr lang="fr-FR" dirty="0" smtClean="0"/>
              <a:t>Cliquez ici pour modifier le </a:t>
            </a:r>
            <a:r>
              <a:rPr lang="fr-FR" dirty="0" err="1" smtClean="0"/>
              <a:t>text</a:t>
            </a:r>
            <a:endParaRPr lang="en-CA" dirty="0"/>
          </a:p>
        </p:txBody>
      </p:sp>
      <p:sp>
        <p:nvSpPr>
          <p:cNvPr id="18" name="Rectangle 17"/>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2" name="Rectangle 21"/>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00249596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4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397186369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5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3" name="Rectangle 12"/>
          <p:cNvSpPr/>
          <p:nvPr userDrawn="1"/>
        </p:nvSpPr>
        <p:spPr>
          <a:xfrm>
            <a:off x="558800" y="4430713"/>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87833892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2_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Rectangle 9"/>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85621238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61064609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2_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607958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595562"/>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19" name="Rectangle 18"/>
          <p:cNvSpPr/>
          <p:nvPr userDrawn="1"/>
        </p:nvSpPr>
        <p:spPr>
          <a:xfrm>
            <a:off x="3273424" y="4595562"/>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6" name="Rectangle 35"/>
          <p:cNvSpPr/>
          <p:nvPr userDrawn="1"/>
        </p:nvSpPr>
        <p:spPr>
          <a:xfrm>
            <a:off x="558799" y="2880360"/>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8" name="Rectangle 37"/>
          <p:cNvSpPr/>
          <p:nvPr userDrawn="1"/>
        </p:nvSpPr>
        <p:spPr>
          <a:xfrm>
            <a:off x="3273424" y="2880360"/>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57578509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925761499"/>
      </p:ext>
    </p:extLst>
  </p:cSld>
  <p:clrMapOvr>
    <a:masterClrMapping/>
  </p:clrMapOvr>
  <p:timing>
    <p:tnLst>
      <p:par>
        <p:cTn xmlns:p14="http://schemas.microsoft.com/office/powerpoint/2010/mai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2_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8" name="Espace réservé du titre 1"/>
          <p:cNvSpPr>
            <a:spLocks noGrp="1"/>
          </p:cNvSpPr>
          <p:nvPr>
            <p:ph type="title"/>
          </p:nvPr>
        </p:nvSpPr>
        <p:spPr>
          <a:xfrm>
            <a:off x="558800" y="404334"/>
            <a:ext cx="5311775"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36437442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2_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174938"/>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19" name="Rectangle 18"/>
          <p:cNvSpPr/>
          <p:nvPr userDrawn="1"/>
        </p:nvSpPr>
        <p:spPr>
          <a:xfrm>
            <a:off x="3273424" y="4174938"/>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6" name="Rectangle 25"/>
          <p:cNvSpPr/>
          <p:nvPr userDrawn="1"/>
        </p:nvSpPr>
        <p:spPr>
          <a:xfrm>
            <a:off x="3273424" y="1335024"/>
            <a:ext cx="2600327" cy="5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hasCustomPrompt="1"/>
          </p:nvPr>
        </p:nvSpPr>
        <p:spPr>
          <a:xfrm>
            <a:off x="5989637"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Tree>
    <p:extLst>
      <p:ext uri="{BB962C8B-B14F-4D97-AF65-F5344CB8AC3E}">
        <p14:creationId xmlns:p14="http://schemas.microsoft.com/office/powerpoint/2010/main" val="200008646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2_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595562"/>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19" name="Rectangle 18"/>
          <p:cNvSpPr/>
          <p:nvPr userDrawn="1"/>
        </p:nvSpPr>
        <p:spPr>
          <a:xfrm>
            <a:off x="3273424" y="4595562"/>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6" name="Rectangle 35"/>
          <p:cNvSpPr/>
          <p:nvPr userDrawn="1"/>
        </p:nvSpPr>
        <p:spPr>
          <a:xfrm>
            <a:off x="558799" y="2880360"/>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8" name="Rectangle 37"/>
          <p:cNvSpPr/>
          <p:nvPr userDrawn="1"/>
        </p:nvSpPr>
        <p:spPr>
          <a:xfrm>
            <a:off x="3273424" y="2880360"/>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84765037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2_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37829628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2_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Tree>
    <p:extLst>
      <p:ext uri="{BB962C8B-B14F-4D97-AF65-F5344CB8AC3E}">
        <p14:creationId xmlns:p14="http://schemas.microsoft.com/office/powerpoint/2010/main" val="366499527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2_Movi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err="1" smtClean="0"/>
              <a:t>Video</a:t>
            </a:r>
            <a:r>
              <a:rPr lang="fr-FR" dirty="0" smtClean="0"/>
              <a:t> </a:t>
            </a:r>
            <a:r>
              <a:rPr lang="fr-FR" dirty="0" err="1" smtClean="0"/>
              <a:t>Slide</a:t>
            </a:r>
            <a:endParaRPr lang="fr-CA" dirty="0"/>
          </a:p>
        </p:txBody>
      </p:sp>
      <p:sp>
        <p:nvSpPr>
          <p:cNvPr id="3" name="Espace réservé du pied de page 2"/>
          <p:cNvSpPr>
            <a:spLocks noGrp="1"/>
          </p:cNvSpPr>
          <p:nvPr>
            <p:ph type="ftr" sz="quarter" idx="10"/>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srgbClr val="000000">
                    <a:tint val="75000"/>
                  </a:srgbClr>
                </a:solidFill>
              </a:rPr>
              <a:pPr/>
              <a:t>17-08-04</a:t>
            </a:fld>
            <a:endParaRPr lang="en-CA">
              <a:solidFill>
                <a:srgbClr val="000000">
                  <a:tint val="75000"/>
                </a:srgbClr>
              </a:solidFill>
            </a:endParaRPr>
          </a:p>
        </p:txBody>
      </p:sp>
    </p:spTree>
    <p:extLst>
      <p:ext uri="{BB962C8B-B14F-4D97-AF65-F5344CB8AC3E}">
        <p14:creationId xmlns:p14="http://schemas.microsoft.com/office/powerpoint/2010/main" val="6972797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2_Transition page  Bleu">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3273425" y="6483350"/>
            <a:ext cx="2560638" cy="236538"/>
          </a:xfrm>
          <a:prstGeom prst="rect">
            <a:avLst/>
          </a:prstGeom>
        </p:spPr>
        <p:txBody>
          <a:bodyPr/>
          <a:lstStyle>
            <a:lvl1pPr>
              <a:defRPr/>
            </a:lvl1pPr>
          </a:lstStyle>
          <a:p>
            <a:pPr>
              <a:defRPr/>
            </a:pPr>
            <a:fld id="{DF4CC268-CF37-4205-AFF6-6794BF1F31A4}" type="datetime1">
              <a:rPr lang="fr-FR">
                <a:solidFill>
                  <a:prstClr val="black">
                    <a:tint val="75000"/>
                  </a:prstClr>
                </a:solidFill>
              </a:rPr>
              <a:pPr>
                <a:defRPr/>
              </a:pPr>
              <a:t>17-08-04</a:t>
            </a:fld>
            <a:endParaRPr lang="en-CA">
              <a:solidFill>
                <a:prstClr val="black">
                  <a:tint val="75000"/>
                </a:prstClr>
              </a:solidFill>
            </a:endParaRPr>
          </a:p>
        </p:txBody>
      </p:sp>
      <p:sp>
        <p:nvSpPr>
          <p:cNvPr id="3" name="Espace réservé du numéro de diapositive 2"/>
          <p:cNvSpPr>
            <a:spLocks noGrp="1"/>
          </p:cNvSpPr>
          <p:nvPr>
            <p:ph type="sldNum" sz="quarter" idx="11"/>
          </p:nvPr>
        </p:nvSpPr>
        <p:spPr>
          <a:xfrm>
            <a:off x="5989638" y="6483350"/>
            <a:ext cx="2597150" cy="238125"/>
          </a:xfrm>
          <a:prstGeom prst="rect">
            <a:avLst/>
          </a:prstGeom>
        </p:spPr>
        <p:txBody>
          <a:bodyPr/>
          <a:lstStyle>
            <a:lvl1pPr>
              <a:defRPr/>
            </a:lvl1pPr>
          </a:lstStyle>
          <a:p>
            <a:pPr>
              <a:defRPr/>
            </a:pPr>
            <a:fld id="{58BB28B7-E46D-4979-B967-C920588B092F}" type="slidenum">
              <a:rPr lang="en-CA">
                <a:solidFill>
                  <a:prstClr val="black">
                    <a:tint val="75000"/>
                  </a:prstClr>
                </a:solidFill>
              </a:rPr>
              <a:pPr>
                <a:defRPr/>
              </a:pPr>
              <a:t>‹#›</a:t>
            </a:fld>
            <a:endParaRPr lang="en-CA">
              <a:solidFill>
                <a:prstClr val="black">
                  <a:tint val="75000"/>
                </a:prstClr>
              </a:solidFill>
            </a:endParaRPr>
          </a:p>
        </p:txBody>
      </p:sp>
      <p:sp>
        <p:nvSpPr>
          <p:cNvPr id="4" name="Espace réservé du pied de page 3"/>
          <p:cNvSpPr>
            <a:spLocks noGrp="1"/>
          </p:cNvSpPr>
          <p:nvPr>
            <p:ph type="ftr" sz="quarter" idx="12"/>
          </p:nvPr>
        </p:nvSpPr>
        <p:spPr>
          <a:xfrm>
            <a:off x="558800" y="6483350"/>
            <a:ext cx="2560638" cy="238125"/>
          </a:xfrm>
          <a:prstGeom prst="rect">
            <a:avLst/>
          </a:prstGeom>
        </p:spPr>
        <p:txBody>
          <a:bodyPr/>
          <a:lstStyle>
            <a:lvl1pPr>
              <a:defRPr/>
            </a:lvl1pPr>
          </a:lstStyle>
          <a:p>
            <a:pPr>
              <a:defRPr/>
            </a:pPr>
            <a:r>
              <a:rPr lang="en-CA">
                <a:solidFill>
                  <a:prstClr val="black">
                    <a:tint val="75000"/>
                  </a:prstClr>
                </a:solidFill>
              </a:rPr>
              <a:t>CROP</a:t>
            </a:r>
            <a:endParaRPr lang="en-CA" dirty="0">
              <a:solidFill>
                <a:prstClr val="black">
                  <a:tint val="75000"/>
                </a:prstClr>
              </a:solidFill>
            </a:endParaRPr>
          </a:p>
        </p:txBody>
      </p:sp>
      <p:sp>
        <p:nvSpPr>
          <p:cNvPr id="5" name="Rectangle 4"/>
          <p:cNvSpPr/>
          <p:nvPr userDrawn="1"/>
        </p:nvSpPr>
        <p:spPr>
          <a:xfrm>
            <a:off x="558801" y="4430713"/>
            <a:ext cx="5311774" cy="54864"/>
          </a:xfrm>
          <a:prstGeom prst="rect">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1" name="Espace réservé du contenu 2"/>
          <p:cNvSpPr>
            <a:spLocks noGrp="1"/>
          </p:cNvSpPr>
          <p:nvPr>
            <p:ph idx="1" hasCustomPrompt="1"/>
          </p:nvPr>
        </p:nvSpPr>
        <p:spPr>
          <a:xfrm>
            <a:off x="558801" y="1699260"/>
            <a:ext cx="6705853" cy="2594674"/>
          </a:xfrm>
          <a:prstGeom prst="rect">
            <a:avLst/>
          </a:prstGeo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Espace réservé du texte 20"/>
          <p:cNvSpPr>
            <a:spLocks noGrp="1"/>
          </p:cNvSpPr>
          <p:nvPr>
            <p:ph type="body" sz="quarter" idx="14" hasCustomPrompt="1"/>
          </p:nvPr>
        </p:nvSpPr>
        <p:spPr>
          <a:xfrm>
            <a:off x="558800" y="4522534"/>
            <a:ext cx="5311775" cy="347663"/>
          </a:xfrm>
          <a:prstGeom prst="rect">
            <a:avLst/>
          </a:prstGeom>
        </p:spPr>
        <p:txBody>
          <a:bodyPr>
            <a:normAutofit/>
          </a:bodyPr>
          <a:lstStyle>
            <a:lvl1pPr marL="0" indent="0">
              <a:buNone/>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44323664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6_Transition Pag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18845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3_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182377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55025980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4_Back 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23426299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7_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88852631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3_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290269657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3_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06556197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userDrawn="1">
  <p:cSld name="18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85353732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19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8794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20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35697744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21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07187786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2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01350533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2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Tree>
    <p:extLst>
      <p:ext uri="{BB962C8B-B14F-4D97-AF65-F5344CB8AC3E}">
        <p14:creationId xmlns:p14="http://schemas.microsoft.com/office/powerpoint/2010/main" val="3097430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Tree>
    <p:extLst>
      <p:ext uri="{BB962C8B-B14F-4D97-AF65-F5344CB8AC3E}">
        <p14:creationId xmlns:p14="http://schemas.microsoft.com/office/powerpoint/2010/main" val="1350935099"/>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6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57698875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6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Tree>
    <p:extLst>
      <p:ext uri="{BB962C8B-B14F-4D97-AF65-F5344CB8AC3E}">
        <p14:creationId xmlns:p14="http://schemas.microsoft.com/office/powerpoint/2010/main" val="19878603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7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14156708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6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Tree>
    <p:extLst>
      <p:ext uri="{BB962C8B-B14F-4D97-AF65-F5344CB8AC3E}">
        <p14:creationId xmlns:p14="http://schemas.microsoft.com/office/powerpoint/2010/main" val="56094169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7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lvl1pPr>
          </a:lstStyle>
          <a:p>
            <a:r>
              <a:rPr lang="fr-FR" dirty="0" smtClean="0"/>
              <a:t>Cliquez ici pour modifier le </a:t>
            </a:r>
            <a:r>
              <a:rPr lang="fr-FR" dirty="0" err="1" smtClean="0"/>
              <a:t>text</a:t>
            </a:r>
            <a:endParaRPr lang="en-CA" dirty="0"/>
          </a:p>
        </p:txBody>
      </p:sp>
      <p:sp>
        <p:nvSpPr>
          <p:cNvPr id="18" name="Rectangle 17"/>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2" name="Rectangle 21"/>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28552122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6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131795910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7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3" name="Rectangle 12"/>
          <p:cNvSpPr/>
          <p:nvPr userDrawn="1"/>
        </p:nvSpPr>
        <p:spPr>
          <a:xfrm>
            <a:off x="558800" y="4430713"/>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420920305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3_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Rectangle 9"/>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164895181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7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43046134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3_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838621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2712282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C7C1BCE-2EFC-416B-90B9-FA44276D68D1}"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04659086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765830809"/>
      </p:ext>
    </p:extLst>
  </p:cSld>
  <p:clrMapOvr>
    <a:masterClrMapping/>
  </p:clrMapOvr>
  <p:timing>
    <p:tnLst>
      <p:par>
        <p:cTn xmlns:p14="http://schemas.microsoft.com/office/powerpoint/2010/mai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3_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8" name="Espace réservé du titre 1"/>
          <p:cNvSpPr>
            <a:spLocks noGrp="1"/>
          </p:cNvSpPr>
          <p:nvPr>
            <p:ph type="title"/>
          </p:nvPr>
        </p:nvSpPr>
        <p:spPr>
          <a:xfrm>
            <a:off x="558800" y="404334"/>
            <a:ext cx="5311775"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380419690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3_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174938"/>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19" name="Rectangle 18"/>
          <p:cNvSpPr/>
          <p:nvPr userDrawn="1"/>
        </p:nvSpPr>
        <p:spPr>
          <a:xfrm>
            <a:off x="3273424" y="4174938"/>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6" name="Rectangle 25"/>
          <p:cNvSpPr/>
          <p:nvPr userDrawn="1"/>
        </p:nvSpPr>
        <p:spPr>
          <a:xfrm>
            <a:off x="3273424" y="1335024"/>
            <a:ext cx="2600327" cy="5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hasCustomPrompt="1"/>
          </p:nvPr>
        </p:nvSpPr>
        <p:spPr>
          <a:xfrm>
            <a:off x="5989637"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Tree>
    <p:extLst>
      <p:ext uri="{BB962C8B-B14F-4D97-AF65-F5344CB8AC3E}">
        <p14:creationId xmlns:p14="http://schemas.microsoft.com/office/powerpoint/2010/main" val="176120375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3_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595562"/>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19" name="Rectangle 18"/>
          <p:cNvSpPr/>
          <p:nvPr userDrawn="1"/>
        </p:nvSpPr>
        <p:spPr>
          <a:xfrm>
            <a:off x="3273424" y="4595562"/>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6" name="Rectangle 35"/>
          <p:cNvSpPr/>
          <p:nvPr userDrawn="1"/>
        </p:nvSpPr>
        <p:spPr>
          <a:xfrm>
            <a:off x="558799" y="2880360"/>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8" name="Rectangle 37"/>
          <p:cNvSpPr/>
          <p:nvPr userDrawn="1"/>
        </p:nvSpPr>
        <p:spPr>
          <a:xfrm>
            <a:off x="3273424" y="2880360"/>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17961889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userDrawn="1">
  <p:cSld name="3_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07305056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3_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Tree>
    <p:extLst>
      <p:ext uri="{BB962C8B-B14F-4D97-AF65-F5344CB8AC3E}">
        <p14:creationId xmlns:p14="http://schemas.microsoft.com/office/powerpoint/2010/main" val="339752266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3_Movi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err="1" smtClean="0"/>
              <a:t>Video</a:t>
            </a:r>
            <a:r>
              <a:rPr lang="fr-FR" dirty="0" smtClean="0"/>
              <a:t> </a:t>
            </a:r>
            <a:r>
              <a:rPr lang="fr-FR" dirty="0" err="1" smtClean="0"/>
              <a:t>Slide</a:t>
            </a:r>
            <a:endParaRPr lang="fr-CA" dirty="0"/>
          </a:p>
        </p:txBody>
      </p:sp>
      <p:sp>
        <p:nvSpPr>
          <p:cNvPr id="3" name="Espace réservé du pied de page 2"/>
          <p:cNvSpPr>
            <a:spLocks noGrp="1"/>
          </p:cNvSpPr>
          <p:nvPr>
            <p:ph type="ftr" sz="quarter" idx="10"/>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srgbClr val="000000">
                    <a:tint val="75000"/>
                  </a:srgbClr>
                </a:solidFill>
              </a:rPr>
              <a:pPr/>
              <a:t>17-08-04</a:t>
            </a:fld>
            <a:endParaRPr lang="en-CA">
              <a:solidFill>
                <a:srgbClr val="000000">
                  <a:tint val="75000"/>
                </a:srgbClr>
              </a:solidFill>
            </a:endParaRPr>
          </a:p>
        </p:txBody>
      </p:sp>
    </p:spTree>
    <p:extLst>
      <p:ext uri="{BB962C8B-B14F-4D97-AF65-F5344CB8AC3E}">
        <p14:creationId xmlns:p14="http://schemas.microsoft.com/office/powerpoint/2010/main" val="86549188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3_Transition page  Bleu">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3273425" y="6483350"/>
            <a:ext cx="2560638" cy="236538"/>
          </a:xfrm>
          <a:prstGeom prst="rect">
            <a:avLst/>
          </a:prstGeom>
        </p:spPr>
        <p:txBody>
          <a:bodyPr/>
          <a:lstStyle>
            <a:lvl1pPr>
              <a:defRPr/>
            </a:lvl1pPr>
          </a:lstStyle>
          <a:p>
            <a:pPr>
              <a:defRPr/>
            </a:pPr>
            <a:fld id="{DF4CC268-CF37-4205-AFF6-6794BF1F31A4}" type="datetime1">
              <a:rPr lang="fr-FR">
                <a:solidFill>
                  <a:prstClr val="black">
                    <a:tint val="75000"/>
                  </a:prstClr>
                </a:solidFill>
              </a:rPr>
              <a:pPr>
                <a:defRPr/>
              </a:pPr>
              <a:t>17-08-04</a:t>
            </a:fld>
            <a:endParaRPr lang="en-CA">
              <a:solidFill>
                <a:prstClr val="black">
                  <a:tint val="75000"/>
                </a:prstClr>
              </a:solidFill>
            </a:endParaRPr>
          </a:p>
        </p:txBody>
      </p:sp>
      <p:sp>
        <p:nvSpPr>
          <p:cNvPr id="3" name="Espace réservé du numéro de diapositive 2"/>
          <p:cNvSpPr>
            <a:spLocks noGrp="1"/>
          </p:cNvSpPr>
          <p:nvPr>
            <p:ph type="sldNum" sz="quarter" idx="11"/>
          </p:nvPr>
        </p:nvSpPr>
        <p:spPr>
          <a:xfrm>
            <a:off x="5989638" y="6483350"/>
            <a:ext cx="2597150" cy="238125"/>
          </a:xfrm>
          <a:prstGeom prst="rect">
            <a:avLst/>
          </a:prstGeom>
        </p:spPr>
        <p:txBody>
          <a:bodyPr/>
          <a:lstStyle>
            <a:lvl1pPr>
              <a:defRPr/>
            </a:lvl1pPr>
          </a:lstStyle>
          <a:p>
            <a:pPr>
              <a:defRPr/>
            </a:pPr>
            <a:fld id="{58BB28B7-E46D-4979-B967-C920588B092F}" type="slidenum">
              <a:rPr lang="en-CA">
                <a:solidFill>
                  <a:prstClr val="black">
                    <a:tint val="75000"/>
                  </a:prstClr>
                </a:solidFill>
              </a:rPr>
              <a:pPr>
                <a:defRPr/>
              </a:pPr>
              <a:t>‹#›</a:t>
            </a:fld>
            <a:endParaRPr lang="en-CA">
              <a:solidFill>
                <a:prstClr val="black">
                  <a:tint val="75000"/>
                </a:prstClr>
              </a:solidFill>
            </a:endParaRPr>
          </a:p>
        </p:txBody>
      </p:sp>
      <p:sp>
        <p:nvSpPr>
          <p:cNvPr id="4" name="Espace réservé du pied de page 3"/>
          <p:cNvSpPr>
            <a:spLocks noGrp="1"/>
          </p:cNvSpPr>
          <p:nvPr>
            <p:ph type="ftr" sz="quarter" idx="12"/>
          </p:nvPr>
        </p:nvSpPr>
        <p:spPr>
          <a:xfrm>
            <a:off x="558800" y="6483350"/>
            <a:ext cx="2560638" cy="238125"/>
          </a:xfrm>
          <a:prstGeom prst="rect">
            <a:avLst/>
          </a:prstGeom>
        </p:spPr>
        <p:txBody>
          <a:bodyPr/>
          <a:lstStyle>
            <a:lvl1pPr>
              <a:defRPr/>
            </a:lvl1pPr>
          </a:lstStyle>
          <a:p>
            <a:pPr>
              <a:defRPr/>
            </a:pPr>
            <a:r>
              <a:rPr lang="en-CA">
                <a:solidFill>
                  <a:prstClr val="black">
                    <a:tint val="75000"/>
                  </a:prstClr>
                </a:solidFill>
              </a:rPr>
              <a:t>CROP</a:t>
            </a:r>
            <a:endParaRPr lang="en-CA" dirty="0">
              <a:solidFill>
                <a:prstClr val="black">
                  <a:tint val="75000"/>
                </a:prstClr>
              </a:solidFill>
            </a:endParaRPr>
          </a:p>
        </p:txBody>
      </p:sp>
      <p:sp>
        <p:nvSpPr>
          <p:cNvPr id="5" name="Rectangle 4"/>
          <p:cNvSpPr/>
          <p:nvPr userDrawn="1"/>
        </p:nvSpPr>
        <p:spPr>
          <a:xfrm>
            <a:off x="558801" y="4430713"/>
            <a:ext cx="5311774" cy="54864"/>
          </a:xfrm>
          <a:prstGeom prst="rect">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1" name="Espace réservé du contenu 2"/>
          <p:cNvSpPr>
            <a:spLocks noGrp="1"/>
          </p:cNvSpPr>
          <p:nvPr>
            <p:ph idx="1" hasCustomPrompt="1"/>
          </p:nvPr>
        </p:nvSpPr>
        <p:spPr>
          <a:xfrm>
            <a:off x="558801" y="1699260"/>
            <a:ext cx="6705853" cy="2594674"/>
          </a:xfrm>
          <a:prstGeom prst="rect">
            <a:avLst/>
          </a:prstGeo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Espace réservé du texte 20"/>
          <p:cNvSpPr>
            <a:spLocks noGrp="1"/>
          </p:cNvSpPr>
          <p:nvPr>
            <p:ph type="body" sz="quarter" idx="14" hasCustomPrompt="1"/>
          </p:nvPr>
        </p:nvSpPr>
        <p:spPr>
          <a:xfrm>
            <a:off x="558800" y="4522534"/>
            <a:ext cx="5311775" cy="347663"/>
          </a:xfrm>
          <a:prstGeom prst="rect">
            <a:avLst/>
          </a:prstGeom>
        </p:spPr>
        <p:txBody>
          <a:bodyPr>
            <a:normAutofit/>
          </a:bodyPr>
          <a:lstStyle>
            <a:lvl1pPr marL="0" indent="0">
              <a:buNone/>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154097332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8_Transition Pag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41412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4_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550, RUE SHERBROOKE OUEST</a:t>
            </a:r>
          </a:p>
          <a:p>
            <a:pPr lvl="1"/>
            <a:r>
              <a:rPr lang="fr-FR" dirty="0"/>
              <a:t>MONTREAL (QUÉBEC) H3A 1B9</a:t>
            </a:r>
          </a:p>
          <a:p>
            <a:pPr lvl="1"/>
            <a:r>
              <a:rPr lang="fr-FR" dirty="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560429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51EA6FFF-CDAD-4CAB-9508-97B1E1120FD5}"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048536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5_Back 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550, RUE SHERBROOKE OUEST</a:t>
            </a:r>
          </a:p>
          <a:p>
            <a:pPr lvl="1"/>
            <a:r>
              <a:rPr lang="fr-FR" dirty="0"/>
              <a:t>MONTREAL (QUÉBEC) H3A 1B9</a:t>
            </a:r>
          </a:p>
          <a:p>
            <a:pPr lvl="1"/>
            <a:r>
              <a:rPr lang="fr-FR" dirty="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86377840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9_Transition Page">
    <p:bg>
      <p:bgPr>
        <a:solidFill>
          <a:schemeClr val="tx2"/>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89521508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4_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318865534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4_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58377209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2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11222048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2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46897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26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03495588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27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30579801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userDrawn="1">
  <p:cSld name="28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09230076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userDrawn="1">
  <p:cSld name="29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a:t>Cliquez pour modifier</a:t>
            </a:r>
            <a:endParaRPr lang="en-CA" dirty="0"/>
          </a:p>
        </p:txBody>
      </p:sp>
    </p:spTree>
    <p:extLst>
      <p:ext uri="{BB962C8B-B14F-4D97-AF65-F5344CB8AC3E}">
        <p14:creationId xmlns:p14="http://schemas.microsoft.com/office/powerpoint/2010/main" val="2997841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C67963F7-1FF7-4458-B8D9-B6981355C9F0}" type="datetime1">
              <a:rPr lang="fr-FR" smtClean="0">
                <a:solidFill>
                  <a:srgbClr val="000000">
                    <a:tint val="75000"/>
                  </a:srgbClr>
                </a:solidFill>
              </a:rPr>
              <a:pPr/>
              <a:t>17-08-04</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43600865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userDrawn="1">
  <p:cSld name="8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7760795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8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a:t>CLIQUEZ POUR MODIFIER LE STYLE DU TITRE</a:t>
            </a:r>
            <a:endParaRPr lang="en-CA" dirty="0"/>
          </a:p>
        </p:txBody>
      </p:sp>
    </p:spTree>
    <p:extLst>
      <p:ext uri="{BB962C8B-B14F-4D97-AF65-F5344CB8AC3E}">
        <p14:creationId xmlns:p14="http://schemas.microsoft.com/office/powerpoint/2010/main" val="232551762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9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76030513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userDrawn="1">
  <p:cSld name="8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a:t>CLIQUEZ POUR MODIFIER LE STYLE DU TITRE</a:t>
            </a:r>
            <a:endParaRPr lang="en-CA" dirty="0"/>
          </a:p>
        </p:txBody>
      </p:sp>
    </p:spTree>
    <p:extLst>
      <p:ext uri="{BB962C8B-B14F-4D97-AF65-F5344CB8AC3E}">
        <p14:creationId xmlns:p14="http://schemas.microsoft.com/office/powerpoint/2010/main" val="417073302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9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lvl1pPr>
          </a:lstStyle>
          <a:p>
            <a:r>
              <a:rPr lang="fr-FR" dirty="0"/>
              <a:t>Cliquez ici pour modifier le </a:t>
            </a:r>
            <a:r>
              <a:rPr lang="fr-FR" dirty="0" err="1"/>
              <a:t>text</a:t>
            </a:r>
            <a:endParaRPr lang="en-CA" dirty="0"/>
          </a:p>
        </p:txBody>
      </p:sp>
      <p:sp>
        <p:nvSpPr>
          <p:cNvPr id="18" name="Rectangle 17"/>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2" name="Rectangle 21"/>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67599259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8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154178377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9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p:txBody>
      </p:sp>
      <p:sp>
        <p:nvSpPr>
          <p:cNvPr id="13" name="Rectangle 12"/>
          <p:cNvSpPr/>
          <p:nvPr userDrawn="1"/>
        </p:nvSpPr>
        <p:spPr>
          <a:xfrm>
            <a:off x="558800" y="4430713"/>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112643362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4_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0" name="Rectangle 9"/>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59305688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9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04313863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4_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a:t>Cliquez pour modifier les styles du texte du masque</a:t>
            </a:r>
          </a:p>
          <a:p>
            <a:pPr lvl="0"/>
            <a:endParaRPr lang="fr-FR"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3312342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A2D19559-C65C-4FBC-A8DA-B6A4FE7156AA}" type="datetime1">
              <a:rPr lang="fr-FR" smtClean="0">
                <a:solidFill>
                  <a:srgbClr val="000000">
                    <a:tint val="75000"/>
                  </a:srgbClr>
                </a:solidFill>
              </a:rPr>
              <a:pPr/>
              <a:t>17-08-04</a:t>
            </a:fld>
            <a:endParaRPr lang="en-CA">
              <a:solidFill>
                <a:srgbClr val="000000">
                  <a:tint val="75000"/>
                </a:srgbClr>
              </a:solidFill>
            </a:endParaRPr>
          </a:p>
        </p:txBody>
      </p:sp>
      <p:sp>
        <p:nvSpPr>
          <p:cNvPr id="8" name="Espace réservé du pied de page 7"/>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9" name="Espace réservé du numéro de diapositive 8"/>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22461579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80869592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4_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
        <p:nvSpPr>
          <p:cNvPr id="18" name="Espace réservé du titre 1"/>
          <p:cNvSpPr>
            <a:spLocks noGrp="1"/>
          </p:cNvSpPr>
          <p:nvPr>
            <p:ph type="title"/>
          </p:nvPr>
        </p:nvSpPr>
        <p:spPr>
          <a:xfrm>
            <a:off x="558800" y="404334"/>
            <a:ext cx="5311775"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231336174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4_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558799" y="4174938"/>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a:t>Cliquez pour modifier les styles du</a:t>
            </a:r>
            <a:endParaRPr lang="en-CA" dirty="0"/>
          </a:p>
        </p:txBody>
      </p:sp>
      <p:sp>
        <p:nvSpPr>
          <p:cNvPr id="19" name="Rectangle 18"/>
          <p:cNvSpPr/>
          <p:nvPr userDrawn="1"/>
        </p:nvSpPr>
        <p:spPr>
          <a:xfrm>
            <a:off x="3273424" y="4174938"/>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6" name="Rectangle 25"/>
          <p:cNvSpPr/>
          <p:nvPr userDrawn="1"/>
        </p:nvSpPr>
        <p:spPr>
          <a:xfrm>
            <a:off x="3273424" y="1335024"/>
            <a:ext cx="2600327" cy="5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30" name="Espace réservé du texte 13"/>
          <p:cNvSpPr>
            <a:spLocks noGrp="1"/>
          </p:cNvSpPr>
          <p:nvPr>
            <p:ph type="body" sz="quarter" idx="22" hasCustomPrompt="1"/>
          </p:nvPr>
        </p:nvSpPr>
        <p:spPr>
          <a:xfrm>
            <a:off x="5989637"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chemeClr val="bg2"/>
                </a:solidFill>
                <a:latin typeface="Arial Narrow" pitchFamily="34" charset="0"/>
              </a:defRPr>
            </a:lvl1pPr>
          </a:lstStyle>
          <a:p>
            <a:pPr lvl="0"/>
            <a:r>
              <a:rPr lang="fr-FR" dirty="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Tree>
    <p:extLst>
      <p:ext uri="{BB962C8B-B14F-4D97-AF65-F5344CB8AC3E}">
        <p14:creationId xmlns:p14="http://schemas.microsoft.com/office/powerpoint/2010/main" val="1210046815"/>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4_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558799" y="4595562"/>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19" name="Rectangle 18"/>
          <p:cNvSpPr/>
          <p:nvPr userDrawn="1"/>
        </p:nvSpPr>
        <p:spPr>
          <a:xfrm>
            <a:off x="3273424" y="4595562"/>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6" name="Rectangle 35"/>
          <p:cNvSpPr/>
          <p:nvPr userDrawn="1"/>
        </p:nvSpPr>
        <p:spPr>
          <a:xfrm>
            <a:off x="558799" y="2880360"/>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38" name="Rectangle 37"/>
          <p:cNvSpPr/>
          <p:nvPr userDrawn="1"/>
        </p:nvSpPr>
        <p:spPr>
          <a:xfrm>
            <a:off x="3273424" y="2880360"/>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75024364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4_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72910864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userDrawn="1">
  <p:cSld name="4_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Tree>
    <p:extLst>
      <p:ext uri="{BB962C8B-B14F-4D97-AF65-F5344CB8AC3E}">
        <p14:creationId xmlns:p14="http://schemas.microsoft.com/office/powerpoint/2010/main" val="2230601114"/>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4_Movi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err="1"/>
              <a:t>Video</a:t>
            </a:r>
            <a:r>
              <a:rPr lang="fr-FR" dirty="0"/>
              <a:t> </a:t>
            </a:r>
            <a:r>
              <a:rPr lang="fr-FR" dirty="0" err="1"/>
              <a:t>Slide</a:t>
            </a:r>
            <a:endParaRPr lang="fr-CA" dirty="0"/>
          </a:p>
        </p:txBody>
      </p:sp>
      <p:sp>
        <p:nvSpPr>
          <p:cNvPr id="3" name="Espace réservé du pied de page 2"/>
          <p:cNvSpPr>
            <a:spLocks noGrp="1"/>
          </p:cNvSpPr>
          <p:nvPr>
            <p:ph type="ftr" sz="quarter" idx="10"/>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srgbClr val="000000">
                    <a:tint val="75000"/>
                  </a:srgbClr>
                </a:solidFill>
              </a:rPr>
              <a:pPr/>
              <a:t>17-08-04</a:t>
            </a:fld>
            <a:endParaRPr lang="en-CA">
              <a:solidFill>
                <a:srgbClr val="000000">
                  <a:tint val="75000"/>
                </a:srgbClr>
              </a:solidFill>
            </a:endParaRPr>
          </a:p>
        </p:txBody>
      </p:sp>
    </p:spTree>
    <p:extLst>
      <p:ext uri="{BB962C8B-B14F-4D97-AF65-F5344CB8AC3E}">
        <p14:creationId xmlns:p14="http://schemas.microsoft.com/office/powerpoint/2010/main" val="223659953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userDrawn="1">
  <p:cSld name="Disposition personnalisé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en-CA" smtClean="0">
                <a:solidFill>
                  <a:prstClr val="black">
                    <a:tint val="75000"/>
                  </a:prstClr>
                </a:solidFill>
              </a:rPr>
              <a:t>CROP</a:t>
            </a:r>
            <a:endParaRPr lang="en-CA" dirty="0">
              <a:solidFill>
                <a:prstClr val="black">
                  <a:tint val="75000"/>
                </a:prst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prstClr val="black">
                    <a:tint val="75000"/>
                  </a:prstClr>
                </a:solidFill>
              </a:rPr>
              <a:pPr/>
              <a:t>‹#›</a:t>
            </a:fld>
            <a:endParaRPr lang="en-CA" dirty="0">
              <a:solidFill>
                <a:prstClr val="black">
                  <a:tint val="75000"/>
                </a:prst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prstClr val="black">
                    <a:tint val="75000"/>
                  </a:prstClr>
                </a:solidFill>
              </a:rPr>
              <a:pPr/>
              <a:t>17-08-04</a:t>
            </a:fld>
            <a:endParaRPr lang="en-CA">
              <a:solidFill>
                <a:prstClr val="black">
                  <a:tint val="75000"/>
                </a:prstClr>
              </a:solidFill>
            </a:endParaRPr>
          </a:p>
        </p:txBody>
      </p:sp>
      <p:sp>
        <p:nvSpPr>
          <p:cNvPr id="6" name="Espace réservé du contenu 2"/>
          <p:cNvSpPr>
            <a:spLocks noGrp="1"/>
          </p:cNvSpPr>
          <p:nvPr>
            <p:ph idx="1" hasCustomPrompt="1"/>
          </p:nvPr>
        </p:nvSpPr>
        <p:spPr>
          <a:xfrm>
            <a:off x="558801" y="1699260"/>
            <a:ext cx="6705853" cy="2594674"/>
          </a:xfrm>
          <a:prstGeom prst="rect">
            <a:avLst/>
          </a:prstGeo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7" name="Espace réservé du texte 20"/>
          <p:cNvSpPr>
            <a:spLocks noGrp="1"/>
          </p:cNvSpPr>
          <p:nvPr>
            <p:ph type="body" sz="quarter" idx="13" hasCustomPrompt="1"/>
          </p:nvPr>
        </p:nvSpPr>
        <p:spPr>
          <a:xfrm>
            <a:off x="558800" y="4522534"/>
            <a:ext cx="5311775" cy="347663"/>
          </a:xfrm>
          <a:prstGeom prst="rect">
            <a:avLst/>
          </a:prstGeom>
        </p:spPr>
        <p:txBody>
          <a:bodyPr>
            <a:normAutofit/>
          </a:bodyPr>
          <a:lstStyle>
            <a:lvl1pPr marL="0" indent="0">
              <a:buNone/>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8" name="Rectangle 7"/>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697693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6E3622C-6126-4886-BCF5-7090F1C861E2}" type="datetime1">
              <a:rPr lang="fr-FR" smtClean="0">
                <a:solidFill>
                  <a:srgbClr val="000000">
                    <a:tint val="75000"/>
                  </a:srgbClr>
                </a:solidFill>
              </a:rPr>
              <a:pPr/>
              <a:t>17-08-04</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40140745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83532742-BFF1-4CDF-8EA7-C42C4735F3E4}" type="datetime1">
              <a:rPr lang="fr-FR" smtClean="0">
                <a:solidFill>
                  <a:srgbClr val="000000">
                    <a:tint val="75000"/>
                  </a:srgbClr>
                </a:solidFill>
              </a:rPr>
              <a:pPr/>
              <a:t>17-08-04</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1806781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2A3CBCB-1738-4DA0-A8CE-DFAB025965AE}" type="datetime1">
              <a:rPr lang="fr-FR" smtClean="0">
                <a:solidFill>
                  <a:srgbClr val="000000">
                    <a:tint val="75000"/>
                  </a:srgbClr>
                </a:solidFill>
              </a:rPr>
              <a:pPr/>
              <a:t>17-08-04</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4066521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DBCBC8A0-BD29-4249-BF75-775520F295EE}" type="datetime1">
              <a:rPr lang="fr-FR" smtClean="0">
                <a:solidFill>
                  <a:srgbClr val="000000">
                    <a:tint val="75000"/>
                  </a:srgbClr>
                </a:solidFill>
              </a:rPr>
              <a:pPr/>
              <a:t>17-08-04</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823404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7CC106D-CD18-43F0-B777-972E1B51BC26}"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361447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16E80CA-17EC-4E3C-81E2-041E1FF7C6CC}"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403856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801" y="1271397"/>
            <a:ext cx="5311774"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smtClean="0"/>
              <a:t>Table of contents</a:t>
            </a:r>
            <a:endParaRPr lang="fr-CA" dirty="0" smtClean="0"/>
          </a:p>
        </p:txBody>
      </p:sp>
      <p:sp>
        <p:nvSpPr>
          <p:cNvPr id="3" name="Espace réservé du contenu 2"/>
          <p:cNvSpPr>
            <a:spLocks noGrp="1"/>
          </p:cNvSpPr>
          <p:nvPr>
            <p:ph idx="1" hasCustomPrompt="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smtClean="0"/>
              <a:t>asz</a:t>
            </a:r>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FR" smtClean="0">
                <a:solidFill>
                  <a:prstClr val="white"/>
                </a:solidFill>
              </a:rPr>
              <a:pPr>
                <a:buClr>
                  <a:prstClr val="white"/>
                </a:buClr>
              </a:pPr>
              <a:t>17-08-04</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smtClean="0">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a:t>
            </a:fld>
            <a:endParaRPr lang="en-CA">
              <a:solidFill>
                <a:prstClr val="white"/>
              </a:solidFill>
            </a:endParaRPr>
          </a:p>
        </p:txBody>
      </p:sp>
      <p:sp>
        <p:nvSpPr>
          <p:cNvPr id="8" name="Rectangle 7"/>
          <p:cNvSpPr/>
          <p:nvPr userDrawn="1"/>
        </p:nvSpPr>
        <p:spPr>
          <a:xfrm>
            <a:off x="558801" y="2393950"/>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558800" y="6483096"/>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1500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ovi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err="1" smtClean="0"/>
              <a:t>Video</a:t>
            </a:r>
            <a:r>
              <a:rPr lang="fr-FR" dirty="0" smtClean="0"/>
              <a:t> </a:t>
            </a:r>
            <a:r>
              <a:rPr lang="fr-FR" dirty="0" err="1" smtClean="0"/>
              <a:t>Slide</a:t>
            </a:r>
            <a:endParaRPr lang="fr-CA" dirty="0"/>
          </a:p>
        </p:txBody>
      </p:sp>
      <p:sp>
        <p:nvSpPr>
          <p:cNvPr id="3" name="Espace réservé du pied de page 2"/>
          <p:cNvSpPr>
            <a:spLocks noGrp="1"/>
          </p:cNvSpPr>
          <p:nvPr>
            <p:ph type="ftr" sz="quarter" idx="10"/>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srgbClr val="000000">
                    <a:tint val="75000"/>
                  </a:srgbClr>
                </a:solidFill>
              </a:rPr>
              <a:pPr/>
              <a:t>17-08-04</a:t>
            </a:fld>
            <a:endParaRPr lang="en-CA">
              <a:solidFill>
                <a:srgbClr val="000000">
                  <a:tint val="75000"/>
                </a:srgbClr>
              </a:solidFill>
            </a:endParaRPr>
          </a:p>
        </p:txBody>
      </p:sp>
    </p:spTree>
    <p:extLst>
      <p:ext uri="{BB962C8B-B14F-4D97-AF65-F5344CB8AC3E}">
        <p14:creationId xmlns:p14="http://schemas.microsoft.com/office/powerpoint/2010/main" val="25633153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4751306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rgbClr val="E31836"/>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9433" y="84689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1683498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801" y="1271397"/>
            <a:ext cx="5311774"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smtClean="0"/>
              <a:t>Table of contents</a:t>
            </a:r>
            <a:endParaRPr lang="fr-CA" dirty="0" smtClean="0"/>
          </a:p>
        </p:txBody>
      </p:sp>
      <p:sp>
        <p:nvSpPr>
          <p:cNvPr id="3" name="Espace réservé du contenu 2"/>
          <p:cNvSpPr>
            <a:spLocks noGrp="1"/>
          </p:cNvSpPr>
          <p:nvPr>
            <p:ph idx="1" hasCustomPrompt="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smtClean="0"/>
              <a:t>asz</a:t>
            </a:r>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FR" smtClean="0">
                <a:solidFill>
                  <a:prstClr val="white"/>
                </a:solidFill>
              </a:rPr>
              <a:pPr>
                <a:buClr>
                  <a:prstClr val="white"/>
                </a:buClr>
              </a:pPr>
              <a:t>17-08-04</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smtClean="0">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a:t>
            </a:fld>
            <a:endParaRPr lang="en-CA">
              <a:solidFill>
                <a:prstClr val="white"/>
              </a:solidFill>
            </a:endParaRPr>
          </a:p>
        </p:txBody>
      </p:sp>
      <p:sp>
        <p:nvSpPr>
          <p:cNvPr id="8" name="Rectangle 7"/>
          <p:cNvSpPr/>
          <p:nvPr userDrawn="1"/>
        </p:nvSpPr>
        <p:spPr>
          <a:xfrm>
            <a:off x="558801" y="2393950"/>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558800" y="6483096"/>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9591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7720009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32624044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7728445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solidFill>
                  <a:srgbClr val="7F7F7F"/>
                </a:solidFill>
              </a:defRPr>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7909448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5701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547418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solidFill>
          <a:schemeClr val="tx2"/>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6314613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7979271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0510301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Tree>
    <p:extLst>
      <p:ext uri="{BB962C8B-B14F-4D97-AF65-F5344CB8AC3E}">
        <p14:creationId xmlns:p14="http://schemas.microsoft.com/office/powerpoint/2010/main" val="4801480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1011382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24846780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Tree>
    <p:extLst>
      <p:ext uri="{BB962C8B-B14F-4D97-AF65-F5344CB8AC3E}">
        <p14:creationId xmlns:p14="http://schemas.microsoft.com/office/powerpoint/2010/main" val="42882416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18664706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solidFill>
                  <a:srgbClr val="E31836"/>
                </a:solidFill>
              </a:defRPr>
            </a:lvl1pPr>
          </a:lstStyle>
          <a:p>
            <a:r>
              <a:rPr lang="fr-FR" dirty="0" smtClean="0"/>
              <a:t>Cliquez ici pour modifier le </a:t>
            </a:r>
            <a:r>
              <a:rPr lang="fr-FR" dirty="0" err="1" smtClean="0"/>
              <a:t>text</a:t>
            </a:r>
            <a:endParaRPr lang="en-CA" dirty="0"/>
          </a:p>
        </p:txBody>
      </p:sp>
      <p:sp>
        <p:nvSpPr>
          <p:cNvPr id="18" name="Rectangle 17"/>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2" name="Rectangle 21"/>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1546851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28181116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3" name="Rectangle 12"/>
          <p:cNvSpPr/>
          <p:nvPr userDrawn="1"/>
        </p:nvSpPr>
        <p:spPr>
          <a:xfrm>
            <a:off x="558800" y="4430713"/>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981595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18844817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Rectangle 9"/>
          <p:cNvSpPr/>
          <p:nvPr userDrawn="1"/>
        </p:nvSpPr>
        <p:spPr>
          <a:xfrm>
            <a:off x="5989638" y="4430713"/>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8374962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5" name="Espace réservé du texte 13"/>
          <p:cNvSpPr>
            <a:spLocks noGrp="1"/>
          </p:cNvSpPr>
          <p:nvPr>
            <p:ph type="body" sz="quarter" idx="16"/>
          </p:nvPr>
        </p:nvSpPr>
        <p:spPr>
          <a:xfrm>
            <a:off x="6012160" y="4546967"/>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9465788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38960943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Tree>
    <p:extLst>
      <p:ext uri="{BB962C8B-B14F-4D97-AF65-F5344CB8AC3E}">
        <p14:creationId xmlns:p14="http://schemas.microsoft.com/office/powerpoint/2010/main" val="3220623070"/>
      </p:ext>
    </p:extLst>
  </p:cSld>
  <p:clrMapOvr>
    <a:masterClrMapping/>
  </p:clrMapOvr>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Titre 1"/>
          <p:cNvSpPr>
            <a:spLocks noGrp="1"/>
          </p:cNvSpPr>
          <p:nvPr>
            <p:ph type="title"/>
          </p:nvPr>
        </p:nvSpPr>
        <p:spPr>
          <a:xfrm>
            <a:off x="558800" y="373063"/>
            <a:ext cx="5311774" cy="1008062"/>
          </a:xfrm>
        </p:spPr>
        <p:txBody>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21471359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174938"/>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19" name="Rectangle 18"/>
          <p:cNvSpPr/>
          <p:nvPr userDrawn="1"/>
        </p:nvSpPr>
        <p:spPr>
          <a:xfrm>
            <a:off x="3273424" y="4174938"/>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6" name="Rectangle 25"/>
          <p:cNvSpPr/>
          <p:nvPr userDrawn="1"/>
        </p:nvSpPr>
        <p:spPr>
          <a:xfrm>
            <a:off x="3273424" y="1335024"/>
            <a:ext cx="2600327" cy="5571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hasCustomPrompt="1"/>
          </p:nvPr>
        </p:nvSpPr>
        <p:spPr>
          <a:xfrm>
            <a:off x="5989637" y="1050071"/>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Tree>
    <p:extLst>
      <p:ext uri="{BB962C8B-B14F-4D97-AF65-F5344CB8AC3E}">
        <p14:creationId xmlns:p14="http://schemas.microsoft.com/office/powerpoint/2010/main" val="39448356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595562"/>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19" name="Rectangle 18"/>
          <p:cNvSpPr/>
          <p:nvPr userDrawn="1"/>
        </p:nvSpPr>
        <p:spPr>
          <a:xfrm>
            <a:off x="3273424" y="4595562"/>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6" name="Rectangle 35"/>
          <p:cNvSpPr/>
          <p:nvPr userDrawn="1"/>
        </p:nvSpPr>
        <p:spPr>
          <a:xfrm>
            <a:off x="558799" y="2880360"/>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38" name="Rectangle 37"/>
          <p:cNvSpPr/>
          <p:nvPr userDrawn="1"/>
        </p:nvSpPr>
        <p:spPr>
          <a:xfrm>
            <a:off x="3273424" y="2880360"/>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3136416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1952640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Tree>
    <p:extLst>
      <p:ext uri="{BB962C8B-B14F-4D97-AF65-F5344CB8AC3E}">
        <p14:creationId xmlns:p14="http://schemas.microsoft.com/office/powerpoint/2010/main" val="31729803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6E3622C-6126-4886-BCF5-7090F1C861E2}" type="datetime1">
              <a:rPr lang="fr-FR" smtClean="0">
                <a:solidFill>
                  <a:srgbClr val="000000">
                    <a:tint val="75000"/>
                  </a:srgbClr>
                </a:solidFill>
              </a:rPr>
              <a:pPr/>
              <a:t>17-08-04</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821913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7428495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83532742-BFF1-4CDF-8EA7-C42C4735F3E4}" type="datetime1">
              <a:rPr lang="fr-FR" smtClean="0">
                <a:solidFill>
                  <a:srgbClr val="000000">
                    <a:tint val="75000"/>
                  </a:srgbClr>
                </a:solidFill>
              </a:rPr>
              <a:pPr/>
              <a:t>17-08-04</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7412074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rgbClr val="E31836"/>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9799288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rgbClr val="E31836"/>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9433" y="84689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219113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801" y="1271397"/>
            <a:ext cx="5311774"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smtClean="0"/>
              <a:t>Table of contents</a:t>
            </a:r>
            <a:endParaRPr lang="fr-CA" dirty="0" smtClean="0"/>
          </a:p>
        </p:txBody>
      </p:sp>
      <p:sp>
        <p:nvSpPr>
          <p:cNvPr id="3" name="Espace réservé du contenu 2"/>
          <p:cNvSpPr>
            <a:spLocks noGrp="1"/>
          </p:cNvSpPr>
          <p:nvPr>
            <p:ph idx="1" hasCustomPrompt="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smtClean="0"/>
              <a:t>asz</a:t>
            </a:r>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lvl1pPr>
              <a:buClr>
                <a:schemeClr val="bg1"/>
              </a:buClr>
              <a:defRPr>
                <a:solidFill>
                  <a:schemeClr val="bg1"/>
                </a:solidFill>
              </a:defRPr>
            </a:lvl1pPr>
          </a:lstStyle>
          <a:p>
            <a:pPr>
              <a:buClr>
                <a:prstClr val="white"/>
              </a:buClr>
            </a:pPr>
            <a:fld id="{B175D5F3-B47F-4CB1-A465-83E59DC873E2}" type="datetime1">
              <a:rPr lang="fr-FR" smtClean="0">
                <a:solidFill>
                  <a:prstClr val="white"/>
                </a:solidFill>
              </a:rPr>
              <a:pPr>
                <a:buClr>
                  <a:prstClr val="white"/>
                </a:buClr>
              </a:pPr>
              <a:t>17-08-04</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smtClean="0">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a:t>
            </a:fld>
            <a:endParaRPr lang="en-CA">
              <a:solidFill>
                <a:prstClr val="white"/>
              </a:solidFill>
            </a:endParaRPr>
          </a:p>
        </p:txBody>
      </p:sp>
      <p:sp>
        <p:nvSpPr>
          <p:cNvPr id="8" name="Rectangle 7"/>
          <p:cNvSpPr/>
          <p:nvPr userDrawn="1"/>
        </p:nvSpPr>
        <p:spPr>
          <a:xfrm>
            <a:off x="558801" y="2393950"/>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558800" y="6483096"/>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6899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solidFill>
          <a:srgbClr val="E31836"/>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6844660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B9F5C327-5C60-4846-9648-0498D3D79308}"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27986670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9D0658CA-7A4F-476B-AB1A-B45950E702E3}"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8465188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3E8AB87B-21C9-499B-9862-BEE4C89425FF}"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solidFill>
                  <a:srgbClr val="7F7F7F"/>
                </a:solidFill>
              </a:defRPr>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7101255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A1A62A93-987A-4978-9EDA-411E7B4C65E4}"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9651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B8AD6102-43C7-4911-8C27-640EECBED2EC}"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17330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8673912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56BADAD1-B9AF-4739-A2FC-ED2B6017CD8B}"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9364113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A8D38092-D6C2-4A8D-9CA0-2492B5733209}"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7491921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FA9F0BB5-3F38-4F35-9A24-FDC3A3BD35E0}"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Tree>
    <p:extLst>
      <p:ext uri="{BB962C8B-B14F-4D97-AF65-F5344CB8AC3E}">
        <p14:creationId xmlns:p14="http://schemas.microsoft.com/office/powerpoint/2010/main" val="7768195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021EEB1-DE6C-420C-AF45-D37FC0E9047A}"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1515441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CA18426D-5C94-445A-989D-1C12F2FCF071}"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23463364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F5D4B79D-1CD7-4FAC-A874-6590835BF48A}"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Tree>
    <p:extLst>
      <p:ext uri="{BB962C8B-B14F-4D97-AF65-F5344CB8AC3E}">
        <p14:creationId xmlns:p14="http://schemas.microsoft.com/office/powerpoint/2010/main" val="418638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6716D22E-732A-4501-89FB-8CA2566F8AEC}"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3370457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46298AC3-8598-4579-88A1-DD96717267A7}"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solidFill>
                  <a:srgbClr val="E31836"/>
                </a:solidFill>
              </a:defRPr>
            </a:lvl1pPr>
          </a:lstStyle>
          <a:p>
            <a:r>
              <a:rPr lang="fr-FR" dirty="0" smtClean="0"/>
              <a:t>Cliquez ici pour modifier le </a:t>
            </a:r>
            <a:r>
              <a:rPr lang="fr-FR" dirty="0" err="1" smtClean="0"/>
              <a:t>text</a:t>
            </a:r>
            <a:endParaRPr lang="en-CA" dirty="0"/>
          </a:p>
        </p:txBody>
      </p:sp>
      <p:sp>
        <p:nvSpPr>
          <p:cNvPr id="18" name="Rectangle 17"/>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2" name="Rectangle 21"/>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8884026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A2C6F79C-3D0C-4A54-8D4D-16205B0C63DD}"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17713666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0F7C4D14-8219-40DD-ADA6-F92AD9B2200E}"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3" name="Rectangle 12"/>
          <p:cNvSpPr/>
          <p:nvPr userDrawn="1"/>
        </p:nvSpPr>
        <p:spPr>
          <a:xfrm>
            <a:off x="558800" y="4430713"/>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85919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1462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97801454-67B2-42B5-9915-F392ED2F03D7}"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Rectangle 9"/>
          <p:cNvSpPr/>
          <p:nvPr userDrawn="1"/>
        </p:nvSpPr>
        <p:spPr>
          <a:xfrm>
            <a:off x="5989638" y="4430713"/>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1791120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B66524F3-EBB2-43AF-B221-789D61137587}"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5" name="Espace réservé du texte 13"/>
          <p:cNvSpPr>
            <a:spLocks noGrp="1"/>
          </p:cNvSpPr>
          <p:nvPr>
            <p:ph type="body" sz="quarter" idx="16"/>
          </p:nvPr>
        </p:nvSpPr>
        <p:spPr>
          <a:xfrm>
            <a:off x="6012160" y="4546967"/>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15682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8D67DE13-4785-4824-9B0E-EE4C36876C55}"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30659316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56906180-AAFD-4ACB-A54C-9C762CBFF7F8}"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Tree>
    <p:extLst>
      <p:ext uri="{BB962C8B-B14F-4D97-AF65-F5344CB8AC3E}">
        <p14:creationId xmlns:p14="http://schemas.microsoft.com/office/powerpoint/2010/main" val="2695767960"/>
      </p:ext>
    </p:extLst>
  </p:cSld>
  <p:clrMapOvr>
    <a:masterClrMapping/>
  </p:clrMapOvr>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58BADE18-BBA6-4233-AE1C-70DE084F646E}"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Titre 1"/>
          <p:cNvSpPr>
            <a:spLocks noGrp="1"/>
          </p:cNvSpPr>
          <p:nvPr>
            <p:ph type="title"/>
          </p:nvPr>
        </p:nvSpPr>
        <p:spPr>
          <a:xfrm>
            <a:off x="558800" y="373063"/>
            <a:ext cx="5311774" cy="1008062"/>
          </a:xfrm>
        </p:spPr>
        <p:txBody>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40967776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A8CD1934-DC58-496F-A84B-EF03C21AE26C}"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174938"/>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19" name="Rectangle 18"/>
          <p:cNvSpPr/>
          <p:nvPr userDrawn="1"/>
        </p:nvSpPr>
        <p:spPr>
          <a:xfrm>
            <a:off x="3273424" y="4174938"/>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6" name="Rectangle 25"/>
          <p:cNvSpPr/>
          <p:nvPr userDrawn="1"/>
        </p:nvSpPr>
        <p:spPr>
          <a:xfrm>
            <a:off x="3273424" y="1335024"/>
            <a:ext cx="2600327" cy="5571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hasCustomPrompt="1"/>
          </p:nvPr>
        </p:nvSpPr>
        <p:spPr>
          <a:xfrm>
            <a:off x="5989637" y="1050071"/>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Tree>
    <p:extLst>
      <p:ext uri="{BB962C8B-B14F-4D97-AF65-F5344CB8AC3E}">
        <p14:creationId xmlns:p14="http://schemas.microsoft.com/office/powerpoint/2010/main" val="23489998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2A8979C-2F37-4AE7-8A1E-5689F3BF987B}"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595562"/>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19" name="Rectangle 18"/>
          <p:cNvSpPr/>
          <p:nvPr userDrawn="1"/>
        </p:nvSpPr>
        <p:spPr>
          <a:xfrm>
            <a:off x="3273424" y="4595562"/>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6" name="Rectangle 35"/>
          <p:cNvSpPr/>
          <p:nvPr userDrawn="1"/>
        </p:nvSpPr>
        <p:spPr>
          <a:xfrm>
            <a:off x="558799" y="2880360"/>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38" name="Rectangle 37"/>
          <p:cNvSpPr/>
          <p:nvPr userDrawn="1"/>
        </p:nvSpPr>
        <p:spPr>
          <a:xfrm>
            <a:off x="3273424" y="2880360"/>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5212830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5A3A2DB4-B966-4500-9B9D-7E56D4E343B2}"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8731716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E8A090A5-4592-47C4-BAAE-91E15C6A200D}" type="datetime1">
              <a:rPr lang="fr-FR" smtClean="0">
                <a:solidFill>
                  <a:srgbClr val="000000">
                    <a:tint val="75000"/>
                  </a:srgbClr>
                </a:solidFill>
              </a:rPr>
              <a:pPr/>
              <a:t>17-08-04</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Tree>
    <p:extLst>
      <p:ext uri="{BB962C8B-B14F-4D97-AF65-F5344CB8AC3E}">
        <p14:creationId xmlns:p14="http://schemas.microsoft.com/office/powerpoint/2010/main" val="16373125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411FA143-FF7B-42CE-8CB3-A580E7F04726}" type="datetime1">
              <a:rPr lang="fr-FR" smtClean="0">
                <a:solidFill>
                  <a:srgbClr val="000000">
                    <a:tint val="75000"/>
                  </a:srgbClr>
                </a:solidFill>
              </a:rPr>
              <a:pPr/>
              <a:t>17-08-04</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912194502"/>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49.xml"/><Relationship Id="rId20" Type="http://schemas.openxmlformats.org/officeDocument/2006/relationships/slideLayout" Target="../slideLayouts/slideLayout60.xml"/><Relationship Id="rId21" Type="http://schemas.openxmlformats.org/officeDocument/2006/relationships/slideLayout" Target="../slideLayouts/slideLayout61.xml"/><Relationship Id="rId22" Type="http://schemas.openxmlformats.org/officeDocument/2006/relationships/slideLayout" Target="../slideLayouts/slideLayout62.xml"/><Relationship Id="rId23" Type="http://schemas.openxmlformats.org/officeDocument/2006/relationships/slideLayout" Target="../slideLayouts/slideLayout63.xml"/><Relationship Id="rId24" Type="http://schemas.openxmlformats.org/officeDocument/2006/relationships/slideLayout" Target="../slideLayouts/slideLayout64.xml"/><Relationship Id="rId25" Type="http://schemas.openxmlformats.org/officeDocument/2006/relationships/slideLayout" Target="../slideLayouts/slideLayout65.xml"/><Relationship Id="rId26" Type="http://schemas.openxmlformats.org/officeDocument/2006/relationships/slideLayout" Target="../slideLayouts/slideLayout66.xml"/><Relationship Id="rId27" Type="http://schemas.openxmlformats.org/officeDocument/2006/relationships/slideLayout" Target="../slideLayouts/slideLayout67.xml"/><Relationship Id="rId28" Type="http://schemas.openxmlformats.org/officeDocument/2006/relationships/slideLayout" Target="../slideLayouts/slideLayout68.xml"/><Relationship Id="rId29" Type="http://schemas.openxmlformats.org/officeDocument/2006/relationships/slideLayout" Target="../slideLayouts/slideLayout69.xml"/><Relationship Id="rId30" Type="http://schemas.openxmlformats.org/officeDocument/2006/relationships/slideLayout" Target="../slideLayouts/slideLayout70.xml"/><Relationship Id="rId31" Type="http://schemas.openxmlformats.org/officeDocument/2006/relationships/theme" Target="../theme/theme2.xml"/><Relationship Id="rId10" Type="http://schemas.openxmlformats.org/officeDocument/2006/relationships/slideLayout" Target="../slideLayouts/slideLayout50.xml"/><Relationship Id="rId11" Type="http://schemas.openxmlformats.org/officeDocument/2006/relationships/slideLayout" Target="../slideLayouts/slideLayout51.xml"/><Relationship Id="rId12" Type="http://schemas.openxmlformats.org/officeDocument/2006/relationships/slideLayout" Target="../slideLayouts/slideLayout52.xml"/><Relationship Id="rId13" Type="http://schemas.openxmlformats.org/officeDocument/2006/relationships/slideLayout" Target="../slideLayouts/slideLayout53.xml"/><Relationship Id="rId14" Type="http://schemas.openxmlformats.org/officeDocument/2006/relationships/slideLayout" Target="../slideLayouts/slideLayout54.xml"/><Relationship Id="rId15" Type="http://schemas.openxmlformats.org/officeDocument/2006/relationships/slideLayout" Target="../slideLayouts/slideLayout55.xml"/><Relationship Id="rId16" Type="http://schemas.openxmlformats.org/officeDocument/2006/relationships/slideLayout" Target="../slideLayouts/slideLayout56.xml"/><Relationship Id="rId17" Type="http://schemas.openxmlformats.org/officeDocument/2006/relationships/slideLayout" Target="../slideLayouts/slideLayout57.xml"/><Relationship Id="rId18" Type="http://schemas.openxmlformats.org/officeDocument/2006/relationships/slideLayout" Target="../slideLayouts/slideLayout58.xml"/><Relationship Id="rId19" Type="http://schemas.openxmlformats.org/officeDocument/2006/relationships/slideLayout" Target="../slideLayouts/slideLayout59.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79.xml"/><Relationship Id="rId20" Type="http://schemas.openxmlformats.org/officeDocument/2006/relationships/slideLayout" Target="../slideLayouts/slideLayout90.xml"/><Relationship Id="rId21" Type="http://schemas.openxmlformats.org/officeDocument/2006/relationships/slideLayout" Target="../slideLayouts/slideLayout91.xml"/><Relationship Id="rId22" Type="http://schemas.openxmlformats.org/officeDocument/2006/relationships/slideLayout" Target="../slideLayouts/slideLayout92.xml"/><Relationship Id="rId23" Type="http://schemas.openxmlformats.org/officeDocument/2006/relationships/slideLayout" Target="../slideLayouts/slideLayout93.xml"/><Relationship Id="rId24" Type="http://schemas.openxmlformats.org/officeDocument/2006/relationships/slideLayout" Target="../slideLayouts/slideLayout94.xml"/><Relationship Id="rId25" Type="http://schemas.openxmlformats.org/officeDocument/2006/relationships/slideLayout" Target="../slideLayouts/slideLayout95.xml"/><Relationship Id="rId26" Type="http://schemas.openxmlformats.org/officeDocument/2006/relationships/slideLayout" Target="../slideLayouts/slideLayout96.xml"/><Relationship Id="rId27" Type="http://schemas.openxmlformats.org/officeDocument/2006/relationships/slideLayout" Target="../slideLayouts/slideLayout97.xml"/><Relationship Id="rId28" Type="http://schemas.openxmlformats.org/officeDocument/2006/relationships/slideLayout" Target="../slideLayouts/slideLayout98.xml"/><Relationship Id="rId29" Type="http://schemas.openxmlformats.org/officeDocument/2006/relationships/slideLayout" Target="../slideLayouts/slideLayout99.xml"/><Relationship Id="rId30" Type="http://schemas.openxmlformats.org/officeDocument/2006/relationships/slideLayout" Target="../slideLayouts/slideLayout100.xml"/><Relationship Id="rId31" Type="http://schemas.openxmlformats.org/officeDocument/2006/relationships/theme" Target="../theme/theme3.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Relationship Id="rId15" Type="http://schemas.openxmlformats.org/officeDocument/2006/relationships/slideLayout" Target="../slideLayouts/slideLayout85.xml"/><Relationship Id="rId16" Type="http://schemas.openxmlformats.org/officeDocument/2006/relationships/slideLayout" Target="../slideLayouts/slideLayout86.xml"/><Relationship Id="rId17" Type="http://schemas.openxmlformats.org/officeDocument/2006/relationships/slideLayout" Target="../slideLayouts/slideLayout87.xml"/><Relationship Id="rId18" Type="http://schemas.openxmlformats.org/officeDocument/2006/relationships/slideLayout" Target="../slideLayouts/slideLayout88.xml"/><Relationship Id="rId19" Type="http://schemas.openxmlformats.org/officeDocument/2006/relationships/slideLayout" Target="../slideLayouts/slideLayout89.xml"/><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120.xml"/><Relationship Id="rId21" Type="http://schemas.openxmlformats.org/officeDocument/2006/relationships/slideLayout" Target="../slideLayouts/slideLayout121.xml"/><Relationship Id="rId22" Type="http://schemas.openxmlformats.org/officeDocument/2006/relationships/slideLayout" Target="../slideLayouts/slideLayout122.xml"/><Relationship Id="rId23" Type="http://schemas.openxmlformats.org/officeDocument/2006/relationships/slideLayout" Target="../slideLayouts/slideLayout123.xml"/><Relationship Id="rId24" Type="http://schemas.openxmlformats.org/officeDocument/2006/relationships/slideLayout" Target="../slideLayouts/slideLayout124.xml"/><Relationship Id="rId25" Type="http://schemas.openxmlformats.org/officeDocument/2006/relationships/slideLayout" Target="../slideLayouts/slideLayout125.xml"/><Relationship Id="rId26" Type="http://schemas.openxmlformats.org/officeDocument/2006/relationships/slideLayout" Target="../slideLayouts/slideLayout126.xml"/><Relationship Id="rId27" Type="http://schemas.openxmlformats.org/officeDocument/2006/relationships/slideLayout" Target="../slideLayouts/slideLayout127.xml"/><Relationship Id="rId28" Type="http://schemas.openxmlformats.org/officeDocument/2006/relationships/slideLayout" Target="../slideLayouts/slideLayout128.xml"/><Relationship Id="rId29" Type="http://schemas.openxmlformats.org/officeDocument/2006/relationships/slideLayout" Target="../slideLayouts/slideLayout129.xml"/><Relationship Id="rId1" Type="http://schemas.openxmlformats.org/officeDocument/2006/relationships/slideLayout" Target="../slideLayouts/slideLayout101.xml"/><Relationship Id="rId2" Type="http://schemas.openxmlformats.org/officeDocument/2006/relationships/slideLayout" Target="../slideLayouts/slideLayout102.xml"/><Relationship Id="rId3" Type="http://schemas.openxmlformats.org/officeDocument/2006/relationships/slideLayout" Target="../slideLayouts/slideLayout103.xml"/><Relationship Id="rId4" Type="http://schemas.openxmlformats.org/officeDocument/2006/relationships/slideLayout" Target="../slideLayouts/slideLayout104.xml"/><Relationship Id="rId5" Type="http://schemas.openxmlformats.org/officeDocument/2006/relationships/slideLayout" Target="../slideLayouts/slideLayout105.xml"/><Relationship Id="rId30" Type="http://schemas.openxmlformats.org/officeDocument/2006/relationships/slideLayout" Target="../slideLayouts/slideLayout130.xml"/><Relationship Id="rId31" Type="http://schemas.openxmlformats.org/officeDocument/2006/relationships/slideLayout" Target="../slideLayouts/slideLayout131.xml"/><Relationship Id="rId32" Type="http://schemas.openxmlformats.org/officeDocument/2006/relationships/slideLayout" Target="../slideLayouts/slideLayout132.xml"/><Relationship Id="rId9" Type="http://schemas.openxmlformats.org/officeDocument/2006/relationships/slideLayout" Target="../slideLayouts/slideLayout109.xml"/><Relationship Id="rId6" Type="http://schemas.openxmlformats.org/officeDocument/2006/relationships/slideLayout" Target="../slideLayouts/slideLayout106.xml"/><Relationship Id="rId7" Type="http://schemas.openxmlformats.org/officeDocument/2006/relationships/slideLayout" Target="../slideLayouts/slideLayout107.xml"/><Relationship Id="rId8" Type="http://schemas.openxmlformats.org/officeDocument/2006/relationships/slideLayout" Target="../slideLayouts/slideLayout108.xml"/><Relationship Id="rId33" Type="http://schemas.openxmlformats.org/officeDocument/2006/relationships/slideLayout" Target="../slideLayouts/slideLayout133.xml"/><Relationship Id="rId34" Type="http://schemas.openxmlformats.org/officeDocument/2006/relationships/slideLayout" Target="../slideLayouts/slideLayout134.xml"/><Relationship Id="rId35" Type="http://schemas.openxmlformats.org/officeDocument/2006/relationships/slideLayout" Target="../slideLayouts/slideLayout135.xml"/><Relationship Id="rId36" Type="http://schemas.openxmlformats.org/officeDocument/2006/relationships/slideLayout" Target="../slideLayouts/slideLayout136.xml"/><Relationship Id="rId10" Type="http://schemas.openxmlformats.org/officeDocument/2006/relationships/slideLayout" Target="../slideLayouts/slideLayout110.xml"/><Relationship Id="rId11" Type="http://schemas.openxmlformats.org/officeDocument/2006/relationships/slideLayout" Target="../slideLayouts/slideLayout111.xml"/><Relationship Id="rId12" Type="http://schemas.openxmlformats.org/officeDocument/2006/relationships/slideLayout" Target="../slideLayouts/slideLayout112.xml"/><Relationship Id="rId13" Type="http://schemas.openxmlformats.org/officeDocument/2006/relationships/slideLayout" Target="../slideLayouts/slideLayout113.xml"/><Relationship Id="rId14" Type="http://schemas.openxmlformats.org/officeDocument/2006/relationships/slideLayout" Target="../slideLayouts/slideLayout114.xml"/><Relationship Id="rId15" Type="http://schemas.openxmlformats.org/officeDocument/2006/relationships/slideLayout" Target="../slideLayouts/slideLayout115.xml"/><Relationship Id="rId16" Type="http://schemas.openxmlformats.org/officeDocument/2006/relationships/slideLayout" Target="../slideLayouts/slideLayout116.xml"/><Relationship Id="rId17" Type="http://schemas.openxmlformats.org/officeDocument/2006/relationships/slideLayout" Target="../slideLayouts/slideLayout117.xml"/><Relationship Id="rId18" Type="http://schemas.openxmlformats.org/officeDocument/2006/relationships/slideLayout" Target="../slideLayouts/slideLayout118.xml"/><Relationship Id="rId19" Type="http://schemas.openxmlformats.org/officeDocument/2006/relationships/slideLayout" Target="../slideLayouts/slideLayout119.xml"/><Relationship Id="rId37" Type="http://schemas.openxmlformats.org/officeDocument/2006/relationships/slideLayout" Target="../slideLayouts/slideLayout137.xml"/><Relationship Id="rId38" Type="http://schemas.openxmlformats.org/officeDocument/2006/relationships/slideLayout" Target="../slideLayouts/slideLayout138.xml"/><Relationship Id="rId39" Type="http://schemas.openxmlformats.org/officeDocument/2006/relationships/slideLayout" Target="../slideLayouts/slideLayout139.xml"/><Relationship Id="rId40" Type="http://schemas.openxmlformats.org/officeDocument/2006/relationships/slideLayout" Target="../slideLayouts/slideLayout140.xml"/><Relationship Id="rId4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60.xml"/><Relationship Id="rId21" Type="http://schemas.openxmlformats.org/officeDocument/2006/relationships/slideLayout" Target="../slideLayouts/slideLayout161.xml"/><Relationship Id="rId22" Type="http://schemas.openxmlformats.org/officeDocument/2006/relationships/slideLayout" Target="../slideLayouts/slideLayout162.xml"/><Relationship Id="rId23" Type="http://schemas.openxmlformats.org/officeDocument/2006/relationships/slideLayout" Target="../slideLayouts/slideLayout163.xml"/><Relationship Id="rId24" Type="http://schemas.openxmlformats.org/officeDocument/2006/relationships/slideLayout" Target="../slideLayouts/slideLayout164.xml"/><Relationship Id="rId25" Type="http://schemas.openxmlformats.org/officeDocument/2006/relationships/slideLayout" Target="../slideLayouts/slideLayout165.xml"/><Relationship Id="rId26" Type="http://schemas.openxmlformats.org/officeDocument/2006/relationships/slideLayout" Target="../slideLayouts/slideLayout166.xml"/><Relationship Id="rId27" Type="http://schemas.openxmlformats.org/officeDocument/2006/relationships/slideLayout" Target="../slideLayouts/slideLayout167.xml"/><Relationship Id="rId28" Type="http://schemas.openxmlformats.org/officeDocument/2006/relationships/slideLayout" Target="../slideLayouts/slideLayout168.xml"/><Relationship Id="rId29" Type="http://schemas.openxmlformats.org/officeDocument/2006/relationships/slideLayout" Target="../slideLayouts/slideLayout169.xml"/><Relationship Id="rId1" Type="http://schemas.openxmlformats.org/officeDocument/2006/relationships/slideLayout" Target="../slideLayouts/slideLayout141.xml"/><Relationship Id="rId2" Type="http://schemas.openxmlformats.org/officeDocument/2006/relationships/slideLayout" Target="../slideLayouts/slideLayout142.xml"/><Relationship Id="rId3" Type="http://schemas.openxmlformats.org/officeDocument/2006/relationships/slideLayout" Target="../slideLayouts/slideLayout143.xml"/><Relationship Id="rId4" Type="http://schemas.openxmlformats.org/officeDocument/2006/relationships/slideLayout" Target="../slideLayouts/slideLayout144.xml"/><Relationship Id="rId5" Type="http://schemas.openxmlformats.org/officeDocument/2006/relationships/slideLayout" Target="../slideLayouts/slideLayout145.xml"/><Relationship Id="rId30" Type="http://schemas.openxmlformats.org/officeDocument/2006/relationships/slideLayout" Target="../slideLayouts/slideLayout170.xml"/><Relationship Id="rId31" Type="http://schemas.openxmlformats.org/officeDocument/2006/relationships/slideLayout" Target="../slideLayouts/slideLayout171.xml"/><Relationship Id="rId32" Type="http://schemas.openxmlformats.org/officeDocument/2006/relationships/slideLayout" Target="../slideLayouts/slideLayout172.xml"/><Relationship Id="rId9" Type="http://schemas.openxmlformats.org/officeDocument/2006/relationships/slideLayout" Target="../slideLayouts/slideLayout149.xml"/><Relationship Id="rId6" Type="http://schemas.openxmlformats.org/officeDocument/2006/relationships/slideLayout" Target="../slideLayouts/slideLayout146.xml"/><Relationship Id="rId7" Type="http://schemas.openxmlformats.org/officeDocument/2006/relationships/slideLayout" Target="../slideLayouts/slideLayout147.xml"/><Relationship Id="rId8" Type="http://schemas.openxmlformats.org/officeDocument/2006/relationships/slideLayout" Target="../slideLayouts/slideLayout148.xml"/><Relationship Id="rId33" Type="http://schemas.openxmlformats.org/officeDocument/2006/relationships/slideLayout" Target="../slideLayouts/slideLayout173.xml"/><Relationship Id="rId34" Type="http://schemas.openxmlformats.org/officeDocument/2006/relationships/slideLayout" Target="../slideLayouts/slideLayout174.xml"/><Relationship Id="rId35" Type="http://schemas.openxmlformats.org/officeDocument/2006/relationships/slideLayout" Target="../slideLayouts/slideLayout175.xml"/><Relationship Id="rId36" Type="http://schemas.openxmlformats.org/officeDocument/2006/relationships/slideLayout" Target="../slideLayouts/slideLayout176.xml"/><Relationship Id="rId10" Type="http://schemas.openxmlformats.org/officeDocument/2006/relationships/slideLayout" Target="../slideLayouts/slideLayout150.xml"/><Relationship Id="rId11" Type="http://schemas.openxmlformats.org/officeDocument/2006/relationships/slideLayout" Target="../slideLayouts/slideLayout151.xml"/><Relationship Id="rId12" Type="http://schemas.openxmlformats.org/officeDocument/2006/relationships/slideLayout" Target="../slideLayouts/slideLayout152.xml"/><Relationship Id="rId13" Type="http://schemas.openxmlformats.org/officeDocument/2006/relationships/slideLayout" Target="../slideLayouts/slideLayout153.xml"/><Relationship Id="rId14" Type="http://schemas.openxmlformats.org/officeDocument/2006/relationships/slideLayout" Target="../slideLayouts/slideLayout154.xml"/><Relationship Id="rId15" Type="http://schemas.openxmlformats.org/officeDocument/2006/relationships/slideLayout" Target="../slideLayouts/slideLayout155.xml"/><Relationship Id="rId16" Type="http://schemas.openxmlformats.org/officeDocument/2006/relationships/slideLayout" Target="../slideLayouts/slideLayout156.xml"/><Relationship Id="rId17" Type="http://schemas.openxmlformats.org/officeDocument/2006/relationships/slideLayout" Target="../slideLayouts/slideLayout157.xml"/><Relationship Id="rId18" Type="http://schemas.openxmlformats.org/officeDocument/2006/relationships/slideLayout" Target="../slideLayouts/slideLayout158.xml"/><Relationship Id="rId19" Type="http://schemas.openxmlformats.org/officeDocument/2006/relationships/slideLayout" Target="../slideLayouts/slideLayout159.xml"/><Relationship Id="rId3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42" Type="http://schemas.openxmlformats.org/officeDocument/2006/relationships/slideLayout" Target="../slideLayouts/slideLayout318.xml"/><Relationship Id="rId143" Type="http://schemas.openxmlformats.org/officeDocument/2006/relationships/slideLayout" Target="../slideLayouts/slideLayout319.xml"/><Relationship Id="rId144" Type="http://schemas.openxmlformats.org/officeDocument/2006/relationships/slideLayout" Target="../slideLayouts/slideLayout320.xml"/><Relationship Id="rId145" Type="http://schemas.openxmlformats.org/officeDocument/2006/relationships/slideLayout" Target="../slideLayouts/slideLayout321.xml"/><Relationship Id="rId146" Type="http://schemas.openxmlformats.org/officeDocument/2006/relationships/slideLayout" Target="../slideLayouts/slideLayout322.xml"/><Relationship Id="rId147" Type="http://schemas.openxmlformats.org/officeDocument/2006/relationships/slideLayout" Target="../slideLayouts/slideLayout323.xml"/><Relationship Id="rId148" Type="http://schemas.openxmlformats.org/officeDocument/2006/relationships/slideLayout" Target="../slideLayouts/slideLayout324.xml"/><Relationship Id="rId149" Type="http://schemas.openxmlformats.org/officeDocument/2006/relationships/slideLayout" Target="../slideLayouts/slideLayout325.xml"/><Relationship Id="rId40" Type="http://schemas.openxmlformats.org/officeDocument/2006/relationships/slideLayout" Target="../slideLayouts/slideLayout216.xml"/><Relationship Id="rId41" Type="http://schemas.openxmlformats.org/officeDocument/2006/relationships/slideLayout" Target="../slideLayouts/slideLayout217.xml"/><Relationship Id="rId42" Type="http://schemas.openxmlformats.org/officeDocument/2006/relationships/slideLayout" Target="../slideLayouts/slideLayout218.xml"/><Relationship Id="rId43" Type="http://schemas.openxmlformats.org/officeDocument/2006/relationships/slideLayout" Target="../slideLayouts/slideLayout219.xml"/><Relationship Id="rId44" Type="http://schemas.openxmlformats.org/officeDocument/2006/relationships/slideLayout" Target="../slideLayouts/slideLayout220.xml"/><Relationship Id="rId45" Type="http://schemas.openxmlformats.org/officeDocument/2006/relationships/slideLayout" Target="../slideLayouts/slideLayout221.xml"/><Relationship Id="rId46" Type="http://schemas.openxmlformats.org/officeDocument/2006/relationships/slideLayout" Target="../slideLayouts/slideLayout222.xml"/><Relationship Id="rId47" Type="http://schemas.openxmlformats.org/officeDocument/2006/relationships/slideLayout" Target="../slideLayouts/slideLayout223.xml"/><Relationship Id="rId48" Type="http://schemas.openxmlformats.org/officeDocument/2006/relationships/slideLayout" Target="../slideLayouts/slideLayout224.xml"/><Relationship Id="rId49" Type="http://schemas.openxmlformats.org/officeDocument/2006/relationships/slideLayout" Target="../slideLayouts/slideLayout225.xml"/><Relationship Id="rId80" Type="http://schemas.openxmlformats.org/officeDocument/2006/relationships/slideLayout" Target="../slideLayouts/slideLayout256.xml"/><Relationship Id="rId81" Type="http://schemas.openxmlformats.org/officeDocument/2006/relationships/slideLayout" Target="../slideLayouts/slideLayout257.xml"/><Relationship Id="rId82" Type="http://schemas.openxmlformats.org/officeDocument/2006/relationships/slideLayout" Target="../slideLayouts/slideLayout258.xml"/><Relationship Id="rId83" Type="http://schemas.openxmlformats.org/officeDocument/2006/relationships/slideLayout" Target="../slideLayouts/slideLayout259.xml"/><Relationship Id="rId84" Type="http://schemas.openxmlformats.org/officeDocument/2006/relationships/slideLayout" Target="../slideLayouts/slideLayout260.xml"/><Relationship Id="rId85" Type="http://schemas.openxmlformats.org/officeDocument/2006/relationships/slideLayout" Target="../slideLayouts/slideLayout261.xml"/><Relationship Id="rId86" Type="http://schemas.openxmlformats.org/officeDocument/2006/relationships/slideLayout" Target="../slideLayouts/slideLayout262.xml"/><Relationship Id="rId87" Type="http://schemas.openxmlformats.org/officeDocument/2006/relationships/slideLayout" Target="../slideLayouts/slideLayout263.xml"/><Relationship Id="rId88" Type="http://schemas.openxmlformats.org/officeDocument/2006/relationships/slideLayout" Target="../slideLayouts/slideLayout264.xml"/><Relationship Id="rId89" Type="http://schemas.openxmlformats.org/officeDocument/2006/relationships/slideLayout" Target="../slideLayouts/slideLayout265.xml"/><Relationship Id="rId110" Type="http://schemas.openxmlformats.org/officeDocument/2006/relationships/slideLayout" Target="../slideLayouts/slideLayout286.xml"/><Relationship Id="rId111" Type="http://schemas.openxmlformats.org/officeDocument/2006/relationships/slideLayout" Target="../slideLayouts/slideLayout287.xml"/><Relationship Id="rId112" Type="http://schemas.openxmlformats.org/officeDocument/2006/relationships/slideLayout" Target="../slideLayouts/slideLayout288.xml"/><Relationship Id="rId113" Type="http://schemas.openxmlformats.org/officeDocument/2006/relationships/slideLayout" Target="../slideLayouts/slideLayout289.xml"/><Relationship Id="rId114" Type="http://schemas.openxmlformats.org/officeDocument/2006/relationships/slideLayout" Target="../slideLayouts/slideLayout290.xml"/><Relationship Id="rId115" Type="http://schemas.openxmlformats.org/officeDocument/2006/relationships/slideLayout" Target="../slideLayouts/slideLayout291.xml"/><Relationship Id="rId116" Type="http://schemas.openxmlformats.org/officeDocument/2006/relationships/slideLayout" Target="../slideLayouts/slideLayout292.xml"/><Relationship Id="rId117" Type="http://schemas.openxmlformats.org/officeDocument/2006/relationships/slideLayout" Target="../slideLayouts/slideLayout293.xml"/><Relationship Id="rId118" Type="http://schemas.openxmlformats.org/officeDocument/2006/relationships/slideLayout" Target="../slideLayouts/slideLayout294.xml"/><Relationship Id="rId119" Type="http://schemas.openxmlformats.org/officeDocument/2006/relationships/slideLayout" Target="../slideLayouts/slideLayout295.xml"/><Relationship Id="rId150" Type="http://schemas.openxmlformats.org/officeDocument/2006/relationships/slideLayout" Target="../slideLayouts/slideLayout326.xml"/><Relationship Id="rId151" Type="http://schemas.openxmlformats.org/officeDocument/2006/relationships/slideLayout" Target="../slideLayouts/slideLayout327.xml"/><Relationship Id="rId152" Type="http://schemas.openxmlformats.org/officeDocument/2006/relationships/slideLayout" Target="../slideLayouts/slideLayout328.xml"/><Relationship Id="rId10" Type="http://schemas.openxmlformats.org/officeDocument/2006/relationships/slideLayout" Target="../slideLayouts/slideLayout186.xml"/><Relationship Id="rId11" Type="http://schemas.openxmlformats.org/officeDocument/2006/relationships/slideLayout" Target="../slideLayouts/slideLayout187.xml"/><Relationship Id="rId12" Type="http://schemas.openxmlformats.org/officeDocument/2006/relationships/slideLayout" Target="../slideLayouts/slideLayout188.xml"/><Relationship Id="rId13" Type="http://schemas.openxmlformats.org/officeDocument/2006/relationships/slideLayout" Target="../slideLayouts/slideLayout189.xml"/><Relationship Id="rId14" Type="http://schemas.openxmlformats.org/officeDocument/2006/relationships/slideLayout" Target="../slideLayouts/slideLayout190.xml"/><Relationship Id="rId15" Type="http://schemas.openxmlformats.org/officeDocument/2006/relationships/slideLayout" Target="../slideLayouts/slideLayout191.xml"/><Relationship Id="rId16" Type="http://schemas.openxmlformats.org/officeDocument/2006/relationships/slideLayout" Target="../slideLayouts/slideLayout192.xml"/><Relationship Id="rId17" Type="http://schemas.openxmlformats.org/officeDocument/2006/relationships/slideLayout" Target="../slideLayouts/slideLayout193.xml"/><Relationship Id="rId18" Type="http://schemas.openxmlformats.org/officeDocument/2006/relationships/slideLayout" Target="../slideLayouts/slideLayout194.xml"/><Relationship Id="rId19" Type="http://schemas.openxmlformats.org/officeDocument/2006/relationships/slideLayout" Target="../slideLayouts/slideLayout195.xml"/><Relationship Id="rId153" Type="http://schemas.openxmlformats.org/officeDocument/2006/relationships/slideLayout" Target="../slideLayouts/slideLayout329.xml"/><Relationship Id="rId154" Type="http://schemas.openxmlformats.org/officeDocument/2006/relationships/slideLayout" Target="../slideLayouts/slideLayout330.xml"/><Relationship Id="rId155" Type="http://schemas.openxmlformats.org/officeDocument/2006/relationships/slideLayout" Target="../slideLayouts/slideLayout331.xml"/><Relationship Id="rId156" Type="http://schemas.openxmlformats.org/officeDocument/2006/relationships/slideLayout" Target="../slideLayouts/slideLayout332.xml"/><Relationship Id="rId157" Type="http://schemas.openxmlformats.org/officeDocument/2006/relationships/slideLayout" Target="../slideLayouts/slideLayout333.xml"/><Relationship Id="rId158" Type="http://schemas.openxmlformats.org/officeDocument/2006/relationships/slideLayout" Target="../slideLayouts/slideLayout334.xml"/><Relationship Id="rId159" Type="http://schemas.openxmlformats.org/officeDocument/2006/relationships/slideLayout" Target="../slideLayouts/slideLayout335.xml"/><Relationship Id="rId50" Type="http://schemas.openxmlformats.org/officeDocument/2006/relationships/slideLayout" Target="../slideLayouts/slideLayout226.xml"/><Relationship Id="rId51" Type="http://schemas.openxmlformats.org/officeDocument/2006/relationships/slideLayout" Target="../slideLayouts/slideLayout227.xml"/><Relationship Id="rId52" Type="http://schemas.openxmlformats.org/officeDocument/2006/relationships/slideLayout" Target="../slideLayouts/slideLayout228.xml"/><Relationship Id="rId53" Type="http://schemas.openxmlformats.org/officeDocument/2006/relationships/slideLayout" Target="../slideLayouts/slideLayout229.xml"/><Relationship Id="rId54" Type="http://schemas.openxmlformats.org/officeDocument/2006/relationships/slideLayout" Target="../slideLayouts/slideLayout230.xml"/><Relationship Id="rId55" Type="http://schemas.openxmlformats.org/officeDocument/2006/relationships/slideLayout" Target="../slideLayouts/slideLayout231.xml"/><Relationship Id="rId56" Type="http://schemas.openxmlformats.org/officeDocument/2006/relationships/slideLayout" Target="../slideLayouts/slideLayout232.xml"/><Relationship Id="rId57" Type="http://schemas.openxmlformats.org/officeDocument/2006/relationships/slideLayout" Target="../slideLayouts/slideLayout233.xml"/><Relationship Id="rId58" Type="http://schemas.openxmlformats.org/officeDocument/2006/relationships/slideLayout" Target="../slideLayouts/slideLayout234.xml"/><Relationship Id="rId59" Type="http://schemas.openxmlformats.org/officeDocument/2006/relationships/slideLayout" Target="../slideLayouts/slideLayout235.xml"/><Relationship Id="rId90" Type="http://schemas.openxmlformats.org/officeDocument/2006/relationships/slideLayout" Target="../slideLayouts/slideLayout266.xml"/><Relationship Id="rId91" Type="http://schemas.openxmlformats.org/officeDocument/2006/relationships/slideLayout" Target="../slideLayouts/slideLayout267.xml"/><Relationship Id="rId92" Type="http://schemas.openxmlformats.org/officeDocument/2006/relationships/slideLayout" Target="../slideLayouts/slideLayout268.xml"/><Relationship Id="rId93" Type="http://schemas.openxmlformats.org/officeDocument/2006/relationships/slideLayout" Target="../slideLayouts/slideLayout269.xml"/><Relationship Id="rId94" Type="http://schemas.openxmlformats.org/officeDocument/2006/relationships/slideLayout" Target="../slideLayouts/slideLayout270.xml"/><Relationship Id="rId95" Type="http://schemas.openxmlformats.org/officeDocument/2006/relationships/slideLayout" Target="../slideLayouts/slideLayout271.xml"/><Relationship Id="rId96" Type="http://schemas.openxmlformats.org/officeDocument/2006/relationships/slideLayout" Target="../slideLayouts/slideLayout272.xml"/><Relationship Id="rId97" Type="http://schemas.openxmlformats.org/officeDocument/2006/relationships/slideLayout" Target="../slideLayouts/slideLayout273.xml"/><Relationship Id="rId98" Type="http://schemas.openxmlformats.org/officeDocument/2006/relationships/slideLayout" Target="../slideLayouts/slideLayout274.xml"/><Relationship Id="rId99" Type="http://schemas.openxmlformats.org/officeDocument/2006/relationships/slideLayout" Target="../slideLayouts/slideLayout275.xml"/><Relationship Id="rId120" Type="http://schemas.openxmlformats.org/officeDocument/2006/relationships/slideLayout" Target="../slideLayouts/slideLayout296.xml"/><Relationship Id="rId121" Type="http://schemas.openxmlformats.org/officeDocument/2006/relationships/slideLayout" Target="../slideLayouts/slideLayout297.xml"/><Relationship Id="rId122" Type="http://schemas.openxmlformats.org/officeDocument/2006/relationships/slideLayout" Target="../slideLayouts/slideLayout298.xml"/><Relationship Id="rId123" Type="http://schemas.openxmlformats.org/officeDocument/2006/relationships/slideLayout" Target="../slideLayouts/slideLayout299.xml"/><Relationship Id="rId124" Type="http://schemas.openxmlformats.org/officeDocument/2006/relationships/slideLayout" Target="../slideLayouts/slideLayout300.xml"/><Relationship Id="rId125" Type="http://schemas.openxmlformats.org/officeDocument/2006/relationships/slideLayout" Target="../slideLayouts/slideLayout301.xml"/><Relationship Id="rId126" Type="http://schemas.openxmlformats.org/officeDocument/2006/relationships/slideLayout" Target="../slideLayouts/slideLayout302.xml"/><Relationship Id="rId127" Type="http://schemas.openxmlformats.org/officeDocument/2006/relationships/slideLayout" Target="../slideLayouts/slideLayout303.xml"/><Relationship Id="rId128" Type="http://schemas.openxmlformats.org/officeDocument/2006/relationships/slideLayout" Target="../slideLayouts/slideLayout304.xml"/><Relationship Id="rId129" Type="http://schemas.openxmlformats.org/officeDocument/2006/relationships/slideLayout" Target="../slideLayouts/slideLayout305.xml"/><Relationship Id="rId160" Type="http://schemas.openxmlformats.org/officeDocument/2006/relationships/slideLayout" Target="../slideLayouts/slideLayout336.xml"/><Relationship Id="rId161" Type="http://schemas.openxmlformats.org/officeDocument/2006/relationships/slideLayout" Target="../slideLayouts/slideLayout337.xml"/><Relationship Id="rId162" Type="http://schemas.openxmlformats.org/officeDocument/2006/relationships/theme" Target="../theme/theme6.xml"/><Relationship Id="rId20" Type="http://schemas.openxmlformats.org/officeDocument/2006/relationships/slideLayout" Target="../slideLayouts/slideLayout196.xml"/><Relationship Id="rId21" Type="http://schemas.openxmlformats.org/officeDocument/2006/relationships/slideLayout" Target="../slideLayouts/slideLayout197.xml"/><Relationship Id="rId22" Type="http://schemas.openxmlformats.org/officeDocument/2006/relationships/slideLayout" Target="../slideLayouts/slideLayout198.xml"/><Relationship Id="rId23" Type="http://schemas.openxmlformats.org/officeDocument/2006/relationships/slideLayout" Target="../slideLayouts/slideLayout199.xml"/><Relationship Id="rId24" Type="http://schemas.openxmlformats.org/officeDocument/2006/relationships/slideLayout" Target="../slideLayouts/slideLayout200.xml"/><Relationship Id="rId25" Type="http://schemas.openxmlformats.org/officeDocument/2006/relationships/slideLayout" Target="../slideLayouts/slideLayout201.xml"/><Relationship Id="rId26" Type="http://schemas.openxmlformats.org/officeDocument/2006/relationships/slideLayout" Target="../slideLayouts/slideLayout202.xml"/><Relationship Id="rId27" Type="http://schemas.openxmlformats.org/officeDocument/2006/relationships/slideLayout" Target="../slideLayouts/slideLayout203.xml"/><Relationship Id="rId28" Type="http://schemas.openxmlformats.org/officeDocument/2006/relationships/slideLayout" Target="../slideLayouts/slideLayout204.xml"/><Relationship Id="rId29" Type="http://schemas.openxmlformats.org/officeDocument/2006/relationships/slideLayout" Target="../slideLayouts/slideLayout205.xml"/><Relationship Id="rId60" Type="http://schemas.openxmlformats.org/officeDocument/2006/relationships/slideLayout" Target="../slideLayouts/slideLayout236.xml"/><Relationship Id="rId61" Type="http://schemas.openxmlformats.org/officeDocument/2006/relationships/slideLayout" Target="../slideLayouts/slideLayout237.xml"/><Relationship Id="rId62" Type="http://schemas.openxmlformats.org/officeDocument/2006/relationships/slideLayout" Target="../slideLayouts/slideLayout238.xml"/><Relationship Id="rId63" Type="http://schemas.openxmlformats.org/officeDocument/2006/relationships/slideLayout" Target="../slideLayouts/slideLayout239.xml"/><Relationship Id="rId64" Type="http://schemas.openxmlformats.org/officeDocument/2006/relationships/slideLayout" Target="../slideLayouts/slideLayout240.xml"/><Relationship Id="rId65" Type="http://schemas.openxmlformats.org/officeDocument/2006/relationships/slideLayout" Target="../slideLayouts/slideLayout241.xml"/><Relationship Id="rId66" Type="http://schemas.openxmlformats.org/officeDocument/2006/relationships/slideLayout" Target="../slideLayouts/slideLayout242.xml"/><Relationship Id="rId67" Type="http://schemas.openxmlformats.org/officeDocument/2006/relationships/slideLayout" Target="../slideLayouts/slideLayout243.xml"/><Relationship Id="rId68" Type="http://schemas.openxmlformats.org/officeDocument/2006/relationships/slideLayout" Target="../slideLayouts/slideLayout244.xml"/><Relationship Id="rId69" Type="http://schemas.openxmlformats.org/officeDocument/2006/relationships/slideLayout" Target="../slideLayouts/slideLayout245.xml"/><Relationship Id="rId130" Type="http://schemas.openxmlformats.org/officeDocument/2006/relationships/slideLayout" Target="../slideLayouts/slideLayout306.xml"/><Relationship Id="rId131" Type="http://schemas.openxmlformats.org/officeDocument/2006/relationships/slideLayout" Target="../slideLayouts/slideLayout307.xml"/><Relationship Id="rId132" Type="http://schemas.openxmlformats.org/officeDocument/2006/relationships/slideLayout" Target="../slideLayouts/slideLayout308.xml"/><Relationship Id="rId133" Type="http://schemas.openxmlformats.org/officeDocument/2006/relationships/slideLayout" Target="../slideLayouts/slideLayout309.xml"/><Relationship Id="rId134" Type="http://schemas.openxmlformats.org/officeDocument/2006/relationships/slideLayout" Target="../slideLayouts/slideLayout310.xml"/><Relationship Id="rId135" Type="http://schemas.openxmlformats.org/officeDocument/2006/relationships/slideLayout" Target="../slideLayouts/slideLayout311.xml"/><Relationship Id="rId136" Type="http://schemas.openxmlformats.org/officeDocument/2006/relationships/slideLayout" Target="../slideLayouts/slideLayout312.xml"/><Relationship Id="rId137" Type="http://schemas.openxmlformats.org/officeDocument/2006/relationships/slideLayout" Target="../slideLayouts/slideLayout313.xml"/><Relationship Id="rId138" Type="http://schemas.openxmlformats.org/officeDocument/2006/relationships/slideLayout" Target="../slideLayouts/slideLayout314.xml"/><Relationship Id="rId139" Type="http://schemas.openxmlformats.org/officeDocument/2006/relationships/slideLayout" Target="../slideLayouts/slideLayout315.xml"/><Relationship Id="rId30" Type="http://schemas.openxmlformats.org/officeDocument/2006/relationships/slideLayout" Target="../slideLayouts/slideLayout206.xml"/><Relationship Id="rId31" Type="http://schemas.openxmlformats.org/officeDocument/2006/relationships/slideLayout" Target="../slideLayouts/slideLayout207.xml"/><Relationship Id="rId32" Type="http://schemas.openxmlformats.org/officeDocument/2006/relationships/slideLayout" Target="../slideLayouts/slideLayout208.xml"/><Relationship Id="rId33" Type="http://schemas.openxmlformats.org/officeDocument/2006/relationships/slideLayout" Target="../slideLayouts/slideLayout209.xml"/><Relationship Id="rId34" Type="http://schemas.openxmlformats.org/officeDocument/2006/relationships/slideLayout" Target="../slideLayouts/slideLayout210.xml"/><Relationship Id="rId35" Type="http://schemas.openxmlformats.org/officeDocument/2006/relationships/slideLayout" Target="../slideLayouts/slideLayout211.xml"/><Relationship Id="rId36" Type="http://schemas.openxmlformats.org/officeDocument/2006/relationships/slideLayout" Target="../slideLayouts/slideLayout212.xml"/><Relationship Id="rId37" Type="http://schemas.openxmlformats.org/officeDocument/2006/relationships/slideLayout" Target="../slideLayouts/slideLayout213.xml"/><Relationship Id="rId38" Type="http://schemas.openxmlformats.org/officeDocument/2006/relationships/slideLayout" Target="../slideLayouts/slideLayout214.xml"/><Relationship Id="rId39" Type="http://schemas.openxmlformats.org/officeDocument/2006/relationships/slideLayout" Target="../slideLayouts/slideLayout215.xml"/><Relationship Id="rId70" Type="http://schemas.openxmlformats.org/officeDocument/2006/relationships/slideLayout" Target="../slideLayouts/slideLayout246.xml"/><Relationship Id="rId71" Type="http://schemas.openxmlformats.org/officeDocument/2006/relationships/slideLayout" Target="../slideLayouts/slideLayout247.xml"/><Relationship Id="rId72" Type="http://schemas.openxmlformats.org/officeDocument/2006/relationships/slideLayout" Target="../slideLayouts/slideLayout248.xml"/><Relationship Id="rId73" Type="http://schemas.openxmlformats.org/officeDocument/2006/relationships/slideLayout" Target="../slideLayouts/slideLayout249.xml"/><Relationship Id="rId74" Type="http://schemas.openxmlformats.org/officeDocument/2006/relationships/slideLayout" Target="../slideLayouts/slideLayout250.xml"/><Relationship Id="rId75" Type="http://schemas.openxmlformats.org/officeDocument/2006/relationships/slideLayout" Target="../slideLayouts/slideLayout251.xml"/><Relationship Id="rId76" Type="http://schemas.openxmlformats.org/officeDocument/2006/relationships/slideLayout" Target="../slideLayouts/slideLayout252.xml"/><Relationship Id="rId77" Type="http://schemas.openxmlformats.org/officeDocument/2006/relationships/slideLayout" Target="../slideLayouts/slideLayout253.xml"/><Relationship Id="rId78" Type="http://schemas.openxmlformats.org/officeDocument/2006/relationships/slideLayout" Target="../slideLayouts/slideLayout254.xml"/><Relationship Id="rId79" Type="http://schemas.openxmlformats.org/officeDocument/2006/relationships/slideLayout" Target="../slideLayouts/slideLayout255.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100" Type="http://schemas.openxmlformats.org/officeDocument/2006/relationships/slideLayout" Target="../slideLayouts/slideLayout276.xml"/><Relationship Id="rId101" Type="http://schemas.openxmlformats.org/officeDocument/2006/relationships/slideLayout" Target="../slideLayouts/slideLayout277.xml"/><Relationship Id="rId102" Type="http://schemas.openxmlformats.org/officeDocument/2006/relationships/slideLayout" Target="../slideLayouts/slideLayout278.xml"/><Relationship Id="rId103" Type="http://schemas.openxmlformats.org/officeDocument/2006/relationships/slideLayout" Target="../slideLayouts/slideLayout279.xml"/><Relationship Id="rId104" Type="http://schemas.openxmlformats.org/officeDocument/2006/relationships/slideLayout" Target="../slideLayouts/slideLayout280.xml"/><Relationship Id="rId105" Type="http://schemas.openxmlformats.org/officeDocument/2006/relationships/slideLayout" Target="../slideLayouts/slideLayout281.xml"/><Relationship Id="rId106" Type="http://schemas.openxmlformats.org/officeDocument/2006/relationships/slideLayout" Target="../slideLayouts/slideLayout282.xml"/><Relationship Id="rId107" Type="http://schemas.openxmlformats.org/officeDocument/2006/relationships/slideLayout" Target="../slideLayouts/slideLayout283.xml"/><Relationship Id="rId108" Type="http://schemas.openxmlformats.org/officeDocument/2006/relationships/slideLayout" Target="../slideLayouts/slideLayout284.xml"/><Relationship Id="rId109" Type="http://schemas.openxmlformats.org/officeDocument/2006/relationships/slideLayout" Target="../slideLayouts/slideLayout285.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40" Type="http://schemas.openxmlformats.org/officeDocument/2006/relationships/slideLayout" Target="../slideLayouts/slideLayout316.xml"/><Relationship Id="rId141" Type="http://schemas.openxmlformats.org/officeDocument/2006/relationships/slideLayout" Target="../slideLayouts/slideLayout3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3" name="Espace réservé du texte 2"/>
          <p:cNvSpPr>
            <a:spLocks noGrp="1"/>
          </p:cNvSpPr>
          <p:nvPr>
            <p:ph type="body" idx="1"/>
          </p:nvPr>
        </p:nvSpPr>
        <p:spPr>
          <a:xfrm>
            <a:off x="558799" y="1518285"/>
            <a:ext cx="5311775" cy="4892040"/>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5"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cxnSp>
        <p:nvCxnSpPr>
          <p:cNvPr id="8" name="Connecteur droit 7"/>
          <p:cNvCxnSpPr/>
          <p:nvPr/>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17-08-04</a:t>
            </a:fld>
            <a:endParaRPr lang="en-CA">
              <a:solidFill>
                <a:srgbClr val="000000">
                  <a:tint val="75000"/>
                </a:srgbClr>
              </a:solidFill>
            </a:endParaRPr>
          </a:p>
        </p:txBody>
      </p:sp>
    </p:spTree>
    <p:extLst>
      <p:ext uri="{BB962C8B-B14F-4D97-AF65-F5344CB8AC3E}">
        <p14:creationId xmlns:p14="http://schemas.microsoft.com/office/powerpoint/2010/main" val="5116748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6" r:id="rId32"/>
    <p:sldLayoutId id="2147483727" r:id="rId33"/>
    <p:sldLayoutId id="2147483728" r:id="rId34"/>
    <p:sldLayoutId id="2147483729" r:id="rId35"/>
    <p:sldLayoutId id="2147483730" r:id="rId36"/>
    <p:sldLayoutId id="2147483731" r:id="rId37"/>
    <p:sldLayoutId id="2147483732" r:id="rId38"/>
    <p:sldLayoutId id="2147483733" r:id="rId39"/>
    <p:sldLayoutId id="2147483734" r:id="rId40"/>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chemeClr val="bg2"/>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chemeClr val="bg2"/>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3" name="Espace réservé du texte 2"/>
          <p:cNvSpPr>
            <a:spLocks noGrp="1"/>
          </p:cNvSpPr>
          <p:nvPr>
            <p:ph type="body" idx="1"/>
          </p:nvPr>
        </p:nvSpPr>
        <p:spPr>
          <a:xfrm>
            <a:off x="558799" y="1518285"/>
            <a:ext cx="5311775" cy="4892040"/>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5"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cxnSp>
        <p:nvCxnSpPr>
          <p:cNvPr id="8" name="Connecteur droit 7"/>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F7F7F"/>
              </a:solidFill>
            </a:endParaRPr>
          </a:p>
        </p:txBody>
      </p:sp>
      <p:sp>
        <p:nvSpPr>
          <p:cNvPr id="2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17-08-04</a:t>
            </a:fld>
            <a:endParaRPr lang="en-CA">
              <a:solidFill>
                <a:srgbClr val="000000">
                  <a:tint val="75000"/>
                </a:srgbClr>
              </a:solidFill>
            </a:endParaRPr>
          </a:p>
        </p:txBody>
      </p:sp>
    </p:spTree>
    <p:extLst>
      <p:ext uri="{BB962C8B-B14F-4D97-AF65-F5344CB8AC3E}">
        <p14:creationId xmlns:p14="http://schemas.microsoft.com/office/powerpoint/2010/main" val="307198339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 id="2147483806" r:id="rId30"/>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1800" b="1" kern="1200">
          <a:solidFill>
            <a:srgbClr val="E31836"/>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rgbClr val="7F7F7F"/>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rgbClr val="7F7F7F"/>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3" name="Espace réservé du texte 2"/>
          <p:cNvSpPr>
            <a:spLocks noGrp="1"/>
          </p:cNvSpPr>
          <p:nvPr>
            <p:ph type="body" idx="1"/>
          </p:nvPr>
        </p:nvSpPr>
        <p:spPr>
          <a:xfrm>
            <a:off x="558799" y="1518285"/>
            <a:ext cx="5311775" cy="4892040"/>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5"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cxnSp>
        <p:nvCxnSpPr>
          <p:cNvPr id="8" name="Connecteur droit 7"/>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F7F7F"/>
              </a:solidFill>
            </a:endParaRPr>
          </a:p>
        </p:txBody>
      </p:sp>
      <p:sp>
        <p:nvSpPr>
          <p:cNvPr id="2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DFCB8B95-51E8-459B-952B-B3E504C6B567}" type="datetime1">
              <a:rPr lang="fr-FR" smtClean="0">
                <a:solidFill>
                  <a:srgbClr val="000000">
                    <a:tint val="75000"/>
                  </a:srgbClr>
                </a:solidFill>
              </a:rPr>
              <a:pPr/>
              <a:t>17-08-04</a:t>
            </a:fld>
            <a:endParaRPr lang="en-CA">
              <a:solidFill>
                <a:srgbClr val="000000">
                  <a:tint val="75000"/>
                </a:srgbClr>
              </a:solidFill>
            </a:endParaRPr>
          </a:p>
        </p:txBody>
      </p:sp>
    </p:spTree>
    <p:extLst>
      <p:ext uri="{BB962C8B-B14F-4D97-AF65-F5344CB8AC3E}">
        <p14:creationId xmlns:p14="http://schemas.microsoft.com/office/powerpoint/2010/main" val="2916222356"/>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 id="2147483936" r:id="rId18"/>
    <p:sldLayoutId id="2147483937" r:id="rId19"/>
    <p:sldLayoutId id="2147483938" r:id="rId20"/>
    <p:sldLayoutId id="2147483939" r:id="rId21"/>
    <p:sldLayoutId id="2147483940" r:id="rId22"/>
    <p:sldLayoutId id="2147483941" r:id="rId23"/>
    <p:sldLayoutId id="2147483942" r:id="rId24"/>
    <p:sldLayoutId id="2147483943" r:id="rId25"/>
    <p:sldLayoutId id="2147483944" r:id="rId26"/>
    <p:sldLayoutId id="2147483945" r:id="rId27"/>
    <p:sldLayoutId id="2147483946" r:id="rId28"/>
    <p:sldLayoutId id="2147483947" r:id="rId29"/>
    <p:sldLayoutId id="2147483948" r:id="rId30"/>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1800" b="1" kern="1200">
          <a:solidFill>
            <a:srgbClr val="E31836"/>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rgbClr val="7F7F7F"/>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rgbClr val="7F7F7F"/>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en-CA" dirty="0" err="1" smtClean="0"/>
              <a:t>Cliquez</a:t>
            </a:r>
            <a:r>
              <a:rPr lang="en-CA" dirty="0" smtClean="0"/>
              <a:t> </a:t>
            </a:r>
            <a:r>
              <a:rPr lang="en-CA" dirty="0" err="1" smtClean="0"/>
              <a:t>ici</a:t>
            </a:r>
            <a:r>
              <a:rPr lang="en-CA" dirty="0" smtClean="0"/>
              <a:t> pour modifier le style du </a:t>
            </a:r>
            <a:r>
              <a:rPr lang="en-CA" dirty="0" err="1" smtClean="0"/>
              <a:t>texte</a:t>
            </a:r>
            <a:endParaRPr lang="en-CA" dirty="0"/>
          </a:p>
        </p:txBody>
      </p:sp>
      <p:sp>
        <p:nvSpPr>
          <p:cNvPr id="3" name="Espace réservé du texte 2"/>
          <p:cNvSpPr>
            <a:spLocks noGrp="1"/>
          </p:cNvSpPr>
          <p:nvPr>
            <p:ph type="body" idx="1"/>
          </p:nvPr>
        </p:nvSpPr>
        <p:spPr>
          <a:xfrm>
            <a:off x="558799" y="1518285"/>
            <a:ext cx="5311775" cy="4892040"/>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5"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cxnSp>
        <p:nvCxnSpPr>
          <p:cNvPr id="8" name="Connecteur droit 7"/>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F7F7F"/>
              </a:solidFill>
            </a:endParaRPr>
          </a:p>
        </p:txBody>
      </p:sp>
      <p:sp>
        <p:nvSpPr>
          <p:cNvPr id="2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17-08-04</a:t>
            </a:fld>
            <a:endParaRPr lang="en-CA">
              <a:solidFill>
                <a:srgbClr val="000000">
                  <a:tint val="75000"/>
                </a:srgbClr>
              </a:solidFill>
            </a:endParaRPr>
          </a:p>
        </p:txBody>
      </p:sp>
    </p:spTree>
    <p:extLst>
      <p:ext uri="{BB962C8B-B14F-4D97-AF65-F5344CB8AC3E}">
        <p14:creationId xmlns:p14="http://schemas.microsoft.com/office/powerpoint/2010/main" val="1864973624"/>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 id="2147484127" r:id="rId16"/>
    <p:sldLayoutId id="2147484128" r:id="rId17"/>
    <p:sldLayoutId id="2147484129" r:id="rId18"/>
    <p:sldLayoutId id="2147484130" r:id="rId19"/>
    <p:sldLayoutId id="2147484131" r:id="rId20"/>
    <p:sldLayoutId id="2147484132" r:id="rId21"/>
    <p:sldLayoutId id="2147484133" r:id="rId22"/>
    <p:sldLayoutId id="2147484134" r:id="rId23"/>
    <p:sldLayoutId id="2147484135" r:id="rId24"/>
    <p:sldLayoutId id="2147484136" r:id="rId25"/>
    <p:sldLayoutId id="2147484137" r:id="rId26"/>
    <p:sldLayoutId id="2147484138" r:id="rId27"/>
    <p:sldLayoutId id="2147484139" r:id="rId28"/>
    <p:sldLayoutId id="2147484140" r:id="rId29"/>
    <p:sldLayoutId id="2147484141" r:id="rId30"/>
    <p:sldLayoutId id="2147484142" r:id="rId31"/>
    <p:sldLayoutId id="2147484143" r:id="rId32"/>
    <p:sldLayoutId id="2147484144" r:id="rId33"/>
    <p:sldLayoutId id="2147484145" r:id="rId34"/>
    <p:sldLayoutId id="2147484146" r:id="rId35"/>
    <p:sldLayoutId id="2147484147" r:id="rId36"/>
    <p:sldLayoutId id="2147484148" r:id="rId37"/>
    <p:sldLayoutId id="2147484149" r:id="rId38"/>
    <p:sldLayoutId id="2147484150" r:id="rId39"/>
    <p:sldLayoutId id="2147484151" r:id="rId40"/>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1800" b="1" kern="1200" baseline="0">
          <a:solidFill>
            <a:srgbClr val="B5CC22"/>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rgbClr val="7F7F7F"/>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rgbClr val="7F7F7F"/>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558800" y="373063"/>
            <a:ext cx="5311775" cy="63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fr-FR" smtClean="0"/>
              <a:t>CLIQUEZ POUR MODIFIER LE STYLE DU TITRE</a:t>
            </a:r>
            <a:endParaRPr lang="en-CA" smtClean="0"/>
          </a:p>
        </p:txBody>
      </p:sp>
      <p:sp>
        <p:nvSpPr>
          <p:cNvPr id="1027" name="Espace réservé du texte 2"/>
          <p:cNvSpPr>
            <a:spLocks noGrp="1"/>
          </p:cNvSpPr>
          <p:nvPr>
            <p:ph type="body" idx="1"/>
          </p:nvPr>
        </p:nvSpPr>
        <p:spPr bwMode="auto">
          <a:xfrm>
            <a:off x="558800" y="1517650"/>
            <a:ext cx="531177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5" name="Espace réservé du pied de page 4"/>
          <p:cNvSpPr>
            <a:spLocks noGrp="1"/>
          </p:cNvSpPr>
          <p:nvPr>
            <p:ph type="ftr" sz="quarter" idx="3"/>
          </p:nvPr>
        </p:nvSpPr>
        <p:spPr>
          <a:xfrm>
            <a:off x="558800" y="6483350"/>
            <a:ext cx="2560638" cy="238125"/>
          </a:xfrm>
          <a:prstGeom prst="rect">
            <a:avLst/>
          </a:prstGeom>
        </p:spPr>
        <p:txBody>
          <a:bodyPr vert="horz" lIns="0" tIns="0" rIns="0" bIns="0" rtlCol="0" anchor="ctr"/>
          <a:lstStyle>
            <a:lvl1pPr algn="l" fontAlgn="auto">
              <a:spcBef>
                <a:spcPts val="0"/>
              </a:spcBef>
              <a:spcAft>
                <a:spcPts val="0"/>
              </a:spcAft>
              <a:defRPr sz="1000">
                <a:solidFill>
                  <a:schemeClr val="tx1">
                    <a:tint val="75000"/>
                  </a:schemeClr>
                </a:solidFill>
                <a:latin typeface="Arial Narrow" pitchFamily="34" charset="0"/>
                <a:cs typeface="+mn-cs"/>
              </a:defRPr>
            </a:lvl1pPr>
          </a:lstStyle>
          <a:p>
            <a:pPr>
              <a:defRPr/>
            </a:pPr>
            <a:r>
              <a:rPr lang="en-CA" dirty="0">
                <a:solidFill>
                  <a:srgbClr val="000000">
                    <a:tint val="75000"/>
                  </a:srgbClr>
                </a:solidFill>
              </a:rPr>
              <a:t>CROP</a:t>
            </a:r>
          </a:p>
        </p:txBody>
      </p:sp>
      <p:sp>
        <p:nvSpPr>
          <p:cNvPr id="6" name="Espace réservé du numéro de diapositive 5"/>
          <p:cNvSpPr>
            <a:spLocks noGrp="1"/>
          </p:cNvSpPr>
          <p:nvPr>
            <p:ph type="sldNum" sz="quarter" idx="4"/>
          </p:nvPr>
        </p:nvSpPr>
        <p:spPr>
          <a:xfrm>
            <a:off x="5989638" y="6483350"/>
            <a:ext cx="2597150" cy="238125"/>
          </a:xfrm>
          <a:prstGeom prst="rect">
            <a:avLst/>
          </a:prstGeom>
        </p:spPr>
        <p:txBody>
          <a:bodyPr vert="horz" lIns="0" tIns="0" rIns="0" bIns="0" rtlCol="0" anchor="ctr"/>
          <a:lstStyle>
            <a:lvl1pPr algn="r" fontAlgn="auto">
              <a:spcBef>
                <a:spcPts val="0"/>
              </a:spcBef>
              <a:spcAft>
                <a:spcPts val="0"/>
              </a:spcAft>
              <a:defRPr sz="1000">
                <a:solidFill>
                  <a:schemeClr val="tx1">
                    <a:tint val="75000"/>
                  </a:schemeClr>
                </a:solidFill>
                <a:latin typeface="Arial Narrow" pitchFamily="34" charset="0"/>
                <a:cs typeface="+mn-cs"/>
              </a:defRPr>
            </a:lvl1pPr>
          </a:lstStyle>
          <a:p>
            <a:pPr>
              <a:defRPr/>
            </a:pPr>
            <a:fld id="{0C7B244A-80AA-4673-A27D-0A019959D5E8}" type="slidenum">
              <a:rPr lang="en-CA">
                <a:solidFill>
                  <a:srgbClr val="000000">
                    <a:tint val="75000"/>
                  </a:srgbClr>
                </a:solidFill>
              </a:rPr>
              <a:pPr>
                <a:defRPr/>
              </a:pPr>
              <a:t>‹#›</a:t>
            </a:fld>
            <a:endParaRPr lang="en-CA" dirty="0">
              <a:solidFill>
                <a:srgbClr val="000000">
                  <a:tint val="75000"/>
                </a:srgbClr>
              </a:solidFill>
            </a:endParaRPr>
          </a:p>
        </p:txBody>
      </p:sp>
      <p:cxnSp>
        <p:nvCxnSpPr>
          <p:cNvPr id="8" name="Connecteur droit 7"/>
          <p:cNvCxnSpPr/>
          <p:nvPr/>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e la date 19"/>
          <p:cNvSpPr>
            <a:spLocks noGrp="1"/>
          </p:cNvSpPr>
          <p:nvPr>
            <p:ph type="dt" sz="half" idx="2"/>
          </p:nvPr>
        </p:nvSpPr>
        <p:spPr>
          <a:xfrm>
            <a:off x="3273425" y="6483350"/>
            <a:ext cx="2560638" cy="238125"/>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fontAlgn="auto">
              <a:spcBef>
                <a:spcPts val="0"/>
              </a:spcBef>
              <a:spcAft>
                <a:spcPts val="0"/>
              </a:spcAft>
              <a:defRPr sz="1000">
                <a:solidFill>
                  <a:schemeClr val="tx1">
                    <a:tint val="75000"/>
                  </a:schemeClr>
                </a:solidFill>
                <a:latin typeface="Arial Narrow" pitchFamily="34" charset="0"/>
                <a:cs typeface="Arial" pitchFamily="34" charset="0"/>
              </a:defRPr>
            </a:lvl1pPr>
          </a:lstStyle>
          <a:p>
            <a:pPr>
              <a:defRPr/>
            </a:pPr>
            <a:fld id="{B1F76D0E-28C8-480E-A52F-B51E620BAE30}" type="datetime1">
              <a:rPr lang="fr-FR">
                <a:solidFill>
                  <a:srgbClr val="000000">
                    <a:tint val="75000"/>
                  </a:srgbClr>
                </a:solidFill>
              </a:rPr>
              <a:pPr>
                <a:defRPr/>
              </a:pPr>
              <a:t>17-08-04</a:t>
            </a:fld>
            <a:endParaRPr lang="en-CA" dirty="0">
              <a:solidFill>
                <a:srgbClr val="000000">
                  <a:tint val="75000"/>
                </a:srgbClr>
              </a:solidFill>
            </a:endParaRPr>
          </a:p>
        </p:txBody>
      </p:sp>
    </p:spTree>
    <p:extLst>
      <p:ext uri="{BB962C8B-B14F-4D97-AF65-F5344CB8AC3E}">
        <p14:creationId xmlns:p14="http://schemas.microsoft.com/office/powerpoint/2010/main" val="473098083"/>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 id="2147484165" r:id="rId13"/>
    <p:sldLayoutId id="2147484166" r:id="rId14"/>
    <p:sldLayoutId id="2147484167" r:id="rId15"/>
    <p:sldLayoutId id="2147484168" r:id="rId16"/>
    <p:sldLayoutId id="2147484169" r:id="rId17"/>
    <p:sldLayoutId id="2147484170" r:id="rId18"/>
    <p:sldLayoutId id="2147484171" r:id="rId19"/>
    <p:sldLayoutId id="2147484172" r:id="rId20"/>
    <p:sldLayoutId id="2147484173" r:id="rId21"/>
    <p:sldLayoutId id="2147484174" r:id="rId22"/>
    <p:sldLayoutId id="2147484175" r:id="rId23"/>
    <p:sldLayoutId id="2147484176" r:id="rId24"/>
    <p:sldLayoutId id="2147484177" r:id="rId25"/>
    <p:sldLayoutId id="2147484178" r:id="rId26"/>
    <p:sldLayoutId id="2147484179" r:id="rId27"/>
    <p:sldLayoutId id="2147484180" r:id="rId28"/>
    <p:sldLayoutId id="2147484181" r:id="rId29"/>
    <p:sldLayoutId id="2147484182" r:id="rId30"/>
    <p:sldLayoutId id="2147484183" r:id="rId31"/>
    <p:sldLayoutId id="2147484184" r:id="rId32"/>
    <p:sldLayoutId id="2147484185" r:id="rId33"/>
    <p:sldLayoutId id="2147484186" r:id="rId34"/>
    <p:sldLayoutId id="2147484187" r:id="rId35"/>
    <p:sldLayoutId id="2147484188" r:id="rId36"/>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b="1">
          <a:solidFill>
            <a:srgbClr val="00B0F0"/>
          </a:solidFill>
          <a:latin typeface="Arial" charset="0"/>
          <a:cs typeface="Arial" charset="0"/>
        </a:defRPr>
      </a:lvl2pPr>
      <a:lvl3pPr algn="l" rtl="0" eaLnBrk="0" fontAlgn="base" hangingPunct="0">
        <a:spcBef>
          <a:spcPct val="0"/>
        </a:spcBef>
        <a:spcAft>
          <a:spcPct val="0"/>
        </a:spcAft>
        <a:defRPr b="1">
          <a:solidFill>
            <a:srgbClr val="00B0F0"/>
          </a:solidFill>
          <a:latin typeface="Arial" charset="0"/>
          <a:cs typeface="Arial" charset="0"/>
        </a:defRPr>
      </a:lvl3pPr>
      <a:lvl4pPr algn="l" rtl="0" eaLnBrk="0" fontAlgn="base" hangingPunct="0">
        <a:spcBef>
          <a:spcPct val="0"/>
        </a:spcBef>
        <a:spcAft>
          <a:spcPct val="0"/>
        </a:spcAft>
        <a:defRPr b="1">
          <a:solidFill>
            <a:srgbClr val="00B0F0"/>
          </a:solidFill>
          <a:latin typeface="Arial" charset="0"/>
          <a:cs typeface="Arial" charset="0"/>
        </a:defRPr>
      </a:lvl4pPr>
      <a:lvl5pPr algn="l" rtl="0" eaLnBrk="0" fontAlgn="base" hangingPunct="0">
        <a:spcBef>
          <a:spcPct val="0"/>
        </a:spcBef>
        <a:spcAft>
          <a:spcPct val="0"/>
        </a:spcAft>
        <a:defRPr b="1">
          <a:solidFill>
            <a:srgbClr val="00B0F0"/>
          </a:solidFill>
          <a:latin typeface="Arial" charset="0"/>
          <a:cs typeface="Arial" charset="0"/>
        </a:defRPr>
      </a:lvl5pPr>
      <a:lvl6pPr marL="457200" algn="l" rtl="0" fontAlgn="base">
        <a:spcBef>
          <a:spcPct val="0"/>
        </a:spcBef>
        <a:spcAft>
          <a:spcPct val="0"/>
        </a:spcAft>
        <a:defRPr b="1">
          <a:solidFill>
            <a:schemeClr val="tx2"/>
          </a:solidFill>
          <a:latin typeface="Arial" charset="0"/>
          <a:cs typeface="Arial" charset="0"/>
        </a:defRPr>
      </a:lvl6pPr>
      <a:lvl7pPr marL="914400" algn="l" rtl="0" fontAlgn="base">
        <a:spcBef>
          <a:spcPct val="0"/>
        </a:spcBef>
        <a:spcAft>
          <a:spcPct val="0"/>
        </a:spcAft>
        <a:defRPr b="1">
          <a:solidFill>
            <a:schemeClr val="tx2"/>
          </a:solidFill>
          <a:latin typeface="Arial" charset="0"/>
          <a:cs typeface="Arial" charset="0"/>
        </a:defRPr>
      </a:lvl7pPr>
      <a:lvl8pPr marL="1371600" algn="l" rtl="0" fontAlgn="base">
        <a:spcBef>
          <a:spcPct val="0"/>
        </a:spcBef>
        <a:spcAft>
          <a:spcPct val="0"/>
        </a:spcAft>
        <a:defRPr b="1">
          <a:solidFill>
            <a:schemeClr val="tx2"/>
          </a:solidFill>
          <a:latin typeface="Arial" charset="0"/>
          <a:cs typeface="Arial" charset="0"/>
        </a:defRPr>
      </a:lvl8pPr>
      <a:lvl9pPr marL="1828800" algn="l" rtl="0" fontAlgn="base">
        <a:spcBef>
          <a:spcPct val="0"/>
        </a:spcBef>
        <a:spcAft>
          <a:spcPct val="0"/>
        </a:spcAft>
        <a:defRPr b="1">
          <a:solidFill>
            <a:schemeClr val="tx2"/>
          </a:solidFill>
          <a:latin typeface="Arial" charset="0"/>
          <a:cs typeface="Arial" charset="0"/>
        </a:defRPr>
      </a:lvl9pPr>
    </p:titleStyle>
    <p:bodyStyle>
      <a:lvl1pPr marL="342900" indent="-342900" algn="l" rtl="0" eaLnBrk="0" fontAlgn="base" hangingPunct="0">
        <a:spcBef>
          <a:spcPts val="1200"/>
        </a:spcBef>
        <a:spcAft>
          <a:spcPct val="0"/>
        </a:spcAft>
        <a:buClr>
          <a:schemeClr val="tx2"/>
        </a:buClr>
        <a:buFont typeface="Arial" charset="0"/>
        <a:defRPr sz="1600" b="1" kern="1200">
          <a:solidFill>
            <a:srgbClr val="7F7F7F"/>
          </a:solidFill>
          <a:latin typeface="Arial" pitchFamily="34" charset="0"/>
          <a:ea typeface="+mn-ea"/>
          <a:cs typeface="Arial" pitchFamily="34" charset="0"/>
        </a:defRPr>
      </a:lvl1pPr>
      <a:lvl2pPr marL="742950" indent="-285750" algn="l" rtl="0" eaLnBrk="0" fontAlgn="base" hangingPunct="0">
        <a:spcBef>
          <a:spcPts val="800"/>
        </a:spcBef>
        <a:spcAft>
          <a:spcPct val="0"/>
        </a:spcAft>
        <a:buClr>
          <a:schemeClr val="tx2"/>
        </a:buClr>
        <a:buFont typeface="Arial" charset="0"/>
        <a:defRPr sz="1600" kern="1200">
          <a:solidFill>
            <a:srgbClr val="7F7F7F"/>
          </a:solidFill>
          <a:latin typeface="Arial" pitchFamily="34" charset="0"/>
          <a:ea typeface="+mn-ea"/>
          <a:cs typeface="Arial" pitchFamily="34" charset="0"/>
        </a:defRPr>
      </a:lvl2pPr>
      <a:lvl3pPr marL="228600" indent="685800" algn="l" rtl="0" eaLnBrk="0" fontAlgn="base" hangingPunct="0">
        <a:spcBef>
          <a:spcPts val="1400"/>
        </a:spcBef>
        <a:spcAft>
          <a:spcPct val="0"/>
        </a:spcAft>
        <a:buClr>
          <a:schemeClr val="tx2"/>
        </a:buClr>
        <a:buFont typeface="Arial" charset="0"/>
        <a:defRPr sz="1600" b="1" kern="1200">
          <a:solidFill>
            <a:srgbClr val="7F7F7F"/>
          </a:solidFill>
          <a:latin typeface="Arial" pitchFamily="34" charset="0"/>
          <a:ea typeface="+mn-ea"/>
          <a:cs typeface="Arial" pitchFamily="34" charset="0"/>
        </a:defRPr>
      </a:lvl3pPr>
      <a:lvl4pPr marL="228600" indent="1143000" algn="l" rtl="0" eaLnBrk="0" fontAlgn="base" hangingPunct="0">
        <a:spcBef>
          <a:spcPts val="800"/>
        </a:spcBef>
        <a:spcAft>
          <a:spcPct val="0"/>
        </a:spcAft>
        <a:buClr>
          <a:schemeClr val="tx2"/>
        </a:buClr>
        <a:buFont typeface="Arial" charset="0"/>
        <a:defRPr sz="1600" kern="1200">
          <a:solidFill>
            <a:srgbClr val="7F7F7F"/>
          </a:solidFill>
          <a:latin typeface="Arial" pitchFamily="34" charset="0"/>
          <a:ea typeface="+mn-ea"/>
          <a:cs typeface="Arial" pitchFamily="34" charset="0"/>
        </a:defRPr>
      </a:lvl4pPr>
      <a:lvl5pPr marL="2057400" indent="-228600" algn="l" rtl="0" eaLnBrk="0" fontAlgn="base" hangingPunct="0">
        <a:spcBef>
          <a:spcPts val="1200"/>
        </a:spcBef>
        <a:spcAft>
          <a:spcPct val="0"/>
        </a:spcAft>
        <a:buClr>
          <a:schemeClr val="tx2"/>
        </a:buClr>
        <a:buFont typeface="Arial" charset="0"/>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3" name="Espace réservé du texte 2"/>
          <p:cNvSpPr>
            <a:spLocks noGrp="1"/>
          </p:cNvSpPr>
          <p:nvPr>
            <p:ph type="body" idx="1"/>
          </p:nvPr>
        </p:nvSpPr>
        <p:spPr>
          <a:xfrm>
            <a:off x="558799" y="1518285"/>
            <a:ext cx="5311775" cy="4892040"/>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5"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cxnSp>
        <p:nvCxnSpPr>
          <p:cNvPr id="8" name="Connecteur droit 7"/>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17-08-04</a:t>
            </a:fld>
            <a:endParaRPr lang="en-CA">
              <a:solidFill>
                <a:srgbClr val="000000">
                  <a:tint val="75000"/>
                </a:srgbClr>
              </a:solidFill>
            </a:endParaRPr>
          </a:p>
        </p:txBody>
      </p:sp>
    </p:spTree>
    <p:extLst>
      <p:ext uri="{BB962C8B-B14F-4D97-AF65-F5344CB8AC3E}">
        <p14:creationId xmlns:p14="http://schemas.microsoft.com/office/powerpoint/2010/main" val="907532171"/>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 id="2147484204" r:id="rId15"/>
    <p:sldLayoutId id="2147484205" r:id="rId16"/>
    <p:sldLayoutId id="2147484206" r:id="rId17"/>
    <p:sldLayoutId id="2147484207" r:id="rId18"/>
    <p:sldLayoutId id="2147484208" r:id="rId19"/>
    <p:sldLayoutId id="2147484209" r:id="rId20"/>
    <p:sldLayoutId id="2147484210" r:id="rId21"/>
    <p:sldLayoutId id="2147484211" r:id="rId22"/>
    <p:sldLayoutId id="2147484212" r:id="rId23"/>
    <p:sldLayoutId id="2147484213" r:id="rId24"/>
    <p:sldLayoutId id="2147484214" r:id="rId25"/>
    <p:sldLayoutId id="2147484215" r:id="rId26"/>
    <p:sldLayoutId id="2147484216" r:id="rId27"/>
    <p:sldLayoutId id="2147484217" r:id="rId28"/>
    <p:sldLayoutId id="2147484218" r:id="rId29"/>
    <p:sldLayoutId id="2147484219" r:id="rId30"/>
    <p:sldLayoutId id="2147484220" r:id="rId31"/>
    <p:sldLayoutId id="2147484221" r:id="rId32"/>
    <p:sldLayoutId id="2147484222" r:id="rId33"/>
    <p:sldLayoutId id="2147484223" r:id="rId34"/>
    <p:sldLayoutId id="2147484224" r:id="rId35"/>
    <p:sldLayoutId id="2147484225" r:id="rId36"/>
    <p:sldLayoutId id="2147484226" r:id="rId37"/>
    <p:sldLayoutId id="2147484227" r:id="rId38"/>
    <p:sldLayoutId id="2147484228" r:id="rId39"/>
    <p:sldLayoutId id="2147484229" r:id="rId40"/>
    <p:sldLayoutId id="2147484230" r:id="rId41"/>
    <p:sldLayoutId id="2147484231" r:id="rId42"/>
    <p:sldLayoutId id="2147484232" r:id="rId43"/>
    <p:sldLayoutId id="2147484233" r:id="rId44"/>
    <p:sldLayoutId id="2147484234" r:id="rId45"/>
    <p:sldLayoutId id="2147484235" r:id="rId46"/>
    <p:sldLayoutId id="2147484236" r:id="rId47"/>
    <p:sldLayoutId id="2147484237" r:id="rId48"/>
    <p:sldLayoutId id="2147484238" r:id="rId49"/>
    <p:sldLayoutId id="2147484239" r:id="rId50"/>
    <p:sldLayoutId id="2147484240" r:id="rId51"/>
    <p:sldLayoutId id="2147484241" r:id="rId52"/>
    <p:sldLayoutId id="2147484242" r:id="rId53"/>
    <p:sldLayoutId id="2147484243" r:id="rId54"/>
    <p:sldLayoutId id="2147484244" r:id="rId55"/>
    <p:sldLayoutId id="2147484245" r:id="rId56"/>
    <p:sldLayoutId id="2147484246" r:id="rId57"/>
    <p:sldLayoutId id="2147484247" r:id="rId58"/>
    <p:sldLayoutId id="2147484248" r:id="rId59"/>
    <p:sldLayoutId id="2147484249" r:id="rId60"/>
    <p:sldLayoutId id="2147484250" r:id="rId61"/>
    <p:sldLayoutId id="2147484251" r:id="rId62"/>
    <p:sldLayoutId id="2147484252" r:id="rId63"/>
    <p:sldLayoutId id="2147484253" r:id="rId64"/>
    <p:sldLayoutId id="2147484254" r:id="rId65"/>
    <p:sldLayoutId id="2147484255" r:id="rId66"/>
    <p:sldLayoutId id="2147484256" r:id="rId67"/>
    <p:sldLayoutId id="2147484257" r:id="rId68"/>
    <p:sldLayoutId id="2147484258" r:id="rId69"/>
    <p:sldLayoutId id="2147484259" r:id="rId70"/>
    <p:sldLayoutId id="2147484260" r:id="rId71"/>
    <p:sldLayoutId id="2147484261" r:id="rId72"/>
    <p:sldLayoutId id="2147484262" r:id="rId73"/>
    <p:sldLayoutId id="2147484263" r:id="rId74"/>
    <p:sldLayoutId id="2147484264" r:id="rId75"/>
    <p:sldLayoutId id="2147484265" r:id="rId76"/>
    <p:sldLayoutId id="2147484266" r:id="rId77"/>
    <p:sldLayoutId id="2147484267" r:id="rId78"/>
    <p:sldLayoutId id="2147484268" r:id="rId79"/>
    <p:sldLayoutId id="2147484269" r:id="rId80"/>
    <p:sldLayoutId id="2147484270" r:id="rId81"/>
    <p:sldLayoutId id="2147484271" r:id="rId82"/>
    <p:sldLayoutId id="2147484272" r:id="rId83"/>
    <p:sldLayoutId id="2147484273" r:id="rId84"/>
    <p:sldLayoutId id="2147484274" r:id="rId85"/>
    <p:sldLayoutId id="2147484275" r:id="rId86"/>
    <p:sldLayoutId id="2147484276" r:id="rId87"/>
    <p:sldLayoutId id="2147484277" r:id="rId88"/>
    <p:sldLayoutId id="2147484278" r:id="rId89"/>
    <p:sldLayoutId id="2147484279" r:id="rId90"/>
    <p:sldLayoutId id="2147484280" r:id="rId91"/>
    <p:sldLayoutId id="2147484281" r:id="rId92"/>
    <p:sldLayoutId id="2147484282" r:id="rId93"/>
    <p:sldLayoutId id="2147484283" r:id="rId94"/>
    <p:sldLayoutId id="2147484284" r:id="rId95"/>
    <p:sldLayoutId id="2147484285" r:id="rId96"/>
    <p:sldLayoutId id="2147484286" r:id="rId97"/>
    <p:sldLayoutId id="2147484287" r:id="rId98"/>
    <p:sldLayoutId id="2147484288" r:id="rId99"/>
    <p:sldLayoutId id="2147484289" r:id="rId100"/>
    <p:sldLayoutId id="2147484290" r:id="rId101"/>
    <p:sldLayoutId id="2147484291" r:id="rId102"/>
    <p:sldLayoutId id="2147484292" r:id="rId103"/>
    <p:sldLayoutId id="2147484293" r:id="rId104"/>
    <p:sldLayoutId id="2147484294" r:id="rId105"/>
    <p:sldLayoutId id="2147484295" r:id="rId106"/>
    <p:sldLayoutId id="2147484296" r:id="rId107"/>
    <p:sldLayoutId id="2147484297" r:id="rId108"/>
    <p:sldLayoutId id="2147484298" r:id="rId109"/>
    <p:sldLayoutId id="2147484299" r:id="rId110"/>
    <p:sldLayoutId id="2147484300" r:id="rId111"/>
    <p:sldLayoutId id="2147484301" r:id="rId112"/>
    <p:sldLayoutId id="2147484302" r:id="rId113"/>
    <p:sldLayoutId id="2147484303" r:id="rId114"/>
    <p:sldLayoutId id="2147484304" r:id="rId115"/>
    <p:sldLayoutId id="2147484305" r:id="rId116"/>
    <p:sldLayoutId id="2147484306" r:id="rId117"/>
    <p:sldLayoutId id="2147484307" r:id="rId118"/>
    <p:sldLayoutId id="2147484308" r:id="rId119"/>
    <p:sldLayoutId id="2147484309" r:id="rId120"/>
    <p:sldLayoutId id="2147484310" r:id="rId121"/>
    <p:sldLayoutId id="2147484311" r:id="rId122"/>
    <p:sldLayoutId id="2147484312" r:id="rId123"/>
    <p:sldLayoutId id="2147484313" r:id="rId124"/>
    <p:sldLayoutId id="2147484314" r:id="rId125"/>
    <p:sldLayoutId id="2147484315" r:id="rId126"/>
    <p:sldLayoutId id="2147484316" r:id="rId127"/>
    <p:sldLayoutId id="2147484317" r:id="rId128"/>
    <p:sldLayoutId id="2147484318" r:id="rId129"/>
    <p:sldLayoutId id="2147484319" r:id="rId130"/>
    <p:sldLayoutId id="2147484320" r:id="rId131"/>
    <p:sldLayoutId id="2147484321" r:id="rId132"/>
    <p:sldLayoutId id="2147484322" r:id="rId133"/>
    <p:sldLayoutId id="2147484323" r:id="rId134"/>
    <p:sldLayoutId id="2147484324" r:id="rId135"/>
    <p:sldLayoutId id="2147484325" r:id="rId136"/>
    <p:sldLayoutId id="2147484326" r:id="rId137"/>
    <p:sldLayoutId id="2147484327" r:id="rId138"/>
    <p:sldLayoutId id="2147484328" r:id="rId139"/>
    <p:sldLayoutId id="2147484329" r:id="rId140"/>
    <p:sldLayoutId id="2147484330" r:id="rId141"/>
    <p:sldLayoutId id="2147484331" r:id="rId142"/>
    <p:sldLayoutId id="2147484332" r:id="rId143"/>
    <p:sldLayoutId id="2147484333" r:id="rId144"/>
    <p:sldLayoutId id="2147484334" r:id="rId145"/>
    <p:sldLayoutId id="2147484335" r:id="rId146"/>
    <p:sldLayoutId id="2147484336" r:id="rId147"/>
    <p:sldLayoutId id="2147484337" r:id="rId148"/>
    <p:sldLayoutId id="2147484338" r:id="rId149"/>
    <p:sldLayoutId id="2147484339" r:id="rId150"/>
    <p:sldLayoutId id="2147484340" r:id="rId151"/>
    <p:sldLayoutId id="2147484341" r:id="rId152"/>
    <p:sldLayoutId id="2147484342" r:id="rId153"/>
    <p:sldLayoutId id="2147484343" r:id="rId154"/>
    <p:sldLayoutId id="2147484344" r:id="rId155"/>
    <p:sldLayoutId id="2147484345" r:id="rId156"/>
    <p:sldLayoutId id="2147484346" r:id="rId157"/>
    <p:sldLayoutId id="2147484347" r:id="rId158"/>
    <p:sldLayoutId id="2147484348" r:id="rId159"/>
    <p:sldLayoutId id="2147484349" r:id="rId160"/>
    <p:sldLayoutId id="2147484350" r:id="rId161"/>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chemeClr val="bg2"/>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chemeClr val="bg2"/>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image" Target="../media/image11.jpeg"/><Relationship Id="rId3"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tags" Target="../tags/tag33.xml"/><Relationship Id="rId4" Type="http://schemas.openxmlformats.org/officeDocument/2006/relationships/tags" Target="../tags/tag34.xml"/><Relationship Id="rId5" Type="http://schemas.openxmlformats.org/officeDocument/2006/relationships/slideLayout" Target="../slideLayouts/slideLayout45.xml"/><Relationship Id="rId1" Type="http://schemas.openxmlformats.org/officeDocument/2006/relationships/tags" Target="../tags/tag31.xml"/><Relationship Id="rId2" Type="http://schemas.openxmlformats.org/officeDocument/2006/relationships/tags" Target="../tags/tag32.xml"/></Relationships>
</file>

<file path=ppt/slides/_rels/slide11.xml.rels><?xml version="1.0" encoding="UTF-8" standalone="yes"?>
<Relationships xmlns="http://schemas.openxmlformats.org/package/2006/relationships"><Relationship Id="rId3" Type="http://schemas.openxmlformats.org/officeDocument/2006/relationships/tags" Target="../tags/tag37.xml"/><Relationship Id="rId4" Type="http://schemas.openxmlformats.org/officeDocument/2006/relationships/tags" Target="../tags/tag38.xml"/><Relationship Id="rId5" Type="http://schemas.openxmlformats.org/officeDocument/2006/relationships/slideLayout" Target="../slideLayouts/slideLayout45.xml"/><Relationship Id="rId1" Type="http://schemas.openxmlformats.org/officeDocument/2006/relationships/tags" Target="../tags/tag35.xml"/><Relationship Id="rId2" Type="http://schemas.openxmlformats.org/officeDocument/2006/relationships/tags" Target="../tags/tag3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4.xml"/><Relationship Id="rId4" Type="http://schemas.openxmlformats.org/officeDocument/2006/relationships/image" Target="../media/image14.jpeg"/><Relationship Id="rId1" Type="http://schemas.openxmlformats.org/officeDocument/2006/relationships/tags" Target="../tags/tag39.xml"/><Relationship Id="rId2" Type="http://schemas.openxmlformats.org/officeDocument/2006/relationships/tags" Target="../tags/tag4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4.xml"/><Relationship Id="rId4" Type="http://schemas.openxmlformats.org/officeDocument/2006/relationships/image" Target="../media/image15.jpeg"/><Relationship Id="rId1" Type="http://schemas.openxmlformats.org/officeDocument/2006/relationships/tags" Target="../tags/tag41.xml"/><Relationship Id="rId2" Type="http://schemas.openxmlformats.org/officeDocument/2006/relationships/tags" Target="../tags/tag42.xml"/></Relationships>
</file>

<file path=ppt/slides/_rels/slide14.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tags" Target="../tags/tag46.xml"/><Relationship Id="rId5" Type="http://schemas.openxmlformats.org/officeDocument/2006/relationships/tags" Target="../tags/tag47.xml"/><Relationship Id="rId6" Type="http://schemas.openxmlformats.org/officeDocument/2006/relationships/slideLayout" Target="../slideLayouts/slideLayout149.xml"/><Relationship Id="rId7" Type="http://schemas.openxmlformats.org/officeDocument/2006/relationships/chart" Target="../charts/chart1.xml"/><Relationship Id="rId1" Type="http://schemas.openxmlformats.org/officeDocument/2006/relationships/tags" Target="../tags/tag43.xml"/><Relationship Id="rId2" Type="http://schemas.openxmlformats.org/officeDocument/2006/relationships/tags" Target="../tags/tag44.xml"/></Relationships>
</file>

<file path=ppt/slides/_rels/slide15.xml.rels><?xml version="1.0" encoding="UTF-8" standalone="yes"?>
<Relationships xmlns="http://schemas.openxmlformats.org/package/2006/relationships"><Relationship Id="rId3" Type="http://schemas.openxmlformats.org/officeDocument/2006/relationships/tags" Target="../tags/tag50.xml"/><Relationship Id="rId4" Type="http://schemas.openxmlformats.org/officeDocument/2006/relationships/tags" Target="../tags/tag51.xml"/><Relationship Id="rId5" Type="http://schemas.openxmlformats.org/officeDocument/2006/relationships/tags" Target="../tags/tag52.xml"/><Relationship Id="rId6" Type="http://schemas.openxmlformats.org/officeDocument/2006/relationships/slideLayout" Target="../slideLayouts/slideLayout149.xml"/><Relationship Id="rId1" Type="http://schemas.openxmlformats.org/officeDocument/2006/relationships/tags" Target="../tags/tag48.xml"/><Relationship Id="rId2" Type="http://schemas.openxmlformats.org/officeDocument/2006/relationships/tags" Target="../tags/tag49.xml"/></Relationships>
</file>

<file path=ppt/slides/_rels/slide16.xml.rels><?xml version="1.0" encoding="UTF-8" standalone="yes"?>
<Relationships xmlns="http://schemas.openxmlformats.org/package/2006/relationships"><Relationship Id="rId3" Type="http://schemas.openxmlformats.org/officeDocument/2006/relationships/tags" Target="../tags/tag55.xml"/><Relationship Id="rId4" Type="http://schemas.openxmlformats.org/officeDocument/2006/relationships/tags" Target="../tags/tag56.xml"/><Relationship Id="rId5" Type="http://schemas.openxmlformats.org/officeDocument/2006/relationships/tags" Target="../tags/tag57.xml"/><Relationship Id="rId6" Type="http://schemas.openxmlformats.org/officeDocument/2006/relationships/slideLayout" Target="../slideLayouts/slideLayout149.xml"/><Relationship Id="rId1" Type="http://schemas.openxmlformats.org/officeDocument/2006/relationships/tags" Target="../tags/tag53.xml"/><Relationship Id="rId2" Type="http://schemas.openxmlformats.org/officeDocument/2006/relationships/tags" Target="../tags/tag54.xml"/></Relationships>
</file>

<file path=ppt/slides/_rels/slide17.xml.rels><?xml version="1.0" encoding="UTF-8" standalone="yes"?>
<Relationships xmlns="http://schemas.openxmlformats.org/package/2006/relationships"><Relationship Id="rId3" Type="http://schemas.openxmlformats.org/officeDocument/2006/relationships/tags" Target="../tags/tag60.xml"/><Relationship Id="rId4" Type="http://schemas.openxmlformats.org/officeDocument/2006/relationships/tags" Target="../tags/tag61.xml"/><Relationship Id="rId5" Type="http://schemas.openxmlformats.org/officeDocument/2006/relationships/tags" Target="../tags/tag62.xml"/><Relationship Id="rId6" Type="http://schemas.openxmlformats.org/officeDocument/2006/relationships/slideLayout" Target="../slideLayouts/slideLayout149.xml"/><Relationship Id="rId1" Type="http://schemas.openxmlformats.org/officeDocument/2006/relationships/tags" Target="../tags/tag58.xml"/><Relationship Id="rId2" Type="http://schemas.openxmlformats.org/officeDocument/2006/relationships/tags" Target="../tags/tag5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4.xml"/><Relationship Id="rId4" Type="http://schemas.openxmlformats.org/officeDocument/2006/relationships/image" Target="../media/image15.jpeg"/><Relationship Id="rId1" Type="http://schemas.openxmlformats.org/officeDocument/2006/relationships/tags" Target="../tags/tag63.xml"/><Relationship Id="rId2" Type="http://schemas.openxmlformats.org/officeDocument/2006/relationships/tags" Target="../tags/tag64.xml"/></Relationships>
</file>

<file path=ppt/slides/_rels/slide19.xml.rels><?xml version="1.0" encoding="UTF-8" standalone="yes"?>
<Relationships xmlns="http://schemas.openxmlformats.org/package/2006/relationships"><Relationship Id="rId3" Type="http://schemas.openxmlformats.org/officeDocument/2006/relationships/tags" Target="../tags/tag67.xml"/><Relationship Id="rId4" Type="http://schemas.openxmlformats.org/officeDocument/2006/relationships/tags" Target="../tags/tag68.xml"/><Relationship Id="rId5" Type="http://schemas.openxmlformats.org/officeDocument/2006/relationships/tags" Target="../tags/tag69.xml"/><Relationship Id="rId6" Type="http://schemas.openxmlformats.org/officeDocument/2006/relationships/slideLayout" Target="../slideLayouts/slideLayout149.xml"/><Relationship Id="rId1" Type="http://schemas.openxmlformats.org/officeDocument/2006/relationships/tags" Target="../tags/tag65.xml"/><Relationship Id="rId2" Type="http://schemas.openxmlformats.org/officeDocument/2006/relationships/tags" Target="../tags/tag66.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slideLayout" Target="../slideLayouts/slideLayout180.xml"/><Relationship Id="rId6" Type="http://schemas.openxmlformats.org/officeDocument/2006/relationships/notesSlide" Target="../notesSlides/notesSlide1.xml"/><Relationship Id="rId1" Type="http://schemas.openxmlformats.org/officeDocument/2006/relationships/tags" Target="../tags/tag1.xml"/><Relationship Id="rId2"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tags" Target="../tags/tag72.xml"/><Relationship Id="rId4" Type="http://schemas.openxmlformats.org/officeDocument/2006/relationships/tags" Target="../tags/tag73.xml"/><Relationship Id="rId5" Type="http://schemas.openxmlformats.org/officeDocument/2006/relationships/tags" Target="../tags/tag74.xml"/><Relationship Id="rId6" Type="http://schemas.openxmlformats.org/officeDocument/2006/relationships/tags" Target="../tags/tag75.xml"/><Relationship Id="rId7" Type="http://schemas.openxmlformats.org/officeDocument/2006/relationships/slideLayout" Target="../slideLayouts/slideLayout149.xml"/><Relationship Id="rId1" Type="http://schemas.openxmlformats.org/officeDocument/2006/relationships/tags" Target="../tags/tag70.xml"/><Relationship Id="rId2" Type="http://schemas.openxmlformats.org/officeDocument/2006/relationships/tags" Target="../tags/tag71.xml"/></Relationships>
</file>

<file path=ppt/slides/_rels/slide21.xml.rels><?xml version="1.0" encoding="UTF-8" standalone="yes"?>
<Relationships xmlns="http://schemas.openxmlformats.org/package/2006/relationships"><Relationship Id="rId3" Type="http://schemas.openxmlformats.org/officeDocument/2006/relationships/tags" Target="../tags/tag78.xml"/><Relationship Id="rId4" Type="http://schemas.openxmlformats.org/officeDocument/2006/relationships/tags" Target="../tags/tag79.xml"/><Relationship Id="rId5" Type="http://schemas.openxmlformats.org/officeDocument/2006/relationships/tags" Target="../tags/tag80.xml"/><Relationship Id="rId6" Type="http://schemas.openxmlformats.org/officeDocument/2006/relationships/tags" Target="../tags/tag81.xml"/><Relationship Id="rId7" Type="http://schemas.openxmlformats.org/officeDocument/2006/relationships/slideLayout" Target="../slideLayouts/slideLayout149.xml"/><Relationship Id="rId1" Type="http://schemas.openxmlformats.org/officeDocument/2006/relationships/tags" Target="../tags/tag76.xml"/><Relationship Id="rId2" Type="http://schemas.openxmlformats.org/officeDocument/2006/relationships/tags" Target="../tags/tag77.xml"/></Relationships>
</file>

<file path=ppt/slides/_rels/slide22.xml.rels><?xml version="1.0" encoding="UTF-8" standalone="yes"?>
<Relationships xmlns="http://schemas.openxmlformats.org/package/2006/relationships"><Relationship Id="rId3" Type="http://schemas.openxmlformats.org/officeDocument/2006/relationships/tags" Target="../tags/tag84.xml"/><Relationship Id="rId4" Type="http://schemas.openxmlformats.org/officeDocument/2006/relationships/tags" Target="../tags/tag85.xml"/><Relationship Id="rId5" Type="http://schemas.openxmlformats.org/officeDocument/2006/relationships/tags" Target="../tags/tag86.xml"/><Relationship Id="rId6" Type="http://schemas.openxmlformats.org/officeDocument/2006/relationships/tags" Target="../tags/tag87.xml"/><Relationship Id="rId7" Type="http://schemas.openxmlformats.org/officeDocument/2006/relationships/slideLayout" Target="../slideLayouts/slideLayout149.xml"/><Relationship Id="rId1" Type="http://schemas.openxmlformats.org/officeDocument/2006/relationships/tags" Target="../tags/tag82.xml"/><Relationship Id="rId2" Type="http://schemas.openxmlformats.org/officeDocument/2006/relationships/tags" Target="../tags/tag83.xml"/></Relationships>
</file>

<file path=ppt/slides/_rels/slide23.xml.rels><?xml version="1.0" encoding="UTF-8" standalone="yes"?>
<Relationships xmlns="http://schemas.openxmlformats.org/package/2006/relationships"><Relationship Id="rId3" Type="http://schemas.openxmlformats.org/officeDocument/2006/relationships/tags" Target="../tags/tag90.xml"/><Relationship Id="rId4" Type="http://schemas.openxmlformats.org/officeDocument/2006/relationships/tags" Target="../tags/tag91.xml"/><Relationship Id="rId5" Type="http://schemas.openxmlformats.org/officeDocument/2006/relationships/tags" Target="../tags/tag92.xml"/><Relationship Id="rId6" Type="http://schemas.openxmlformats.org/officeDocument/2006/relationships/tags" Target="../tags/tag93.xml"/><Relationship Id="rId7" Type="http://schemas.openxmlformats.org/officeDocument/2006/relationships/slideLayout" Target="../slideLayouts/slideLayout149.xml"/><Relationship Id="rId1" Type="http://schemas.openxmlformats.org/officeDocument/2006/relationships/tags" Target="../tags/tag88.xml"/><Relationship Id="rId2" Type="http://schemas.openxmlformats.org/officeDocument/2006/relationships/tags" Target="../tags/tag89.xml"/></Relationships>
</file>

<file path=ppt/slides/_rels/slide24.xml.rels><?xml version="1.0" encoding="UTF-8" standalone="yes"?>
<Relationships xmlns="http://schemas.openxmlformats.org/package/2006/relationships"><Relationship Id="rId3" Type="http://schemas.openxmlformats.org/officeDocument/2006/relationships/tags" Target="../tags/tag96.xml"/><Relationship Id="rId4" Type="http://schemas.openxmlformats.org/officeDocument/2006/relationships/tags" Target="../tags/tag97.xml"/><Relationship Id="rId5" Type="http://schemas.openxmlformats.org/officeDocument/2006/relationships/tags" Target="../tags/tag98.xml"/><Relationship Id="rId6" Type="http://schemas.openxmlformats.org/officeDocument/2006/relationships/tags" Target="../tags/tag99.xml"/><Relationship Id="rId7" Type="http://schemas.openxmlformats.org/officeDocument/2006/relationships/slideLayout" Target="../slideLayouts/slideLayout149.xml"/><Relationship Id="rId1" Type="http://schemas.openxmlformats.org/officeDocument/2006/relationships/tags" Target="../tags/tag94.xml"/><Relationship Id="rId2" Type="http://schemas.openxmlformats.org/officeDocument/2006/relationships/tags" Target="../tags/tag95.xml"/></Relationships>
</file>

<file path=ppt/slides/_rels/slide25.xml.rels><?xml version="1.0" encoding="UTF-8" standalone="yes"?>
<Relationships xmlns="http://schemas.openxmlformats.org/package/2006/relationships"><Relationship Id="rId3" Type="http://schemas.openxmlformats.org/officeDocument/2006/relationships/tags" Target="../tags/tag102.xml"/><Relationship Id="rId4" Type="http://schemas.openxmlformats.org/officeDocument/2006/relationships/tags" Target="../tags/tag103.xml"/><Relationship Id="rId5" Type="http://schemas.openxmlformats.org/officeDocument/2006/relationships/tags" Target="../tags/tag104.xml"/><Relationship Id="rId6" Type="http://schemas.openxmlformats.org/officeDocument/2006/relationships/tags" Target="../tags/tag105.xml"/><Relationship Id="rId7" Type="http://schemas.openxmlformats.org/officeDocument/2006/relationships/slideLayout" Target="../slideLayouts/slideLayout149.xml"/><Relationship Id="rId1" Type="http://schemas.openxmlformats.org/officeDocument/2006/relationships/tags" Target="../tags/tag100.xml"/><Relationship Id="rId2" Type="http://schemas.openxmlformats.org/officeDocument/2006/relationships/tags" Target="../tags/tag101.xml"/></Relationships>
</file>

<file path=ppt/slides/_rels/slide26.xml.rels><?xml version="1.0" encoding="UTF-8" standalone="yes"?>
<Relationships xmlns="http://schemas.openxmlformats.org/package/2006/relationships"><Relationship Id="rId3" Type="http://schemas.openxmlformats.org/officeDocument/2006/relationships/tags" Target="../tags/tag108.xml"/><Relationship Id="rId4" Type="http://schemas.openxmlformats.org/officeDocument/2006/relationships/tags" Target="../tags/tag109.xml"/><Relationship Id="rId5" Type="http://schemas.openxmlformats.org/officeDocument/2006/relationships/tags" Target="../tags/tag110.xml"/><Relationship Id="rId6" Type="http://schemas.openxmlformats.org/officeDocument/2006/relationships/tags" Target="../tags/tag111.xml"/><Relationship Id="rId7" Type="http://schemas.openxmlformats.org/officeDocument/2006/relationships/slideLayout" Target="../slideLayouts/slideLayout149.xml"/><Relationship Id="rId1" Type="http://schemas.openxmlformats.org/officeDocument/2006/relationships/tags" Target="../tags/tag106.xml"/><Relationship Id="rId2" Type="http://schemas.openxmlformats.org/officeDocument/2006/relationships/tags" Target="../tags/tag107.xml"/></Relationships>
</file>

<file path=ppt/slides/_rels/slide27.xml.rels><?xml version="1.0" encoding="UTF-8" standalone="yes"?>
<Relationships xmlns="http://schemas.openxmlformats.org/package/2006/relationships"><Relationship Id="rId3" Type="http://schemas.openxmlformats.org/officeDocument/2006/relationships/tags" Target="../tags/tag114.xml"/><Relationship Id="rId4" Type="http://schemas.openxmlformats.org/officeDocument/2006/relationships/tags" Target="../tags/tag115.xml"/><Relationship Id="rId5" Type="http://schemas.openxmlformats.org/officeDocument/2006/relationships/tags" Target="../tags/tag116.xml"/><Relationship Id="rId6" Type="http://schemas.openxmlformats.org/officeDocument/2006/relationships/tags" Target="../tags/tag117.xml"/><Relationship Id="rId7" Type="http://schemas.openxmlformats.org/officeDocument/2006/relationships/slideLayout" Target="../slideLayouts/slideLayout149.xml"/><Relationship Id="rId1" Type="http://schemas.openxmlformats.org/officeDocument/2006/relationships/tags" Target="../tags/tag112.xml"/><Relationship Id="rId2" Type="http://schemas.openxmlformats.org/officeDocument/2006/relationships/tags" Target="../tags/tag113.xml"/></Relationships>
</file>

<file path=ppt/slides/_rels/slide28.xml.rels><?xml version="1.0" encoding="UTF-8" standalone="yes"?>
<Relationships xmlns="http://schemas.openxmlformats.org/package/2006/relationships"><Relationship Id="rId3" Type="http://schemas.openxmlformats.org/officeDocument/2006/relationships/tags" Target="../tags/tag120.xml"/><Relationship Id="rId4" Type="http://schemas.openxmlformats.org/officeDocument/2006/relationships/tags" Target="../tags/tag121.xml"/><Relationship Id="rId5" Type="http://schemas.openxmlformats.org/officeDocument/2006/relationships/tags" Target="../tags/tag122.xml"/><Relationship Id="rId6" Type="http://schemas.openxmlformats.org/officeDocument/2006/relationships/tags" Target="../tags/tag123.xml"/><Relationship Id="rId7" Type="http://schemas.openxmlformats.org/officeDocument/2006/relationships/slideLayout" Target="../slideLayouts/slideLayout149.xml"/><Relationship Id="rId1" Type="http://schemas.openxmlformats.org/officeDocument/2006/relationships/tags" Target="../tags/tag118.xml"/><Relationship Id="rId2" Type="http://schemas.openxmlformats.org/officeDocument/2006/relationships/tags" Target="../tags/tag119.xml"/></Relationships>
</file>

<file path=ppt/slides/_rels/slide29.xml.rels><?xml version="1.0" encoding="UTF-8" standalone="yes"?>
<Relationships xmlns="http://schemas.openxmlformats.org/package/2006/relationships"><Relationship Id="rId3" Type="http://schemas.openxmlformats.org/officeDocument/2006/relationships/tags" Target="../tags/tag126.xml"/><Relationship Id="rId4" Type="http://schemas.openxmlformats.org/officeDocument/2006/relationships/tags" Target="../tags/tag127.xml"/><Relationship Id="rId5" Type="http://schemas.openxmlformats.org/officeDocument/2006/relationships/tags" Target="../tags/tag128.xml"/><Relationship Id="rId6" Type="http://schemas.openxmlformats.org/officeDocument/2006/relationships/tags" Target="../tags/tag129.xml"/><Relationship Id="rId7" Type="http://schemas.openxmlformats.org/officeDocument/2006/relationships/slideLayout" Target="../slideLayouts/slideLayout149.xml"/><Relationship Id="rId1" Type="http://schemas.openxmlformats.org/officeDocument/2006/relationships/tags" Target="../tags/tag124.xml"/><Relationship Id="rId2" Type="http://schemas.openxmlformats.org/officeDocument/2006/relationships/tags" Target="../tags/tag125.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4" Type="http://schemas.openxmlformats.org/officeDocument/2006/relationships/tags" Target="../tags/tag8.xml"/><Relationship Id="rId5" Type="http://schemas.openxmlformats.org/officeDocument/2006/relationships/slideLayout" Target="../slideLayouts/slideLayout75.xml"/><Relationship Id="rId1" Type="http://schemas.openxmlformats.org/officeDocument/2006/relationships/tags" Target="../tags/tag5.xml"/><Relationship Id="rId2"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tags" Target="../tags/tag132.xml"/><Relationship Id="rId4" Type="http://schemas.openxmlformats.org/officeDocument/2006/relationships/tags" Target="../tags/tag133.xml"/><Relationship Id="rId5" Type="http://schemas.openxmlformats.org/officeDocument/2006/relationships/tags" Target="../tags/tag134.xml"/><Relationship Id="rId6" Type="http://schemas.openxmlformats.org/officeDocument/2006/relationships/tags" Target="../tags/tag135.xml"/><Relationship Id="rId7" Type="http://schemas.openxmlformats.org/officeDocument/2006/relationships/slideLayout" Target="../slideLayouts/slideLayout149.xml"/><Relationship Id="rId1" Type="http://schemas.openxmlformats.org/officeDocument/2006/relationships/tags" Target="../tags/tag130.xml"/><Relationship Id="rId2" Type="http://schemas.openxmlformats.org/officeDocument/2006/relationships/tags" Target="../tags/tag131.xml"/></Relationships>
</file>

<file path=ppt/slides/_rels/slide31.xml.rels><?xml version="1.0" encoding="UTF-8" standalone="yes"?>
<Relationships xmlns="http://schemas.openxmlformats.org/package/2006/relationships"><Relationship Id="rId3" Type="http://schemas.openxmlformats.org/officeDocument/2006/relationships/tags" Target="../tags/tag138.xml"/><Relationship Id="rId4" Type="http://schemas.openxmlformats.org/officeDocument/2006/relationships/tags" Target="../tags/tag139.xml"/><Relationship Id="rId5" Type="http://schemas.openxmlformats.org/officeDocument/2006/relationships/tags" Target="../tags/tag140.xml"/><Relationship Id="rId6" Type="http://schemas.openxmlformats.org/officeDocument/2006/relationships/tags" Target="../tags/tag141.xml"/><Relationship Id="rId7" Type="http://schemas.openxmlformats.org/officeDocument/2006/relationships/slideLayout" Target="../slideLayouts/slideLayout149.xml"/><Relationship Id="rId1" Type="http://schemas.openxmlformats.org/officeDocument/2006/relationships/tags" Target="../tags/tag136.xml"/><Relationship Id="rId2" Type="http://schemas.openxmlformats.org/officeDocument/2006/relationships/tags" Target="../tags/tag137.xml"/></Relationships>
</file>

<file path=ppt/slides/_rels/slide32.xml.rels><?xml version="1.0" encoding="UTF-8" standalone="yes"?>
<Relationships xmlns="http://schemas.openxmlformats.org/package/2006/relationships"><Relationship Id="rId3" Type="http://schemas.openxmlformats.org/officeDocument/2006/relationships/tags" Target="../tags/tag144.xml"/><Relationship Id="rId4" Type="http://schemas.openxmlformats.org/officeDocument/2006/relationships/tags" Target="../tags/tag145.xml"/><Relationship Id="rId5" Type="http://schemas.openxmlformats.org/officeDocument/2006/relationships/tags" Target="../tags/tag146.xml"/><Relationship Id="rId6" Type="http://schemas.openxmlformats.org/officeDocument/2006/relationships/tags" Target="../tags/tag147.xml"/><Relationship Id="rId7" Type="http://schemas.openxmlformats.org/officeDocument/2006/relationships/slideLayout" Target="../slideLayouts/slideLayout149.xml"/><Relationship Id="rId1" Type="http://schemas.openxmlformats.org/officeDocument/2006/relationships/tags" Target="../tags/tag142.xml"/><Relationship Id="rId2" Type="http://schemas.openxmlformats.org/officeDocument/2006/relationships/tags" Target="../tags/tag143.xml"/></Relationships>
</file>

<file path=ppt/slides/_rels/slide33.xml.rels><?xml version="1.0" encoding="UTF-8" standalone="yes"?>
<Relationships xmlns="http://schemas.openxmlformats.org/package/2006/relationships"><Relationship Id="rId3" Type="http://schemas.openxmlformats.org/officeDocument/2006/relationships/tags" Target="../tags/tag150.xml"/><Relationship Id="rId4" Type="http://schemas.openxmlformats.org/officeDocument/2006/relationships/tags" Target="../tags/tag151.xml"/><Relationship Id="rId5" Type="http://schemas.openxmlformats.org/officeDocument/2006/relationships/tags" Target="../tags/tag152.xml"/><Relationship Id="rId6" Type="http://schemas.openxmlformats.org/officeDocument/2006/relationships/tags" Target="../tags/tag153.xml"/><Relationship Id="rId7" Type="http://schemas.openxmlformats.org/officeDocument/2006/relationships/slideLayout" Target="../slideLayouts/slideLayout149.xml"/><Relationship Id="rId1" Type="http://schemas.openxmlformats.org/officeDocument/2006/relationships/tags" Target="../tags/tag148.xml"/><Relationship Id="rId2" Type="http://schemas.openxmlformats.org/officeDocument/2006/relationships/tags" Target="../tags/tag149.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4.xml"/><Relationship Id="rId4" Type="http://schemas.openxmlformats.org/officeDocument/2006/relationships/image" Target="../media/image15.jpeg"/><Relationship Id="rId1" Type="http://schemas.openxmlformats.org/officeDocument/2006/relationships/tags" Target="../tags/tag154.xml"/><Relationship Id="rId2" Type="http://schemas.openxmlformats.org/officeDocument/2006/relationships/tags" Target="../tags/tag155.xml"/></Relationships>
</file>

<file path=ppt/slides/_rels/slide35.xml.rels><?xml version="1.0" encoding="UTF-8" standalone="yes"?>
<Relationships xmlns="http://schemas.openxmlformats.org/package/2006/relationships"><Relationship Id="rId3" Type="http://schemas.openxmlformats.org/officeDocument/2006/relationships/tags" Target="../tags/tag158.xml"/><Relationship Id="rId4" Type="http://schemas.openxmlformats.org/officeDocument/2006/relationships/tags" Target="../tags/tag159.xml"/><Relationship Id="rId5" Type="http://schemas.openxmlformats.org/officeDocument/2006/relationships/tags" Target="../tags/tag160.xml"/><Relationship Id="rId6" Type="http://schemas.openxmlformats.org/officeDocument/2006/relationships/tags" Target="../tags/tag161.xml"/><Relationship Id="rId7" Type="http://schemas.openxmlformats.org/officeDocument/2006/relationships/slideLayout" Target="../slideLayouts/slideLayout149.xml"/><Relationship Id="rId1" Type="http://schemas.openxmlformats.org/officeDocument/2006/relationships/tags" Target="../tags/tag156.xml"/><Relationship Id="rId2" Type="http://schemas.openxmlformats.org/officeDocument/2006/relationships/tags" Target="../tags/tag157.xml"/></Relationships>
</file>

<file path=ppt/slides/_rels/slide36.xml.rels><?xml version="1.0" encoding="UTF-8" standalone="yes"?>
<Relationships xmlns="http://schemas.openxmlformats.org/package/2006/relationships"><Relationship Id="rId3" Type="http://schemas.openxmlformats.org/officeDocument/2006/relationships/tags" Target="../tags/tag164.xml"/><Relationship Id="rId4" Type="http://schemas.openxmlformats.org/officeDocument/2006/relationships/tags" Target="../tags/tag165.xml"/><Relationship Id="rId5" Type="http://schemas.openxmlformats.org/officeDocument/2006/relationships/tags" Target="../tags/tag166.xml"/><Relationship Id="rId6" Type="http://schemas.openxmlformats.org/officeDocument/2006/relationships/tags" Target="../tags/tag167.xml"/><Relationship Id="rId7" Type="http://schemas.openxmlformats.org/officeDocument/2006/relationships/slideLayout" Target="../slideLayouts/slideLayout149.xml"/><Relationship Id="rId1" Type="http://schemas.openxmlformats.org/officeDocument/2006/relationships/tags" Target="../tags/tag162.xml"/><Relationship Id="rId2" Type="http://schemas.openxmlformats.org/officeDocument/2006/relationships/tags" Target="../tags/tag163.xml"/></Relationships>
</file>

<file path=ppt/slides/_rels/slide37.xml.rels><?xml version="1.0" encoding="UTF-8" standalone="yes"?>
<Relationships xmlns="http://schemas.openxmlformats.org/package/2006/relationships"><Relationship Id="rId3" Type="http://schemas.openxmlformats.org/officeDocument/2006/relationships/tags" Target="../tags/tag170.xml"/><Relationship Id="rId4" Type="http://schemas.openxmlformats.org/officeDocument/2006/relationships/tags" Target="../tags/tag171.xml"/><Relationship Id="rId5" Type="http://schemas.openxmlformats.org/officeDocument/2006/relationships/tags" Target="../tags/tag172.xml"/><Relationship Id="rId6" Type="http://schemas.openxmlformats.org/officeDocument/2006/relationships/tags" Target="../tags/tag173.xml"/><Relationship Id="rId7" Type="http://schemas.openxmlformats.org/officeDocument/2006/relationships/slideLayout" Target="../slideLayouts/slideLayout149.xml"/><Relationship Id="rId1" Type="http://schemas.openxmlformats.org/officeDocument/2006/relationships/tags" Target="../tags/tag168.xml"/><Relationship Id="rId2" Type="http://schemas.openxmlformats.org/officeDocument/2006/relationships/tags" Target="../tags/tag169.xml"/></Relationships>
</file>

<file path=ppt/slides/_rels/slide38.xml.rels><?xml version="1.0" encoding="UTF-8" standalone="yes"?>
<Relationships xmlns="http://schemas.openxmlformats.org/package/2006/relationships"><Relationship Id="rId3" Type="http://schemas.openxmlformats.org/officeDocument/2006/relationships/tags" Target="../tags/tag176.xml"/><Relationship Id="rId4" Type="http://schemas.openxmlformats.org/officeDocument/2006/relationships/tags" Target="../tags/tag177.xml"/><Relationship Id="rId5" Type="http://schemas.openxmlformats.org/officeDocument/2006/relationships/tags" Target="../tags/tag178.xml"/><Relationship Id="rId6" Type="http://schemas.openxmlformats.org/officeDocument/2006/relationships/tags" Target="../tags/tag179.xml"/><Relationship Id="rId7" Type="http://schemas.openxmlformats.org/officeDocument/2006/relationships/slideLayout" Target="../slideLayouts/slideLayout149.xml"/><Relationship Id="rId1" Type="http://schemas.openxmlformats.org/officeDocument/2006/relationships/tags" Target="../tags/tag174.xml"/><Relationship Id="rId2" Type="http://schemas.openxmlformats.org/officeDocument/2006/relationships/tags" Target="../tags/tag175.xml"/></Relationships>
</file>

<file path=ppt/slides/_rels/slide39.xml.rels><?xml version="1.0" encoding="UTF-8" standalone="yes"?>
<Relationships xmlns="http://schemas.openxmlformats.org/package/2006/relationships"><Relationship Id="rId3" Type="http://schemas.openxmlformats.org/officeDocument/2006/relationships/tags" Target="../tags/tag182.xml"/><Relationship Id="rId4" Type="http://schemas.openxmlformats.org/officeDocument/2006/relationships/tags" Target="../tags/tag183.xml"/><Relationship Id="rId5" Type="http://schemas.openxmlformats.org/officeDocument/2006/relationships/tags" Target="../tags/tag184.xml"/><Relationship Id="rId6" Type="http://schemas.openxmlformats.org/officeDocument/2006/relationships/tags" Target="../tags/tag185.xml"/><Relationship Id="rId7" Type="http://schemas.openxmlformats.org/officeDocument/2006/relationships/slideLayout" Target="../slideLayouts/slideLayout149.xml"/><Relationship Id="rId1" Type="http://schemas.openxmlformats.org/officeDocument/2006/relationships/tags" Target="../tags/tag180.xml"/><Relationship Id="rId2" Type="http://schemas.openxmlformats.org/officeDocument/2006/relationships/tags" Target="../tags/tag181.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tags" Target="../tags/tag12.xml"/><Relationship Id="rId5" Type="http://schemas.openxmlformats.org/officeDocument/2006/relationships/slideLayout" Target="../slideLayouts/slideLayout6.xml"/><Relationship Id="rId1" Type="http://schemas.openxmlformats.org/officeDocument/2006/relationships/tags" Target="../tags/tag9.xml"/><Relationship Id="rId2" Type="http://schemas.openxmlformats.org/officeDocument/2006/relationships/tags" Target="../tags/tag10.xml"/></Relationships>
</file>

<file path=ppt/slides/_rels/slide40.xml.rels><?xml version="1.0" encoding="UTF-8" standalone="yes"?>
<Relationships xmlns="http://schemas.openxmlformats.org/package/2006/relationships"><Relationship Id="rId3" Type="http://schemas.openxmlformats.org/officeDocument/2006/relationships/tags" Target="../tags/tag188.xml"/><Relationship Id="rId4" Type="http://schemas.openxmlformats.org/officeDocument/2006/relationships/tags" Target="../tags/tag189.xml"/><Relationship Id="rId5" Type="http://schemas.openxmlformats.org/officeDocument/2006/relationships/tags" Target="../tags/tag190.xml"/><Relationship Id="rId6" Type="http://schemas.openxmlformats.org/officeDocument/2006/relationships/tags" Target="../tags/tag191.xml"/><Relationship Id="rId7" Type="http://schemas.openxmlformats.org/officeDocument/2006/relationships/slideLayout" Target="../slideLayouts/slideLayout149.xml"/><Relationship Id="rId1" Type="http://schemas.openxmlformats.org/officeDocument/2006/relationships/tags" Target="../tags/tag186.xml"/><Relationship Id="rId2" Type="http://schemas.openxmlformats.org/officeDocument/2006/relationships/tags" Target="../tags/tag187.xml"/></Relationships>
</file>

<file path=ppt/slides/_rels/slide41.xml.rels><?xml version="1.0" encoding="UTF-8" standalone="yes"?>
<Relationships xmlns="http://schemas.openxmlformats.org/package/2006/relationships"><Relationship Id="rId3" Type="http://schemas.openxmlformats.org/officeDocument/2006/relationships/tags" Target="../tags/tag194.xml"/><Relationship Id="rId4" Type="http://schemas.openxmlformats.org/officeDocument/2006/relationships/tags" Target="../tags/tag195.xml"/><Relationship Id="rId5" Type="http://schemas.openxmlformats.org/officeDocument/2006/relationships/tags" Target="../tags/tag196.xml"/><Relationship Id="rId6" Type="http://schemas.openxmlformats.org/officeDocument/2006/relationships/tags" Target="../tags/tag197.xml"/><Relationship Id="rId7" Type="http://schemas.openxmlformats.org/officeDocument/2006/relationships/slideLayout" Target="../slideLayouts/slideLayout149.xml"/><Relationship Id="rId1" Type="http://schemas.openxmlformats.org/officeDocument/2006/relationships/tags" Target="../tags/tag192.xml"/><Relationship Id="rId2" Type="http://schemas.openxmlformats.org/officeDocument/2006/relationships/tags" Target="../tags/tag193.xml"/></Relationships>
</file>

<file path=ppt/slides/_rels/slide42.xml.rels><?xml version="1.0" encoding="UTF-8" standalone="yes"?>
<Relationships xmlns="http://schemas.openxmlformats.org/package/2006/relationships"><Relationship Id="rId3" Type="http://schemas.openxmlformats.org/officeDocument/2006/relationships/tags" Target="../tags/tag200.xml"/><Relationship Id="rId4" Type="http://schemas.openxmlformats.org/officeDocument/2006/relationships/tags" Target="../tags/tag201.xml"/><Relationship Id="rId5" Type="http://schemas.openxmlformats.org/officeDocument/2006/relationships/tags" Target="../tags/tag202.xml"/><Relationship Id="rId6" Type="http://schemas.openxmlformats.org/officeDocument/2006/relationships/tags" Target="../tags/tag203.xml"/><Relationship Id="rId7" Type="http://schemas.openxmlformats.org/officeDocument/2006/relationships/slideLayout" Target="../slideLayouts/slideLayout149.xml"/><Relationship Id="rId1" Type="http://schemas.openxmlformats.org/officeDocument/2006/relationships/tags" Target="../tags/tag198.xml"/><Relationship Id="rId2" Type="http://schemas.openxmlformats.org/officeDocument/2006/relationships/tags" Target="../tags/tag199.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4.xml"/><Relationship Id="rId4" Type="http://schemas.openxmlformats.org/officeDocument/2006/relationships/image" Target="../media/image15.jpeg"/><Relationship Id="rId1" Type="http://schemas.openxmlformats.org/officeDocument/2006/relationships/tags" Target="../tags/tag204.xml"/><Relationship Id="rId2" Type="http://schemas.openxmlformats.org/officeDocument/2006/relationships/tags" Target="../tags/tag205.xml"/></Relationships>
</file>

<file path=ppt/slides/_rels/slide44.xml.rels><?xml version="1.0" encoding="UTF-8" standalone="yes"?>
<Relationships xmlns="http://schemas.openxmlformats.org/package/2006/relationships"><Relationship Id="rId3" Type="http://schemas.openxmlformats.org/officeDocument/2006/relationships/tags" Target="../tags/tag208.xml"/><Relationship Id="rId4" Type="http://schemas.openxmlformats.org/officeDocument/2006/relationships/tags" Target="../tags/tag209.xml"/><Relationship Id="rId5" Type="http://schemas.openxmlformats.org/officeDocument/2006/relationships/tags" Target="../tags/tag210.xml"/><Relationship Id="rId6" Type="http://schemas.openxmlformats.org/officeDocument/2006/relationships/tags" Target="../tags/tag211.xml"/><Relationship Id="rId7" Type="http://schemas.openxmlformats.org/officeDocument/2006/relationships/slideLayout" Target="../slideLayouts/slideLayout149.xml"/><Relationship Id="rId1" Type="http://schemas.openxmlformats.org/officeDocument/2006/relationships/tags" Target="../tags/tag206.xml"/><Relationship Id="rId2" Type="http://schemas.openxmlformats.org/officeDocument/2006/relationships/tags" Target="../tags/tag207.xml"/></Relationships>
</file>

<file path=ppt/slides/_rels/slide45.xml.rels><?xml version="1.0" encoding="UTF-8" standalone="yes"?>
<Relationships xmlns="http://schemas.openxmlformats.org/package/2006/relationships"><Relationship Id="rId3" Type="http://schemas.openxmlformats.org/officeDocument/2006/relationships/tags" Target="../tags/tag214.xml"/><Relationship Id="rId4" Type="http://schemas.openxmlformats.org/officeDocument/2006/relationships/tags" Target="../tags/tag215.xml"/><Relationship Id="rId5" Type="http://schemas.openxmlformats.org/officeDocument/2006/relationships/tags" Target="../tags/tag216.xml"/><Relationship Id="rId6" Type="http://schemas.openxmlformats.org/officeDocument/2006/relationships/tags" Target="../tags/tag217.xml"/><Relationship Id="rId7" Type="http://schemas.openxmlformats.org/officeDocument/2006/relationships/slideLayout" Target="../slideLayouts/slideLayout149.xml"/><Relationship Id="rId1" Type="http://schemas.openxmlformats.org/officeDocument/2006/relationships/tags" Target="../tags/tag212.xml"/><Relationship Id="rId2" Type="http://schemas.openxmlformats.org/officeDocument/2006/relationships/tags" Target="../tags/tag213.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44.xml"/><Relationship Id="rId4" Type="http://schemas.openxmlformats.org/officeDocument/2006/relationships/image" Target="../media/image15.jpeg"/><Relationship Id="rId1" Type="http://schemas.openxmlformats.org/officeDocument/2006/relationships/tags" Target="../tags/tag218.xml"/><Relationship Id="rId2" Type="http://schemas.openxmlformats.org/officeDocument/2006/relationships/tags" Target="../tags/tag219.xml"/></Relationships>
</file>

<file path=ppt/slides/_rels/slide47.xml.rels><?xml version="1.0" encoding="UTF-8" standalone="yes"?>
<Relationships xmlns="http://schemas.openxmlformats.org/package/2006/relationships"><Relationship Id="rId3" Type="http://schemas.openxmlformats.org/officeDocument/2006/relationships/tags" Target="../tags/tag222.xml"/><Relationship Id="rId4" Type="http://schemas.openxmlformats.org/officeDocument/2006/relationships/tags" Target="../tags/tag223.xml"/><Relationship Id="rId5" Type="http://schemas.openxmlformats.org/officeDocument/2006/relationships/tags" Target="../tags/tag224.xml"/><Relationship Id="rId6" Type="http://schemas.openxmlformats.org/officeDocument/2006/relationships/tags" Target="../tags/tag225.xml"/><Relationship Id="rId7" Type="http://schemas.openxmlformats.org/officeDocument/2006/relationships/slideLayout" Target="../slideLayouts/slideLayout149.xml"/><Relationship Id="rId1" Type="http://schemas.openxmlformats.org/officeDocument/2006/relationships/tags" Target="../tags/tag220.xml"/><Relationship Id="rId2" Type="http://schemas.openxmlformats.org/officeDocument/2006/relationships/tags" Target="../tags/tag221.xml"/></Relationships>
</file>

<file path=ppt/slides/_rels/slide48.xml.rels><?xml version="1.0" encoding="UTF-8" standalone="yes"?>
<Relationships xmlns="http://schemas.openxmlformats.org/package/2006/relationships"><Relationship Id="rId3" Type="http://schemas.openxmlformats.org/officeDocument/2006/relationships/tags" Target="../tags/tag228.xml"/><Relationship Id="rId4" Type="http://schemas.openxmlformats.org/officeDocument/2006/relationships/tags" Target="../tags/tag229.xml"/><Relationship Id="rId5" Type="http://schemas.openxmlformats.org/officeDocument/2006/relationships/tags" Target="../tags/tag230.xml"/><Relationship Id="rId6" Type="http://schemas.openxmlformats.org/officeDocument/2006/relationships/tags" Target="../tags/tag231.xml"/><Relationship Id="rId7" Type="http://schemas.openxmlformats.org/officeDocument/2006/relationships/slideLayout" Target="../slideLayouts/slideLayout149.xml"/><Relationship Id="rId1" Type="http://schemas.openxmlformats.org/officeDocument/2006/relationships/tags" Target="../tags/tag226.xml"/><Relationship Id="rId2" Type="http://schemas.openxmlformats.org/officeDocument/2006/relationships/tags" Target="../tags/tag227.xml"/></Relationships>
</file>

<file path=ppt/slides/_rels/slide49.xml.rels><?xml version="1.0" encoding="UTF-8" standalone="yes"?>
<Relationships xmlns="http://schemas.openxmlformats.org/package/2006/relationships"><Relationship Id="rId3" Type="http://schemas.openxmlformats.org/officeDocument/2006/relationships/tags" Target="../tags/tag234.xml"/><Relationship Id="rId4" Type="http://schemas.openxmlformats.org/officeDocument/2006/relationships/tags" Target="../tags/tag235.xml"/><Relationship Id="rId5" Type="http://schemas.openxmlformats.org/officeDocument/2006/relationships/tags" Target="../tags/tag236.xml"/><Relationship Id="rId6" Type="http://schemas.openxmlformats.org/officeDocument/2006/relationships/tags" Target="../tags/tag237.xml"/><Relationship Id="rId7" Type="http://schemas.openxmlformats.org/officeDocument/2006/relationships/slideLayout" Target="../slideLayouts/slideLayout149.xml"/><Relationship Id="rId1" Type="http://schemas.openxmlformats.org/officeDocument/2006/relationships/tags" Target="../tags/tag232.xml"/><Relationship Id="rId2" Type="http://schemas.openxmlformats.org/officeDocument/2006/relationships/tags" Target="../tags/tag233.xml"/></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4" Type="http://schemas.openxmlformats.org/officeDocument/2006/relationships/tags" Target="../tags/tag16.xml"/><Relationship Id="rId5" Type="http://schemas.openxmlformats.org/officeDocument/2006/relationships/slideLayout" Target="../slideLayouts/slideLayout6.xml"/><Relationship Id="rId1" Type="http://schemas.openxmlformats.org/officeDocument/2006/relationships/tags" Target="../tags/tag13.xml"/><Relationship Id="rId2" Type="http://schemas.openxmlformats.org/officeDocument/2006/relationships/tags" Target="../tags/tag14.xml"/></Relationships>
</file>

<file path=ppt/slides/_rels/slide50.xml.rels><?xml version="1.0" encoding="UTF-8" standalone="yes"?>
<Relationships xmlns="http://schemas.openxmlformats.org/package/2006/relationships"><Relationship Id="rId3" Type="http://schemas.openxmlformats.org/officeDocument/2006/relationships/tags" Target="../tags/tag240.xml"/><Relationship Id="rId4" Type="http://schemas.openxmlformats.org/officeDocument/2006/relationships/tags" Target="../tags/tag241.xml"/><Relationship Id="rId5" Type="http://schemas.openxmlformats.org/officeDocument/2006/relationships/tags" Target="../tags/tag242.xml"/><Relationship Id="rId6" Type="http://schemas.openxmlformats.org/officeDocument/2006/relationships/tags" Target="../tags/tag243.xml"/><Relationship Id="rId7" Type="http://schemas.openxmlformats.org/officeDocument/2006/relationships/slideLayout" Target="../slideLayouts/slideLayout149.xml"/><Relationship Id="rId1" Type="http://schemas.openxmlformats.org/officeDocument/2006/relationships/tags" Target="../tags/tag238.xml"/><Relationship Id="rId2" Type="http://schemas.openxmlformats.org/officeDocument/2006/relationships/tags" Target="../tags/tag239.xml"/></Relationships>
</file>

<file path=ppt/slides/_rels/slide51.xml.rels><?xml version="1.0" encoding="UTF-8" standalone="yes"?>
<Relationships xmlns="http://schemas.openxmlformats.org/package/2006/relationships"><Relationship Id="rId3" Type="http://schemas.openxmlformats.org/officeDocument/2006/relationships/tags" Target="../tags/tag246.xml"/><Relationship Id="rId4" Type="http://schemas.openxmlformats.org/officeDocument/2006/relationships/tags" Target="../tags/tag247.xml"/><Relationship Id="rId5" Type="http://schemas.openxmlformats.org/officeDocument/2006/relationships/tags" Target="../tags/tag248.xml"/><Relationship Id="rId6" Type="http://schemas.openxmlformats.org/officeDocument/2006/relationships/tags" Target="../tags/tag249.xml"/><Relationship Id="rId7" Type="http://schemas.openxmlformats.org/officeDocument/2006/relationships/slideLayout" Target="../slideLayouts/slideLayout149.xml"/><Relationship Id="rId1" Type="http://schemas.openxmlformats.org/officeDocument/2006/relationships/tags" Target="../tags/tag244.xml"/><Relationship Id="rId2" Type="http://schemas.openxmlformats.org/officeDocument/2006/relationships/tags" Target="../tags/tag245.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6.jpeg"/><Relationship Id="rId1" Type="http://schemas.openxmlformats.org/officeDocument/2006/relationships/tags" Target="../tags/tag250.xml"/><Relationship Id="rId2" Type="http://schemas.openxmlformats.org/officeDocument/2006/relationships/tags" Target="../tags/tag251.xm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4" Type="http://schemas.openxmlformats.org/officeDocument/2006/relationships/tags" Target="../tags/tag20.xml"/><Relationship Id="rId5" Type="http://schemas.openxmlformats.org/officeDocument/2006/relationships/slideLayout" Target="../slideLayouts/slideLayout6.xml"/><Relationship Id="rId1" Type="http://schemas.openxmlformats.org/officeDocument/2006/relationships/tags" Target="../tags/tag17.xml"/><Relationship Id="rId2"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4.xml"/><Relationship Id="rId4" Type="http://schemas.openxmlformats.org/officeDocument/2006/relationships/image" Target="../media/image13.jpeg"/><Relationship Id="rId1" Type="http://schemas.openxmlformats.org/officeDocument/2006/relationships/tags" Target="../tags/tag21.xml"/><Relationship Id="rId2" Type="http://schemas.openxmlformats.org/officeDocument/2006/relationships/tags" Target="../tags/tag22.xml"/></Relationships>
</file>

<file path=ppt/slides/_rels/slide8.xml.rels><?xml version="1.0" encoding="UTF-8" standalone="yes"?>
<Relationships xmlns="http://schemas.openxmlformats.org/package/2006/relationships"><Relationship Id="rId3" Type="http://schemas.openxmlformats.org/officeDocument/2006/relationships/tags" Target="../tags/tag25.xml"/><Relationship Id="rId4" Type="http://schemas.openxmlformats.org/officeDocument/2006/relationships/tags" Target="../tags/tag26.xml"/><Relationship Id="rId5" Type="http://schemas.openxmlformats.org/officeDocument/2006/relationships/slideLayout" Target="../slideLayouts/slideLayout45.xml"/><Relationship Id="rId1" Type="http://schemas.openxmlformats.org/officeDocument/2006/relationships/tags" Target="../tags/tag23.xml"/><Relationship Id="rId2" Type="http://schemas.openxmlformats.org/officeDocument/2006/relationships/tags" Target="../tags/tag24.xml"/></Relationships>
</file>

<file path=ppt/slides/_rels/slide9.xml.rels><?xml version="1.0" encoding="UTF-8" standalone="yes"?>
<Relationships xmlns="http://schemas.openxmlformats.org/package/2006/relationships"><Relationship Id="rId3" Type="http://schemas.openxmlformats.org/officeDocument/2006/relationships/tags" Target="../tags/tag29.xml"/><Relationship Id="rId4" Type="http://schemas.openxmlformats.org/officeDocument/2006/relationships/tags" Target="../tags/tag30.xml"/><Relationship Id="rId5" Type="http://schemas.openxmlformats.org/officeDocument/2006/relationships/slideLayout" Target="../slideLayouts/slideLayout45.xml"/><Relationship Id="rId1" Type="http://schemas.openxmlformats.org/officeDocument/2006/relationships/tags" Target="../tags/tag27.xml"/><Relationship Id="rId2"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Espace réservé du texte 3"/>
          <p:cNvSpPr>
            <a:spLocks noGrp="1"/>
          </p:cNvSpPr>
          <p:nvPr>
            <p:ph type="body" sz="quarter" idx="15"/>
          </p:nvPr>
        </p:nvSpPr>
        <p:spPr>
          <a:xfrm>
            <a:off x="582084" y="2481527"/>
            <a:ext cx="3959224" cy="1081964"/>
          </a:xfrm>
        </p:spPr>
        <p:txBody>
          <a:bodyPr/>
          <a:lstStyle/>
          <a:p>
            <a:r>
              <a:rPr lang="en-US" dirty="0" smtClean="0"/>
              <a:t>REGARD SUR LES PARTICULARITÉS DES </a:t>
            </a:r>
          </a:p>
          <a:p>
            <a:r>
              <a:rPr lang="en-US" dirty="0" smtClean="0"/>
              <a:t>GROUPES LGBT ETHNOCULTURELS AU </a:t>
            </a:r>
          </a:p>
          <a:p>
            <a:r>
              <a:rPr lang="en-US" dirty="0" smtClean="0"/>
              <a:t>CANADA EN 2017</a:t>
            </a:r>
          </a:p>
        </p:txBody>
      </p:sp>
      <p:sp>
        <p:nvSpPr>
          <p:cNvPr id="5" name="Espace réservé du texte 4"/>
          <p:cNvSpPr>
            <a:spLocks noGrp="1"/>
          </p:cNvSpPr>
          <p:nvPr>
            <p:ph type="body" sz="quarter" idx="16"/>
          </p:nvPr>
        </p:nvSpPr>
        <p:spPr/>
        <p:txBody>
          <a:bodyPr/>
          <a:lstStyle/>
          <a:p>
            <a:r>
              <a:rPr lang="en-CA" dirty="0" smtClean="0"/>
              <a:t>EXTRAITS D’UNE ÉTUDE RÉALISÉE </a:t>
            </a:r>
          </a:p>
          <a:p>
            <a:r>
              <a:rPr lang="en-CA" dirty="0" smtClean="0"/>
              <a:t>POUR LA FONDATION JASMIN ROY</a:t>
            </a:r>
          </a:p>
        </p:txBody>
      </p:sp>
      <p:pic>
        <p:nvPicPr>
          <p:cNvPr id="6" name="Image 5" descr="H:\Projets en cours\Fondation Jasmin Roy\16-8927 LGBTQ\Logo fondation Jasmin Roy\LOGO_JROY_horiz_HR_RGB-7.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6923771" y="188640"/>
            <a:ext cx="1953260" cy="767715"/>
          </a:xfrm>
          <a:prstGeom prst="rect">
            <a:avLst/>
          </a:prstGeom>
          <a:noFill/>
          <a:ln>
            <a:noFill/>
          </a:ln>
        </p:spPr>
      </p:pic>
    </p:spTree>
    <p:extLst>
      <p:ext uri="{BB962C8B-B14F-4D97-AF65-F5344CB8AC3E}">
        <p14:creationId xmlns:p14="http://schemas.microsoft.com/office/powerpoint/2010/main" val="19875767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fr-CA" dirty="0" smtClean="0">
                <a:solidFill>
                  <a:srgbClr val="9BBB59"/>
                </a:solidFill>
              </a:rPr>
              <a:t>Grands constats</a:t>
            </a:r>
            <a:endParaRPr lang="fr-CA" dirty="0">
              <a:solidFill>
                <a:srgbClr val="9BBB59"/>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10</a:t>
            </a:fld>
            <a:endParaRPr lang="en-CA">
              <a:solidFill>
                <a:srgbClr val="000000">
                  <a:tint val="75000"/>
                </a:srgbClr>
              </a:solidFill>
            </a:endParaRPr>
          </a:p>
        </p:txBody>
      </p:sp>
      <p:sp>
        <p:nvSpPr>
          <p:cNvPr id="7" name="Espace réservé du contenu 6"/>
          <p:cNvSpPr>
            <a:spLocks noGrp="1"/>
          </p:cNvSpPr>
          <p:nvPr>
            <p:ph type="body" sz="quarter" idx="13"/>
            <p:custDataLst>
              <p:tags r:id="rId3"/>
            </p:custDataLst>
          </p:nvPr>
        </p:nvSpPr>
        <p:spPr>
          <a:xfrm>
            <a:off x="558799" y="1485626"/>
            <a:ext cx="5311775" cy="5007059"/>
          </a:xfrm>
        </p:spPr>
        <p:txBody>
          <a:bodyPr>
            <a:normAutofit/>
          </a:bodyPr>
          <a:lstStyle/>
          <a:p>
            <a:pPr marL="719138" lvl="4" indent="-228600">
              <a:spcBef>
                <a:spcPts val="800"/>
              </a:spcBef>
              <a:buClr>
                <a:srgbClr val="9BBB59"/>
              </a:buClr>
              <a:buFont typeface="Wingdings" panose="05000000000000000000" pitchFamily="2" charset="2"/>
              <a:buChar char="ü"/>
            </a:pPr>
            <a:r>
              <a:rPr lang="fr-CA" sz="1200" dirty="0" smtClean="0">
                <a:solidFill>
                  <a:srgbClr val="7F7F7F"/>
                </a:solidFill>
              </a:rPr>
              <a:t>La </a:t>
            </a:r>
            <a:r>
              <a:rPr lang="fr-CA" sz="1200" dirty="0">
                <a:solidFill>
                  <a:srgbClr val="7F7F7F"/>
                </a:solidFill>
              </a:rPr>
              <a:t>charge émotionnelle familiale qui s’en suit est aussi plus </a:t>
            </a:r>
            <a:r>
              <a:rPr lang="fr-CA" sz="1200" dirty="0" smtClean="0">
                <a:solidFill>
                  <a:srgbClr val="7F7F7F"/>
                </a:solidFill>
              </a:rPr>
              <a:t>lourde, </a:t>
            </a:r>
            <a:r>
              <a:rPr lang="fr-CA" sz="1200" dirty="0">
                <a:solidFill>
                  <a:srgbClr val="7F7F7F"/>
                </a:solidFill>
              </a:rPr>
              <a:t>puisque dans </a:t>
            </a:r>
            <a:r>
              <a:rPr lang="fr-CA" sz="1200" dirty="0" smtClean="0">
                <a:solidFill>
                  <a:srgbClr val="7F7F7F"/>
                </a:solidFill>
              </a:rPr>
              <a:t>34 % </a:t>
            </a:r>
            <a:r>
              <a:rPr lang="fr-CA" sz="1200" dirty="0">
                <a:solidFill>
                  <a:srgbClr val="7F7F7F"/>
                </a:solidFill>
              </a:rPr>
              <a:t>des </a:t>
            </a:r>
            <a:r>
              <a:rPr lang="fr-CA" sz="1200" dirty="0" smtClean="0">
                <a:solidFill>
                  <a:srgbClr val="7F7F7F"/>
                </a:solidFill>
              </a:rPr>
              <a:t>cas, </a:t>
            </a:r>
            <a:r>
              <a:rPr lang="fr-CA" sz="1200" dirty="0">
                <a:solidFill>
                  <a:srgbClr val="7F7F7F"/>
                </a:solidFill>
              </a:rPr>
              <a:t>la famille va faire ressentir à la personne qui se dévoile qu’elle leur fait de la peine (situation vécue  par </a:t>
            </a:r>
            <a:r>
              <a:rPr lang="fr-CA" sz="1200" dirty="0" smtClean="0">
                <a:solidFill>
                  <a:srgbClr val="7F7F7F"/>
                </a:solidFill>
              </a:rPr>
              <a:t>19 % </a:t>
            </a:r>
            <a:r>
              <a:rPr lang="fr-CA" sz="1200" dirty="0">
                <a:solidFill>
                  <a:srgbClr val="7F7F7F"/>
                </a:solidFill>
              </a:rPr>
              <a:t>des personnes LGBT de type caucasien</a:t>
            </a:r>
            <a:r>
              <a:rPr lang="fr-CA" sz="1200" dirty="0" smtClean="0">
                <a:solidFill>
                  <a:srgbClr val="7F7F7F"/>
                </a:solidFill>
              </a:rPr>
              <a:t>);</a:t>
            </a:r>
            <a:endParaRPr lang="fr-CA" sz="1200" dirty="0">
              <a:solidFill>
                <a:srgbClr val="7F7F7F"/>
              </a:solidFill>
            </a:endParaRPr>
          </a:p>
          <a:p>
            <a:pPr marL="719138" lvl="4" indent="-228600">
              <a:spcBef>
                <a:spcPts val="800"/>
              </a:spcBef>
              <a:buClr>
                <a:srgbClr val="9BBB59"/>
              </a:buClr>
              <a:buFont typeface="Wingdings" panose="05000000000000000000" pitchFamily="2" charset="2"/>
              <a:buChar char="ü"/>
            </a:pPr>
            <a:r>
              <a:rPr lang="fr-CA" sz="1200" dirty="0" smtClean="0">
                <a:solidFill>
                  <a:srgbClr val="7F7F7F"/>
                </a:solidFill>
              </a:rPr>
              <a:t>Sans surprise, les personnes LGBT de ces communautés culturelles ressentent donc plus souvent des malaises dans leur famille en lien avec leur orientation sexuelle/identité de genre;</a:t>
            </a:r>
          </a:p>
          <a:p>
            <a:pPr marL="719138" lvl="4" indent="-228600">
              <a:spcBef>
                <a:spcPts val="800"/>
              </a:spcBef>
              <a:buClr>
                <a:srgbClr val="9BBB59"/>
              </a:buClr>
              <a:buFont typeface="Wingdings" panose="05000000000000000000" pitchFamily="2" charset="2"/>
              <a:buChar char="ü"/>
            </a:pPr>
            <a:r>
              <a:rPr lang="fr-CA" sz="1200" dirty="0" smtClean="0">
                <a:solidFill>
                  <a:srgbClr val="7F7F7F"/>
                </a:solidFill>
              </a:rPr>
              <a:t>Par ailleurs, s’ils ne sont pas plus nombreux que la moyenne à vivre des situations d’intimidation en lien avec leur orientation sexuelle ou leur identité de genre, ils en vivent toutefois plus souvent dans leur milieu familial.</a:t>
            </a:r>
          </a:p>
          <a:p>
            <a:pPr marL="228600" lvl="4" indent="-228600">
              <a:spcBef>
                <a:spcPts val="1000"/>
              </a:spcBef>
              <a:buClr>
                <a:srgbClr val="9BBB59"/>
              </a:buClr>
              <a:buFont typeface="Wingdings" panose="05000000000000000000" pitchFamily="2" charset="2"/>
              <a:buChar char="§"/>
            </a:pPr>
            <a:r>
              <a:rPr lang="fr-CA" sz="1200" dirty="0" smtClean="0">
                <a:solidFill>
                  <a:srgbClr val="7F7F7F"/>
                </a:solidFill>
              </a:rPr>
              <a:t>Les personnes LGBT </a:t>
            </a:r>
            <a:r>
              <a:rPr lang="fr-CA" sz="1200" dirty="0">
                <a:solidFill>
                  <a:srgbClr val="7F7F7F"/>
                </a:solidFill>
              </a:rPr>
              <a:t>appartenant aux </a:t>
            </a:r>
            <a:r>
              <a:rPr lang="fr-CA" sz="1200" dirty="0" smtClean="0">
                <a:solidFill>
                  <a:srgbClr val="7F7F7F"/>
                </a:solidFill>
              </a:rPr>
              <a:t>autres </a:t>
            </a:r>
            <a:r>
              <a:rPr lang="fr-CA" sz="1200" dirty="0">
                <a:solidFill>
                  <a:srgbClr val="7F7F7F"/>
                </a:solidFill>
              </a:rPr>
              <a:t>groupes </a:t>
            </a:r>
            <a:r>
              <a:rPr lang="fr-CA" sz="1200" dirty="0" smtClean="0">
                <a:solidFill>
                  <a:srgbClr val="7F7F7F"/>
                </a:solidFill>
              </a:rPr>
              <a:t>ethnoculturels </a:t>
            </a:r>
            <a:r>
              <a:rPr lang="fr-CA" sz="1200" dirty="0">
                <a:solidFill>
                  <a:srgbClr val="7F7F7F"/>
                </a:solidFill>
              </a:rPr>
              <a:t>non </a:t>
            </a:r>
            <a:r>
              <a:rPr lang="fr-CA" sz="1200" dirty="0" smtClean="0">
                <a:solidFill>
                  <a:srgbClr val="7F7F7F"/>
                </a:solidFill>
              </a:rPr>
              <a:t>caucasiens sont par ailleurs proportionnellement plus nombreux à rapporter avoir subi de l’isolement dans leur milieu scolaire, une moindre acceptation de la part du personnel de leur établissement scolaire et/ou plus de limitations ou d’intimidation dans leur milieu de travail, </a:t>
            </a:r>
            <a:r>
              <a:rPr lang="fr-CA" sz="1200" dirty="0">
                <a:solidFill>
                  <a:srgbClr val="7F7F7F"/>
                </a:solidFill>
              </a:rPr>
              <a:t>suite au dévoilement </a:t>
            </a:r>
            <a:r>
              <a:rPr lang="fr-CA" sz="1200" dirty="0" smtClean="0">
                <a:solidFill>
                  <a:srgbClr val="7F7F7F"/>
                </a:solidFill>
              </a:rPr>
              <a:t>de leur </a:t>
            </a:r>
            <a:r>
              <a:rPr lang="fr-CA" sz="1200" dirty="0">
                <a:solidFill>
                  <a:srgbClr val="7F7F7F"/>
                </a:solidFill>
              </a:rPr>
              <a:t>orientation sexuelle/identité de </a:t>
            </a:r>
            <a:r>
              <a:rPr lang="fr-CA" sz="1200" dirty="0" smtClean="0">
                <a:solidFill>
                  <a:srgbClr val="7F7F7F"/>
                </a:solidFill>
              </a:rPr>
              <a:t>genre. </a:t>
            </a:r>
          </a:p>
          <a:p>
            <a:pPr marL="228600" lvl="4" indent="-228600">
              <a:spcBef>
                <a:spcPts val="1000"/>
              </a:spcBef>
              <a:buClr>
                <a:srgbClr val="9BBB59"/>
              </a:buClr>
              <a:buFont typeface="Wingdings" panose="05000000000000000000" pitchFamily="2" charset="2"/>
              <a:buChar char="§"/>
            </a:pPr>
            <a:r>
              <a:rPr lang="fr-CA" sz="1200" dirty="0" smtClean="0">
                <a:solidFill>
                  <a:srgbClr val="7F7F7F"/>
                </a:solidFill>
              </a:rPr>
              <a:t>Ils accordent proportionnellement plus d’importance aux ressources communautaires et locales LGBT, lieux où </a:t>
            </a:r>
            <a:r>
              <a:rPr lang="fr-CA" sz="1200" dirty="0">
                <a:solidFill>
                  <a:srgbClr val="7F7F7F"/>
                </a:solidFill>
              </a:rPr>
              <a:t>ils peuvent recevoir de l’écoute sans </a:t>
            </a:r>
            <a:r>
              <a:rPr lang="fr-CA" sz="1200" dirty="0" smtClean="0">
                <a:solidFill>
                  <a:srgbClr val="7F7F7F"/>
                </a:solidFill>
              </a:rPr>
              <a:t>jugement, pour lesquelles ils aimeraient une visibilité accrue. </a:t>
            </a:r>
          </a:p>
        </p:txBody>
      </p:sp>
      <p:sp>
        <p:nvSpPr>
          <p:cNvPr id="5" name="Espace réservé du pied de page 2"/>
          <p:cNvSpPr>
            <a:spLocks noGrp="1"/>
          </p:cNvSpPr>
          <p:nvPr>
            <p:ph type="ftr" sz="quarter" idx="11"/>
            <p:custDataLst>
              <p:tags r:id="rId4"/>
            </p:custDataLst>
          </p:nvPr>
        </p:nvSpPr>
        <p:spPr>
          <a:xfrm>
            <a:off x="558800" y="6494247"/>
            <a:ext cx="2560638" cy="238379"/>
          </a:xfrm>
        </p:spPr>
        <p:txBody>
          <a:bodyPr/>
          <a:lstStyle/>
          <a:p>
            <a:r>
              <a:rPr lang="en-CA" dirty="0" smtClean="0">
                <a:solidFill>
                  <a:srgbClr val="000000">
                    <a:tint val="75000"/>
                  </a:srgbClr>
                </a:solidFill>
              </a:rPr>
              <a:t>CROP</a:t>
            </a:r>
            <a:endParaRPr lang="en-CA" dirty="0">
              <a:solidFill>
                <a:srgbClr val="000000">
                  <a:tint val="75000"/>
                </a:srgbClr>
              </a:solidFill>
            </a:endParaRPr>
          </a:p>
        </p:txBody>
      </p:sp>
      <p:sp>
        <p:nvSpPr>
          <p:cNvPr id="18" name="Chevron 17"/>
          <p:cNvSpPr/>
          <p:nvPr/>
        </p:nvSpPr>
        <p:spPr>
          <a:xfrm>
            <a:off x="6386427" y="1670799"/>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19" name="ZoneTexte 18"/>
          <p:cNvSpPr txBox="1"/>
          <p:nvPr/>
        </p:nvSpPr>
        <p:spPr>
          <a:xfrm>
            <a:off x="6614026" y="1628800"/>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p.23</a:t>
            </a:r>
            <a:endParaRPr lang="fr-CA" sz="1600" b="1" dirty="0">
              <a:solidFill>
                <a:srgbClr val="9BBB59"/>
              </a:solidFill>
              <a:latin typeface="Arial" panose="020B0604020202020204" pitchFamily="34" charset="0"/>
              <a:cs typeface="Arial" panose="020B0604020202020204" pitchFamily="34" charset="0"/>
            </a:endParaRPr>
          </a:p>
        </p:txBody>
      </p:sp>
      <p:sp>
        <p:nvSpPr>
          <p:cNvPr id="8" name="Chevron 7"/>
          <p:cNvSpPr/>
          <p:nvPr/>
        </p:nvSpPr>
        <p:spPr>
          <a:xfrm>
            <a:off x="6386427" y="2432878"/>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9" name="ZoneTexte 8"/>
          <p:cNvSpPr txBox="1"/>
          <p:nvPr/>
        </p:nvSpPr>
        <p:spPr>
          <a:xfrm>
            <a:off x="6614026" y="2390879"/>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p.29</a:t>
            </a:r>
            <a:endParaRPr lang="fr-CA" sz="1600" b="1" dirty="0">
              <a:solidFill>
                <a:srgbClr val="9BBB59"/>
              </a:solidFill>
              <a:latin typeface="Arial" panose="020B0604020202020204" pitchFamily="34" charset="0"/>
              <a:cs typeface="Arial" panose="020B0604020202020204" pitchFamily="34" charset="0"/>
            </a:endParaRPr>
          </a:p>
        </p:txBody>
      </p:sp>
      <p:sp>
        <p:nvSpPr>
          <p:cNvPr id="10" name="Chevron 9"/>
          <p:cNvSpPr/>
          <p:nvPr/>
        </p:nvSpPr>
        <p:spPr>
          <a:xfrm>
            <a:off x="6386427" y="3110959"/>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11" name="ZoneTexte 10"/>
          <p:cNvSpPr txBox="1"/>
          <p:nvPr/>
        </p:nvSpPr>
        <p:spPr>
          <a:xfrm>
            <a:off x="6614026" y="3068960"/>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p.41</a:t>
            </a:r>
            <a:endParaRPr lang="fr-CA" sz="1600" b="1" dirty="0">
              <a:solidFill>
                <a:srgbClr val="9BBB59"/>
              </a:solidFill>
              <a:latin typeface="Arial" panose="020B0604020202020204" pitchFamily="34" charset="0"/>
              <a:cs typeface="Arial" panose="020B0604020202020204" pitchFamily="34" charset="0"/>
            </a:endParaRPr>
          </a:p>
        </p:txBody>
      </p:sp>
      <p:sp>
        <p:nvSpPr>
          <p:cNvPr id="12" name="Chevron 11"/>
          <p:cNvSpPr/>
          <p:nvPr/>
        </p:nvSpPr>
        <p:spPr>
          <a:xfrm>
            <a:off x="6386427" y="4119071"/>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13" name="ZoneTexte 12"/>
          <p:cNvSpPr txBox="1"/>
          <p:nvPr/>
        </p:nvSpPr>
        <p:spPr>
          <a:xfrm>
            <a:off x="6614026" y="4077072"/>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p.28, 21, 27, 41</a:t>
            </a:r>
            <a:endParaRPr lang="fr-CA" sz="1600" b="1" dirty="0">
              <a:solidFill>
                <a:srgbClr val="9BBB59"/>
              </a:solidFill>
              <a:latin typeface="Arial" panose="020B0604020202020204" pitchFamily="34" charset="0"/>
              <a:cs typeface="Arial" panose="020B0604020202020204" pitchFamily="34" charset="0"/>
            </a:endParaRPr>
          </a:p>
        </p:txBody>
      </p:sp>
      <p:sp>
        <p:nvSpPr>
          <p:cNvPr id="14" name="Chevron 13"/>
          <p:cNvSpPr/>
          <p:nvPr/>
        </p:nvSpPr>
        <p:spPr>
          <a:xfrm>
            <a:off x="6386427" y="5199191"/>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15" name="ZoneTexte 14"/>
          <p:cNvSpPr txBox="1"/>
          <p:nvPr/>
        </p:nvSpPr>
        <p:spPr>
          <a:xfrm>
            <a:off x="6614026" y="5157192"/>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p.30, 36</a:t>
            </a:r>
            <a:endParaRPr lang="fr-CA" sz="1600" b="1" dirty="0">
              <a:solidFill>
                <a:srgbClr val="9BBB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6618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fr-CA" dirty="0" smtClean="0">
                <a:solidFill>
                  <a:srgbClr val="9BBB59"/>
                </a:solidFill>
              </a:rPr>
              <a:t>Grands constats</a:t>
            </a:r>
            <a:endParaRPr lang="fr-CA" dirty="0">
              <a:solidFill>
                <a:srgbClr val="9BBB59"/>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11</a:t>
            </a:fld>
            <a:endParaRPr lang="en-CA">
              <a:solidFill>
                <a:srgbClr val="000000">
                  <a:tint val="75000"/>
                </a:srgbClr>
              </a:solidFill>
            </a:endParaRPr>
          </a:p>
        </p:txBody>
      </p:sp>
      <p:sp>
        <p:nvSpPr>
          <p:cNvPr id="7" name="Espace réservé du contenu 6"/>
          <p:cNvSpPr>
            <a:spLocks noGrp="1"/>
          </p:cNvSpPr>
          <p:nvPr>
            <p:ph type="body" sz="quarter" idx="13"/>
            <p:custDataLst>
              <p:tags r:id="rId3"/>
            </p:custDataLst>
          </p:nvPr>
        </p:nvSpPr>
        <p:spPr/>
        <p:txBody>
          <a:bodyPr>
            <a:normAutofit/>
          </a:bodyPr>
          <a:lstStyle/>
          <a:p>
            <a:pPr marL="228600" lvl="4" indent="-228600">
              <a:buClr>
                <a:srgbClr val="9BBB59"/>
              </a:buClr>
              <a:buFont typeface="Wingdings" panose="05000000000000000000" pitchFamily="2" charset="2"/>
              <a:buChar char="§"/>
            </a:pPr>
            <a:r>
              <a:rPr lang="fr-CA" sz="1200" dirty="0">
                <a:solidFill>
                  <a:srgbClr val="7F7F7F"/>
                </a:solidFill>
              </a:rPr>
              <a:t>Bien que proportionnellement plus nombreuses que la moyenne de la communauté LGBT à trouver que la société </a:t>
            </a:r>
            <a:r>
              <a:rPr lang="fr-CA" sz="1200" dirty="0" smtClean="0">
                <a:solidFill>
                  <a:srgbClr val="7F7F7F"/>
                </a:solidFill>
              </a:rPr>
              <a:t>canadienne </a:t>
            </a:r>
            <a:r>
              <a:rPr lang="fr-CA" sz="1200" dirty="0">
                <a:solidFill>
                  <a:srgbClr val="7F7F7F"/>
                </a:solidFill>
              </a:rPr>
              <a:t>est disposée à faire des efforts pour intégrer les minorités sexuelles (probablement en comparaison à leur propre culture), les personnes LGBT d’autre groupes ethnoculturels sont moins à l’aise à manifester de l’affection à leur partenaire en situation publique (lieux publics, amis ne faisant pas partie de la communauté LGBT et surtout famille).</a:t>
            </a:r>
          </a:p>
          <a:p>
            <a:pPr marL="228600" lvl="4" indent="-228600">
              <a:buClr>
                <a:srgbClr val="9BBB59"/>
              </a:buClr>
              <a:buFont typeface="Wingdings" panose="05000000000000000000" pitchFamily="2" charset="2"/>
              <a:buChar char="§"/>
            </a:pPr>
            <a:r>
              <a:rPr lang="fr-CA" sz="1200" dirty="0" smtClean="0">
                <a:solidFill>
                  <a:srgbClr val="7F7F7F"/>
                </a:solidFill>
              </a:rPr>
              <a:t>Finalement, les personnes LGBT d’autres groupes ethnoculturels </a:t>
            </a:r>
            <a:r>
              <a:rPr lang="fr-CA" sz="1200" dirty="0">
                <a:solidFill>
                  <a:srgbClr val="7F7F7F"/>
                </a:solidFill>
              </a:rPr>
              <a:t>vivent un peu moins bien avec leur orientation sexuelle ou identité de </a:t>
            </a:r>
            <a:r>
              <a:rPr lang="fr-CA" sz="1200" dirty="0" smtClean="0">
                <a:solidFill>
                  <a:srgbClr val="7F7F7F"/>
                </a:solidFill>
              </a:rPr>
              <a:t>genre et se </a:t>
            </a:r>
            <a:r>
              <a:rPr lang="fr-CA" sz="1200" dirty="0">
                <a:solidFill>
                  <a:srgbClr val="7F7F7F"/>
                </a:solidFill>
              </a:rPr>
              <a:t>disent légèrement moins heureux que la moyenne de la population </a:t>
            </a:r>
            <a:r>
              <a:rPr lang="fr-CA" sz="1200" dirty="0" smtClean="0">
                <a:solidFill>
                  <a:srgbClr val="7F7F7F"/>
                </a:solidFill>
              </a:rPr>
              <a:t>Canadienne.</a:t>
            </a:r>
            <a:endParaRPr lang="fr-CA" sz="1200" dirty="0">
              <a:solidFill>
                <a:srgbClr val="7F7F7F"/>
              </a:solidFill>
            </a:endParaRPr>
          </a:p>
        </p:txBody>
      </p:sp>
      <p:sp>
        <p:nvSpPr>
          <p:cNvPr id="5" name="Espace réservé du pied de page 2"/>
          <p:cNvSpPr>
            <a:spLocks noGrp="1"/>
          </p:cNvSpPr>
          <p:nvPr>
            <p:ph type="ftr" sz="quarter" idx="11"/>
            <p:custDataLst>
              <p:tags r:id="rId4"/>
            </p:custDataLst>
          </p:nvPr>
        </p:nvSpPr>
        <p:spPr>
          <a:xfrm>
            <a:off x="558800" y="6494247"/>
            <a:ext cx="2560638" cy="238379"/>
          </a:xfrm>
        </p:spPr>
        <p:txBody>
          <a:bodyPr/>
          <a:lstStyle/>
          <a:p>
            <a:r>
              <a:rPr lang="en-CA" dirty="0" smtClean="0">
                <a:solidFill>
                  <a:srgbClr val="000000">
                    <a:tint val="75000"/>
                  </a:srgbClr>
                </a:solidFill>
              </a:rPr>
              <a:t>CROP</a:t>
            </a:r>
            <a:endParaRPr lang="en-CA" dirty="0">
              <a:solidFill>
                <a:srgbClr val="000000">
                  <a:tint val="75000"/>
                </a:srgbClr>
              </a:solidFill>
            </a:endParaRPr>
          </a:p>
        </p:txBody>
      </p:sp>
      <p:sp>
        <p:nvSpPr>
          <p:cNvPr id="18" name="Chevron 17"/>
          <p:cNvSpPr/>
          <p:nvPr/>
        </p:nvSpPr>
        <p:spPr>
          <a:xfrm>
            <a:off x="6393121" y="1886823"/>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19" name="ZoneTexte 18"/>
          <p:cNvSpPr txBox="1"/>
          <p:nvPr/>
        </p:nvSpPr>
        <p:spPr>
          <a:xfrm>
            <a:off x="6620720" y="1844824"/>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p.35, 37</a:t>
            </a:r>
            <a:endParaRPr lang="fr-CA" sz="1600" b="1" dirty="0">
              <a:solidFill>
                <a:srgbClr val="9BBB59"/>
              </a:solidFill>
              <a:latin typeface="Arial" panose="020B0604020202020204" pitchFamily="34" charset="0"/>
              <a:cs typeface="Arial" panose="020B0604020202020204" pitchFamily="34" charset="0"/>
            </a:endParaRPr>
          </a:p>
        </p:txBody>
      </p:sp>
      <p:sp>
        <p:nvSpPr>
          <p:cNvPr id="8" name="Chevron 7"/>
          <p:cNvSpPr/>
          <p:nvPr/>
        </p:nvSpPr>
        <p:spPr>
          <a:xfrm>
            <a:off x="6381546" y="3039199"/>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9" name="ZoneTexte 8"/>
          <p:cNvSpPr txBox="1"/>
          <p:nvPr/>
        </p:nvSpPr>
        <p:spPr>
          <a:xfrm>
            <a:off x="6609145" y="2997200"/>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p.47, 51</a:t>
            </a:r>
            <a:endParaRPr lang="fr-CA" sz="1600" b="1" dirty="0">
              <a:solidFill>
                <a:srgbClr val="9BBB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6791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558801" y="1699260"/>
            <a:ext cx="5309343" cy="2594674"/>
          </a:xfrm>
        </p:spPr>
        <p:txBody>
          <a:bodyPr/>
          <a:lstStyle/>
          <a:p>
            <a:r>
              <a:rPr lang="fr-CA" dirty="0" smtClean="0"/>
              <a:t>Tableaux comparatifs</a:t>
            </a:r>
            <a:endParaRPr lang="fr-CA" dirty="0"/>
          </a:p>
        </p:txBody>
      </p:sp>
      <p:sp>
        <p:nvSpPr>
          <p:cNvPr id="3" name="Espace réservé du texte 2"/>
          <p:cNvSpPr>
            <a:spLocks noGrp="1"/>
          </p:cNvSpPr>
          <p:nvPr>
            <p:ph type="body" sz="quarter" idx="10"/>
            <p:custDataLst>
              <p:tags r:id="rId2"/>
            </p:custDataLst>
          </p:nvPr>
        </p:nvSpPr>
        <p:spPr/>
        <p:txBody>
          <a:bodyPr/>
          <a:lstStyle/>
          <a:p>
            <a:r>
              <a:rPr lang="fr-CA" i="1" dirty="0"/>
              <a:t>RAPPORT PRÉPARÉ POUR LA </a:t>
            </a:r>
            <a:r>
              <a:rPr lang="fr-CA" i="1" dirty="0" smtClean="0"/>
              <a:t>FONDATION JASMIN ROY</a:t>
            </a:r>
            <a:endParaRPr lang="fr-CA" i="1" dirty="0"/>
          </a:p>
          <a:p>
            <a:endParaRPr lang="en-CA" dirty="0"/>
          </a:p>
        </p:txBody>
      </p:sp>
    </p:spTree>
    <p:extLst>
      <p:ext uri="{BB962C8B-B14F-4D97-AF65-F5344CB8AC3E}">
        <p14:creationId xmlns:p14="http://schemas.microsoft.com/office/powerpoint/2010/main" val="5791771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7000" r="-7000"/>
          </a:stretch>
        </a:blipFill>
        <a:effectLst/>
      </p:bgPr>
    </p:bg>
    <p:spTree>
      <p:nvGrpSpPr>
        <p:cNvPr id="1" name=""/>
        <p:cNvGrpSpPr/>
        <p:nvPr/>
      </p:nvGrpSpPr>
      <p:grpSpPr>
        <a:xfrm>
          <a:off x="0" y="0"/>
          <a:ext cx="0" cy="0"/>
          <a:chOff x="0" y="0"/>
          <a:chExt cx="0" cy="0"/>
        </a:xfrm>
      </p:grpSpPr>
      <p:sp>
        <p:nvSpPr>
          <p:cNvPr id="6" name="Espace réservé du contenu 1"/>
          <p:cNvSpPr>
            <a:spLocks noGrp="1"/>
          </p:cNvSpPr>
          <p:nvPr>
            <p:ph idx="1"/>
            <p:custDataLst>
              <p:tags r:id="rId1"/>
            </p:custDataLst>
          </p:nvPr>
        </p:nvSpPr>
        <p:spPr>
          <a:xfrm>
            <a:off x="558801" y="1699260"/>
            <a:ext cx="5309343" cy="2594674"/>
          </a:xfrm>
        </p:spPr>
        <p:txBody>
          <a:bodyPr>
            <a:normAutofit/>
          </a:bodyPr>
          <a:lstStyle/>
          <a:p>
            <a:r>
              <a:rPr lang="fr-CA" sz="2800" i="1" dirty="0" smtClean="0"/>
              <a:t>Caractéristiques de l’échantillon</a:t>
            </a:r>
            <a:endParaRPr lang="fr-CA" sz="2800" i="1" dirty="0"/>
          </a:p>
        </p:txBody>
      </p:sp>
      <p:sp>
        <p:nvSpPr>
          <p:cNvPr id="9" name="Espace réservé du texte 2"/>
          <p:cNvSpPr>
            <a:spLocks noGrp="1"/>
          </p:cNvSpPr>
          <p:nvPr>
            <p:ph type="body" sz="quarter" idx="10"/>
            <p:custDataLst>
              <p:tags r:id="rId2"/>
            </p:custDataLst>
          </p:nvPr>
        </p:nvSpPr>
        <p:spPr>
          <a:xfrm>
            <a:off x="558800" y="4522534"/>
            <a:ext cx="5311775" cy="347663"/>
          </a:xfrm>
        </p:spPr>
        <p:txBody>
          <a:bodyPr/>
          <a:lstStyle/>
          <a:p>
            <a:r>
              <a:rPr lang="fr-CA" i="1" dirty="0"/>
              <a:t>RAPPORT PRÉPARÉ POUR LA </a:t>
            </a:r>
            <a:r>
              <a:rPr lang="fr-CA" i="1" dirty="0" smtClean="0"/>
              <a:t>FONDATION JASMIN ROY</a:t>
            </a:r>
            <a:endParaRPr lang="fr-CA" i="1" dirty="0"/>
          </a:p>
          <a:p>
            <a:endParaRPr lang="en-CA" dirty="0"/>
          </a:p>
        </p:txBody>
      </p:sp>
    </p:spTree>
    <p:extLst>
      <p:ext uri="{BB962C8B-B14F-4D97-AF65-F5344CB8AC3E}">
        <p14:creationId xmlns:p14="http://schemas.microsoft.com/office/powerpoint/2010/main" val="39692385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14</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81279" y="188640"/>
            <a:ext cx="5309344" cy="631545"/>
          </a:xfrm>
        </p:spPr>
        <p:txBody>
          <a:bodyPr/>
          <a:lstStyle/>
          <a:p>
            <a:r>
              <a:rPr lang="fr-CA" sz="2000" dirty="0" smtClean="0">
                <a:solidFill>
                  <a:srgbClr val="9BBB59"/>
                </a:solidFill>
              </a:rPr>
              <a:t>Distribution de l’échantillon selon l’origine</a:t>
            </a:r>
            <a:r>
              <a:rPr lang="fr-CA" sz="2000" dirty="0">
                <a:solidFill>
                  <a:srgbClr val="9BBB59"/>
                </a:solidFill>
              </a:rPr>
              <a:t/>
            </a:r>
            <a:br>
              <a:rPr lang="fr-CA" sz="2000" dirty="0">
                <a:solidFill>
                  <a:srgbClr val="9BBB59"/>
                </a:solidFill>
              </a:rPr>
            </a:br>
            <a:endParaRPr lang="fr-CA" dirty="0"/>
          </a:p>
        </p:txBody>
      </p:sp>
      <p:sp>
        <p:nvSpPr>
          <p:cNvPr id="13" name="Rectangle 12"/>
          <p:cNvSpPr/>
          <p:nvPr/>
        </p:nvSpPr>
        <p:spPr>
          <a:xfrm>
            <a:off x="590294" y="6241506"/>
            <a:ext cx="4572000" cy="230832"/>
          </a:xfrm>
          <a:prstGeom prst="rect">
            <a:avLst/>
          </a:prstGeom>
        </p:spPr>
        <p:txBody>
          <a:bodyPr>
            <a:spAutoFit/>
          </a:bodyPr>
          <a:lstStyle/>
          <a:p>
            <a:r>
              <a:rPr lang="fr-CA" sz="900" dirty="0" smtClean="0">
                <a:solidFill>
                  <a:srgbClr val="595959"/>
                </a:solidFill>
                <a:latin typeface="Arial" panose="020B0604020202020204" pitchFamily="34" charset="0"/>
                <a:cs typeface="Arial" panose="020B0604020202020204" pitchFamily="34" charset="0"/>
              </a:rPr>
              <a:t>Note : réponses multiples autorisées  </a:t>
            </a:r>
            <a:endParaRPr lang="fr-CA" sz="900" dirty="0">
              <a:solidFill>
                <a:srgbClr val="595959"/>
              </a:solidFill>
              <a:latin typeface="Arial" panose="020B0604020202020204" pitchFamily="34" charset="0"/>
              <a:cs typeface="Arial" panose="020B0604020202020204" pitchFamily="34" charset="0"/>
            </a:endParaRPr>
          </a:p>
        </p:txBody>
      </p:sp>
      <p:sp>
        <p:nvSpPr>
          <p:cNvPr id="7" name="Rectangle 6"/>
          <p:cNvSpPr/>
          <p:nvPr>
            <p:custDataLst>
              <p:tags r:id="rId4"/>
            </p:custDataLst>
          </p:nvPr>
        </p:nvSpPr>
        <p:spPr>
          <a:xfrm>
            <a:off x="510159" y="817869"/>
            <a:ext cx="3406702"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ensemble des répondants de moins de 55 ans (n=1771)</a:t>
            </a:r>
            <a:endParaRPr lang="fr-CA" sz="900" dirty="0">
              <a:solidFill>
                <a:srgbClr val="000000"/>
              </a:solidFill>
              <a:latin typeface="Arial" panose="020B0604020202020204" pitchFamily="34" charset="0"/>
              <a:cs typeface="Arial" panose="020B0604020202020204" pitchFamily="34" charset="0"/>
            </a:endParaRPr>
          </a:p>
        </p:txBody>
      </p:sp>
      <p:sp>
        <p:nvSpPr>
          <p:cNvPr id="8" name="Rectangle 7"/>
          <p:cNvSpPr/>
          <p:nvPr/>
        </p:nvSpPr>
        <p:spPr>
          <a:xfrm>
            <a:off x="590294" y="6077749"/>
            <a:ext cx="4572000" cy="230832"/>
          </a:xfrm>
          <a:prstGeom prst="rect">
            <a:avLst/>
          </a:prstGeom>
        </p:spPr>
        <p:txBody>
          <a:bodyPr>
            <a:spAutoFit/>
          </a:bodyPr>
          <a:lstStyle/>
          <a:p>
            <a:r>
              <a:rPr lang="fr-CA" sz="900" dirty="0" smtClean="0">
                <a:solidFill>
                  <a:srgbClr val="595959"/>
                </a:solidFill>
                <a:latin typeface="Arial" panose="020B0604020202020204" pitchFamily="34" charset="0"/>
                <a:cs typeface="Arial" panose="020B0604020202020204" pitchFamily="34" charset="0"/>
              </a:rPr>
              <a:t>Q11B. </a:t>
            </a:r>
            <a:r>
              <a:rPr lang="fr-CA" sz="900" dirty="0">
                <a:solidFill>
                  <a:srgbClr val="595959"/>
                </a:solidFill>
                <a:latin typeface="Arial" panose="020B0604020202020204" pitchFamily="34" charset="0"/>
                <a:cs typeface="Arial" panose="020B0604020202020204" pitchFamily="34" charset="0"/>
              </a:rPr>
              <a:t>Auquel des groupes suivants appartiennent ou appartenaient vos parents</a:t>
            </a:r>
            <a:r>
              <a:rPr lang="fr-CA" sz="900" dirty="0" smtClean="0">
                <a:solidFill>
                  <a:srgbClr val="595959"/>
                </a:solidFill>
                <a:latin typeface="Arial" panose="020B0604020202020204" pitchFamily="34" charset="0"/>
                <a:cs typeface="Arial" panose="020B0604020202020204" pitchFamily="34" charset="0"/>
              </a:rPr>
              <a:t>?</a:t>
            </a:r>
            <a:endParaRPr lang="fr-CA" sz="900" dirty="0">
              <a:solidFill>
                <a:srgbClr val="595959"/>
              </a:solidFill>
              <a:latin typeface="Arial" panose="020B0604020202020204" pitchFamily="34" charset="0"/>
              <a:cs typeface="Arial" panose="020B0604020202020204" pitchFamily="34" charset="0"/>
            </a:endParaRPr>
          </a:p>
        </p:txBody>
      </p:sp>
      <p:graphicFrame>
        <p:nvGraphicFramePr>
          <p:cNvPr id="9" name="Graphique 8"/>
          <p:cNvGraphicFramePr/>
          <p:nvPr>
            <p:custDataLst>
              <p:tags r:id="rId5"/>
            </p:custDataLst>
            <p:extLst>
              <p:ext uri="{D42A27DB-BD31-4B8C-83A1-F6EECF244321}">
                <p14:modId xmlns:p14="http://schemas.microsoft.com/office/powerpoint/2010/main" val="1638075907"/>
              </p:ext>
            </p:extLst>
          </p:nvPr>
        </p:nvGraphicFramePr>
        <p:xfrm>
          <a:off x="-972616" y="1513045"/>
          <a:ext cx="8294063" cy="456470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161081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15</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81279" y="188640"/>
            <a:ext cx="5309344" cy="631545"/>
          </a:xfrm>
        </p:spPr>
        <p:txBody>
          <a:bodyPr/>
          <a:lstStyle/>
          <a:p>
            <a:r>
              <a:rPr lang="fr-CA" sz="2000" dirty="0" smtClean="0">
                <a:solidFill>
                  <a:srgbClr val="9BBB59"/>
                </a:solidFill>
              </a:rPr>
              <a:t>Distribution de l’échantillon par identité de genre selon l’origine</a:t>
            </a:r>
            <a:r>
              <a:rPr lang="fr-CA" sz="2000" dirty="0">
                <a:solidFill>
                  <a:srgbClr val="9BBB59"/>
                </a:solidFill>
              </a:rPr>
              <a:t/>
            </a:r>
            <a:br>
              <a:rPr lang="fr-CA" sz="2000" dirty="0">
                <a:solidFill>
                  <a:srgbClr val="9BBB59"/>
                </a:solidFill>
              </a:rPr>
            </a:b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2546775237"/>
              </p:ext>
            </p:extLst>
          </p:nvPr>
        </p:nvGraphicFramePr>
        <p:xfrm>
          <a:off x="599560" y="1218679"/>
          <a:ext cx="5268585" cy="3696718"/>
        </p:xfrm>
        <a:graphic>
          <a:graphicData uri="http://schemas.openxmlformats.org/drawingml/2006/table">
            <a:tbl>
              <a:tblPr firstRow="1" bandRow="1">
                <a:tableStyleId>{2D5ABB26-0587-4C30-8999-92F81FD0307C}</a:tableStyleId>
              </a:tblPr>
              <a:tblGrid>
                <a:gridCol w="2577633"/>
                <a:gridCol w="896984"/>
                <a:gridCol w="896984"/>
                <a:gridCol w="896984"/>
              </a:tblGrid>
              <a:tr h="406493">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127102">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T>
                      <a:noFill/>
                    </a:lnT>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0">
                <a:tc vMerge="1">
                  <a:txBody>
                    <a:bodyPr/>
                    <a:lstStyle/>
                    <a:p>
                      <a:endParaRPr lang="fr-CA"/>
                    </a:p>
                  </a:txBody>
                  <a:tcPr/>
                </a:tc>
                <a:tc>
                  <a:txBody>
                    <a:bodyPr/>
                    <a:lstStyle/>
                    <a:p>
                      <a:pPr algn="ctr" fontAlgn="b"/>
                      <a:endParaRPr lang="fr-CA" sz="3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fr-CA" sz="3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fr-CA" sz="8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Narrow" panose="020B0606020202030204" pitchFamily="34" charset="0"/>
                        </a:rPr>
                        <a:t>1563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Narrow" panose="020B0606020202030204" pitchFamily="34" charset="0"/>
                        </a:rPr>
                        <a:t>109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257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540000">
                <a:tc>
                  <a:txBody>
                    <a:bodyPr/>
                    <a:lstStyle/>
                    <a:p>
                      <a:pPr algn="l" fontAlgn="b"/>
                      <a:r>
                        <a:rPr lang="fr-CA" sz="1100" b="0" i="0" u="none" strike="noStrike" dirty="0" smtClean="0">
                          <a:solidFill>
                            <a:srgbClr val="5A5A5A"/>
                          </a:solidFill>
                          <a:effectLst/>
                          <a:latin typeface="Arial Narrow"/>
                        </a:rPr>
                        <a:t>Personnes</a:t>
                      </a:r>
                      <a:r>
                        <a:rPr lang="fr-CA" sz="1100" b="0" i="0" u="none" strike="noStrike" baseline="0" dirty="0" smtClean="0">
                          <a:solidFill>
                            <a:srgbClr val="5A5A5A"/>
                          </a:solidFill>
                          <a:effectLst/>
                          <a:latin typeface="Arial Narrow"/>
                        </a:rPr>
                        <a:t> b</a:t>
                      </a:r>
                      <a:r>
                        <a:rPr lang="fr-CA" sz="1100" b="0" i="0" u="none" strike="noStrike" dirty="0" smtClean="0">
                          <a:solidFill>
                            <a:srgbClr val="5A5A5A"/>
                          </a:solidFill>
                          <a:effectLst/>
                          <a:latin typeface="Arial Narrow"/>
                        </a:rPr>
                        <a:t>inaires </a:t>
                      </a:r>
                      <a:r>
                        <a:rPr lang="fr-CA" sz="1100" b="0" i="0" u="none" strike="noStrike" dirty="0" err="1" smtClean="0">
                          <a:solidFill>
                            <a:srgbClr val="5A5A5A"/>
                          </a:solidFill>
                          <a:effectLst/>
                          <a:latin typeface="Arial Narrow"/>
                        </a:rPr>
                        <a:t>cisgenres</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fr-CA" sz="1200" b="0" i="0" u="none" strike="noStrike" kern="1200" dirty="0" smtClean="0">
                          <a:solidFill>
                            <a:srgbClr val="595959"/>
                          </a:solidFill>
                          <a:effectLst/>
                          <a:latin typeface="Arial Narrow" panose="020B0606020202030204" pitchFamily="34" charset="0"/>
                          <a:ea typeface="+mn-ea"/>
                          <a:cs typeface="+mn-cs"/>
                        </a:rPr>
                        <a:t>82</a:t>
                      </a:r>
                      <a:endParaRPr lang="fr-CA" sz="12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smtClean="0">
                          <a:solidFill>
                            <a:srgbClr val="595959"/>
                          </a:solidFill>
                          <a:effectLst/>
                          <a:latin typeface="Arial Narrow" panose="020B0606020202030204" pitchFamily="34" charset="0"/>
                          <a:ea typeface="+mn-ea"/>
                          <a:cs typeface="+mn-cs"/>
                        </a:rPr>
                        <a:t>90</a:t>
                      </a:r>
                      <a:endParaRPr lang="fr-CA" sz="12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smtClean="0">
                          <a:solidFill>
                            <a:srgbClr val="595959"/>
                          </a:solidFill>
                          <a:effectLst/>
                          <a:latin typeface="Arial Narrow" panose="020B0606020202030204" pitchFamily="34" charset="0"/>
                        </a:rPr>
                        <a:t>81</a:t>
                      </a: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50119">
                <a:tc>
                  <a:txBody>
                    <a:bodyPr/>
                    <a:lstStyle/>
                    <a:p>
                      <a:pPr algn="r" fontAlgn="b"/>
                      <a:r>
                        <a:rPr lang="fr-CA" sz="1100" b="0" i="1" u="none" strike="noStrike" dirty="0" smtClean="0">
                          <a:solidFill>
                            <a:srgbClr val="5A5A5A"/>
                          </a:solidFill>
                          <a:effectLst/>
                          <a:latin typeface="Arial Narrow"/>
                        </a:rPr>
                        <a:t>Hommes </a:t>
                      </a:r>
                      <a:endParaRPr lang="fr-CA" sz="1100" b="0" i="1"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1" u="none" strike="noStrike" dirty="0" smtClean="0">
                          <a:solidFill>
                            <a:srgbClr val="595959"/>
                          </a:solidFill>
                          <a:effectLst/>
                          <a:latin typeface="Arial Narrow" panose="020B0606020202030204" pitchFamily="34" charset="0"/>
                        </a:rPr>
                        <a:t>38</a:t>
                      </a:r>
                      <a:endParaRPr lang="fr-CA" sz="1200" b="0" i="1"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1" u="none" strike="noStrike" dirty="0" smtClean="0">
                          <a:solidFill>
                            <a:srgbClr val="00B0F0"/>
                          </a:solidFill>
                          <a:effectLst/>
                          <a:latin typeface="Arial Narrow" panose="020B0606020202030204" pitchFamily="34" charset="0"/>
                        </a:rPr>
                        <a:t>57</a:t>
                      </a:r>
                      <a:endParaRPr lang="fr-CA" sz="1200" b="1" i="1" u="none" strike="noStrike" dirty="0">
                        <a:solidFill>
                          <a:srgbClr val="00B0F0"/>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1" u="none" strike="noStrike" dirty="0" smtClean="0">
                          <a:solidFill>
                            <a:srgbClr val="E31836"/>
                          </a:solidFill>
                          <a:effectLst/>
                          <a:latin typeface="Arial Narrow" panose="020B0606020202030204" pitchFamily="34" charset="0"/>
                        </a:rPr>
                        <a:t>31</a:t>
                      </a:r>
                      <a:endParaRPr lang="fr-CA" sz="1200" b="0" i="1"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88032">
                <a:tc>
                  <a:txBody>
                    <a:bodyPr/>
                    <a:lstStyle/>
                    <a:p>
                      <a:pPr algn="r" fontAlgn="b"/>
                      <a:r>
                        <a:rPr lang="fr-CA" sz="1100" b="0" i="1" u="none" strike="noStrike" dirty="0" smtClean="0">
                          <a:solidFill>
                            <a:srgbClr val="5A5A5A"/>
                          </a:solidFill>
                          <a:effectLst/>
                          <a:latin typeface="Arial Narrow"/>
                        </a:rPr>
                        <a:t>Femmes</a:t>
                      </a:r>
                      <a:r>
                        <a:rPr lang="fr-CA" sz="1100" b="0" i="1" u="none" strike="noStrike" baseline="0" dirty="0" smtClean="0">
                          <a:solidFill>
                            <a:srgbClr val="5A5A5A"/>
                          </a:solidFill>
                          <a:effectLst/>
                          <a:latin typeface="Arial Narrow"/>
                        </a:rPr>
                        <a:t> </a:t>
                      </a:r>
                      <a:endParaRPr lang="fr-CA" sz="1100" b="0" i="1"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1" u="none" strike="noStrike" dirty="0" smtClean="0">
                          <a:solidFill>
                            <a:srgbClr val="595959"/>
                          </a:solidFill>
                          <a:effectLst/>
                          <a:latin typeface="Arial Narrow" panose="020B0606020202030204" pitchFamily="34" charset="0"/>
                        </a:rPr>
                        <a:t>44</a:t>
                      </a:r>
                      <a:endParaRPr lang="fr-CA" sz="1200" b="0" i="1"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1" u="none" strike="noStrike" dirty="0" smtClean="0">
                          <a:solidFill>
                            <a:srgbClr val="E31836"/>
                          </a:solidFill>
                          <a:effectLst/>
                          <a:latin typeface="Arial Narrow" panose="020B0606020202030204" pitchFamily="34" charset="0"/>
                        </a:rPr>
                        <a:t>33</a:t>
                      </a:r>
                      <a:endParaRPr lang="fr-CA" sz="1200" b="0" i="1" u="none" strike="noStrike" dirty="0">
                        <a:solidFill>
                          <a:srgbClr val="E31836"/>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1" u="none" strike="noStrike" kern="1200" dirty="0" smtClean="0">
                          <a:solidFill>
                            <a:srgbClr val="00B0F0"/>
                          </a:solidFill>
                          <a:effectLst/>
                          <a:latin typeface="Arial Narrow" panose="020B0606020202030204" pitchFamily="34" charset="0"/>
                          <a:ea typeface="+mn-ea"/>
                          <a:cs typeface="+mn-cs"/>
                        </a:rPr>
                        <a:t>50</a:t>
                      </a:r>
                      <a:endParaRPr lang="fr-CA" sz="1200" b="0" i="1"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40000">
                <a:tc>
                  <a:txBody>
                    <a:bodyPr/>
                    <a:lstStyle/>
                    <a:p>
                      <a:pPr algn="l" fontAlgn="b"/>
                      <a:r>
                        <a:rPr lang="fr-CA" sz="1100" b="0" i="0" u="none" strike="noStrike" dirty="0" smtClean="0">
                          <a:solidFill>
                            <a:srgbClr val="5A5A5A"/>
                          </a:solidFill>
                          <a:effectLst/>
                          <a:latin typeface="Arial Narrow"/>
                        </a:rPr>
                        <a:t>Personnes</a:t>
                      </a:r>
                      <a:r>
                        <a:rPr lang="fr-CA" sz="1100" b="0" i="0" u="none" strike="noStrike" baseline="0" dirty="0" smtClean="0">
                          <a:solidFill>
                            <a:srgbClr val="5A5A5A"/>
                          </a:solidFill>
                          <a:effectLst/>
                          <a:latin typeface="Arial Narrow"/>
                        </a:rPr>
                        <a:t> b</a:t>
                      </a:r>
                      <a:r>
                        <a:rPr lang="fr-CA" sz="1100" b="0" i="0" u="none" strike="noStrike" dirty="0" smtClean="0">
                          <a:solidFill>
                            <a:srgbClr val="5A5A5A"/>
                          </a:solidFill>
                          <a:effectLst/>
                          <a:latin typeface="Arial Narrow"/>
                        </a:rPr>
                        <a:t>inaires transgenres</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fr-CA" sz="1200" b="0" i="0" u="none" strike="noStrike" kern="1200" dirty="0" smtClean="0">
                          <a:solidFill>
                            <a:srgbClr val="595959"/>
                          </a:solidFill>
                          <a:effectLst/>
                          <a:latin typeface="Arial Narrow" panose="020B0606020202030204" pitchFamily="34" charset="0"/>
                          <a:ea typeface="+mn-ea"/>
                          <a:cs typeface="+mn-cs"/>
                        </a:rPr>
                        <a:t>9</a:t>
                      </a:r>
                      <a:endParaRPr lang="fr-CA" sz="12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smtClean="0">
                          <a:solidFill>
                            <a:srgbClr val="E31836"/>
                          </a:solidFill>
                          <a:effectLst/>
                          <a:latin typeface="Arial Narrow" panose="020B0606020202030204" pitchFamily="34" charset="0"/>
                          <a:ea typeface="+mn-ea"/>
                          <a:cs typeface="+mn-cs"/>
                        </a:rPr>
                        <a:t>4</a:t>
                      </a:r>
                      <a:endParaRPr lang="fr-CA" sz="1200" b="0"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smtClean="0">
                          <a:solidFill>
                            <a:srgbClr val="595959"/>
                          </a:solidFill>
                          <a:effectLst/>
                          <a:latin typeface="Arial Narrow" panose="020B0606020202030204" pitchFamily="34" charset="0"/>
                          <a:ea typeface="+mn-ea"/>
                          <a:cs typeface="+mn-cs"/>
                        </a:rPr>
                        <a:t>11</a:t>
                      </a:r>
                      <a:endParaRPr lang="fr-CA" sz="12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40000">
                <a:tc>
                  <a:txBody>
                    <a:bodyPr/>
                    <a:lstStyle/>
                    <a:p>
                      <a:pPr algn="l" fontAlgn="b"/>
                      <a:r>
                        <a:rPr lang="fr-CA" sz="1100" b="0" i="0" u="none" strike="noStrike" dirty="0" smtClean="0">
                          <a:solidFill>
                            <a:srgbClr val="5A5A5A"/>
                          </a:solidFill>
                          <a:effectLst/>
                          <a:latin typeface="Arial Narrow"/>
                        </a:rPr>
                        <a:t>Personnes non-binaires transgenres</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smtClean="0">
                          <a:solidFill>
                            <a:srgbClr val="595959"/>
                          </a:solidFill>
                          <a:effectLst/>
                          <a:latin typeface="Arial Narrow" panose="020B0606020202030204" pitchFamily="34" charset="0"/>
                        </a:rPr>
                        <a:t>6</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smtClean="0">
                          <a:solidFill>
                            <a:srgbClr val="595959"/>
                          </a:solidFill>
                          <a:effectLst/>
                          <a:latin typeface="Arial Narrow" panose="020B0606020202030204" pitchFamily="34" charset="0"/>
                        </a:rPr>
                        <a:t>6</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smtClean="0">
                          <a:solidFill>
                            <a:srgbClr val="595959"/>
                          </a:solidFill>
                          <a:effectLst/>
                          <a:latin typeface="Arial Narrow" panose="020B0606020202030204" pitchFamily="34" charset="0"/>
                        </a:rPr>
                        <a:t>7</a:t>
                      </a: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40000">
                <a:tc>
                  <a:txBody>
                    <a:bodyPr/>
                    <a:lstStyle/>
                    <a:p>
                      <a:pPr algn="l" fontAlgn="b"/>
                      <a:r>
                        <a:rPr lang="fr-CA" sz="1100" b="0" i="0" u="none" strike="noStrike" dirty="0" smtClean="0">
                          <a:solidFill>
                            <a:srgbClr val="5A5A5A"/>
                          </a:solidFill>
                          <a:effectLst/>
                          <a:latin typeface="Arial Narrow"/>
                        </a:rPr>
                        <a:t>Personnes non-binaires</a:t>
                      </a:r>
                      <a:r>
                        <a:rPr lang="fr-CA" sz="1100" b="0" i="0" u="none" strike="noStrike" baseline="0" dirty="0" smtClean="0">
                          <a:solidFill>
                            <a:srgbClr val="5A5A5A"/>
                          </a:solidFill>
                          <a:effectLst/>
                          <a:latin typeface="Arial Narrow"/>
                        </a:rPr>
                        <a:t> </a:t>
                      </a:r>
                      <a:r>
                        <a:rPr lang="fr-CA" sz="1100" b="0" i="0" u="none" strike="noStrike" dirty="0" smtClean="0">
                          <a:solidFill>
                            <a:srgbClr val="5A5A5A"/>
                          </a:solidFill>
                          <a:effectLst/>
                          <a:latin typeface="Arial Narrow"/>
                        </a:rPr>
                        <a:t>de genre fluide, </a:t>
                      </a:r>
                      <a:r>
                        <a:rPr lang="fr-CA" sz="1100" b="0" i="0" u="none" strike="noStrike" dirty="0" err="1" smtClean="0">
                          <a:solidFill>
                            <a:srgbClr val="5A5A5A"/>
                          </a:solidFill>
                          <a:effectLst/>
                          <a:latin typeface="Arial Narrow"/>
                        </a:rPr>
                        <a:t>agenre</a:t>
                      </a:r>
                      <a:r>
                        <a:rPr lang="fr-CA" sz="1100" b="0" i="0" u="none" strike="noStrike" dirty="0" smtClean="0">
                          <a:solidFill>
                            <a:srgbClr val="5A5A5A"/>
                          </a:solidFill>
                          <a:effectLst/>
                          <a:latin typeface="Arial Narrow"/>
                        </a:rPr>
                        <a:t> ou demi-genre</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fr-CA" sz="1200" b="0" i="0" u="none" strike="noStrike" kern="1200" dirty="0" smtClean="0">
                          <a:solidFill>
                            <a:srgbClr val="595959"/>
                          </a:solidFill>
                          <a:effectLst/>
                          <a:latin typeface="Arial Narrow" panose="020B0606020202030204" pitchFamily="34" charset="0"/>
                          <a:ea typeface="+mn-ea"/>
                          <a:cs typeface="+mn-cs"/>
                        </a:rPr>
                        <a:t>2</a:t>
                      </a:r>
                      <a:endParaRPr lang="fr-CA" sz="12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smtClean="0">
                          <a:solidFill>
                            <a:srgbClr val="595959"/>
                          </a:solidFill>
                          <a:effectLst/>
                          <a:latin typeface="Arial Narrow" panose="020B0606020202030204" pitchFamily="34" charset="0"/>
                        </a:rPr>
                        <a:t>0</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smtClean="0">
                          <a:solidFill>
                            <a:srgbClr val="595959"/>
                          </a:solidFill>
                          <a:effectLst/>
                          <a:latin typeface="Arial Narrow" panose="020B0606020202030204" pitchFamily="34" charset="0"/>
                        </a:rPr>
                        <a:t>1</a:t>
                      </a: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3" name="Rectangle 12"/>
          <p:cNvSpPr/>
          <p:nvPr/>
        </p:nvSpPr>
        <p:spPr>
          <a:xfrm>
            <a:off x="590294" y="6165304"/>
            <a:ext cx="4572000" cy="230832"/>
          </a:xfrm>
          <a:prstGeom prst="rect">
            <a:avLst/>
          </a:prstGeom>
        </p:spPr>
        <p:txBody>
          <a:bodyPr>
            <a:spAutoFit/>
          </a:bodyPr>
          <a:lstStyle/>
          <a:p>
            <a:r>
              <a:rPr lang="fr-CA" sz="900" dirty="0" smtClean="0">
                <a:solidFill>
                  <a:srgbClr val="595959"/>
                </a:solidFill>
                <a:latin typeface="Arial" panose="020B0604020202020204" pitchFamily="34" charset="0"/>
                <a:cs typeface="Arial" panose="020B0604020202020204" pitchFamily="34" charset="0"/>
              </a:rPr>
              <a:t>Q5. </a:t>
            </a:r>
            <a:r>
              <a:rPr lang="fr-CA" sz="900" dirty="0">
                <a:solidFill>
                  <a:srgbClr val="595959"/>
                </a:solidFill>
                <a:latin typeface="Arial" panose="020B0604020202020204" pitchFamily="34" charset="0"/>
                <a:cs typeface="Arial" panose="020B0604020202020204" pitchFamily="34" charset="0"/>
              </a:rPr>
              <a:t>Comment définiriez-vous votre </a:t>
            </a:r>
            <a:r>
              <a:rPr lang="fr-CA" sz="900" dirty="0" smtClean="0">
                <a:solidFill>
                  <a:srgbClr val="595959"/>
                </a:solidFill>
                <a:latin typeface="Arial" panose="020B0604020202020204" pitchFamily="34" charset="0"/>
                <a:cs typeface="Arial" panose="020B0604020202020204" pitchFamily="34" charset="0"/>
              </a:rPr>
              <a:t>identité de genre? Êtes-vous….</a:t>
            </a:r>
            <a:endParaRPr lang="fr-CA" sz="900" dirty="0">
              <a:solidFill>
                <a:srgbClr val="595959"/>
              </a:solidFill>
              <a:latin typeface="Arial" panose="020B0604020202020204" pitchFamily="34" charset="0"/>
              <a:cs typeface="Arial" panose="020B0604020202020204" pitchFamily="34" charset="0"/>
            </a:endParaRPr>
          </a:p>
        </p:txBody>
      </p:sp>
      <p:sp>
        <p:nvSpPr>
          <p:cNvPr id="7" name="Rectangle 6"/>
          <p:cNvSpPr/>
          <p:nvPr>
            <p:custDataLst>
              <p:tags r:id="rId5"/>
            </p:custDataLst>
          </p:nvPr>
        </p:nvSpPr>
        <p:spPr>
          <a:xfrm>
            <a:off x="510159" y="817869"/>
            <a:ext cx="2909771"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ensemble des répondants de moins de 55 ans</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6653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16</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30622" y="186324"/>
            <a:ext cx="5309344" cy="631545"/>
          </a:xfrm>
        </p:spPr>
        <p:txBody>
          <a:bodyPr/>
          <a:lstStyle/>
          <a:p>
            <a:r>
              <a:rPr lang="fr-CA" sz="2000" dirty="0" smtClean="0">
                <a:solidFill>
                  <a:srgbClr val="9BBB59"/>
                </a:solidFill>
              </a:rPr>
              <a:t>Distribution de l’échantillon par orientation sexuelle selon l’origine</a:t>
            </a:r>
            <a:r>
              <a:rPr lang="fr-CA" sz="2000" dirty="0">
                <a:solidFill>
                  <a:srgbClr val="9BBB59"/>
                </a:solidFill>
              </a:rPr>
              <a:t/>
            </a:r>
            <a:br>
              <a:rPr lang="fr-CA" sz="2000" dirty="0">
                <a:solidFill>
                  <a:srgbClr val="9BBB59"/>
                </a:solidFill>
              </a:rPr>
            </a:b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2168491936"/>
              </p:ext>
            </p:extLst>
          </p:nvPr>
        </p:nvGraphicFramePr>
        <p:xfrm>
          <a:off x="623679" y="1382454"/>
          <a:ext cx="4558696" cy="3229491"/>
        </p:xfrm>
        <a:graphic>
          <a:graphicData uri="http://schemas.openxmlformats.org/drawingml/2006/table">
            <a:tbl>
              <a:tblPr firstRow="1" bandRow="1">
                <a:tableStyleId>{2D5ABB26-0587-4C30-8999-92F81FD0307C}</a:tableStyleId>
              </a:tblPr>
              <a:tblGrid>
                <a:gridCol w="2230324"/>
                <a:gridCol w="776124"/>
                <a:gridCol w="776124"/>
                <a:gridCol w="776124"/>
              </a:tblGrid>
              <a:tr h="454228">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hMerge="1">
                  <a:txBody>
                    <a:bodyPr/>
                    <a:lstStyle/>
                    <a:p>
                      <a:endParaRPr lang="fr-CA"/>
                    </a:p>
                  </a:txBody>
                  <a:tcPr/>
                </a:tc>
              </a:tr>
              <a:tr h="40799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Narrow" panose="020B0606020202030204" pitchFamily="34" charset="0"/>
                        </a:rPr>
                        <a:t>1563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Narrow" panose="020B0606020202030204" pitchFamily="34" charset="0"/>
                        </a:rPr>
                        <a:t>109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257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540000">
                <a:tc>
                  <a:txBody>
                    <a:bodyPr/>
                    <a:lstStyle/>
                    <a:p>
                      <a:pPr algn="l" fontAlgn="b"/>
                      <a:r>
                        <a:rPr lang="fr-CA" sz="1100" b="0" i="0" u="none" strike="noStrike" dirty="0" smtClean="0">
                          <a:solidFill>
                            <a:srgbClr val="5A5A5A"/>
                          </a:solidFill>
                          <a:effectLst/>
                          <a:latin typeface="Arial Narrow"/>
                        </a:rPr>
                        <a:t>Homosexuel(le)</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smtClean="0">
                          <a:solidFill>
                            <a:srgbClr val="00B0F0"/>
                          </a:solidFill>
                          <a:effectLst/>
                          <a:latin typeface="Arial Narrow" panose="020B0606020202030204" pitchFamily="34" charset="0"/>
                        </a:rPr>
                        <a:t>48</a:t>
                      </a:r>
                      <a:endParaRPr lang="fr-CA" sz="1200" b="1"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smtClean="0">
                          <a:solidFill>
                            <a:srgbClr val="595959"/>
                          </a:solidFill>
                          <a:effectLst/>
                          <a:latin typeface="Arial Narrow" panose="020B0606020202030204" pitchFamily="34" charset="0"/>
                        </a:rPr>
                        <a:t>49</a:t>
                      </a: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smtClean="0">
                          <a:solidFill>
                            <a:srgbClr val="E31836"/>
                          </a:solidFill>
                          <a:effectLst/>
                          <a:latin typeface="Arial Narrow" panose="020B0606020202030204" pitchFamily="34" charset="0"/>
                        </a:rPr>
                        <a:t>37</a:t>
                      </a:r>
                      <a:endParaRPr lang="fr-CA" sz="12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40000">
                <a:tc>
                  <a:txBody>
                    <a:bodyPr/>
                    <a:lstStyle/>
                    <a:p>
                      <a:pPr algn="l" fontAlgn="b"/>
                      <a:r>
                        <a:rPr lang="fr-CA" sz="1100" b="0" i="0" u="none" strike="noStrike" dirty="0" smtClean="0">
                          <a:solidFill>
                            <a:srgbClr val="5A5A5A"/>
                          </a:solidFill>
                          <a:effectLst/>
                          <a:latin typeface="Arial Narrow"/>
                        </a:rPr>
                        <a:t>Bisexuel(le)</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smtClean="0">
                          <a:solidFill>
                            <a:srgbClr val="E31836"/>
                          </a:solidFill>
                          <a:effectLst/>
                          <a:latin typeface="Arial Narrow" panose="020B0606020202030204" pitchFamily="34" charset="0"/>
                        </a:rPr>
                        <a:t>31</a:t>
                      </a:r>
                      <a:endParaRPr lang="fr-CA" sz="1200" b="1" i="0" u="none" strike="noStrike"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smtClean="0">
                          <a:solidFill>
                            <a:srgbClr val="00B0F0"/>
                          </a:solidFill>
                          <a:effectLst/>
                          <a:latin typeface="Arial Narrow" panose="020B0606020202030204" pitchFamily="34" charset="0"/>
                          <a:ea typeface="+mn-ea"/>
                          <a:cs typeface="+mn-cs"/>
                        </a:rPr>
                        <a:t>40</a:t>
                      </a:r>
                      <a:endParaRPr lang="fr-CA" sz="1200" b="0"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smtClean="0">
                          <a:solidFill>
                            <a:srgbClr val="00B0F0"/>
                          </a:solidFill>
                          <a:effectLst/>
                          <a:latin typeface="Arial Narrow" panose="020B0606020202030204" pitchFamily="34" charset="0"/>
                        </a:rPr>
                        <a:t>45</a:t>
                      </a:r>
                      <a:endParaRPr lang="fr-CA" sz="12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40000">
                <a:tc>
                  <a:txBody>
                    <a:bodyPr/>
                    <a:lstStyle/>
                    <a:p>
                      <a:pPr algn="l" fontAlgn="b"/>
                      <a:r>
                        <a:rPr lang="fr-CA" sz="1100" b="0" i="0" u="none" strike="noStrike" dirty="0" err="1" smtClean="0">
                          <a:solidFill>
                            <a:srgbClr val="5A5A5A"/>
                          </a:solidFill>
                          <a:effectLst/>
                          <a:latin typeface="Arial Narrow"/>
                        </a:rPr>
                        <a:t>Pansexuel</a:t>
                      </a:r>
                      <a:r>
                        <a:rPr lang="fr-CA" sz="1100" b="0" i="0" u="none" strike="noStrike" dirty="0" smtClean="0">
                          <a:solidFill>
                            <a:srgbClr val="5A5A5A"/>
                          </a:solidFill>
                          <a:effectLst/>
                          <a:latin typeface="Arial Narrow"/>
                        </a:rPr>
                        <a:t>(le)</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fr-CA" sz="1200" b="0" i="0" u="none" strike="noStrike" kern="1200" dirty="0" smtClean="0">
                          <a:solidFill>
                            <a:srgbClr val="595959"/>
                          </a:solidFill>
                          <a:effectLst/>
                          <a:latin typeface="Arial Narrow" panose="020B0606020202030204" pitchFamily="34" charset="0"/>
                          <a:ea typeface="+mn-ea"/>
                          <a:cs typeface="+mn-cs"/>
                        </a:rPr>
                        <a:t>13</a:t>
                      </a:r>
                      <a:endParaRPr lang="fr-CA" sz="12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smtClean="0">
                          <a:solidFill>
                            <a:srgbClr val="595959"/>
                          </a:solidFill>
                          <a:effectLst/>
                          <a:latin typeface="Arial Narrow" panose="020B0606020202030204" pitchFamily="34" charset="0"/>
                        </a:rPr>
                        <a:t>7</a:t>
                      </a: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smtClean="0">
                          <a:solidFill>
                            <a:srgbClr val="595959"/>
                          </a:solidFill>
                          <a:effectLst/>
                          <a:latin typeface="Arial Narrow" panose="020B0606020202030204" pitchFamily="34" charset="0"/>
                        </a:rPr>
                        <a:t>11</a:t>
                      </a: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40000">
                <a:tc>
                  <a:txBody>
                    <a:bodyPr/>
                    <a:lstStyle/>
                    <a:p>
                      <a:pPr algn="l" fontAlgn="b"/>
                      <a:r>
                        <a:rPr lang="fr-CA" sz="1100" b="0" i="0" u="none" strike="noStrike" dirty="0" smtClean="0">
                          <a:solidFill>
                            <a:srgbClr val="5A5A5A"/>
                          </a:solidFill>
                          <a:effectLst/>
                          <a:latin typeface="Arial Narrow"/>
                        </a:rPr>
                        <a:t>Asexuel(le)</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smtClean="0">
                          <a:solidFill>
                            <a:srgbClr val="595959"/>
                          </a:solidFill>
                          <a:effectLst/>
                          <a:latin typeface="Arial Narrow" panose="020B0606020202030204" pitchFamily="34" charset="0"/>
                        </a:rPr>
                        <a:t>4</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smtClean="0">
                          <a:solidFill>
                            <a:srgbClr val="595959"/>
                          </a:solidFill>
                          <a:effectLst/>
                          <a:latin typeface="Arial Narrow" panose="020B0606020202030204" pitchFamily="34" charset="0"/>
                        </a:rPr>
                        <a:t>1</a:t>
                      </a: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smtClean="0">
                          <a:solidFill>
                            <a:srgbClr val="595959"/>
                          </a:solidFill>
                          <a:effectLst/>
                          <a:latin typeface="Arial Narrow" panose="020B0606020202030204" pitchFamily="34" charset="0"/>
                        </a:rPr>
                        <a:t>4</a:t>
                      </a: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2" name="Rectangle 1"/>
          <p:cNvSpPr/>
          <p:nvPr/>
        </p:nvSpPr>
        <p:spPr>
          <a:xfrm>
            <a:off x="590294" y="6207836"/>
            <a:ext cx="4572000" cy="230832"/>
          </a:xfrm>
          <a:prstGeom prst="rect">
            <a:avLst/>
          </a:prstGeom>
        </p:spPr>
        <p:txBody>
          <a:bodyPr>
            <a:spAutoFit/>
          </a:bodyPr>
          <a:lstStyle/>
          <a:p>
            <a:r>
              <a:rPr lang="fr-CA" sz="900" dirty="0">
                <a:solidFill>
                  <a:srgbClr val="595959"/>
                </a:solidFill>
                <a:latin typeface="Arial" panose="020B0604020202020204" pitchFamily="34" charset="0"/>
                <a:cs typeface="Arial" panose="020B0604020202020204" pitchFamily="34" charset="0"/>
              </a:rPr>
              <a:t>Q6. Comment définiriez-vous votre orientation sexuelle? Diriez-vous que vous êtes...</a:t>
            </a:r>
          </a:p>
        </p:txBody>
      </p:sp>
      <p:sp>
        <p:nvSpPr>
          <p:cNvPr id="8" name="Rectangle 7"/>
          <p:cNvSpPr/>
          <p:nvPr>
            <p:custDataLst>
              <p:tags r:id="rId5"/>
            </p:custDataLst>
          </p:nvPr>
        </p:nvSpPr>
        <p:spPr>
          <a:xfrm>
            <a:off x="510159" y="817869"/>
            <a:ext cx="2909771"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ensemble des répondants de moins de 55 ans</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1631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17</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25547736"/>
              </p:ext>
            </p:extLst>
          </p:nvPr>
        </p:nvGraphicFramePr>
        <p:xfrm>
          <a:off x="539552" y="1213533"/>
          <a:ext cx="5540256" cy="4188288"/>
        </p:xfrm>
        <a:graphic>
          <a:graphicData uri="http://schemas.openxmlformats.org/drawingml/2006/table">
            <a:tbl>
              <a:tblPr firstRow="1" bandRow="1">
                <a:tableStyleId>{2D5ABB26-0587-4C30-8999-92F81FD0307C}</a:tableStyleId>
              </a:tblPr>
              <a:tblGrid>
                <a:gridCol w="2282461"/>
                <a:gridCol w="874991"/>
                <a:gridCol w="794268"/>
                <a:gridCol w="794268"/>
                <a:gridCol w="794268"/>
              </a:tblGrid>
              <a:tr h="322805">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tc>
                <a:tc rowSpan="2" hMerge="1">
                  <a:txBody>
                    <a:bodyPr/>
                    <a:lstStyle/>
                    <a:p>
                      <a:endParaRPr lang="fr-CA"/>
                    </a:p>
                  </a:txBody>
                  <a:tcPr/>
                </a:tc>
              </a:tr>
              <a:tr h="142379">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fr-CA"/>
                    </a:p>
                  </a:txBody>
                  <a:tcPr/>
                </a:tc>
                <a:tc hMerge="1" vMerge="1">
                  <a:txBody>
                    <a:bodyPr/>
                    <a:lstStyle/>
                    <a:p>
                      <a:endParaRPr lang="fr-CA"/>
                    </a:p>
                  </a:txBody>
                  <a:tcPr/>
                </a:tc>
              </a:tr>
              <a:tr h="614320">
                <a:tc vMerge="1">
                  <a:txBody>
                    <a:bodyPr/>
                    <a:lstStyle/>
                    <a:p>
                      <a:endParaRPr lang="fr-CA"/>
                    </a:p>
                  </a:txBody>
                  <a:tcPr/>
                </a:tc>
                <a:tc vMerge="1">
                  <a:txBody>
                    <a:bodyPr/>
                    <a:lstStyle/>
                    <a:p>
                      <a:endParaRPr lang="fr-CA"/>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56084">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1771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Narrow" panose="020B0606020202030204" pitchFamily="34" charset="0"/>
                        </a:rPr>
                        <a:t>1563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Narrow" panose="020B0606020202030204" pitchFamily="34" charset="0"/>
                        </a:rPr>
                        <a:t>109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257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237725">
                <a:tc>
                  <a:txBody>
                    <a:bodyPr/>
                    <a:lstStyle/>
                    <a:p>
                      <a:pPr algn="l" fontAlgn="ctr"/>
                      <a:r>
                        <a:rPr lang="fr-CA" sz="1200" b="1" i="0" u="none" strike="noStrike" dirty="0" smtClean="0">
                          <a:solidFill>
                            <a:srgbClr val="595959"/>
                          </a:solidFill>
                          <a:effectLst/>
                          <a:latin typeface="Arial Narrow" panose="020B0606020202030204" pitchFamily="34" charset="0"/>
                        </a:rPr>
                        <a:t>Âge des répondants</a:t>
                      </a:r>
                      <a:endParaRPr lang="fr-CA" sz="12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fr-CA" sz="1200" dirty="0">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fr-CA" sz="1200" dirty="0">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fr-CA" sz="1200" dirty="0">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fr-CA" sz="1200" dirty="0">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37725">
                <a:tc>
                  <a:txBody>
                    <a:bodyPr/>
                    <a:lstStyle/>
                    <a:p>
                      <a:pPr marL="361950" indent="0" algn="l" fontAlgn="ctr"/>
                      <a:r>
                        <a:rPr lang="fr-CA" sz="1200" b="0" i="0" u="none" strike="noStrike" dirty="0" smtClean="0">
                          <a:solidFill>
                            <a:srgbClr val="595959"/>
                          </a:solidFill>
                          <a:effectLst/>
                          <a:latin typeface="Arial Narrow" panose="020B0606020202030204" pitchFamily="34" charset="0"/>
                        </a:rPr>
                        <a:t>15-17</a:t>
                      </a:r>
                      <a:r>
                        <a:rPr lang="fr-CA" sz="1200" b="0" i="0" u="none" strike="noStrike" baseline="0" dirty="0" smtClean="0">
                          <a:solidFill>
                            <a:srgbClr val="595959"/>
                          </a:solidFill>
                          <a:effectLst/>
                          <a:latin typeface="Arial Narrow" panose="020B0606020202030204" pitchFamily="34" charset="0"/>
                        </a:rPr>
                        <a:t> ans</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smtClean="0">
                          <a:solidFill>
                            <a:srgbClr val="595959"/>
                          </a:solidFill>
                          <a:effectLst/>
                          <a:latin typeface="Arial Narrow" panose="020B0606020202030204" pitchFamily="34" charset="0"/>
                        </a:rPr>
                        <a:t>10</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smtClean="0">
                          <a:solidFill>
                            <a:srgbClr val="595959"/>
                          </a:solidFill>
                          <a:effectLst/>
                          <a:latin typeface="Arial Narrow" panose="020B0606020202030204" pitchFamily="34" charset="0"/>
                        </a:rPr>
                        <a:t>10</a:t>
                      </a: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smtClean="0">
                          <a:solidFill>
                            <a:srgbClr val="595959"/>
                          </a:solidFill>
                          <a:effectLst/>
                          <a:latin typeface="Arial Narrow" panose="020B0606020202030204" pitchFamily="34" charset="0"/>
                        </a:rPr>
                        <a:t>7</a:t>
                      </a: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smtClean="0">
                          <a:solidFill>
                            <a:srgbClr val="595959"/>
                          </a:solidFill>
                          <a:effectLst/>
                          <a:latin typeface="Arial Narrow" panose="020B0606020202030204" pitchFamily="34" charset="0"/>
                        </a:rPr>
                        <a:t>11</a:t>
                      </a: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37725">
                <a:tc>
                  <a:txBody>
                    <a:bodyPr/>
                    <a:lstStyle/>
                    <a:p>
                      <a:pPr marL="361950" indent="0" algn="l" fontAlgn="ctr"/>
                      <a:r>
                        <a:rPr lang="fr-CA" sz="1200" b="0" i="0" u="none" strike="noStrike" dirty="0" smtClean="0">
                          <a:solidFill>
                            <a:srgbClr val="595959"/>
                          </a:solidFill>
                          <a:effectLst/>
                          <a:latin typeface="Arial Narrow" panose="020B0606020202030204" pitchFamily="34" charset="0"/>
                        </a:rPr>
                        <a:t>18-24 ans</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smtClean="0">
                          <a:solidFill>
                            <a:srgbClr val="595959"/>
                          </a:solidFill>
                          <a:effectLst/>
                          <a:latin typeface="Arial Narrow" panose="020B0606020202030204" pitchFamily="34" charset="0"/>
                        </a:rPr>
                        <a:t>14</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smtClean="0">
                          <a:solidFill>
                            <a:srgbClr val="E31836"/>
                          </a:solidFill>
                          <a:effectLst/>
                          <a:latin typeface="Arial Narrow" panose="020B0606020202030204" pitchFamily="34" charset="0"/>
                        </a:rPr>
                        <a:t>13</a:t>
                      </a:r>
                      <a:endParaRPr lang="fr-CA" sz="12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smtClean="0">
                          <a:solidFill>
                            <a:srgbClr val="E31836"/>
                          </a:solidFill>
                          <a:effectLst/>
                          <a:latin typeface="Arial Narrow" panose="020B0606020202030204" pitchFamily="34" charset="0"/>
                          <a:ea typeface="+mn-ea"/>
                          <a:cs typeface="+mn-cs"/>
                        </a:rPr>
                        <a:t>12</a:t>
                      </a:r>
                      <a:endParaRPr lang="fr-CA" sz="1200" b="0"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smtClean="0">
                          <a:solidFill>
                            <a:srgbClr val="00B0F0"/>
                          </a:solidFill>
                          <a:effectLst/>
                          <a:latin typeface="Arial Narrow" panose="020B0606020202030204" pitchFamily="34" charset="0"/>
                        </a:rPr>
                        <a:t>24</a:t>
                      </a:r>
                      <a:endParaRPr lang="fr-CA" sz="12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37725">
                <a:tc>
                  <a:txBody>
                    <a:bodyPr/>
                    <a:lstStyle/>
                    <a:p>
                      <a:pPr marL="361950" indent="0" algn="l" fontAlgn="ctr"/>
                      <a:r>
                        <a:rPr lang="fr-CA" sz="1200" b="0" i="0" u="none" strike="noStrike" dirty="0" smtClean="0">
                          <a:solidFill>
                            <a:srgbClr val="595959"/>
                          </a:solidFill>
                          <a:effectLst/>
                          <a:latin typeface="Arial Narrow" panose="020B0606020202030204" pitchFamily="34" charset="0"/>
                        </a:rPr>
                        <a:t>25-34 ans</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smtClean="0">
                          <a:solidFill>
                            <a:srgbClr val="595959"/>
                          </a:solidFill>
                          <a:effectLst/>
                          <a:latin typeface="Arial Narrow" panose="020B0606020202030204" pitchFamily="34" charset="0"/>
                        </a:rPr>
                        <a:t>39</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smtClean="0">
                          <a:solidFill>
                            <a:srgbClr val="00B0F0"/>
                          </a:solidFill>
                          <a:effectLst/>
                          <a:latin typeface="Arial Narrow" panose="020B0606020202030204" pitchFamily="34" charset="0"/>
                        </a:rPr>
                        <a:t>41</a:t>
                      </a:r>
                      <a:endParaRPr lang="fr-CA" sz="12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smtClean="0">
                          <a:solidFill>
                            <a:srgbClr val="00B0F0"/>
                          </a:solidFill>
                          <a:effectLst/>
                          <a:latin typeface="Arial Narrow" panose="020B0606020202030204" pitchFamily="34" charset="0"/>
                          <a:ea typeface="+mn-ea"/>
                          <a:cs typeface="+mn-cs"/>
                        </a:rPr>
                        <a:t>41</a:t>
                      </a:r>
                      <a:endParaRPr lang="fr-CA" sz="1200" b="0"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smtClean="0">
                          <a:solidFill>
                            <a:srgbClr val="E31836"/>
                          </a:solidFill>
                          <a:effectLst/>
                          <a:latin typeface="Arial Narrow" panose="020B0606020202030204" pitchFamily="34" charset="0"/>
                        </a:rPr>
                        <a:t>32</a:t>
                      </a:r>
                      <a:endParaRPr lang="fr-CA" sz="1200" b="0"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37725">
                <a:tc>
                  <a:txBody>
                    <a:bodyPr/>
                    <a:lstStyle/>
                    <a:p>
                      <a:pPr marL="361950" indent="0" algn="l" fontAlgn="ctr"/>
                      <a:r>
                        <a:rPr lang="fr-CA" sz="1200" b="0" i="0" u="none" strike="noStrike" dirty="0" smtClean="0">
                          <a:solidFill>
                            <a:srgbClr val="595959"/>
                          </a:solidFill>
                          <a:effectLst/>
                          <a:latin typeface="Arial Narrow" panose="020B0606020202030204" pitchFamily="34" charset="0"/>
                        </a:rPr>
                        <a:t>35-44 ans</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smtClean="0">
                          <a:solidFill>
                            <a:srgbClr val="595959"/>
                          </a:solidFill>
                          <a:effectLst/>
                          <a:latin typeface="Arial Narrow" panose="020B0606020202030204" pitchFamily="34" charset="0"/>
                        </a:rPr>
                        <a:t>21</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smtClean="0">
                          <a:solidFill>
                            <a:srgbClr val="595959"/>
                          </a:solidFill>
                          <a:effectLst/>
                          <a:latin typeface="Arial Narrow" panose="020B0606020202030204" pitchFamily="34" charset="0"/>
                        </a:rPr>
                        <a:t>20</a:t>
                      </a: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smtClean="0">
                          <a:solidFill>
                            <a:srgbClr val="595959"/>
                          </a:solidFill>
                          <a:effectLst/>
                          <a:latin typeface="Arial Narrow" panose="020B0606020202030204" pitchFamily="34" charset="0"/>
                        </a:rPr>
                        <a:t>18</a:t>
                      </a: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smtClean="0">
                          <a:solidFill>
                            <a:srgbClr val="595959"/>
                          </a:solidFill>
                          <a:effectLst/>
                          <a:latin typeface="Arial Narrow" panose="020B0606020202030204" pitchFamily="34" charset="0"/>
                        </a:rPr>
                        <a:t>23</a:t>
                      </a: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37725">
                <a:tc>
                  <a:txBody>
                    <a:bodyPr/>
                    <a:lstStyle/>
                    <a:p>
                      <a:pPr marL="361950" indent="0" algn="l" fontAlgn="ctr"/>
                      <a:r>
                        <a:rPr lang="fr-CA" sz="1200" b="0" i="0" u="none" strike="noStrike" dirty="0" smtClean="0">
                          <a:solidFill>
                            <a:srgbClr val="595959"/>
                          </a:solidFill>
                          <a:effectLst/>
                          <a:latin typeface="Arial Narrow" panose="020B0606020202030204" pitchFamily="34" charset="0"/>
                        </a:rPr>
                        <a:t>45-54 ans</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smtClean="0">
                          <a:solidFill>
                            <a:srgbClr val="595959"/>
                          </a:solidFill>
                          <a:effectLst/>
                          <a:latin typeface="Arial Narrow" panose="020B0606020202030204" pitchFamily="34" charset="0"/>
                        </a:rPr>
                        <a:t>17</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smtClean="0">
                          <a:solidFill>
                            <a:srgbClr val="00B0F0"/>
                          </a:solidFill>
                          <a:effectLst/>
                          <a:latin typeface="Arial Narrow" panose="020B0606020202030204" pitchFamily="34" charset="0"/>
                        </a:rPr>
                        <a:t>16</a:t>
                      </a:r>
                      <a:endParaRPr lang="fr-CA" sz="12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smtClean="0">
                          <a:solidFill>
                            <a:srgbClr val="00B0F0"/>
                          </a:solidFill>
                          <a:effectLst/>
                          <a:latin typeface="Arial Narrow" panose="020B0606020202030204" pitchFamily="34" charset="0"/>
                        </a:rPr>
                        <a:t>22</a:t>
                      </a:r>
                      <a:endParaRPr lang="fr-CA" sz="12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smtClean="0">
                          <a:solidFill>
                            <a:srgbClr val="E31836"/>
                          </a:solidFill>
                          <a:effectLst/>
                          <a:latin typeface="Arial Narrow" panose="020B0606020202030204" pitchFamily="34" charset="0"/>
                        </a:rPr>
                        <a:t>10</a:t>
                      </a:r>
                      <a:endParaRPr lang="fr-CA" sz="1200" b="0"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37725">
                <a:tc>
                  <a:txBody>
                    <a:bodyPr/>
                    <a:lstStyle/>
                    <a:p>
                      <a:pPr algn="l"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fr-CA" sz="12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fr-CA" sz="12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fr-CA" sz="1200" b="1" i="0" u="none" strike="noStrike">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237725">
                <a:tc>
                  <a:txBody>
                    <a:bodyPr/>
                    <a:lstStyle/>
                    <a:p>
                      <a:pPr algn="l" fontAlgn="ctr"/>
                      <a:r>
                        <a:rPr lang="fr-CA" sz="1200" b="1" i="0" u="none" strike="noStrike" dirty="0" smtClean="0">
                          <a:solidFill>
                            <a:srgbClr val="595959"/>
                          </a:solidFill>
                          <a:effectLst/>
                          <a:latin typeface="Arial Narrow" panose="020B0606020202030204" pitchFamily="34" charset="0"/>
                        </a:rPr>
                        <a:t>Région</a:t>
                      </a:r>
                      <a:endParaRPr lang="fr-CA" sz="12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9D9D9"/>
                    </a:solidFill>
                  </a:tcPr>
                </a:tc>
              </a:tr>
              <a:tr h="237725">
                <a:tc>
                  <a:txBody>
                    <a:bodyPr/>
                    <a:lstStyle/>
                    <a:p>
                      <a:pPr marL="361950" indent="0" algn="l" fontAlgn="ctr"/>
                      <a:r>
                        <a:rPr lang="fr-CA" sz="1200" b="0" i="0" u="none" strike="noStrike" dirty="0" smtClean="0">
                          <a:solidFill>
                            <a:srgbClr val="595959"/>
                          </a:solidFill>
                          <a:effectLst/>
                          <a:latin typeface="Arial Narrow" panose="020B0606020202030204" pitchFamily="34" charset="0"/>
                        </a:rPr>
                        <a:t>Atlantique</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smtClean="0">
                          <a:solidFill>
                            <a:srgbClr val="595959"/>
                          </a:solidFill>
                          <a:effectLst/>
                          <a:latin typeface="Arial Narrow" panose="020B0606020202030204" pitchFamily="34" charset="0"/>
                        </a:rPr>
                        <a:t>7</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smtClean="0">
                          <a:solidFill>
                            <a:srgbClr val="00B0F0"/>
                          </a:solidFill>
                          <a:effectLst/>
                          <a:latin typeface="Arial Narrow" panose="020B0606020202030204" pitchFamily="34" charset="0"/>
                        </a:rPr>
                        <a:t>6</a:t>
                      </a:r>
                      <a:endParaRPr lang="fr-CA" sz="12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smtClean="0">
                          <a:solidFill>
                            <a:srgbClr val="595959"/>
                          </a:solidFill>
                          <a:effectLst/>
                          <a:latin typeface="Arial Narrow" panose="020B0606020202030204" pitchFamily="34" charset="0"/>
                        </a:rPr>
                        <a:t>9</a:t>
                      </a: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smtClean="0">
                          <a:solidFill>
                            <a:srgbClr val="E31836"/>
                          </a:solidFill>
                          <a:effectLst/>
                          <a:latin typeface="Arial Narrow" panose="020B0606020202030204" pitchFamily="34" charset="0"/>
                        </a:rPr>
                        <a:t>2</a:t>
                      </a:r>
                      <a:endParaRPr lang="fr-CA" sz="12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37725">
                <a:tc>
                  <a:txBody>
                    <a:bodyPr/>
                    <a:lstStyle/>
                    <a:p>
                      <a:pPr marL="361950" indent="0" algn="l" fontAlgn="ctr"/>
                      <a:r>
                        <a:rPr lang="fr-CA" sz="1200" b="0" i="0" u="none" strike="noStrike" dirty="0" smtClean="0">
                          <a:solidFill>
                            <a:srgbClr val="595959"/>
                          </a:solidFill>
                          <a:effectLst/>
                          <a:latin typeface="Arial Narrow" panose="020B0606020202030204" pitchFamily="34" charset="0"/>
                        </a:rPr>
                        <a:t>Québec</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smtClean="0">
                          <a:solidFill>
                            <a:srgbClr val="595959"/>
                          </a:solidFill>
                          <a:effectLst/>
                          <a:latin typeface="Arial Narrow" panose="020B0606020202030204" pitchFamily="34" charset="0"/>
                        </a:rPr>
                        <a:t>23</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smtClean="0">
                          <a:solidFill>
                            <a:srgbClr val="00B0F0"/>
                          </a:solidFill>
                          <a:effectLst/>
                          <a:latin typeface="Arial Narrow" panose="020B0606020202030204" pitchFamily="34" charset="0"/>
                        </a:rPr>
                        <a:t>26</a:t>
                      </a:r>
                      <a:endParaRPr lang="fr-CA" sz="12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smtClean="0">
                          <a:solidFill>
                            <a:srgbClr val="E31836"/>
                          </a:solidFill>
                          <a:effectLst/>
                          <a:latin typeface="Arial Narrow" panose="020B0606020202030204" pitchFamily="34" charset="0"/>
                        </a:rPr>
                        <a:t>9</a:t>
                      </a:r>
                      <a:endParaRPr lang="fr-CA" sz="12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smtClean="0">
                          <a:solidFill>
                            <a:srgbClr val="E31836"/>
                          </a:solidFill>
                          <a:effectLst/>
                          <a:latin typeface="Arial Narrow" panose="020B0606020202030204" pitchFamily="34" charset="0"/>
                        </a:rPr>
                        <a:t>5</a:t>
                      </a:r>
                      <a:endParaRPr lang="fr-CA" sz="12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37725">
                <a:tc>
                  <a:txBody>
                    <a:bodyPr/>
                    <a:lstStyle/>
                    <a:p>
                      <a:pPr marL="361950" indent="0" algn="l" fontAlgn="ctr"/>
                      <a:r>
                        <a:rPr lang="fr-CA" sz="1200" b="0" i="0" u="none" strike="noStrike" dirty="0" smtClean="0">
                          <a:solidFill>
                            <a:srgbClr val="595959"/>
                          </a:solidFill>
                          <a:effectLst/>
                          <a:latin typeface="Arial Narrow" panose="020B0606020202030204" pitchFamily="34" charset="0"/>
                        </a:rPr>
                        <a:t>Ontario</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smtClean="0">
                          <a:solidFill>
                            <a:srgbClr val="595959"/>
                          </a:solidFill>
                          <a:effectLst/>
                          <a:latin typeface="Arial Narrow" panose="020B0606020202030204" pitchFamily="34" charset="0"/>
                        </a:rPr>
                        <a:t>39</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smtClean="0">
                          <a:solidFill>
                            <a:srgbClr val="E31836"/>
                          </a:solidFill>
                          <a:effectLst/>
                          <a:latin typeface="Arial Narrow" panose="020B0606020202030204" pitchFamily="34" charset="0"/>
                        </a:rPr>
                        <a:t>37</a:t>
                      </a:r>
                      <a:endParaRPr lang="fr-CA" sz="12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smtClean="0">
                          <a:solidFill>
                            <a:srgbClr val="595959"/>
                          </a:solidFill>
                          <a:effectLst/>
                          <a:latin typeface="Arial Narrow" panose="020B0606020202030204" pitchFamily="34" charset="0"/>
                        </a:rPr>
                        <a:t>38</a:t>
                      </a: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smtClean="0">
                          <a:solidFill>
                            <a:srgbClr val="00B0F0"/>
                          </a:solidFill>
                          <a:effectLst/>
                          <a:latin typeface="Arial Narrow" panose="020B0606020202030204" pitchFamily="34" charset="0"/>
                        </a:rPr>
                        <a:t>55</a:t>
                      </a:r>
                      <a:endParaRPr lang="fr-CA" sz="12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37725">
                <a:tc>
                  <a:txBody>
                    <a:bodyPr/>
                    <a:lstStyle/>
                    <a:p>
                      <a:pPr marL="361950" indent="0" algn="l" fontAlgn="ctr"/>
                      <a:r>
                        <a:rPr lang="fr-CA" sz="1200" b="0" i="0" u="none" strike="noStrike" dirty="0" smtClean="0">
                          <a:solidFill>
                            <a:srgbClr val="595959"/>
                          </a:solidFill>
                          <a:effectLst/>
                          <a:latin typeface="Arial Narrow" panose="020B0606020202030204" pitchFamily="34" charset="0"/>
                        </a:rPr>
                        <a:t>Ouest du Canada</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smtClean="0">
                          <a:solidFill>
                            <a:srgbClr val="595959"/>
                          </a:solidFill>
                          <a:effectLst/>
                          <a:latin typeface="Arial Narrow" panose="020B0606020202030204" pitchFamily="34" charset="0"/>
                        </a:rPr>
                        <a:t>31</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smtClean="0">
                          <a:solidFill>
                            <a:srgbClr val="E31836"/>
                          </a:solidFill>
                          <a:effectLst/>
                          <a:latin typeface="Arial Narrow" panose="020B0606020202030204" pitchFamily="34" charset="0"/>
                        </a:rPr>
                        <a:t>31</a:t>
                      </a:r>
                      <a:endParaRPr lang="fr-CA" sz="12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smtClean="0">
                          <a:solidFill>
                            <a:srgbClr val="00B0F0"/>
                          </a:solidFill>
                          <a:effectLst/>
                          <a:latin typeface="Arial Narrow" panose="020B0606020202030204" pitchFamily="34" charset="0"/>
                        </a:rPr>
                        <a:t>43</a:t>
                      </a:r>
                      <a:endParaRPr lang="fr-CA" sz="12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smtClean="0">
                          <a:solidFill>
                            <a:srgbClr val="595959"/>
                          </a:solidFill>
                          <a:effectLst/>
                          <a:latin typeface="Arial Narrow" panose="020B0606020202030204" pitchFamily="34" charset="0"/>
                        </a:rPr>
                        <a:t>39</a:t>
                      </a: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9" name="Rectangle 8"/>
          <p:cNvSpPr/>
          <p:nvPr>
            <p:custDataLst>
              <p:tags r:id="rId4"/>
            </p:custDataLst>
          </p:nvPr>
        </p:nvSpPr>
        <p:spPr>
          <a:xfrm>
            <a:off x="510159" y="817869"/>
            <a:ext cx="2909771"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ensemble des répondants de moins de 55 ans</a:t>
            </a:r>
            <a:endParaRPr lang="fr-CA" sz="900" dirty="0">
              <a:solidFill>
                <a:srgbClr val="000000"/>
              </a:solidFill>
              <a:latin typeface="Arial" panose="020B0604020202020204" pitchFamily="34" charset="0"/>
              <a:cs typeface="Arial" panose="020B0604020202020204" pitchFamily="34" charset="0"/>
            </a:endParaRPr>
          </a:p>
        </p:txBody>
      </p:sp>
      <p:sp>
        <p:nvSpPr>
          <p:cNvPr id="10" name="Titre 4"/>
          <p:cNvSpPr>
            <a:spLocks noGrp="1"/>
          </p:cNvSpPr>
          <p:nvPr>
            <p:ph type="title"/>
            <p:custDataLst>
              <p:tags r:id="rId5"/>
            </p:custDataLst>
          </p:nvPr>
        </p:nvSpPr>
        <p:spPr>
          <a:xfrm>
            <a:off x="558800" y="97789"/>
            <a:ext cx="5237336" cy="631545"/>
          </a:xfrm>
        </p:spPr>
        <p:txBody>
          <a:bodyPr>
            <a:noAutofit/>
          </a:bodyPr>
          <a:lstStyle/>
          <a:p>
            <a:r>
              <a:rPr lang="fr-CA" sz="2000" dirty="0" smtClean="0">
                <a:solidFill>
                  <a:srgbClr val="9BBB59"/>
                </a:solidFill>
              </a:rPr>
              <a:t>Distribution de l’échantillon par âge et région selon l’origine</a:t>
            </a:r>
            <a:endParaRPr lang="fr-CA" sz="2000" dirty="0">
              <a:solidFill>
                <a:srgbClr val="9BBB59"/>
              </a:solidFill>
            </a:endParaRPr>
          </a:p>
        </p:txBody>
      </p:sp>
    </p:spTree>
    <p:extLst>
      <p:ext uri="{BB962C8B-B14F-4D97-AF65-F5344CB8AC3E}">
        <p14:creationId xmlns:p14="http://schemas.microsoft.com/office/powerpoint/2010/main" val="1563067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7000" r="-7000"/>
          </a:stretch>
        </a:blipFill>
        <a:effectLst/>
      </p:bgPr>
    </p:bg>
    <p:spTree>
      <p:nvGrpSpPr>
        <p:cNvPr id="1" name=""/>
        <p:cNvGrpSpPr/>
        <p:nvPr/>
      </p:nvGrpSpPr>
      <p:grpSpPr>
        <a:xfrm>
          <a:off x="0" y="0"/>
          <a:ext cx="0" cy="0"/>
          <a:chOff x="0" y="0"/>
          <a:chExt cx="0" cy="0"/>
        </a:xfrm>
      </p:grpSpPr>
      <p:sp>
        <p:nvSpPr>
          <p:cNvPr id="6" name="Espace réservé du contenu 1"/>
          <p:cNvSpPr>
            <a:spLocks noGrp="1"/>
          </p:cNvSpPr>
          <p:nvPr>
            <p:ph idx="1"/>
            <p:custDataLst>
              <p:tags r:id="rId1"/>
            </p:custDataLst>
          </p:nvPr>
        </p:nvSpPr>
        <p:spPr>
          <a:xfrm>
            <a:off x="558801" y="1699260"/>
            <a:ext cx="5309343" cy="2594674"/>
          </a:xfrm>
        </p:spPr>
        <p:txBody>
          <a:bodyPr>
            <a:normAutofit/>
          </a:bodyPr>
          <a:lstStyle/>
          <a:p>
            <a:r>
              <a:rPr lang="fr-CA" sz="2800" i="1" dirty="0" smtClean="0"/>
              <a:t>Processus de dévoilement de l’orientation sexuelle /</a:t>
            </a:r>
          </a:p>
          <a:p>
            <a:r>
              <a:rPr lang="fr-CA" sz="2800" i="1" dirty="0" smtClean="0"/>
              <a:t>l’identité de genre</a:t>
            </a:r>
            <a:endParaRPr lang="fr-CA" sz="2800" i="1" dirty="0"/>
          </a:p>
        </p:txBody>
      </p:sp>
      <p:sp>
        <p:nvSpPr>
          <p:cNvPr id="9" name="Espace réservé du texte 2"/>
          <p:cNvSpPr>
            <a:spLocks noGrp="1"/>
          </p:cNvSpPr>
          <p:nvPr>
            <p:ph type="body" sz="quarter" idx="10"/>
            <p:custDataLst>
              <p:tags r:id="rId2"/>
            </p:custDataLst>
          </p:nvPr>
        </p:nvSpPr>
        <p:spPr>
          <a:xfrm>
            <a:off x="558800" y="4522534"/>
            <a:ext cx="5311775" cy="347663"/>
          </a:xfrm>
        </p:spPr>
        <p:txBody>
          <a:bodyPr/>
          <a:lstStyle/>
          <a:p>
            <a:r>
              <a:rPr lang="fr-CA" i="1" dirty="0"/>
              <a:t>RAPPORT PRÉPARÉ POUR LA </a:t>
            </a:r>
            <a:r>
              <a:rPr lang="fr-CA" i="1" dirty="0" smtClean="0"/>
              <a:t>FONDATION JASMIN ROY</a:t>
            </a:r>
            <a:endParaRPr lang="fr-CA" i="1" dirty="0"/>
          </a:p>
          <a:p>
            <a:endParaRPr lang="en-CA" dirty="0"/>
          </a:p>
        </p:txBody>
      </p:sp>
    </p:spTree>
    <p:extLst>
      <p:ext uri="{BB962C8B-B14F-4D97-AF65-F5344CB8AC3E}">
        <p14:creationId xmlns:p14="http://schemas.microsoft.com/office/powerpoint/2010/main" val="14166159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19</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156741"/>
            <a:ext cx="6533480" cy="631545"/>
          </a:xfrm>
        </p:spPr>
        <p:txBody>
          <a:bodyPr/>
          <a:lstStyle/>
          <a:p>
            <a:r>
              <a:rPr lang="fr-CA" sz="2000" dirty="0" smtClean="0">
                <a:solidFill>
                  <a:srgbClr val="9BBB59"/>
                </a:solidFill>
              </a:rPr>
              <a:t>Dévoilement </a:t>
            </a:r>
            <a:r>
              <a:rPr lang="fr-CA" sz="2000" dirty="0">
                <a:solidFill>
                  <a:srgbClr val="9BBB59"/>
                </a:solidFill>
              </a:rPr>
              <a:t>de l’identité de genre </a:t>
            </a:r>
            <a:r>
              <a:rPr lang="fr-CA" sz="2000" dirty="0" smtClean="0">
                <a:solidFill>
                  <a:srgbClr val="9BBB59"/>
                </a:solidFill>
              </a:rPr>
              <a:t>/ orientation sexuelle </a:t>
            </a:r>
            <a:r>
              <a:rPr lang="fr-CA" sz="2000" dirty="0">
                <a:solidFill>
                  <a:srgbClr val="9BBB59"/>
                </a:solidFill>
              </a:rPr>
              <a:t>à l’entourage </a:t>
            </a:r>
            <a:endParaRPr lang="fr-CA" sz="2000"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2144742261"/>
              </p:ext>
            </p:extLst>
          </p:nvPr>
        </p:nvGraphicFramePr>
        <p:xfrm>
          <a:off x="539550" y="1213531"/>
          <a:ext cx="6168939" cy="3419268"/>
        </p:xfrm>
        <a:graphic>
          <a:graphicData uri="http://schemas.openxmlformats.org/drawingml/2006/table">
            <a:tbl>
              <a:tblPr firstRow="1" bandRow="1">
                <a:tableStyleId>{2D5ABB26-0587-4C30-8999-92F81FD0307C}</a:tableStyleId>
              </a:tblPr>
              <a:tblGrid>
                <a:gridCol w="2723703"/>
                <a:gridCol w="925335"/>
                <a:gridCol w="839967"/>
                <a:gridCol w="839967"/>
                <a:gridCol w="839967"/>
              </a:tblGrid>
              <a:tr h="389881">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hMerge="1">
                  <a:txBody>
                    <a:bodyPr/>
                    <a:lstStyle/>
                    <a:p>
                      <a:endParaRPr lang="fr-CA"/>
                    </a:p>
                  </a:txBody>
                  <a:tcPr/>
                </a:tc>
              </a:tr>
              <a:tr h="171966">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1200" b="1"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r>
              <a:tr h="409684">
                <a:tc vMerge="1">
                  <a:txBody>
                    <a:bodyPr/>
                    <a:lstStyle/>
                    <a:p>
                      <a:endParaRPr lang="fr-CA"/>
                    </a:p>
                  </a:txBody>
                  <a:tcPr/>
                </a:tc>
                <a:tc vMerge="1">
                  <a:txBody>
                    <a:bodyPr/>
                    <a:lstStyle/>
                    <a:p>
                      <a:endParaRPr lang="fr-CA"/>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595866">
                <a:tc>
                  <a:txBody>
                    <a:bodyPr/>
                    <a:lstStyle/>
                    <a:p>
                      <a:pPr algn="l"/>
                      <a:r>
                        <a:rPr lang="fr-CA" sz="1100" b="1" i="0" u="none" strike="noStrike" dirty="0" smtClean="0">
                          <a:solidFill>
                            <a:srgbClr val="595959"/>
                          </a:solidFill>
                          <a:effectLst/>
                          <a:latin typeface="Arial Narrow" panose="020B0606020202030204" pitchFamily="34" charset="0"/>
                        </a:rPr>
                        <a:t>Dévoilement de l’identité de genre</a:t>
                      </a:r>
                      <a:r>
                        <a:rPr lang="fr-CA" sz="1100" b="1" i="0" u="none" strike="noStrike" baseline="0" dirty="0" smtClean="0">
                          <a:solidFill>
                            <a:srgbClr val="595959"/>
                          </a:solidFill>
                          <a:effectLst/>
                          <a:latin typeface="Arial Narrow" panose="020B0606020202030204" pitchFamily="34" charset="0"/>
                        </a:rPr>
                        <a:t>                     </a:t>
                      </a:r>
                      <a:r>
                        <a:rPr lang="en-CA" sz="800" b="1" kern="1200" dirty="0" smtClean="0">
                          <a:solidFill>
                            <a:srgbClr val="7F7F7F"/>
                          </a:solidFill>
                          <a:latin typeface="Arial Narrow" panose="020B0606020202030204" pitchFamily="34" charset="0"/>
                          <a:ea typeface="+mn-ea"/>
                          <a:cs typeface="Arial" pitchFamily="34" charset="0"/>
                        </a:rPr>
                        <a:t>n=</a:t>
                      </a:r>
                      <a:r>
                        <a:rPr lang="fr-CA" sz="1100" b="1" i="0" u="none" strike="noStrike" baseline="0" dirty="0" smtClean="0">
                          <a:solidFill>
                            <a:srgbClr val="595959"/>
                          </a:solidFill>
                          <a:effectLst/>
                          <a:latin typeface="Arial Narrow" panose="020B0606020202030204" pitchFamily="34" charset="0"/>
                        </a:rPr>
                        <a:t/>
                      </a:r>
                      <a:br>
                        <a:rPr lang="fr-CA" sz="1100" b="1" i="0" u="none" strike="noStrike" baseline="0" dirty="0" smtClean="0">
                          <a:solidFill>
                            <a:srgbClr val="595959"/>
                          </a:solidFill>
                          <a:effectLst/>
                          <a:latin typeface="Arial Narrow" panose="020B0606020202030204" pitchFamily="34" charset="0"/>
                        </a:rPr>
                      </a:br>
                      <a:r>
                        <a:rPr lang="fr-CA" sz="900" dirty="0" smtClean="0">
                          <a:solidFill>
                            <a:srgbClr val="9BBB59"/>
                          </a:solidFill>
                          <a:latin typeface="Arial Narrow" panose="020B0606020202030204" pitchFamily="34" charset="0"/>
                          <a:cs typeface="Arial" panose="020B0604020202020204" pitchFamily="34" charset="0"/>
                        </a:rPr>
                        <a:t>Parmi les personnes transgenres, non-binaires ou </a:t>
                      </a:r>
                    </a:p>
                    <a:p>
                      <a:pPr algn="l"/>
                      <a:r>
                        <a:rPr lang="fr-CA" sz="900" dirty="0" smtClean="0">
                          <a:solidFill>
                            <a:srgbClr val="9BBB59"/>
                          </a:solidFill>
                          <a:latin typeface="Arial Narrow" panose="020B0606020202030204" pitchFamily="34" charset="0"/>
                          <a:cs typeface="Arial" panose="020B0604020202020204" pitchFamily="34" charset="0"/>
                        </a:rPr>
                        <a:t>de genre fluide de moins de 55 ans</a:t>
                      </a:r>
                      <a:r>
                        <a:rPr lang="fr-CA" sz="900" b="1" i="0" u="none" strike="noStrike" baseline="0" dirty="0" smtClean="0">
                          <a:solidFill>
                            <a:srgbClr val="595959"/>
                          </a:solidFill>
                          <a:effectLst/>
                          <a:latin typeface="Arial Narrow" panose="020B0606020202030204" pitchFamily="34" charset="0"/>
                        </a:rPr>
                        <a:t>                   </a:t>
                      </a:r>
                      <a:endParaRPr lang="en-CA" sz="900" b="1" kern="1200" dirty="0" smtClean="0">
                        <a:solidFill>
                          <a:srgbClr val="7F7F7F"/>
                        </a:solidFill>
                        <a:latin typeface="Arial Narrow" panose="020B0606020202030204" pitchFamily="34" charset="0"/>
                        <a:ea typeface="+mn-ea"/>
                        <a:cs typeface="Arial"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311</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278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smtClean="0">
                          <a:solidFill>
                            <a:srgbClr val="595959"/>
                          </a:solidFill>
                          <a:effectLst/>
                          <a:latin typeface="Arial Narrow" panose="020B0606020202030204" pitchFamily="34" charset="0"/>
                        </a:rPr>
                        <a:t>26*</a:t>
                      </a:r>
                      <a:endParaRPr lang="fr-CA" sz="9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41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3685">
                <a:tc>
                  <a:txBody>
                    <a:bodyPr/>
                    <a:lstStyle/>
                    <a:p>
                      <a:pPr algn="l" fontAlgn="ctr"/>
                      <a:r>
                        <a:rPr lang="fr-CA" sz="1100" b="0" i="0" u="none" strike="noStrike" dirty="0" smtClean="0">
                          <a:solidFill>
                            <a:srgbClr val="595959"/>
                          </a:solidFill>
                          <a:effectLst/>
                          <a:latin typeface="Arial Narrow" panose="020B0606020202030204" pitchFamily="34" charset="0"/>
                        </a:rPr>
                        <a:t>Oui</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91</a:t>
                      </a: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a:solidFill>
                            <a:srgbClr val="00B0F0"/>
                          </a:solidFill>
                          <a:effectLst/>
                          <a:latin typeface="Arial Narrow" panose="020B0606020202030204" pitchFamily="34" charset="0"/>
                        </a:rPr>
                        <a:t>92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86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85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3685">
                <a:tc>
                  <a:txBody>
                    <a:bodyPr/>
                    <a:lstStyle/>
                    <a:p>
                      <a:pPr algn="l" fontAlgn="ctr"/>
                      <a:r>
                        <a:rPr lang="fr-CA" sz="1100" b="0" i="0" u="none" strike="noStrike" dirty="0" smtClean="0">
                          <a:solidFill>
                            <a:srgbClr val="595959"/>
                          </a:solidFill>
                          <a:effectLst/>
                          <a:latin typeface="Arial Narrow" panose="020B0606020202030204" pitchFamily="34" charset="0"/>
                        </a:rPr>
                        <a:t>Non</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a:solidFill>
                            <a:srgbClr val="595959"/>
                          </a:solidFill>
                          <a:effectLst/>
                          <a:latin typeface="Arial Narrow" panose="020B0606020202030204" pitchFamily="34" charset="0"/>
                        </a:rPr>
                        <a:t>9</a:t>
                      </a: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a:solidFill>
                            <a:srgbClr val="E31836"/>
                          </a:solidFill>
                          <a:effectLst/>
                          <a:latin typeface="Arial Narrow" panose="020B0606020202030204" pitchFamily="34" charset="0"/>
                        </a:rPr>
                        <a:t>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14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15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97131">
                <a:tc>
                  <a:txBody>
                    <a:bodyPr/>
                    <a:lstStyle/>
                    <a:p>
                      <a:pPr algn="l"/>
                      <a:r>
                        <a:rPr lang="fr-CA" sz="1100" b="1" i="0" u="none" strike="noStrike" dirty="0" smtClean="0">
                          <a:solidFill>
                            <a:srgbClr val="595959"/>
                          </a:solidFill>
                          <a:effectLst/>
                          <a:latin typeface="Arial Narrow" panose="020B0606020202030204" pitchFamily="34" charset="0"/>
                        </a:rPr>
                        <a:t>Dévoilement</a:t>
                      </a:r>
                      <a:r>
                        <a:rPr lang="fr-CA" sz="1100" b="1" i="0" u="none" strike="noStrike" baseline="0" dirty="0" smtClean="0">
                          <a:solidFill>
                            <a:srgbClr val="595959"/>
                          </a:solidFill>
                          <a:effectLst/>
                          <a:latin typeface="Arial Narrow" panose="020B0606020202030204" pitchFamily="34" charset="0"/>
                        </a:rPr>
                        <a:t> de l’orientation sexuelle                  </a:t>
                      </a:r>
                      <a:r>
                        <a:rPr lang="en-CA" sz="800" b="1" kern="1200" dirty="0" smtClean="0">
                          <a:solidFill>
                            <a:srgbClr val="7F7F7F"/>
                          </a:solidFill>
                          <a:latin typeface="Arial Narrow" panose="020B0606020202030204" pitchFamily="34" charset="0"/>
                          <a:ea typeface="+mn-ea"/>
                          <a:cs typeface="Arial" pitchFamily="34" charset="0"/>
                        </a:rPr>
                        <a:t>n=</a:t>
                      </a:r>
                      <a:br>
                        <a:rPr lang="en-CA" sz="800" b="1" kern="1200" dirty="0" smtClean="0">
                          <a:solidFill>
                            <a:srgbClr val="7F7F7F"/>
                          </a:solidFill>
                          <a:latin typeface="Arial Narrow" panose="020B0606020202030204" pitchFamily="34" charset="0"/>
                          <a:ea typeface="+mn-ea"/>
                          <a:cs typeface="Arial" pitchFamily="34" charset="0"/>
                        </a:rPr>
                      </a:br>
                      <a:r>
                        <a:rPr lang="fr-CA" sz="900" b="0" kern="1200" dirty="0" smtClean="0">
                          <a:solidFill>
                            <a:srgbClr val="9BBB59"/>
                          </a:solidFill>
                          <a:latin typeface="Arial Narrow" panose="020B0606020202030204" pitchFamily="34" charset="0"/>
                          <a:ea typeface="+mn-ea"/>
                          <a:cs typeface="Arial" panose="020B0604020202020204" pitchFamily="34" charset="0"/>
                        </a:rPr>
                        <a:t>P</a:t>
                      </a:r>
                      <a:r>
                        <a:rPr lang="fr-CA" sz="900" dirty="0" smtClean="0">
                          <a:solidFill>
                            <a:srgbClr val="9BBB59"/>
                          </a:solidFill>
                          <a:latin typeface="Arial Narrow" panose="020B0606020202030204" pitchFamily="34" charset="0"/>
                          <a:cs typeface="Arial" panose="020B0604020202020204" pitchFamily="34" charset="0"/>
                        </a:rPr>
                        <a:t>armi les personnes </a:t>
                      </a:r>
                      <a:r>
                        <a:rPr lang="fr-CA" sz="900" dirty="0" err="1" smtClean="0">
                          <a:solidFill>
                            <a:srgbClr val="9BBB59"/>
                          </a:solidFill>
                          <a:latin typeface="Arial Narrow" panose="020B0606020202030204" pitchFamily="34" charset="0"/>
                          <a:cs typeface="Arial" panose="020B0604020202020204" pitchFamily="34" charset="0"/>
                        </a:rPr>
                        <a:t>LGBT</a:t>
                      </a:r>
                      <a:r>
                        <a:rPr lang="fr-CA" sz="900" dirty="0" smtClean="0">
                          <a:solidFill>
                            <a:srgbClr val="9BBB59"/>
                          </a:solidFill>
                          <a:latin typeface="Arial Narrow" panose="020B0606020202030204" pitchFamily="34" charset="0"/>
                          <a:cs typeface="Arial" panose="020B0604020202020204" pitchFamily="34" charset="0"/>
                        </a:rPr>
                        <a:t> non hétérosexuelles </a:t>
                      </a:r>
                      <a:br>
                        <a:rPr lang="fr-CA" sz="900" dirty="0" smtClean="0">
                          <a:solidFill>
                            <a:srgbClr val="9BBB59"/>
                          </a:solidFill>
                          <a:latin typeface="Arial Narrow" panose="020B0606020202030204" pitchFamily="34" charset="0"/>
                          <a:cs typeface="Arial" panose="020B0604020202020204" pitchFamily="34" charset="0"/>
                        </a:rPr>
                      </a:br>
                      <a:r>
                        <a:rPr lang="fr-CA" sz="900" dirty="0" smtClean="0">
                          <a:solidFill>
                            <a:srgbClr val="9BBB59"/>
                          </a:solidFill>
                          <a:latin typeface="Arial Narrow" panose="020B0606020202030204" pitchFamily="34" charset="0"/>
                          <a:cs typeface="Arial" panose="020B0604020202020204" pitchFamily="34" charset="0"/>
                        </a:rPr>
                        <a:t>de moins de 55 ans</a:t>
                      </a:r>
                      <a:r>
                        <a:rPr lang="fr-CA" sz="900" b="1" i="0" u="none" strike="noStrike" baseline="0" dirty="0" smtClean="0">
                          <a:solidFill>
                            <a:srgbClr val="595959"/>
                          </a:solidFill>
                          <a:effectLst/>
                          <a:latin typeface="Arial Narrow" panose="020B0606020202030204" pitchFamily="34" charset="0"/>
                        </a:rPr>
                        <a:t>                   </a:t>
                      </a:r>
                      <a:endParaRPr lang="en-CA" sz="900" b="1" kern="1200" dirty="0" smtClean="0">
                        <a:solidFill>
                          <a:srgbClr val="7F7F7F"/>
                        </a:solidFill>
                        <a:latin typeface="Arial Narrow" panose="020B0606020202030204" pitchFamily="34" charset="0"/>
                        <a:ea typeface="+mn-ea"/>
                        <a:cs typeface="Arial"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1750</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1543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107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255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3685">
                <a:tc>
                  <a:txBody>
                    <a:bodyPr/>
                    <a:lstStyle/>
                    <a:p>
                      <a:pPr algn="l" fontAlgn="ctr"/>
                      <a:r>
                        <a:rPr lang="fr-CA" sz="1100" b="0" i="0" u="none" strike="noStrike" dirty="0" smtClean="0">
                          <a:solidFill>
                            <a:srgbClr val="595959"/>
                          </a:solidFill>
                          <a:effectLst/>
                          <a:latin typeface="Arial Narrow" panose="020B0606020202030204" pitchFamily="34" charset="0"/>
                        </a:rPr>
                        <a:t>Oui</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87</a:t>
                      </a: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a:solidFill>
                            <a:srgbClr val="00B0F0"/>
                          </a:solidFill>
                          <a:effectLst/>
                          <a:latin typeface="Arial Narrow" panose="020B0606020202030204" pitchFamily="34" charset="0"/>
                        </a:rPr>
                        <a:t>88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00B0F0"/>
                          </a:solidFill>
                          <a:effectLst/>
                          <a:latin typeface="Arial Narrow" panose="020B0606020202030204" pitchFamily="34" charset="0"/>
                        </a:rPr>
                        <a:t>89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1" i="0" u="none" strike="noStrike" dirty="0">
                          <a:solidFill>
                            <a:srgbClr val="E31836"/>
                          </a:solidFill>
                          <a:effectLst/>
                          <a:latin typeface="Arial Narrow" panose="020B0606020202030204" pitchFamily="34" charset="0"/>
                        </a:rPr>
                        <a:t>75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3685">
                <a:tc>
                  <a:txBody>
                    <a:bodyPr/>
                    <a:lstStyle/>
                    <a:p>
                      <a:pPr algn="l" fontAlgn="ctr"/>
                      <a:r>
                        <a:rPr lang="fr-CA" sz="1100" b="0" i="0" u="none" strike="noStrike" dirty="0" smtClean="0">
                          <a:solidFill>
                            <a:srgbClr val="595959"/>
                          </a:solidFill>
                          <a:effectLst/>
                          <a:latin typeface="Arial Narrow" panose="020B0606020202030204" pitchFamily="34" charset="0"/>
                        </a:rPr>
                        <a:t>Non </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a:solidFill>
                            <a:srgbClr val="595959"/>
                          </a:solidFill>
                          <a:effectLst/>
                          <a:latin typeface="Arial Narrow" panose="020B0606020202030204" pitchFamily="34" charset="0"/>
                        </a:rPr>
                        <a:t>13</a:t>
                      </a: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a:solidFill>
                            <a:srgbClr val="E31836"/>
                          </a:solidFill>
                          <a:effectLst/>
                          <a:latin typeface="Arial Narrow" panose="020B0606020202030204" pitchFamily="34" charset="0"/>
                        </a:rPr>
                        <a:t>12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100" b="0" i="0" u="none" strike="noStrike" kern="1200" dirty="0">
                          <a:solidFill>
                            <a:srgbClr val="E31836"/>
                          </a:solidFill>
                          <a:effectLst/>
                          <a:latin typeface="Arial Narrow" panose="020B0606020202030204" pitchFamily="34" charset="0"/>
                          <a:ea typeface="+mn-ea"/>
                          <a:cs typeface="+mn-cs"/>
                        </a:rPr>
                        <a:t>11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1" i="0" u="none" strike="noStrike" dirty="0">
                          <a:solidFill>
                            <a:srgbClr val="00B0F0"/>
                          </a:solidFill>
                          <a:effectLst/>
                          <a:latin typeface="Arial Narrow" panose="020B0606020202030204" pitchFamily="34" charset="0"/>
                        </a:rPr>
                        <a:t>25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9" name="ZoneTexte 8"/>
          <p:cNvSpPr txBox="1"/>
          <p:nvPr>
            <p:custDataLst>
              <p:tags r:id="rId5"/>
            </p:custDataLst>
          </p:nvPr>
        </p:nvSpPr>
        <p:spPr>
          <a:xfrm>
            <a:off x="500202" y="6084004"/>
            <a:ext cx="7818207" cy="3693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Q18a. </a:t>
            </a:r>
            <a:r>
              <a:rPr lang="fr-CA" sz="900" dirty="0">
                <a:solidFill>
                  <a:srgbClr val="595959"/>
                </a:solidFill>
                <a:latin typeface="Arial" panose="020B0604020202020204" pitchFamily="34" charset="0"/>
                <a:cs typeface="Arial" panose="020B0604020202020204" pitchFamily="34" charset="0"/>
              </a:rPr>
              <a:t>Avez-vous commencé à dévoiler votre identité de genre à votre entourage (amis, famille, etc.)? </a:t>
            </a:r>
            <a:br>
              <a:rPr lang="fr-CA" sz="900" dirty="0">
                <a:solidFill>
                  <a:srgbClr val="595959"/>
                </a:solidFill>
                <a:latin typeface="Arial" panose="020B0604020202020204" pitchFamily="34" charset="0"/>
                <a:cs typeface="Arial" panose="020B0604020202020204" pitchFamily="34" charset="0"/>
              </a:rPr>
            </a:br>
            <a:r>
              <a:rPr lang="fr-CA" sz="900" dirty="0" smtClean="0">
                <a:solidFill>
                  <a:srgbClr val="595959"/>
                </a:solidFill>
                <a:latin typeface="Arial" panose="020B0604020202020204" pitchFamily="34" charset="0"/>
                <a:cs typeface="Arial" panose="020B0604020202020204" pitchFamily="34" charset="0"/>
              </a:rPr>
              <a:t>Q18c. </a:t>
            </a:r>
            <a:r>
              <a:rPr lang="fr-CA" sz="900" dirty="0">
                <a:solidFill>
                  <a:srgbClr val="595959"/>
                </a:solidFill>
                <a:latin typeface="Arial" panose="020B0604020202020204" pitchFamily="34" charset="0"/>
                <a:cs typeface="Arial" panose="020B0604020202020204" pitchFamily="34" charset="0"/>
              </a:rPr>
              <a:t>Avez-vous commencé à dévoiler votre orientation sexuelle à votre entourage (amis, famille, etc.)? </a:t>
            </a:r>
          </a:p>
        </p:txBody>
      </p:sp>
      <p:sp>
        <p:nvSpPr>
          <p:cNvPr id="7" name="ZoneTexte 6"/>
          <p:cNvSpPr txBox="1"/>
          <p:nvPr/>
        </p:nvSpPr>
        <p:spPr>
          <a:xfrm>
            <a:off x="6948264" y="6222504"/>
            <a:ext cx="1648208" cy="230832"/>
          </a:xfrm>
          <a:prstGeom prst="rect">
            <a:avLst/>
          </a:prstGeom>
          <a:noFill/>
        </p:spPr>
        <p:txBody>
          <a:bodyPr wrap="none" rtlCol="0">
            <a:spAutoFit/>
          </a:bodyPr>
          <a:lstStyle/>
          <a:p>
            <a:r>
              <a:rPr lang="fr-CA" sz="900" dirty="0" smtClean="0">
                <a:solidFill>
                  <a:srgbClr val="5A5A5A"/>
                </a:solidFill>
                <a:latin typeface="Arial Narrow" panose="020B0606020202030204" pitchFamily="34" charset="0"/>
              </a:rPr>
              <a:t>*Attention: petite taille d’échantillon</a:t>
            </a:r>
            <a:endParaRPr lang="fr-CA" sz="900" dirty="0">
              <a:solidFill>
                <a:srgbClr val="5A5A5A"/>
              </a:solidFill>
              <a:latin typeface="Arial Narrow" panose="020B0606020202030204" pitchFamily="34" charset="0"/>
            </a:endParaRPr>
          </a:p>
        </p:txBody>
      </p:sp>
    </p:spTree>
    <p:extLst>
      <p:ext uri="{BB962C8B-B14F-4D97-AF65-F5344CB8AC3E}">
        <p14:creationId xmlns:p14="http://schemas.microsoft.com/office/powerpoint/2010/main" val="12095746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custDataLst>
              <p:tags r:id="rId1"/>
            </p:custDataLst>
          </p:nvPr>
        </p:nvSpPr>
        <p:spPr/>
        <p:txBody>
          <a:bodyPr anchor="ctr" anchorCtr="0"/>
          <a:lstStyle/>
          <a:p>
            <a:r>
              <a:rPr lang="fr-CA" dirty="0" smtClean="0"/>
              <a:t>TABLE DES MATIÈRES</a:t>
            </a:r>
          </a:p>
        </p:txBody>
      </p:sp>
      <p:graphicFrame>
        <p:nvGraphicFramePr>
          <p:cNvPr id="21" name="Espace réservé du contenu 20"/>
          <p:cNvGraphicFramePr>
            <a:graphicFrameLocks noGrp="1"/>
          </p:cNvGraphicFramePr>
          <p:nvPr>
            <p:ph idx="1"/>
            <p:custDataLst>
              <p:tags r:id="rId2"/>
            </p:custDataLst>
            <p:extLst>
              <p:ext uri="{D42A27DB-BD31-4B8C-83A1-F6EECF244321}">
                <p14:modId xmlns:p14="http://schemas.microsoft.com/office/powerpoint/2010/main" val="2796216804"/>
              </p:ext>
            </p:extLst>
          </p:nvPr>
        </p:nvGraphicFramePr>
        <p:xfrm>
          <a:off x="558800" y="1612075"/>
          <a:ext cx="5309344" cy="2791287"/>
        </p:xfrm>
        <a:graphic>
          <a:graphicData uri="http://schemas.openxmlformats.org/drawingml/2006/table">
            <a:tbl>
              <a:tblPr firstRow="1" bandRow="1">
                <a:tableStyleId>{2D5ABB26-0587-4C30-8999-92F81FD0307C}</a:tableStyleId>
              </a:tblPr>
              <a:tblGrid>
                <a:gridCol w="4909311"/>
                <a:gridCol w="400033"/>
              </a:tblGrid>
              <a:tr h="305883">
                <a:tc>
                  <a:txBody>
                    <a:bodyPr/>
                    <a:lstStyle/>
                    <a:p>
                      <a:pPr>
                        <a:lnSpc>
                          <a:spcPct val="90000"/>
                        </a:lnSpc>
                      </a:pPr>
                      <a:r>
                        <a:rPr kumimoji="0" lang="en-CA" sz="1200" b="0"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PRÉAMBULE</a:t>
                      </a: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90000"/>
                        </a:lnSpc>
                      </a:pPr>
                      <a:r>
                        <a:rPr lang="en-CA" sz="1200" dirty="0" smtClean="0">
                          <a:solidFill>
                            <a:schemeClr val="bg1"/>
                          </a:solidFill>
                          <a:latin typeface="Arial Narrow" pitchFamily="34" charset="0"/>
                        </a:rPr>
                        <a:t>3</a:t>
                      </a:r>
                      <a:endParaRPr lang="en-CA" sz="1200" dirty="0">
                        <a:solidFill>
                          <a:schemeClr val="bg1"/>
                        </a:solidFill>
                        <a:latin typeface="Arial Narrow" pitchFamily="34" charset="0"/>
                      </a:endParaRP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5883">
                <a:tc>
                  <a:txBody>
                    <a:bodyPr/>
                    <a:lstStyle/>
                    <a:p>
                      <a:pPr>
                        <a:lnSpc>
                          <a:spcPct val="90000"/>
                        </a:lnSpc>
                      </a:pPr>
                      <a:r>
                        <a:rPr kumimoji="0" lang="en-CA" sz="1200" b="0"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GRANDS CONSTATS</a:t>
                      </a: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90000"/>
                        </a:lnSpc>
                      </a:pPr>
                      <a:r>
                        <a:rPr lang="en-CA" sz="1200" dirty="0" smtClean="0">
                          <a:solidFill>
                            <a:schemeClr val="bg1"/>
                          </a:solidFill>
                          <a:latin typeface="Arial Narrow" pitchFamily="34" charset="0"/>
                        </a:rPr>
                        <a:t>7</a:t>
                      </a:r>
                      <a:endParaRPr lang="en-CA" sz="1200" dirty="0">
                        <a:solidFill>
                          <a:schemeClr val="bg1"/>
                        </a:solidFill>
                        <a:latin typeface="Arial Narrow" pitchFamily="34" charset="0"/>
                      </a:endParaRP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5883">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0" lang="fr-CA" sz="1200" b="0" i="0" u="none" strike="noStrike" kern="1200" cap="all" spc="0" normalizeH="0" baseline="0" dirty="0" smtClean="0">
                          <a:ln>
                            <a:noFill/>
                          </a:ln>
                          <a:solidFill>
                            <a:schemeClr val="bg1"/>
                          </a:solidFill>
                          <a:effectLst/>
                          <a:uLnTx/>
                          <a:uFillTx/>
                          <a:latin typeface="Arial Narrow" pitchFamily="34" charset="0"/>
                          <a:ea typeface="+mn-ea"/>
                          <a:cs typeface="Arial" pitchFamily="34" charset="0"/>
                        </a:rPr>
                        <a:t>Tableaux comparatifs </a:t>
                      </a: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90000"/>
                        </a:lnSpc>
                      </a:pPr>
                      <a:r>
                        <a:rPr lang="en-CA" sz="1200" dirty="0" smtClean="0">
                          <a:solidFill>
                            <a:schemeClr val="bg1"/>
                          </a:solidFill>
                          <a:latin typeface="Arial Narrow" pitchFamily="34" charset="0"/>
                        </a:rPr>
                        <a:t>12</a:t>
                      </a:r>
                      <a:endParaRPr lang="en-CA" sz="1200" dirty="0">
                        <a:solidFill>
                          <a:schemeClr val="bg1"/>
                        </a:solidFill>
                        <a:latin typeface="Arial Narrow" pitchFamily="34" charset="0"/>
                      </a:endParaRP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5883">
                <a:tc>
                  <a:txBody>
                    <a:bodyPr/>
                    <a:lstStyle/>
                    <a:p>
                      <a:pPr marL="363538" marR="0" indent="0" algn="l" defTabSz="914400" rtl="0" eaLnBrk="1" fontAlgn="auto" latinLnBrk="0" hangingPunct="1">
                        <a:lnSpc>
                          <a:spcPct val="90000"/>
                        </a:lnSpc>
                        <a:spcBef>
                          <a:spcPts val="0"/>
                        </a:spcBef>
                        <a:spcAft>
                          <a:spcPts val="0"/>
                        </a:spcAft>
                        <a:buClrTx/>
                        <a:buSzTx/>
                        <a:buFontTx/>
                        <a:buNone/>
                        <a:tabLst/>
                        <a:defRPr/>
                      </a:pPr>
                      <a:r>
                        <a:rPr kumimoji="0" lang="fr-CA" sz="1200" b="0" i="1" u="none" strike="noStrike" kern="1200" cap="all" spc="0" normalizeH="0" baseline="0" dirty="0" smtClean="0">
                          <a:ln>
                            <a:noFill/>
                          </a:ln>
                          <a:solidFill>
                            <a:schemeClr val="bg1"/>
                          </a:solidFill>
                          <a:effectLst/>
                          <a:uLnTx/>
                          <a:uFillTx/>
                          <a:latin typeface="Arial Narrow" pitchFamily="34" charset="0"/>
                          <a:ea typeface="+mn-ea"/>
                          <a:cs typeface="Arial" pitchFamily="34" charset="0"/>
                        </a:rPr>
                        <a:t>Caractéristiques de l’échantillon</a:t>
                      </a: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CA" sz="1200" dirty="0" smtClean="0">
                          <a:solidFill>
                            <a:schemeClr val="bg1"/>
                          </a:solidFill>
                          <a:latin typeface="Arial Narrow" pitchFamily="34" charset="0"/>
                        </a:rPr>
                        <a:t>13</a:t>
                      </a: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5883">
                <a:tc>
                  <a:txBody>
                    <a:bodyPr/>
                    <a:lstStyle/>
                    <a:p>
                      <a:pPr marL="363538" marR="0" indent="0" algn="l" defTabSz="914400" rtl="0" eaLnBrk="1" fontAlgn="auto" latinLnBrk="0" hangingPunct="1">
                        <a:lnSpc>
                          <a:spcPct val="90000"/>
                        </a:lnSpc>
                        <a:spcBef>
                          <a:spcPts val="0"/>
                        </a:spcBef>
                        <a:spcAft>
                          <a:spcPts val="0"/>
                        </a:spcAft>
                        <a:buClrTx/>
                        <a:buSzTx/>
                        <a:buFontTx/>
                        <a:buNone/>
                        <a:tabLst/>
                        <a:defRPr/>
                      </a:pPr>
                      <a:r>
                        <a:rPr kumimoji="0" lang="fr-CA" sz="1200" b="0" i="1" u="none" strike="noStrike" kern="1200" cap="all" spc="0" normalizeH="0" baseline="0" dirty="0" smtClean="0">
                          <a:ln>
                            <a:noFill/>
                          </a:ln>
                          <a:solidFill>
                            <a:schemeClr val="bg1"/>
                          </a:solidFill>
                          <a:effectLst/>
                          <a:uLnTx/>
                          <a:uFillTx/>
                          <a:latin typeface="Arial Narrow" pitchFamily="34" charset="0"/>
                          <a:ea typeface="+mn-ea"/>
                          <a:cs typeface="Arial" pitchFamily="34" charset="0"/>
                        </a:rPr>
                        <a:t>PROCESSUS DE DÉVOILEMENT DE L’ORIENTATION SEXUELLE / l’IDENTITÉ DE GENRE</a:t>
                      </a: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CA" sz="1200" kern="1200" dirty="0" smtClean="0">
                          <a:solidFill>
                            <a:schemeClr val="bg1"/>
                          </a:solidFill>
                          <a:latin typeface="Arial Narrow" pitchFamily="34" charset="0"/>
                          <a:ea typeface="+mn-ea"/>
                          <a:cs typeface="+mn-cs"/>
                        </a:rPr>
                        <a:t>18</a:t>
                      </a:r>
                      <a:endParaRPr lang="en-CA" sz="1200" kern="1200" dirty="0">
                        <a:solidFill>
                          <a:schemeClr val="bg1"/>
                        </a:solidFill>
                        <a:latin typeface="Arial Narrow" pitchFamily="34" charset="0"/>
                        <a:ea typeface="+mn-ea"/>
                        <a:cs typeface="+mn-cs"/>
                      </a:endParaRP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5883">
                <a:tc>
                  <a:txBody>
                    <a:bodyPr/>
                    <a:lstStyle/>
                    <a:p>
                      <a:pPr marL="363538" marR="0" indent="0" algn="l" defTabSz="914400" rtl="0" eaLnBrk="1" fontAlgn="auto" latinLnBrk="0" hangingPunct="1">
                        <a:lnSpc>
                          <a:spcPct val="90000"/>
                        </a:lnSpc>
                        <a:spcBef>
                          <a:spcPts val="0"/>
                        </a:spcBef>
                        <a:spcAft>
                          <a:spcPts val="0"/>
                        </a:spcAft>
                        <a:buClrTx/>
                        <a:buSzTx/>
                        <a:buFontTx/>
                        <a:buNone/>
                        <a:tabLst/>
                        <a:defRPr/>
                      </a:pPr>
                      <a:r>
                        <a:rPr kumimoji="0" lang="fr-CA" sz="1200" b="0" i="1" u="none" strike="noStrike" kern="1200" cap="all" spc="0" normalizeH="0" baseline="0" dirty="0" smtClean="0">
                          <a:ln>
                            <a:noFill/>
                          </a:ln>
                          <a:solidFill>
                            <a:schemeClr val="bg1"/>
                          </a:solidFill>
                          <a:effectLst/>
                          <a:uLnTx/>
                          <a:uFillTx/>
                          <a:latin typeface="Arial Narrow" pitchFamily="34" charset="0"/>
                          <a:ea typeface="+mn-ea"/>
                          <a:cs typeface="Arial" pitchFamily="34" charset="0"/>
                        </a:rPr>
                        <a:t>SENTIMENT D’ACCEPTATION SOCIALE</a:t>
                      </a: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CA" sz="1200" kern="1200" dirty="0" smtClean="0">
                          <a:solidFill>
                            <a:schemeClr val="bg1"/>
                          </a:solidFill>
                          <a:latin typeface="Arial Narrow" pitchFamily="34" charset="0"/>
                          <a:ea typeface="+mn-ea"/>
                          <a:cs typeface="+mn-cs"/>
                        </a:rPr>
                        <a:t>34</a:t>
                      </a:r>
                      <a:endParaRPr lang="en-CA" sz="1200" kern="1200" dirty="0">
                        <a:solidFill>
                          <a:schemeClr val="bg1"/>
                        </a:solidFill>
                        <a:latin typeface="Arial Narrow" pitchFamily="34" charset="0"/>
                        <a:ea typeface="+mn-ea"/>
                        <a:cs typeface="+mn-cs"/>
                      </a:endParaRP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5883">
                <a:tc>
                  <a:txBody>
                    <a:bodyPr/>
                    <a:lstStyle/>
                    <a:p>
                      <a:pPr marL="363538" marR="0" indent="0" algn="l" defTabSz="914400" rtl="0" eaLnBrk="1" fontAlgn="auto" latinLnBrk="0" hangingPunct="1">
                        <a:lnSpc>
                          <a:spcPct val="90000"/>
                        </a:lnSpc>
                        <a:spcBef>
                          <a:spcPts val="0"/>
                        </a:spcBef>
                        <a:spcAft>
                          <a:spcPts val="0"/>
                        </a:spcAft>
                        <a:buClrTx/>
                        <a:buSzTx/>
                        <a:buFontTx/>
                        <a:buNone/>
                        <a:tabLst/>
                        <a:defRPr/>
                      </a:pPr>
                      <a:r>
                        <a:rPr kumimoji="0" lang="fr-CA" sz="1200" b="0" i="1" u="none" strike="noStrike" kern="1200" cap="all" spc="0" normalizeH="0" baseline="0" dirty="0" smtClean="0">
                          <a:ln>
                            <a:noFill/>
                          </a:ln>
                          <a:solidFill>
                            <a:schemeClr val="bg1"/>
                          </a:solidFill>
                          <a:effectLst/>
                          <a:uLnTx/>
                          <a:uFillTx/>
                          <a:latin typeface="Arial Narrow" pitchFamily="34" charset="0"/>
                          <a:ea typeface="+mn-ea"/>
                          <a:cs typeface="Arial" pitchFamily="34" charset="0"/>
                        </a:rPr>
                        <a:t>SENTIMENT D’APPARTENANCE ET PERCEPTIONS À L’ÉGARD DU MILIEU LGBT</a:t>
                      </a: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CA" sz="1200" kern="1200" dirty="0" smtClean="0">
                          <a:solidFill>
                            <a:schemeClr val="bg1"/>
                          </a:solidFill>
                          <a:latin typeface="Arial Narrow" pitchFamily="34" charset="0"/>
                          <a:ea typeface="+mn-ea"/>
                          <a:cs typeface="+mn-cs"/>
                        </a:rPr>
                        <a:t>43</a:t>
                      </a:r>
                      <a:endParaRPr lang="en-CA" sz="1200" kern="1200" dirty="0">
                        <a:solidFill>
                          <a:schemeClr val="bg1"/>
                        </a:solidFill>
                        <a:latin typeface="Arial Narrow" pitchFamily="34" charset="0"/>
                        <a:ea typeface="+mn-ea"/>
                        <a:cs typeface="+mn-cs"/>
                      </a:endParaRP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5883">
                <a:tc>
                  <a:txBody>
                    <a:bodyPr/>
                    <a:lstStyle/>
                    <a:p>
                      <a:pPr marL="363538" marR="0" indent="0" algn="l" defTabSz="914400" rtl="0" eaLnBrk="1" fontAlgn="auto" latinLnBrk="0" hangingPunct="1">
                        <a:lnSpc>
                          <a:spcPct val="90000"/>
                        </a:lnSpc>
                        <a:spcBef>
                          <a:spcPts val="0"/>
                        </a:spcBef>
                        <a:spcAft>
                          <a:spcPts val="0"/>
                        </a:spcAft>
                        <a:buClrTx/>
                        <a:buSzTx/>
                        <a:buFontTx/>
                        <a:buNone/>
                        <a:tabLst/>
                        <a:defRPr/>
                      </a:pPr>
                      <a:r>
                        <a:rPr kumimoji="0" lang="fr-CA" sz="1200" b="0" i="1" u="none" strike="noStrike" kern="1200" cap="all" spc="0" normalizeH="0" baseline="0" dirty="0" smtClean="0">
                          <a:ln>
                            <a:noFill/>
                          </a:ln>
                          <a:solidFill>
                            <a:schemeClr val="bg1"/>
                          </a:solidFill>
                          <a:effectLst/>
                          <a:uLnTx/>
                          <a:uFillTx/>
                          <a:latin typeface="Arial Narrow" pitchFamily="34" charset="0"/>
                          <a:ea typeface="+mn-ea"/>
                          <a:cs typeface="Arial" pitchFamily="34" charset="0"/>
                        </a:rPr>
                        <a:t>IMPACT DE L’ORIENTATION SEXUELLE / L’IDENTITÉ DE GENRE SUR LE BIEN-ÊTRE PERSONNEL</a:t>
                      </a: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CA" sz="1200" kern="1200" dirty="0" smtClean="0">
                          <a:solidFill>
                            <a:schemeClr val="bg1"/>
                          </a:solidFill>
                          <a:latin typeface="Arial Narrow" pitchFamily="34" charset="0"/>
                          <a:ea typeface="+mn-ea"/>
                          <a:cs typeface="+mn-cs"/>
                        </a:rPr>
                        <a:t>46</a:t>
                      </a:r>
                      <a:endParaRPr lang="en-CA" sz="1200" kern="1200" dirty="0">
                        <a:solidFill>
                          <a:schemeClr val="bg1"/>
                        </a:solidFill>
                        <a:latin typeface="Arial Narrow" pitchFamily="34" charset="0"/>
                        <a:ea typeface="+mn-ea"/>
                        <a:cs typeface="+mn-cs"/>
                      </a:endParaRP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19" name="Espace réservé du pied de page 18"/>
          <p:cNvSpPr>
            <a:spLocks noGrp="1"/>
          </p:cNvSpPr>
          <p:nvPr>
            <p:ph type="ftr" sz="quarter" idx="11"/>
            <p:custDataLst>
              <p:tags r:id="rId3"/>
            </p:custDataLst>
          </p:nvPr>
        </p:nvSpPr>
        <p:spPr/>
        <p:txBody>
          <a:bodyPr/>
          <a:lstStyle/>
          <a:p>
            <a:pPr>
              <a:buClr>
                <a:prstClr val="white"/>
              </a:buClr>
            </a:pPr>
            <a:r>
              <a:rPr lang="en-CA" dirty="0" smtClean="0">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custDataLst>
              <p:tags r:id="rId4"/>
            </p:custDataLst>
          </p:nvPr>
        </p:nvSpPr>
        <p:spPr/>
        <p:txBody>
          <a:bodyPr/>
          <a:lstStyle/>
          <a:p>
            <a:pPr>
              <a:buClr>
                <a:prstClr val="white"/>
              </a:buClr>
            </a:pPr>
            <a:fld id="{E7B58D81-04C7-47EB-9B1C-20051A4D7758}" type="slidenum">
              <a:rPr lang="en-CA" smtClean="0">
                <a:solidFill>
                  <a:prstClr val="white"/>
                </a:solidFill>
              </a:rPr>
              <a:pPr>
                <a:buClr>
                  <a:prstClr val="white"/>
                </a:buClr>
              </a:pPr>
              <a:t>2</a:t>
            </a:fld>
            <a:endParaRPr lang="en-CA" dirty="0">
              <a:solidFill>
                <a:prstClr val="white"/>
              </a:solidFill>
            </a:endParaRPr>
          </a:p>
        </p:txBody>
      </p:sp>
    </p:spTree>
    <p:extLst>
      <p:ext uri="{BB962C8B-B14F-4D97-AF65-F5344CB8AC3E}">
        <p14:creationId xmlns:p14="http://schemas.microsoft.com/office/powerpoint/2010/main" val="4229589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20</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188640"/>
            <a:ext cx="6533480" cy="631545"/>
          </a:xfrm>
        </p:spPr>
        <p:txBody>
          <a:bodyPr/>
          <a:lstStyle/>
          <a:p>
            <a:r>
              <a:rPr lang="fr-CA" sz="2000" dirty="0">
                <a:solidFill>
                  <a:srgbClr val="9BBB59"/>
                </a:solidFill>
              </a:rPr>
              <a:t>Niveau d’acceptation par l’entourage </a:t>
            </a: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2315579541"/>
              </p:ext>
            </p:extLst>
          </p:nvPr>
        </p:nvGraphicFramePr>
        <p:xfrm>
          <a:off x="539550" y="1213531"/>
          <a:ext cx="6168939" cy="4766871"/>
        </p:xfrm>
        <a:graphic>
          <a:graphicData uri="http://schemas.openxmlformats.org/drawingml/2006/table">
            <a:tbl>
              <a:tblPr firstRow="1" bandRow="1">
                <a:tableStyleId>{2D5ABB26-0587-4C30-8999-92F81FD0307C}</a:tableStyleId>
              </a:tblPr>
              <a:tblGrid>
                <a:gridCol w="2723703"/>
                <a:gridCol w="925335"/>
                <a:gridCol w="839967"/>
                <a:gridCol w="839967"/>
                <a:gridCol w="839967"/>
              </a:tblGrid>
              <a:tr h="389881">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hMerge="1">
                  <a:txBody>
                    <a:bodyPr/>
                    <a:lstStyle/>
                    <a:p>
                      <a:endParaRPr lang="fr-CA"/>
                    </a:p>
                  </a:txBody>
                  <a:tcPr/>
                </a:tc>
              </a:tr>
              <a:tr h="171966">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r>
              <a:tr h="409684">
                <a:tc vMerge="1">
                  <a:txBody>
                    <a:bodyPr/>
                    <a:lstStyle/>
                    <a:p>
                      <a:endParaRPr lang="fr-CA"/>
                    </a:p>
                  </a:txBody>
                  <a:tcPr/>
                </a:tc>
                <a:tc vMerge="1">
                  <a:txBody>
                    <a:bodyPr/>
                    <a:lstStyle/>
                    <a:p>
                      <a:endParaRPr lang="fr-CA"/>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31368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1100" b="1" i="0" u="none" strike="noStrike" dirty="0" smtClean="0">
                          <a:solidFill>
                            <a:srgbClr val="595959"/>
                          </a:solidFill>
                          <a:effectLst/>
                          <a:latin typeface="Arial Narrow" panose="020B0606020202030204" pitchFamily="34" charset="0"/>
                        </a:rPr>
                        <a:t>Votre cercle d’amis     </a:t>
                      </a:r>
                      <a:r>
                        <a:rPr lang="fr-CA" sz="1100" b="1" i="0" u="none" strike="noStrike" baseline="0" dirty="0" smtClean="0">
                          <a:solidFill>
                            <a:srgbClr val="595959"/>
                          </a:solidFill>
                          <a:effectLst/>
                          <a:latin typeface="Arial Narrow" panose="020B0606020202030204" pitchFamily="34" charset="0"/>
                        </a:rPr>
                        <a:t>  </a:t>
                      </a:r>
                      <a:r>
                        <a:rPr lang="fr-CA" sz="1100" b="1" i="0" u="none" strike="noStrike" dirty="0" smtClean="0">
                          <a:solidFill>
                            <a:srgbClr val="595959"/>
                          </a:solidFill>
                          <a:effectLst/>
                          <a:latin typeface="Arial Narrow" panose="020B0606020202030204" pitchFamily="34" charset="0"/>
                        </a:rPr>
                        <a:t>                                        </a:t>
                      </a:r>
                      <a:r>
                        <a:rPr lang="fr-CA" sz="800" b="1" kern="1200" dirty="0" smtClean="0">
                          <a:solidFill>
                            <a:srgbClr val="B5CC22"/>
                          </a:solidFill>
                          <a:latin typeface="Arial Narrow" panose="020B0606020202030204" pitchFamily="34" charset="0"/>
                          <a:ea typeface="+mn-ea"/>
                          <a:cs typeface="Arial" pitchFamily="34" charset="0"/>
                        </a:rPr>
                        <a:t> </a:t>
                      </a:r>
                      <a:r>
                        <a:rPr lang="en-CA" sz="800" b="1" kern="1200" dirty="0" smtClean="0">
                          <a:solidFill>
                            <a:srgbClr val="7F7F7F"/>
                          </a:solidFill>
                          <a:latin typeface="Arial Narrow" panose="020B0606020202030204" pitchFamily="34" charset="0"/>
                          <a:ea typeface="+mn-ea"/>
                          <a:cs typeface="Arial" pitchFamily="34" charset="0"/>
                        </a:rPr>
                        <a:t>n=</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1513</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1359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95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196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3685">
                <a:tc>
                  <a:txBody>
                    <a:bodyPr/>
                    <a:lstStyle/>
                    <a:p>
                      <a:pPr algn="l" fontAlgn="ctr"/>
                      <a:r>
                        <a:rPr lang="fr-CA" sz="1100" b="0" i="0" u="none" strike="noStrike" dirty="0">
                          <a:solidFill>
                            <a:srgbClr val="595959"/>
                          </a:solidFill>
                          <a:effectLst/>
                          <a:latin typeface="Arial Narrow" panose="020B0606020202030204" pitchFamily="34" charset="0"/>
                        </a:rPr>
                        <a:t>Très bien acceptée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75</a:t>
                      </a: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75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92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70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3685">
                <a:tc>
                  <a:txBody>
                    <a:bodyPr/>
                    <a:lstStyle/>
                    <a:p>
                      <a:pPr algn="l" fontAlgn="ctr"/>
                      <a:r>
                        <a:rPr lang="fr-CA" sz="1100" b="0" i="0" u="none" strike="noStrike" dirty="0" smtClean="0">
                          <a:solidFill>
                            <a:srgbClr val="595959"/>
                          </a:solidFill>
                          <a:effectLst/>
                          <a:latin typeface="Arial Narrow" panose="020B0606020202030204" pitchFamily="34" charset="0"/>
                        </a:rPr>
                        <a:t>Très</a:t>
                      </a:r>
                      <a:r>
                        <a:rPr lang="fr-CA" sz="1100" b="0" i="0" u="none" strike="noStrike" baseline="0" dirty="0" smtClean="0">
                          <a:solidFill>
                            <a:srgbClr val="595959"/>
                          </a:solidFill>
                          <a:effectLst/>
                          <a:latin typeface="Arial Narrow" panose="020B0606020202030204" pitchFamily="34" charset="0"/>
                        </a:rPr>
                        <a:t> et </a:t>
                      </a:r>
                      <a:r>
                        <a:rPr lang="fr-CA" sz="1100" b="0" i="0" u="none" strike="noStrike" dirty="0" smtClean="0">
                          <a:solidFill>
                            <a:srgbClr val="595959"/>
                          </a:solidFill>
                          <a:effectLst/>
                          <a:latin typeface="Arial Narrow" panose="020B0606020202030204" pitchFamily="34" charset="0"/>
                        </a:rPr>
                        <a:t>plutôt </a:t>
                      </a:r>
                      <a:r>
                        <a:rPr lang="fr-CA" sz="1100" b="0" i="0" u="none" strike="noStrike" dirty="0">
                          <a:solidFill>
                            <a:srgbClr val="595959"/>
                          </a:solidFill>
                          <a:effectLst/>
                          <a:latin typeface="Arial Narrow" panose="020B0606020202030204" pitchFamily="34" charset="0"/>
                        </a:rPr>
                        <a:t>mal acceptée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a:t>
                      </a: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00B0F0"/>
                          </a:solidFill>
                          <a:effectLst/>
                          <a:latin typeface="Arial Narrow" panose="020B0606020202030204" pitchFamily="34" charset="0"/>
                        </a:rPr>
                        <a:t>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368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1100" b="1" i="0" u="none" strike="noStrike" dirty="0" smtClean="0">
                          <a:solidFill>
                            <a:srgbClr val="595959"/>
                          </a:solidFill>
                          <a:effectLst/>
                          <a:latin typeface="Arial Narrow" panose="020B0606020202030204" pitchFamily="34" charset="0"/>
                        </a:rPr>
                        <a:t>Votre conjoint(e), vos enfants                               </a:t>
                      </a:r>
                      <a:r>
                        <a:rPr lang="en-CA" sz="800" b="1" kern="1200" dirty="0" smtClean="0">
                          <a:solidFill>
                            <a:srgbClr val="7F7F7F"/>
                          </a:solidFill>
                          <a:latin typeface="Arial Narrow" panose="020B0606020202030204" pitchFamily="34" charset="0"/>
                          <a:ea typeface="+mn-ea"/>
                          <a:cs typeface="Arial" pitchFamily="34" charset="0"/>
                        </a:rPr>
                        <a:t>n=</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530</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473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45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73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3685">
                <a:tc>
                  <a:txBody>
                    <a:bodyPr/>
                    <a:lstStyle/>
                    <a:p>
                      <a:pPr algn="l" fontAlgn="ctr"/>
                      <a:r>
                        <a:rPr lang="fr-CA" sz="1100" b="0" i="0" u="none" strike="noStrike" dirty="0">
                          <a:solidFill>
                            <a:srgbClr val="595959"/>
                          </a:solidFill>
                          <a:effectLst/>
                          <a:latin typeface="Arial Narrow" panose="020B0606020202030204" pitchFamily="34" charset="0"/>
                        </a:rPr>
                        <a:t>Très bien acceptée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72</a:t>
                      </a: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72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80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61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3685">
                <a:tc>
                  <a:txBody>
                    <a:bodyPr/>
                    <a:lstStyle/>
                    <a:p>
                      <a:pPr algn="l" fontAlgn="ctr"/>
                      <a:r>
                        <a:rPr lang="fr-CA" sz="1100" b="0" i="0" u="none" strike="noStrike" dirty="0" smtClean="0">
                          <a:solidFill>
                            <a:srgbClr val="595959"/>
                          </a:solidFill>
                          <a:effectLst/>
                          <a:latin typeface="Arial Narrow" panose="020B0606020202030204" pitchFamily="34" charset="0"/>
                        </a:rPr>
                        <a:t>Très</a:t>
                      </a:r>
                      <a:r>
                        <a:rPr lang="fr-CA" sz="1100" b="0" i="0" u="none" strike="noStrike" baseline="0" dirty="0" smtClean="0">
                          <a:solidFill>
                            <a:srgbClr val="595959"/>
                          </a:solidFill>
                          <a:effectLst/>
                          <a:latin typeface="Arial Narrow" panose="020B0606020202030204" pitchFamily="34" charset="0"/>
                        </a:rPr>
                        <a:t> et </a:t>
                      </a:r>
                      <a:r>
                        <a:rPr lang="fr-CA" sz="1100" b="0" i="0" u="none" strike="noStrike" dirty="0" smtClean="0">
                          <a:solidFill>
                            <a:srgbClr val="595959"/>
                          </a:solidFill>
                          <a:effectLst/>
                          <a:latin typeface="Arial Narrow" panose="020B0606020202030204" pitchFamily="34" charset="0"/>
                        </a:rPr>
                        <a:t>plutôt </a:t>
                      </a:r>
                      <a:r>
                        <a:rPr lang="fr-CA" sz="1100" b="0" i="0" u="none" strike="noStrike" dirty="0">
                          <a:solidFill>
                            <a:srgbClr val="595959"/>
                          </a:solidFill>
                          <a:effectLst/>
                          <a:latin typeface="Arial Narrow" panose="020B0606020202030204" pitchFamily="34" charset="0"/>
                        </a:rPr>
                        <a:t>mal acceptée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9</a:t>
                      </a: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368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1100" b="1" i="0" u="none" strike="noStrike" dirty="0" smtClean="0">
                          <a:solidFill>
                            <a:srgbClr val="595959"/>
                          </a:solidFill>
                          <a:effectLst/>
                          <a:latin typeface="Arial Narrow" panose="020B0606020202030204" pitchFamily="34" charset="0"/>
                        </a:rPr>
                        <a:t>La direction de l’entreprise dans laquelle vous travaillez  </a:t>
                      </a:r>
                      <a:r>
                        <a:rPr lang="fr-CA" sz="1100" b="1" i="0" u="none" strike="noStrike" baseline="0" dirty="0" smtClean="0">
                          <a:solidFill>
                            <a:srgbClr val="595959"/>
                          </a:solidFill>
                          <a:effectLst/>
                          <a:latin typeface="Arial Narrow" panose="020B0606020202030204" pitchFamily="34" charset="0"/>
                        </a:rPr>
                        <a:t>                                                               </a:t>
                      </a:r>
                      <a:r>
                        <a:rPr lang="en-CA" sz="800" b="1" kern="1200" dirty="0" smtClean="0">
                          <a:solidFill>
                            <a:srgbClr val="7F7F7F"/>
                          </a:solidFill>
                          <a:latin typeface="Arial Narrow" panose="020B0606020202030204" pitchFamily="34" charset="0"/>
                          <a:ea typeface="+mn-ea"/>
                          <a:cs typeface="Arial" pitchFamily="34" charset="0"/>
                        </a:rPr>
                        <a:t>n=</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601</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542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smtClean="0">
                          <a:solidFill>
                            <a:srgbClr val="595959"/>
                          </a:solidFill>
                          <a:effectLst/>
                          <a:latin typeface="Arial Narrow" panose="020B0606020202030204" pitchFamily="34" charset="0"/>
                        </a:rPr>
                        <a:t>28*</a:t>
                      </a:r>
                      <a:endParaRPr lang="fr-CA" sz="9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74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3685">
                <a:tc>
                  <a:txBody>
                    <a:bodyPr/>
                    <a:lstStyle/>
                    <a:p>
                      <a:pPr algn="l" fontAlgn="ctr"/>
                      <a:r>
                        <a:rPr lang="fr-CA" sz="1100" b="0" i="0" u="none" strike="noStrike" dirty="0">
                          <a:solidFill>
                            <a:srgbClr val="595959"/>
                          </a:solidFill>
                          <a:effectLst/>
                          <a:latin typeface="Arial Narrow" panose="020B0606020202030204" pitchFamily="34" charset="0"/>
                        </a:rPr>
                        <a:t>Très bien acceptée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69</a:t>
                      </a: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72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80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59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3685">
                <a:tc>
                  <a:txBody>
                    <a:bodyPr/>
                    <a:lstStyle/>
                    <a:p>
                      <a:pPr algn="l" fontAlgn="ctr"/>
                      <a:r>
                        <a:rPr lang="fr-CA" sz="1100" b="0" i="0" u="none" strike="noStrike" dirty="0" smtClean="0">
                          <a:solidFill>
                            <a:srgbClr val="595959"/>
                          </a:solidFill>
                          <a:effectLst/>
                          <a:latin typeface="Arial Narrow" panose="020B0606020202030204" pitchFamily="34" charset="0"/>
                        </a:rPr>
                        <a:t>Très</a:t>
                      </a:r>
                      <a:r>
                        <a:rPr lang="fr-CA" sz="1100" b="0" i="0" u="none" strike="noStrike" baseline="0" dirty="0" smtClean="0">
                          <a:solidFill>
                            <a:srgbClr val="595959"/>
                          </a:solidFill>
                          <a:effectLst/>
                          <a:latin typeface="Arial Narrow" panose="020B0606020202030204" pitchFamily="34" charset="0"/>
                        </a:rPr>
                        <a:t> et </a:t>
                      </a:r>
                      <a:r>
                        <a:rPr lang="fr-CA" sz="1100" b="0" i="0" u="none" strike="noStrike" dirty="0" smtClean="0">
                          <a:solidFill>
                            <a:srgbClr val="595959"/>
                          </a:solidFill>
                          <a:effectLst/>
                          <a:latin typeface="Arial Narrow" panose="020B0606020202030204" pitchFamily="34" charset="0"/>
                        </a:rPr>
                        <a:t>plutôt </a:t>
                      </a:r>
                      <a:r>
                        <a:rPr lang="fr-CA" sz="1100" b="0" i="0" u="none" strike="noStrike" dirty="0">
                          <a:solidFill>
                            <a:srgbClr val="595959"/>
                          </a:solidFill>
                          <a:effectLst/>
                          <a:latin typeface="Arial Narrow" panose="020B0606020202030204" pitchFamily="34" charset="0"/>
                        </a:rPr>
                        <a:t>mal acceptée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4</a:t>
                      </a: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368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1100" b="1" i="0" u="none" strike="noStrike" dirty="0" smtClean="0">
                          <a:solidFill>
                            <a:srgbClr val="595959"/>
                          </a:solidFill>
                          <a:effectLst/>
                          <a:latin typeface="Arial Narrow" panose="020B0606020202030204" pitchFamily="34" charset="0"/>
                        </a:rPr>
                        <a:t>Vos collègues de travail     </a:t>
                      </a:r>
                      <a:r>
                        <a:rPr lang="fr-CA" sz="1100" b="1" i="0" u="none" strike="noStrike" baseline="0" dirty="0" smtClean="0">
                          <a:solidFill>
                            <a:srgbClr val="595959"/>
                          </a:solidFill>
                          <a:effectLst/>
                          <a:latin typeface="Arial Narrow" panose="020B0606020202030204" pitchFamily="34" charset="0"/>
                        </a:rPr>
                        <a:t>                                    </a:t>
                      </a:r>
                      <a:r>
                        <a:rPr lang="en-CA" sz="800" b="1" kern="1200" dirty="0" smtClean="0">
                          <a:solidFill>
                            <a:srgbClr val="7F7F7F"/>
                          </a:solidFill>
                          <a:latin typeface="Arial Narrow" panose="020B0606020202030204" pitchFamily="34" charset="0"/>
                          <a:ea typeface="+mn-ea"/>
                          <a:cs typeface="Arial" pitchFamily="34" charset="0"/>
                        </a:rPr>
                        <a:t>n=</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760</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686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35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93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3685">
                <a:tc>
                  <a:txBody>
                    <a:bodyPr/>
                    <a:lstStyle/>
                    <a:p>
                      <a:pPr algn="l" fontAlgn="ctr"/>
                      <a:r>
                        <a:rPr lang="fr-CA" sz="1100" b="0" i="0" u="none" strike="noStrike" dirty="0">
                          <a:solidFill>
                            <a:srgbClr val="595959"/>
                          </a:solidFill>
                          <a:effectLst/>
                          <a:latin typeface="Arial Narrow" panose="020B0606020202030204" pitchFamily="34" charset="0"/>
                        </a:rPr>
                        <a:t>Très bien acceptée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64</a:t>
                      </a: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63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595959"/>
                          </a:solidFill>
                          <a:effectLst/>
                          <a:latin typeface="Arial Narrow" panose="020B0606020202030204" pitchFamily="34" charset="0"/>
                          <a:ea typeface="+mn-ea"/>
                          <a:cs typeface="+mn-cs"/>
                        </a:rPr>
                        <a:t>78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63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3685">
                <a:tc>
                  <a:txBody>
                    <a:bodyPr/>
                    <a:lstStyle/>
                    <a:p>
                      <a:pPr algn="l" fontAlgn="ctr"/>
                      <a:r>
                        <a:rPr lang="fr-CA" sz="1100" b="0" i="0" u="none" strike="noStrike" dirty="0" smtClean="0">
                          <a:solidFill>
                            <a:srgbClr val="595959"/>
                          </a:solidFill>
                          <a:effectLst/>
                          <a:latin typeface="Arial Narrow" panose="020B0606020202030204" pitchFamily="34" charset="0"/>
                        </a:rPr>
                        <a:t>Très</a:t>
                      </a:r>
                      <a:r>
                        <a:rPr lang="fr-CA" sz="1100" b="0" i="0" u="none" strike="noStrike" baseline="0" dirty="0" smtClean="0">
                          <a:solidFill>
                            <a:srgbClr val="595959"/>
                          </a:solidFill>
                          <a:effectLst/>
                          <a:latin typeface="Arial Narrow" panose="020B0606020202030204" pitchFamily="34" charset="0"/>
                        </a:rPr>
                        <a:t> et </a:t>
                      </a:r>
                      <a:r>
                        <a:rPr lang="fr-CA" sz="1100" b="0" i="0" u="none" strike="noStrike" dirty="0" smtClean="0">
                          <a:solidFill>
                            <a:srgbClr val="595959"/>
                          </a:solidFill>
                          <a:effectLst/>
                          <a:latin typeface="Arial Narrow" panose="020B0606020202030204" pitchFamily="34" charset="0"/>
                        </a:rPr>
                        <a:t>plutôt </a:t>
                      </a:r>
                      <a:r>
                        <a:rPr lang="fr-CA" sz="1100" b="0" i="0" u="none" strike="noStrike" dirty="0">
                          <a:solidFill>
                            <a:srgbClr val="595959"/>
                          </a:solidFill>
                          <a:effectLst/>
                          <a:latin typeface="Arial Narrow" panose="020B0606020202030204" pitchFamily="34" charset="0"/>
                        </a:rPr>
                        <a:t>mal acceptée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5</a:t>
                      </a: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E31836"/>
                          </a:solidFill>
                          <a:effectLst/>
                          <a:latin typeface="Arial Narrow" panose="020B0606020202030204" pitchFamily="34" charset="0"/>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00B0F0"/>
                          </a:solidFill>
                          <a:effectLst/>
                          <a:latin typeface="Arial Narrow" panose="020B0606020202030204" pitchFamily="34" charset="0"/>
                        </a:rPr>
                        <a:t>12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7" name="ZoneTexte 6"/>
          <p:cNvSpPr txBox="1"/>
          <p:nvPr>
            <p:custDataLst>
              <p:tags r:id="rId5"/>
            </p:custDataLst>
          </p:nvPr>
        </p:nvSpPr>
        <p:spPr>
          <a:xfrm>
            <a:off x="500202" y="6251980"/>
            <a:ext cx="7818207" cy="230832"/>
          </a:xfrm>
          <a:prstGeom prst="rect">
            <a:avLst/>
          </a:prstGeom>
        </p:spPr>
        <p:txBody>
          <a:bodyPr>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Q25. De façon générale, comment votre orientation sexuelle/identité de genre a-t-elle été acceptée par...</a:t>
            </a:r>
          </a:p>
        </p:txBody>
      </p:sp>
      <p:sp>
        <p:nvSpPr>
          <p:cNvPr id="8" name="Rectangle 7"/>
          <p:cNvSpPr/>
          <p:nvPr>
            <p:custDataLst>
              <p:tags r:id="rId6"/>
            </p:custDataLst>
          </p:nvPr>
        </p:nvSpPr>
        <p:spPr>
          <a:xfrm>
            <a:off x="478260" y="775337"/>
            <a:ext cx="5923416"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répondants de moins de 55 ans ayant dévoilé </a:t>
            </a:r>
            <a:r>
              <a:rPr lang="fr-CA" sz="900" dirty="0">
                <a:solidFill>
                  <a:srgbClr val="9BBB59"/>
                </a:solidFill>
                <a:latin typeface="Arial" panose="020B0604020202020204" pitchFamily="34" charset="0"/>
                <a:cs typeface="Arial" panose="020B0604020202020204" pitchFamily="34" charset="0"/>
              </a:rPr>
              <a:t>leur orientation sexuelle / identité de genre à ces </a:t>
            </a:r>
            <a:r>
              <a:rPr lang="fr-CA" sz="900" dirty="0" smtClean="0">
                <a:solidFill>
                  <a:srgbClr val="9BBB59"/>
                </a:solidFill>
                <a:latin typeface="Arial" panose="020B0604020202020204" pitchFamily="34" charset="0"/>
                <a:cs typeface="Arial" panose="020B0604020202020204" pitchFamily="34" charset="0"/>
              </a:rPr>
              <a:t>personnes</a:t>
            </a:r>
            <a:endParaRPr lang="fr-CA" sz="900" dirty="0">
              <a:solidFill>
                <a:srgbClr val="000000"/>
              </a:solidFill>
              <a:latin typeface="Arial" panose="020B0604020202020204" pitchFamily="34" charset="0"/>
              <a:cs typeface="Arial" panose="020B0604020202020204" pitchFamily="34" charset="0"/>
            </a:endParaRPr>
          </a:p>
        </p:txBody>
      </p:sp>
      <p:sp>
        <p:nvSpPr>
          <p:cNvPr id="9" name="ZoneTexte 8"/>
          <p:cNvSpPr txBox="1"/>
          <p:nvPr/>
        </p:nvSpPr>
        <p:spPr>
          <a:xfrm>
            <a:off x="6948264" y="6222504"/>
            <a:ext cx="1648208" cy="230832"/>
          </a:xfrm>
          <a:prstGeom prst="rect">
            <a:avLst/>
          </a:prstGeom>
          <a:noFill/>
        </p:spPr>
        <p:txBody>
          <a:bodyPr wrap="none" rtlCol="0">
            <a:spAutoFit/>
          </a:bodyPr>
          <a:lstStyle/>
          <a:p>
            <a:r>
              <a:rPr lang="fr-CA" sz="900" dirty="0" smtClean="0">
                <a:solidFill>
                  <a:srgbClr val="5A5A5A"/>
                </a:solidFill>
                <a:latin typeface="Arial Narrow" panose="020B0606020202030204" pitchFamily="34" charset="0"/>
              </a:rPr>
              <a:t>*Attention: petite taille d’échantillon</a:t>
            </a:r>
            <a:endParaRPr lang="fr-CA" sz="900" dirty="0">
              <a:solidFill>
                <a:srgbClr val="5A5A5A"/>
              </a:solidFill>
              <a:latin typeface="Arial Narrow" panose="020B0606020202030204" pitchFamily="34" charset="0"/>
            </a:endParaRPr>
          </a:p>
        </p:txBody>
      </p:sp>
    </p:spTree>
    <p:extLst>
      <p:ext uri="{BB962C8B-B14F-4D97-AF65-F5344CB8AC3E}">
        <p14:creationId xmlns:p14="http://schemas.microsoft.com/office/powerpoint/2010/main" val="24548317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21</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373063"/>
            <a:ext cx="6533480" cy="631545"/>
          </a:xfrm>
        </p:spPr>
        <p:txBody>
          <a:bodyPr/>
          <a:lstStyle/>
          <a:p>
            <a:r>
              <a:rPr lang="fr-CA" sz="2000" dirty="0">
                <a:solidFill>
                  <a:srgbClr val="9BBB59"/>
                </a:solidFill>
              </a:rPr>
              <a:t>Niveau d’acceptation par l’entourage </a:t>
            </a:r>
            <a:r>
              <a:rPr lang="fr-CA" sz="2000" dirty="0" smtClean="0">
                <a:solidFill>
                  <a:srgbClr val="9BBB59"/>
                </a:solidFill>
              </a:rPr>
              <a:t>(suite) </a:t>
            </a:r>
            <a:br>
              <a:rPr lang="fr-CA" sz="2000" dirty="0" smtClean="0">
                <a:solidFill>
                  <a:srgbClr val="9BBB59"/>
                </a:solidFill>
              </a:rPr>
            </a:b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3143955683"/>
              </p:ext>
            </p:extLst>
          </p:nvPr>
        </p:nvGraphicFramePr>
        <p:xfrm>
          <a:off x="539552" y="1213531"/>
          <a:ext cx="6225535" cy="4799381"/>
        </p:xfrm>
        <a:graphic>
          <a:graphicData uri="http://schemas.openxmlformats.org/drawingml/2006/table">
            <a:tbl>
              <a:tblPr firstRow="1" bandRow="1">
                <a:tableStyleId>{2D5ABB26-0587-4C30-8999-92F81FD0307C}</a:tableStyleId>
              </a:tblPr>
              <a:tblGrid>
                <a:gridCol w="2748691"/>
                <a:gridCol w="933825"/>
                <a:gridCol w="847673"/>
                <a:gridCol w="847673"/>
                <a:gridCol w="847673"/>
              </a:tblGrid>
              <a:tr h="283370">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tc>
                <a:tc rowSpan="2"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124986">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50929">
                <a:tc vMerge="1">
                  <a:txBody>
                    <a:bodyPr/>
                    <a:lstStyle/>
                    <a:p>
                      <a:endParaRPr lang="fr-CA"/>
                    </a:p>
                  </a:txBody>
                  <a:tcPr/>
                </a:tc>
                <a:tc vMerge="1">
                  <a:txBody>
                    <a:bodyPr/>
                    <a:lstStyle/>
                    <a:p>
                      <a:endParaRPr lang="fr-CA"/>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3448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1100" b="1" i="0" u="none" strike="noStrike" dirty="0" smtClean="0">
                          <a:solidFill>
                            <a:srgbClr val="595959"/>
                          </a:solidFill>
                          <a:effectLst/>
                          <a:latin typeface="Arial Narrow" panose="020B0606020202030204" pitchFamily="34" charset="0"/>
                        </a:rPr>
                        <a:t>La direction/le personnel de votre </a:t>
                      </a:r>
                      <a:br>
                        <a:rPr lang="fr-CA" sz="1100" b="1" i="0" u="none" strike="noStrike" dirty="0" smtClean="0">
                          <a:solidFill>
                            <a:srgbClr val="595959"/>
                          </a:solidFill>
                          <a:effectLst/>
                          <a:latin typeface="Arial Narrow" panose="020B0606020202030204" pitchFamily="34" charset="0"/>
                        </a:rPr>
                      </a:br>
                      <a:r>
                        <a:rPr lang="fr-CA" sz="1100" b="1" i="0" u="none" strike="noStrike" dirty="0" smtClean="0">
                          <a:solidFill>
                            <a:srgbClr val="595959"/>
                          </a:solidFill>
                          <a:effectLst/>
                          <a:latin typeface="Arial Narrow" panose="020B0606020202030204" pitchFamily="34" charset="0"/>
                        </a:rPr>
                        <a:t>établissement scolaire                                           </a:t>
                      </a:r>
                      <a:r>
                        <a:rPr lang="en-CA" sz="800" b="1" kern="1200" dirty="0" smtClean="0">
                          <a:solidFill>
                            <a:srgbClr val="7F7F7F"/>
                          </a:solidFill>
                          <a:latin typeface="Arial Narrow" panose="020B0606020202030204" pitchFamily="34" charset="0"/>
                          <a:ea typeface="+mn-ea"/>
                          <a:cs typeface="Arial" pitchFamily="34" charset="0"/>
                        </a:rPr>
                        <a:t>n=</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683</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608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47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97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44805">
                <a:tc>
                  <a:txBody>
                    <a:bodyPr/>
                    <a:lstStyle/>
                    <a:p>
                      <a:pPr algn="l" fontAlgn="ctr"/>
                      <a:r>
                        <a:rPr lang="fr-CA" sz="1100" b="0" i="0" u="none" strike="noStrike" dirty="0">
                          <a:solidFill>
                            <a:srgbClr val="595959"/>
                          </a:solidFill>
                          <a:effectLst/>
                          <a:latin typeface="Arial Narrow" panose="020B0606020202030204" pitchFamily="34" charset="0"/>
                        </a:rPr>
                        <a:t>Très bien acceptée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54</a:t>
                      </a: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00B0F0"/>
                          </a:solidFill>
                          <a:effectLst/>
                          <a:latin typeface="Arial Narrow" panose="020B0606020202030204" pitchFamily="34" charset="0"/>
                        </a:rPr>
                        <a:t>55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64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33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44805">
                <a:tc>
                  <a:txBody>
                    <a:bodyPr/>
                    <a:lstStyle/>
                    <a:p>
                      <a:pPr algn="l" fontAlgn="ctr"/>
                      <a:r>
                        <a:rPr lang="fr-CA" sz="1100" b="0" i="0" u="none" strike="noStrike" dirty="0" smtClean="0">
                          <a:solidFill>
                            <a:srgbClr val="595959"/>
                          </a:solidFill>
                          <a:effectLst/>
                          <a:latin typeface="Arial Narrow" panose="020B0606020202030204" pitchFamily="34" charset="0"/>
                        </a:rPr>
                        <a:t>Très</a:t>
                      </a:r>
                      <a:r>
                        <a:rPr lang="fr-CA" sz="1100" b="0" i="0" u="none" strike="noStrike" baseline="0" dirty="0" smtClean="0">
                          <a:solidFill>
                            <a:srgbClr val="595959"/>
                          </a:solidFill>
                          <a:effectLst/>
                          <a:latin typeface="Arial Narrow" panose="020B0606020202030204" pitchFamily="34" charset="0"/>
                        </a:rPr>
                        <a:t> et </a:t>
                      </a:r>
                      <a:r>
                        <a:rPr lang="fr-CA" sz="1100" b="0" i="0" u="none" strike="noStrike" dirty="0" smtClean="0">
                          <a:solidFill>
                            <a:srgbClr val="595959"/>
                          </a:solidFill>
                          <a:effectLst/>
                          <a:latin typeface="Arial Narrow" panose="020B0606020202030204" pitchFamily="34" charset="0"/>
                        </a:rPr>
                        <a:t>plutôt </a:t>
                      </a:r>
                      <a:r>
                        <a:rPr lang="fr-CA" sz="1100" b="0" i="0" u="none" strike="noStrike" dirty="0">
                          <a:solidFill>
                            <a:srgbClr val="595959"/>
                          </a:solidFill>
                          <a:effectLst/>
                          <a:latin typeface="Arial Narrow" panose="020B0606020202030204" pitchFamily="34" charset="0"/>
                        </a:rPr>
                        <a:t>mal acceptée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9</a:t>
                      </a: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E31836"/>
                          </a:solidFill>
                          <a:effectLst/>
                          <a:latin typeface="Arial Narrow" panose="020B0606020202030204" pitchFamily="34" charset="0"/>
                        </a:rPr>
                        <a:t>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27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448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1100" b="1" i="0" u="none" strike="noStrike" dirty="0" smtClean="0">
                          <a:solidFill>
                            <a:srgbClr val="595959"/>
                          </a:solidFill>
                          <a:effectLst/>
                          <a:latin typeface="Arial Narrow" panose="020B0606020202030204" pitchFamily="34" charset="0"/>
                        </a:rPr>
                        <a:t>Votre cercle familial immédiat </a:t>
                      </a:r>
                      <a:br>
                        <a:rPr lang="fr-CA" sz="1100" b="1" i="0" u="none" strike="noStrike" dirty="0" smtClean="0">
                          <a:solidFill>
                            <a:srgbClr val="595959"/>
                          </a:solidFill>
                          <a:effectLst/>
                          <a:latin typeface="Arial Narrow" panose="020B0606020202030204" pitchFamily="34" charset="0"/>
                        </a:rPr>
                      </a:br>
                      <a:r>
                        <a:rPr lang="fr-CA" sz="1100" b="1" i="0" u="none" strike="noStrike" dirty="0" smtClean="0">
                          <a:solidFill>
                            <a:srgbClr val="595959"/>
                          </a:solidFill>
                          <a:effectLst/>
                          <a:latin typeface="Arial Narrow" panose="020B0606020202030204" pitchFamily="34" charset="0"/>
                        </a:rPr>
                        <a:t>(parents, frère, sœur)                                  </a:t>
                      </a:r>
                      <a:r>
                        <a:rPr lang="fr-CA" sz="1100" b="1" i="0" u="none" strike="noStrike" baseline="0" dirty="0" smtClean="0">
                          <a:solidFill>
                            <a:srgbClr val="595959"/>
                          </a:solidFill>
                          <a:effectLst/>
                          <a:latin typeface="Arial Narrow" panose="020B0606020202030204" pitchFamily="34" charset="0"/>
                        </a:rPr>
                        <a:t>           </a:t>
                      </a:r>
                      <a:r>
                        <a:rPr lang="en-CA" sz="800" b="1" kern="1200" dirty="0" smtClean="0">
                          <a:solidFill>
                            <a:srgbClr val="7F7F7F"/>
                          </a:solidFill>
                          <a:latin typeface="Arial Narrow" panose="020B0606020202030204" pitchFamily="34" charset="0"/>
                          <a:ea typeface="+mn-ea"/>
                          <a:cs typeface="Arial" pitchFamily="34" charset="0"/>
                        </a:rPr>
                        <a:t>n=</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1325</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1210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84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142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44805">
                <a:tc>
                  <a:txBody>
                    <a:bodyPr/>
                    <a:lstStyle/>
                    <a:p>
                      <a:pPr algn="l" fontAlgn="ctr"/>
                      <a:r>
                        <a:rPr lang="fr-CA" sz="1100" b="0" i="0" u="none" strike="noStrike" dirty="0">
                          <a:solidFill>
                            <a:srgbClr val="595959"/>
                          </a:solidFill>
                          <a:effectLst/>
                          <a:latin typeface="Arial Narrow" panose="020B0606020202030204" pitchFamily="34" charset="0"/>
                        </a:rPr>
                        <a:t>Très bien acceptée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43</a:t>
                      </a: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00B0F0"/>
                          </a:solidFill>
                          <a:effectLst/>
                          <a:latin typeface="Arial Narrow" panose="020B0606020202030204" pitchFamily="34" charset="0"/>
                        </a:rPr>
                        <a:t>43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kern="1200" dirty="0">
                          <a:solidFill>
                            <a:srgbClr val="00B0F0"/>
                          </a:solidFill>
                          <a:effectLst/>
                          <a:latin typeface="Arial Narrow" panose="020B0606020202030204" pitchFamily="34" charset="0"/>
                          <a:ea typeface="+mn-ea"/>
                          <a:cs typeface="+mn-cs"/>
                        </a:rPr>
                        <a:t>50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29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44805">
                <a:tc>
                  <a:txBody>
                    <a:bodyPr/>
                    <a:lstStyle/>
                    <a:p>
                      <a:pPr algn="l" fontAlgn="ctr"/>
                      <a:r>
                        <a:rPr lang="fr-CA" sz="1100" b="0" i="0" u="none" strike="noStrike" dirty="0" smtClean="0">
                          <a:solidFill>
                            <a:srgbClr val="595959"/>
                          </a:solidFill>
                          <a:effectLst/>
                          <a:latin typeface="Arial Narrow" panose="020B0606020202030204" pitchFamily="34" charset="0"/>
                        </a:rPr>
                        <a:t>Très</a:t>
                      </a:r>
                      <a:r>
                        <a:rPr lang="fr-CA" sz="1100" b="0" i="0" u="none" strike="noStrike" baseline="0" dirty="0" smtClean="0">
                          <a:solidFill>
                            <a:srgbClr val="595959"/>
                          </a:solidFill>
                          <a:effectLst/>
                          <a:latin typeface="Arial Narrow" panose="020B0606020202030204" pitchFamily="34" charset="0"/>
                        </a:rPr>
                        <a:t> et </a:t>
                      </a:r>
                      <a:r>
                        <a:rPr lang="fr-CA" sz="1100" b="0" i="0" u="none" strike="noStrike" dirty="0" smtClean="0">
                          <a:solidFill>
                            <a:srgbClr val="595959"/>
                          </a:solidFill>
                          <a:effectLst/>
                          <a:latin typeface="Arial Narrow" panose="020B0606020202030204" pitchFamily="34" charset="0"/>
                        </a:rPr>
                        <a:t>plutôt </a:t>
                      </a:r>
                      <a:r>
                        <a:rPr lang="fr-CA" sz="1100" b="0" i="0" u="none" strike="noStrike" dirty="0">
                          <a:solidFill>
                            <a:srgbClr val="595959"/>
                          </a:solidFill>
                          <a:effectLst/>
                          <a:latin typeface="Arial Narrow" panose="020B0606020202030204" pitchFamily="34" charset="0"/>
                        </a:rPr>
                        <a:t>mal acceptée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19</a:t>
                      </a: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19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11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29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448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1100" b="1" i="0" u="none" strike="noStrike" dirty="0" smtClean="0">
                          <a:solidFill>
                            <a:srgbClr val="595959"/>
                          </a:solidFill>
                          <a:effectLst/>
                          <a:latin typeface="Arial Narrow" panose="020B0606020202030204" pitchFamily="34" charset="0"/>
                        </a:rPr>
                        <a:t>Vos collègues de classe                                         </a:t>
                      </a:r>
                      <a:r>
                        <a:rPr lang="en-CA" sz="800" b="1" kern="1200" dirty="0" smtClean="0">
                          <a:solidFill>
                            <a:srgbClr val="7F7F7F"/>
                          </a:solidFill>
                          <a:latin typeface="Arial Narrow" panose="020B0606020202030204" pitchFamily="34" charset="0"/>
                          <a:ea typeface="+mn-ea"/>
                          <a:cs typeface="Arial" pitchFamily="34" charset="0"/>
                        </a:rPr>
                        <a:t>n=</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906</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798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67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138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44805">
                <a:tc>
                  <a:txBody>
                    <a:bodyPr/>
                    <a:lstStyle/>
                    <a:p>
                      <a:pPr algn="l" fontAlgn="ctr"/>
                      <a:r>
                        <a:rPr lang="fr-CA" sz="1100" b="0" i="0" u="none" strike="noStrike" dirty="0">
                          <a:solidFill>
                            <a:srgbClr val="595959"/>
                          </a:solidFill>
                          <a:effectLst/>
                          <a:latin typeface="Arial Narrow" panose="020B0606020202030204" pitchFamily="34" charset="0"/>
                        </a:rPr>
                        <a:t>Très bien acceptée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43</a:t>
                      </a: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00B0F0"/>
                          </a:solidFill>
                          <a:effectLst/>
                          <a:latin typeface="Arial Narrow" panose="020B0606020202030204" pitchFamily="34" charset="0"/>
                        </a:rPr>
                        <a:t>44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52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32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44805">
                <a:tc>
                  <a:txBody>
                    <a:bodyPr/>
                    <a:lstStyle/>
                    <a:p>
                      <a:pPr algn="l" fontAlgn="ctr"/>
                      <a:r>
                        <a:rPr lang="fr-CA" sz="1100" b="0" i="0" u="none" strike="noStrike" dirty="0" smtClean="0">
                          <a:solidFill>
                            <a:srgbClr val="595959"/>
                          </a:solidFill>
                          <a:effectLst/>
                          <a:latin typeface="Arial Narrow" panose="020B0606020202030204" pitchFamily="34" charset="0"/>
                        </a:rPr>
                        <a:t>Très</a:t>
                      </a:r>
                      <a:r>
                        <a:rPr lang="fr-CA" sz="1100" b="0" i="0" u="none" strike="noStrike" baseline="0" dirty="0" smtClean="0">
                          <a:solidFill>
                            <a:srgbClr val="595959"/>
                          </a:solidFill>
                          <a:effectLst/>
                          <a:latin typeface="Arial Narrow" panose="020B0606020202030204" pitchFamily="34" charset="0"/>
                        </a:rPr>
                        <a:t> et </a:t>
                      </a:r>
                      <a:r>
                        <a:rPr lang="fr-CA" sz="1100" b="0" i="0" u="none" strike="noStrike" dirty="0" smtClean="0">
                          <a:solidFill>
                            <a:srgbClr val="595959"/>
                          </a:solidFill>
                          <a:effectLst/>
                          <a:latin typeface="Arial Narrow" panose="020B0606020202030204" pitchFamily="34" charset="0"/>
                        </a:rPr>
                        <a:t>plutôt </a:t>
                      </a:r>
                      <a:r>
                        <a:rPr lang="fr-CA" sz="1100" b="0" i="0" u="none" strike="noStrike" dirty="0">
                          <a:solidFill>
                            <a:srgbClr val="595959"/>
                          </a:solidFill>
                          <a:effectLst/>
                          <a:latin typeface="Arial Narrow" panose="020B0606020202030204" pitchFamily="34" charset="0"/>
                        </a:rPr>
                        <a:t>mal acceptée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12</a:t>
                      </a: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11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448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1100" b="1" i="0" u="none" strike="noStrike" dirty="0" smtClean="0">
                          <a:solidFill>
                            <a:srgbClr val="595959"/>
                          </a:solidFill>
                          <a:effectLst/>
                          <a:latin typeface="Arial Narrow" panose="020B0606020202030204" pitchFamily="34" charset="0"/>
                        </a:rPr>
                        <a:t>Votre cercle familial élargi (oncles, tantes, cousins, grands-parents, etc.)                  </a:t>
                      </a:r>
                      <a:r>
                        <a:rPr lang="fr-CA" sz="1100" b="1" i="0" u="none" strike="noStrike" baseline="0" dirty="0" smtClean="0">
                          <a:solidFill>
                            <a:srgbClr val="595959"/>
                          </a:solidFill>
                          <a:effectLst/>
                          <a:latin typeface="Arial Narrow" panose="020B0606020202030204" pitchFamily="34" charset="0"/>
                        </a:rPr>
                        <a:t>             </a:t>
                      </a:r>
                      <a:r>
                        <a:rPr lang="en-CA" sz="800" b="1" kern="1200" dirty="0" smtClean="0">
                          <a:solidFill>
                            <a:srgbClr val="7F7F7F"/>
                          </a:solidFill>
                          <a:latin typeface="Arial Narrow" panose="020B0606020202030204" pitchFamily="34" charset="0"/>
                          <a:ea typeface="+mn-ea"/>
                          <a:cs typeface="Arial" pitchFamily="34" charset="0"/>
                        </a:rPr>
                        <a:t>n=</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976</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899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69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92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44805">
                <a:tc>
                  <a:txBody>
                    <a:bodyPr/>
                    <a:lstStyle/>
                    <a:p>
                      <a:pPr algn="l" fontAlgn="ctr"/>
                      <a:r>
                        <a:rPr lang="fr-CA" sz="1100" b="0" i="0" u="none" strike="noStrike" dirty="0">
                          <a:solidFill>
                            <a:srgbClr val="595959"/>
                          </a:solidFill>
                          <a:effectLst/>
                          <a:latin typeface="Arial Narrow" panose="020B0606020202030204" pitchFamily="34" charset="0"/>
                        </a:rPr>
                        <a:t>Très bien acceptée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37</a:t>
                      </a: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36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42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45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44805">
                <a:tc>
                  <a:txBody>
                    <a:bodyPr/>
                    <a:lstStyle/>
                    <a:p>
                      <a:pPr algn="l" fontAlgn="ctr"/>
                      <a:r>
                        <a:rPr lang="fr-CA" sz="1100" b="0" i="0" u="none" strike="noStrike" dirty="0" smtClean="0">
                          <a:solidFill>
                            <a:srgbClr val="595959"/>
                          </a:solidFill>
                          <a:effectLst/>
                          <a:latin typeface="Arial Narrow" panose="020B0606020202030204" pitchFamily="34" charset="0"/>
                        </a:rPr>
                        <a:t>Très</a:t>
                      </a:r>
                      <a:r>
                        <a:rPr lang="fr-CA" sz="1100" b="0" i="0" u="none" strike="noStrike" baseline="0" dirty="0" smtClean="0">
                          <a:solidFill>
                            <a:srgbClr val="595959"/>
                          </a:solidFill>
                          <a:effectLst/>
                          <a:latin typeface="Arial Narrow" panose="020B0606020202030204" pitchFamily="34" charset="0"/>
                        </a:rPr>
                        <a:t> et </a:t>
                      </a:r>
                      <a:r>
                        <a:rPr lang="fr-CA" sz="1100" b="0" i="0" u="none" strike="noStrike" dirty="0" smtClean="0">
                          <a:solidFill>
                            <a:srgbClr val="595959"/>
                          </a:solidFill>
                          <a:effectLst/>
                          <a:latin typeface="Arial Narrow" panose="020B0606020202030204" pitchFamily="34" charset="0"/>
                        </a:rPr>
                        <a:t>plutôt </a:t>
                      </a:r>
                      <a:r>
                        <a:rPr lang="fr-CA" sz="1100" b="0" i="0" u="none" strike="noStrike" dirty="0">
                          <a:solidFill>
                            <a:srgbClr val="595959"/>
                          </a:solidFill>
                          <a:effectLst/>
                          <a:latin typeface="Arial Narrow" panose="020B0606020202030204" pitchFamily="34" charset="0"/>
                        </a:rPr>
                        <a:t>mal acceptée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15</a:t>
                      </a: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14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10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00B0F0"/>
                          </a:solidFill>
                          <a:effectLst/>
                          <a:latin typeface="Arial Narrow" panose="020B0606020202030204" pitchFamily="34" charset="0"/>
                        </a:rPr>
                        <a:t>22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7" name="ZoneTexte 6"/>
          <p:cNvSpPr txBox="1"/>
          <p:nvPr>
            <p:custDataLst>
              <p:tags r:id="rId5"/>
            </p:custDataLst>
          </p:nvPr>
        </p:nvSpPr>
        <p:spPr>
          <a:xfrm>
            <a:off x="500202" y="6251980"/>
            <a:ext cx="7818207" cy="230832"/>
          </a:xfrm>
          <a:prstGeom prst="rect">
            <a:avLst/>
          </a:prstGeom>
        </p:spPr>
        <p:txBody>
          <a:bodyPr>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Q25. De façon générale, comment votre orientation sexuelle/identité de genre a-t-elle été acceptée par...</a:t>
            </a:r>
          </a:p>
        </p:txBody>
      </p:sp>
      <p:sp>
        <p:nvSpPr>
          <p:cNvPr id="8" name="Rectangle 7"/>
          <p:cNvSpPr/>
          <p:nvPr>
            <p:custDataLst>
              <p:tags r:id="rId6"/>
            </p:custDataLst>
          </p:nvPr>
        </p:nvSpPr>
        <p:spPr>
          <a:xfrm>
            <a:off x="478260" y="775337"/>
            <a:ext cx="5923416"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répondants de moins de 55 ans ayant dévoilé </a:t>
            </a:r>
            <a:r>
              <a:rPr lang="fr-CA" sz="900" dirty="0">
                <a:solidFill>
                  <a:srgbClr val="9BBB59"/>
                </a:solidFill>
                <a:latin typeface="Arial" panose="020B0604020202020204" pitchFamily="34" charset="0"/>
                <a:cs typeface="Arial" panose="020B0604020202020204" pitchFamily="34" charset="0"/>
              </a:rPr>
              <a:t>leur orientation sexuelle / identité de genre à ces </a:t>
            </a:r>
            <a:r>
              <a:rPr lang="fr-CA" sz="900" dirty="0" smtClean="0">
                <a:solidFill>
                  <a:srgbClr val="9BBB59"/>
                </a:solidFill>
                <a:latin typeface="Arial" panose="020B0604020202020204" pitchFamily="34" charset="0"/>
                <a:cs typeface="Arial" panose="020B0604020202020204" pitchFamily="34" charset="0"/>
              </a:rPr>
              <a:t>personnes</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97931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22</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44624"/>
            <a:ext cx="5309344" cy="815968"/>
          </a:xfrm>
        </p:spPr>
        <p:txBody>
          <a:bodyPr/>
          <a:lstStyle/>
          <a:p>
            <a:r>
              <a:rPr lang="fr-CA" sz="2000" dirty="0">
                <a:solidFill>
                  <a:srgbClr val="9BBB59"/>
                </a:solidFill>
              </a:rPr>
              <a:t>Niveau d’écoute et de soutien obtenu dans la famille </a:t>
            </a: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2420646385"/>
              </p:ext>
            </p:extLst>
          </p:nvPr>
        </p:nvGraphicFramePr>
        <p:xfrm>
          <a:off x="539552" y="1213529"/>
          <a:ext cx="6225535" cy="3079566"/>
        </p:xfrm>
        <a:graphic>
          <a:graphicData uri="http://schemas.openxmlformats.org/drawingml/2006/table">
            <a:tbl>
              <a:tblPr firstRow="1" bandRow="1">
                <a:tableStyleId>{2D5ABB26-0587-4C30-8999-92F81FD0307C}</a:tableStyleId>
              </a:tblPr>
              <a:tblGrid>
                <a:gridCol w="2748691"/>
                <a:gridCol w="933825"/>
                <a:gridCol w="847673"/>
                <a:gridCol w="847673"/>
                <a:gridCol w="847673"/>
              </a:tblGrid>
              <a:tr h="359206">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hMerge="1">
                  <a:txBody>
                    <a:bodyPr/>
                    <a:lstStyle/>
                    <a:p>
                      <a:endParaRPr lang="fr-CA"/>
                    </a:p>
                  </a:txBody>
                  <a:tcPr/>
                </a:tc>
              </a:tr>
              <a:tr h="158435">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r>
              <a:tr h="508578">
                <a:tc vMerge="1">
                  <a:txBody>
                    <a:bodyPr/>
                    <a:lstStyle/>
                    <a:p>
                      <a:endParaRPr lang="fr-CA"/>
                    </a:p>
                  </a:txBody>
                  <a:tcPr/>
                </a:tc>
                <a:tc vMerge="1">
                  <a:txBody>
                    <a:bodyPr/>
                    <a:lstStyle/>
                    <a:p>
                      <a:endParaRPr lang="fr-CA"/>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58359">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1397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1273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91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158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48747">
                <a:tc>
                  <a:txBody>
                    <a:bodyPr/>
                    <a:lstStyle/>
                    <a:p>
                      <a:pPr algn="l" fontAlgn="ctr"/>
                      <a:r>
                        <a:rPr lang="fr-CA" sz="1100" b="1" i="0" u="none" strike="noStrike" noProof="0" dirty="0" smtClean="0">
                          <a:solidFill>
                            <a:srgbClr val="595959"/>
                          </a:solidFill>
                          <a:effectLst/>
                          <a:latin typeface="Arial Narrow" panose="020B0606020202030204" pitchFamily="34" charset="0"/>
                        </a:rPr>
                        <a:t>S’est</a:t>
                      </a:r>
                      <a:r>
                        <a:rPr lang="fr-CA" sz="1100" b="1" i="0" u="none" strike="noStrike" baseline="0" noProof="0" dirty="0" smtClean="0">
                          <a:solidFill>
                            <a:srgbClr val="595959"/>
                          </a:solidFill>
                          <a:effectLst/>
                          <a:latin typeface="Arial Narrow" panose="020B0606020202030204" pitchFamily="34" charset="0"/>
                        </a:rPr>
                        <a:t> s</a:t>
                      </a:r>
                      <a:r>
                        <a:rPr lang="fr-CA" sz="1100" b="1" i="0" u="none" strike="noStrike" noProof="0" dirty="0" smtClean="0">
                          <a:solidFill>
                            <a:srgbClr val="595959"/>
                          </a:solidFill>
                          <a:effectLst/>
                          <a:latin typeface="Arial Narrow" panose="020B0606020202030204" pitchFamily="34" charset="0"/>
                        </a:rPr>
                        <a:t>ent</a:t>
                      </a:r>
                      <a:r>
                        <a:rPr lang="fr-CA" sz="1100" b="1" i="0" u="none" strike="noStrike" baseline="0" noProof="0" dirty="0" smtClean="0">
                          <a:solidFill>
                            <a:srgbClr val="595959"/>
                          </a:solidFill>
                          <a:effectLst/>
                          <a:latin typeface="Arial Narrow" panose="020B0606020202030204" pitchFamily="34" charset="0"/>
                        </a:rPr>
                        <a:t>i écouté(e) par la famille proche</a:t>
                      </a:r>
                      <a:endParaRPr lang="fr-CA" sz="11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48747">
                <a:tc>
                  <a:txBody>
                    <a:bodyPr/>
                    <a:lstStyle/>
                    <a:p>
                      <a:pPr algn="l" fontAlgn="ctr"/>
                      <a:r>
                        <a:rPr lang="fr-CA" sz="1100" b="0" i="0" u="none" strike="noStrike" dirty="0" smtClean="0">
                          <a:solidFill>
                            <a:srgbClr val="595959"/>
                          </a:solidFill>
                          <a:effectLst/>
                          <a:latin typeface="Arial Narrow" panose="020B0606020202030204" pitchFamily="34" charset="0"/>
                        </a:rPr>
                        <a:t>Très</a:t>
                      </a:r>
                      <a:r>
                        <a:rPr lang="fr-CA" sz="1100" b="0" i="0" u="none" strike="noStrike" baseline="0" dirty="0" smtClean="0">
                          <a:solidFill>
                            <a:srgbClr val="595959"/>
                          </a:solidFill>
                          <a:effectLst/>
                          <a:latin typeface="Arial Narrow" panose="020B0606020202030204" pitchFamily="34" charset="0"/>
                        </a:rPr>
                        <a:t> et a</a:t>
                      </a:r>
                      <a:r>
                        <a:rPr lang="fr-CA" sz="1100" b="0" i="0" u="none" strike="noStrike" dirty="0" smtClean="0">
                          <a:solidFill>
                            <a:srgbClr val="595959"/>
                          </a:solidFill>
                          <a:effectLst/>
                          <a:latin typeface="Arial Narrow" panose="020B0606020202030204" pitchFamily="34" charset="0"/>
                        </a:rPr>
                        <a:t>ssez </a:t>
                      </a:r>
                      <a:r>
                        <a:rPr lang="fr-CA" sz="1100" b="0" i="0" u="none" strike="noStrike" dirty="0">
                          <a:solidFill>
                            <a:srgbClr val="595959"/>
                          </a:solidFill>
                          <a:effectLst/>
                          <a:latin typeface="Arial Narrow" panose="020B0606020202030204" pitchFamily="34" charset="0"/>
                        </a:rPr>
                        <a:t>écouté</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61</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595959"/>
                          </a:solidFill>
                          <a:effectLst/>
                          <a:latin typeface="Arial Narrow" panose="020B0606020202030204" pitchFamily="34" charset="0"/>
                          <a:ea typeface="+mn-ea"/>
                          <a:cs typeface="+mn-cs"/>
                        </a:rPr>
                        <a:t>61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00B0F0"/>
                          </a:solidFill>
                          <a:effectLst/>
                          <a:latin typeface="Arial Narrow" panose="020B0606020202030204" pitchFamily="34" charset="0"/>
                        </a:rPr>
                        <a:t>71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46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48747">
                <a:tc>
                  <a:txBody>
                    <a:bodyPr/>
                    <a:lstStyle/>
                    <a:p>
                      <a:pPr algn="l" fontAlgn="ctr"/>
                      <a:r>
                        <a:rPr lang="en-CA" sz="1100" b="1" i="0" u="none" strike="noStrike" dirty="0" err="1" smtClean="0">
                          <a:solidFill>
                            <a:srgbClr val="595959"/>
                          </a:solidFill>
                          <a:effectLst/>
                          <a:latin typeface="Arial Narrow" panose="020B0606020202030204" pitchFamily="34" charset="0"/>
                        </a:rPr>
                        <a:t>Senti</a:t>
                      </a:r>
                      <a:r>
                        <a:rPr lang="en-CA" sz="1100" b="1" i="0" u="none" strike="noStrike" dirty="0" smtClean="0">
                          <a:solidFill>
                            <a:srgbClr val="595959"/>
                          </a:solidFill>
                          <a:effectLst/>
                          <a:latin typeface="Arial Narrow" panose="020B0606020202030204" pitchFamily="34" charset="0"/>
                        </a:rPr>
                        <a:t> </a:t>
                      </a:r>
                      <a:r>
                        <a:rPr lang="en-CA" sz="1100" b="1" i="0" u="none" strike="noStrike" dirty="0" err="1" smtClean="0">
                          <a:solidFill>
                            <a:srgbClr val="595959"/>
                          </a:solidFill>
                          <a:effectLst/>
                          <a:latin typeface="Arial Narrow" panose="020B0606020202030204" pitchFamily="34" charset="0"/>
                        </a:rPr>
                        <a:t>soutenu</a:t>
                      </a:r>
                      <a:r>
                        <a:rPr lang="en-CA" sz="1100" b="1" i="0" u="none" strike="noStrike" dirty="0" smtClean="0">
                          <a:solidFill>
                            <a:srgbClr val="595959"/>
                          </a:solidFill>
                          <a:effectLst/>
                          <a:latin typeface="Arial Narrow" panose="020B0606020202030204" pitchFamily="34" charset="0"/>
                        </a:rPr>
                        <a:t>(e) par </a:t>
                      </a:r>
                      <a:r>
                        <a:rPr lang="en-CA" sz="1100" b="1" i="0" u="none" strike="noStrike" dirty="0" err="1" smtClean="0">
                          <a:solidFill>
                            <a:srgbClr val="595959"/>
                          </a:solidFill>
                          <a:effectLst/>
                          <a:latin typeface="Arial Narrow" panose="020B0606020202030204" pitchFamily="34" charset="0"/>
                        </a:rPr>
                        <a:t>votre</a:t>
                      </a:r>
                      <a:r>
                        <a:rPr lang="en-CA" sz="1100" b="1" i="0" u="none" strike="noStrike" dirty="0" smtClean="0">
                          <a:solidFill>
                            <a:srgbClr val="595959"/>
                          </a:solidFill>
                          <a:effectLst/>
                          <a:latin typeface="Arial Narrow" panose="020B0606020202030204" pitchFamily="34" charset="0"/>
                        </a:rPr>
                        <a:t> </a:t>
                      </a:r>
                      <a:r>
                        <a:rPr lang="en-CA" sz="1100" b="1" i="0" u="none" strike="noStrike" dirty="0" err="1" smtClean="0">
                          <a:solidFill>
                            <a:srgbClr val="595959"/>
                          </a:solidFill>
                          <a:effectLst/>
                          <a:latin typeface="Arial Narrow" panose="020B0606020202030204" pitchFamily="34" charset="0"/>
                        </a:rPr>
                        <a:t>famille</a:t>
                      </a:r>
                      <a:r>
                        <a:rPr lang="en-CA" sz="1100" b="1" i="0" u="none" strike="noStrike" dirty="0" smtClean="0">
                          <a:solidFill>
                            <a:srgbClr val="595959"/>
                          </a:solidFill>
                          <a:effectLst/>
                          <a:latin typeface="Arial Narrow" panose="020B0606020202030204" pitchFamily="34" charset="0"/>
                        </a:rPr>
                        <a:t> </a:t>
                      </a:r>
                      <a:r>
                        <a:rPr lang="en-CA" sz="1100" b="1" i="0" u="none" strike="noStrike" dirty="0" err="1" smtClean="0">
                          <a:solidFill>
                            <a:srgbClr val="595959"/>
                          </a:solidFill>
                          <a:effectLst/>
                          <a:latin typeface="Arial Narrow" panose="020B0606020202030204" pitchFamily="34" charset="0"/>
                        </a:rPr>
                        <a:t>proche</a:t>
                      </a:r>
                      <a:endParaRPr lang="fr-CA" sz="11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48747">
                <a:tc>
                  <a:txBody>
                    <a:bodyPr/>
                    <a:lstStyle/>
                    <a:p>
                      <a:pPr algn="l" fontAlgn="ctr"/>
                      <a:r>
                        <a:rPr lang="fr-CA" sz="1100" b="0" i="0" u="none" strike="noStrike" dirty="0" smtClean="0">
                          <a:solidFill>
                            <a:srgbClr val="595959"/>
                          </a:solidFill>
                          <a:effectLst/>
                          <a:latin typeface="Arial Narrow" panose="020B0606020202030204" pitchFamily="34" charset="0"/>
                        </a:rPr>
                        <a:t>Beaucoup</a:t>
                      </a:r>
                      <a:r>
                        <a:rPr lang="fr-CA" sz="1100" b="0" i="0" u="none" strike="noStrike" baseline="0" dirty="0" smtClean="0">
                          <a:solidFill>
                            <a:srgbClr val="595959"/>
                          </a:solidFill>
                          <a:effectLst/>
                          <a:latin typeface="Arial Narrow" panose="020B0606020202030204" pitchFamily="34" charset="0"/>
                        </a:rPr>
                        <a:t> et </a:t>
                      </a:r>
                      <a:r>
                        <a:rPr lang="fr-CA" sz="1100" b="0" i="0" u="none" strike="noStrike" dirty="0" smtClean="0">
                          <a:solidFill>
                            <a:srgbClr val="595959"/>
                          </a:solidFill>
                          <a:effectLst/>
                          <a:latin typeface="Arial Narrow" panose="020B0606020202030204" pitchFamily="34" charset="0"/>
                        </a:rPr>
                        <a:t>assez </a:t>
                      </a:r>
                      <a:r>
                        <a:rPr lang="fr-CA" sz="1100" b="0" i="0" u="none" strike="noStrike" dirty="0">
                          <a:solidFill>
                            <a:srgbClr val="595959"/>
                          </a:solidFill>
                          <a:effectLst/>
                          <a:latin typeface="Arial Narrow" panose="020B0606020202030204" pitchFamily="34" charset="0"/>
                        </a:rPr>
                        <a:t>soutenu</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59</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00B0F0"/>
                          </a:solidFill>
                          <a:effectLst/>
                          <a:latin typeface="Arial Narrow" panose="020B0606020202030204" pitchFamily="34" charset="0"/>
                        </a:rPr>
                        <a:t>60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65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41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8" name="ZoneTexte 7"/>
          <p:cNvSpPr txBox="1"/>
          <p:nvPr>
            <p:custDataLst>
              <p:tags r:id="rId5"/>
            </p:custDataLst>
          </p:nvPr>
        </p:nvSpPr>
        <p:spPr>
          <a:xfrm>
            <a:off x="500202" y="5998463"/>
            <a:ext cx="8248262" cy="507831"/>
          </a:xfrm>
          <a:prstGeom prst="rect">
            <a:avLst/>
          </a:prstGeom>
        </p:spPr>
        <p:txBody>
          <a:bodyPr wrap="square">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Q27. De façon générale, dans quelle mesure vous êtes-vous senti écouté(e) par votre famille proche lorsque vous leur avez dévoilé votre orientation sexuelle/identité de genre? </a:t>
            </a:r>
          </a:p>
          <a:p>
            <a:r>
              <a:rPr lang="fr-CA" dirty="0"/>
              <a:t>Q28. Dans quelle mesure vous êtes-vous senti soutenu(e) par votre famille proche lorsque vous leur avez dévoilé votre orientation sexuelle/identité de genre? </a:t>
            </a:r>
          </a:p>
        </p:txBody>
      </p:sp>
      <p:sp>
        <p:nvSpPr>
          <p:cNvPr id="9" name="Rectangle 8"/>
          <p:cNvSpPr/>
          <p:nvPr>
            <p:custDataLst>
              <p:tags r:id="rId6"/>
            </p:custDataLst>
          </p:nvPr>
        </p:nvSpPr>
        <p:spPr>
          <a:xfrm>
            <a:off x="520792" y="785970"/>
            <a:ext cx="6058069"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répondants de  moins de 55 ans ayant dévoilé </a:t>
            </a:r>
            <a:r>
              <a:rPr lang="fr-CA" sz="900" dirty="0">
                <a:solidFill>
                  <a:srgbClr val="9BBB59"/>
                </a:solidFill>
                <a:latin typeface="Arial" panose="020B0604020202020204" pitchFamily="34" charset="0"/>
                <a:cs typeface="Arial" panose="020B0604020202020204" pitchFamily="34" charset="0"/>
              </a:rPr>
              <a:t>leur orientation sexuelle / identité de genre </a:t>
            </a:r>
            <a:r>
              <a:rPr lang="fr-CA" sz="900" dirty="0" smtClean="0">
                <a:solidFill>
                  <a:srgbClr val="9BBB59"/>
                </a:solidFill>
                <a:latin typeface="Arial" panose="020B0604020202020204" pitchFamily="34" charset="0"/>
                <a:cs typeface="Arial" panose="020B0604020202020204" pitchFamily="34" charset="0"/>
              </a:rPr>
              <a:t>à ces personnes </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57934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23</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116632"/>
            <a:ext cx="6533480" cy="631545"/>
          </a:xfrm>
        </p:spPr>
        <p:txBody>
          <a:bodyPr/>
          <a:lstStyle/>
          <a:p>
            <a:r>
              <a:rPr lang="fr-CA" sz="2000" dirty="0">
                <a:solidFill>
                  <a:srgbClr val="9BBB59"/>
                </a:solidFill>
              </a:rPr>
              <a:t>Réactions de la famille au </a:t>
            </a:r>
            <a:r>
              <a:rPr lang="fr-CA" sz="2000" dirty="0" err="1">
                <a:solidFill>
                  <a:srgbClr val="9BBB59"/>
                </a:solidFill>
              </a:rPr>
              <a:t>coming</a:t>
            </a:r>
            <a:r>
              <a:rPr lang="fr-CA" sz="2000" dirty="0">
                <a:solidFill>
                  <a:srgbClr val="9BBB59"/>
                </a:solidFill>
              </a:rPr>
              <a:t>-out</a:t>
            </a: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699841100"/>
              </p:ext>
            </p:extLst>
          </p:nvPr>
        </p:nvGraphicFramePr>
        <p:xfrm>
          <a:off x="539552" y="1213531"/>
          <a:ext cx="6153182" cy="4951773"/>
        </p:xfrm>
        <a:graphic>
          <a:graphicData uri="http://schemas.openxmlformats.org/drawingml/2006/table">
            <a:tbl>
              <a:tblPr firstRow="1" bandRow="1">
                <a:tableStyleId>{2D5ABB26-0587-4C30-8999-92F81FD0307C}</a:tableStyleId>
              </a:tblPr>
              <a:tblGrid>
                <a:gridCol w="2675635"/>
                <a:gridCol w="934015"/>
                <a:gridCol w="847844"/>
                <a:gridCol w="847844"/>
                <a:gridCol w="847844"/>
              </a:tblGrid>
              <a:tr h="20907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hMerge="1">
                  <a:txBody>
                    <a:bodyPr/>
                    <a:lstStyle/>
                    <a:p>
                      <a:endParaRPr lang="fr-CA"/>
                    </a:p>
                  </a:txBody>
                  <a:tcPr/>
                </a:tc>
              </a:tr>
              <a:tr h="134182">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fr-CA"/>
                    </a:p>
                  </a:txBody>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41103">
                <a:tc vMerge="1">
                  <a:txBody>
                    <a:bodyPr/>
                    <a:lstStyle/>
                    <a:p>
                      <a:endParaRPr lang="fr-CA"/>
                    </a:p>
                  </a:txBody>
                  <a:tcPr/>
                </a:tc>
                <a:tc vMerge="1">
                  <a:txBody>
                    <a:bodyPr/>
                    <a:lstStyle/>
                    <a:p>
                      <a:endParaRPr lang="fr-CA"/>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91262">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1397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1273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91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158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318184">
                <a:tc>
                  <a:txBody>
                    <a:bodyPr/>
                    <a:lstStyle/>
                    <a:p>
                      <a:pPr algn="l" fontAlgn="ctr"/>
                      <a:r>
                        <a:rPr lang="fr-CA" sz="1100" b="0" i="0" u="none" strike="noStrike" dirty="0">
                          <a:solidFill>
                            <a:srgbClr val="595959"/>
                          </a:solidFill>
                          <a:effectLst/>
                          <a:latin typeface="Arial Narrow" panose="020B0606020202030204" pitchFamily="34" charset="0"/>
                        </a:rPr>
                        <a:t>Ont semblé inquiet pour vous et votre avenir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44</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30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47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72882">
                <a:tc>
                  <a:txBody>
                    <a:bodyPr/>
                    <a:lstStyle/>
                    <a:p>
                      <a:pPr algn="l" fontAlgn="ctr"/>
                      <a:r>
                        <a:rPr lang="fr-CA" sz="1100" b="0" i="0" u="none" strike="noStrike" dirty="0">
                          <a:solidFill>
                            <a:srgbClr val="595959"/>
                          </a:solidFill>
                          <a:effectLst/>
                          <a:latin typeface="Arial Narrow" panose="020B0606020202030204" pitchFamily="34" charset="0"/>
                        </a:rPr>
                        <a:t>Ont semblé heureux que vous puissiez vous accepter tel que vous êtes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39</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595959"/>
                          </a:solidFill>
                          <a:effectLst/>
                          <a:latin typeface="Arial Narrow" panose="020B0606020202030204" pitchFamily="34" charset="0"/>
                          <a:ea typeface="+mn-ea"/>
                          <a:cs typeface="+mn-cs"/>
                        </a:rPr>
                        <a:t>39</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595959"/>
                          </a:solidFill>
                          <a:effectLst/>
                          <a:latin typeface="Arial Narrow" panose="020B0606020202030204" pitchFamily="34" charset="0"/>
                          <a:ea typeface="+mn-ea"/>
                          <a:cs typeface="+mn-cs"/>
                        </a:rPr>
                        <a:t>37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30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79357">
                <a:tc>
                  <a:txBody>
                    <a:bodyPr/>
                    <a:lstStyle/>
                    <a:p>
                      <a:pPr algn="l" fontAlgn="ctr"/>
                      <a:r>
                        <a:rPr lang="fr-CA" sz="1100" b="0" i="0" u="none" strike="noStrike" dirty="0">
                          <a:solidFill>
                            <a:srgbClr val="595959"/>
                          </a:solidFill>
                          <a:effectLst/>
                          <a:latin typeface="Arial Narrow" panose="020B0606020202030204" pitchFamily="34" charset="0"/>
                        </a:rPr>
                        <a:t>Ont essayé de vous convaincre que ce n’était qu’une phase, que ça allait passer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35</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E31836"/>
                          </a:solidFill>
                          <a:effectLst/>
                          <a:latin typeface="Arial Narrow" panose="020B0606020202030204" pitchFamily="34" charset="0"/>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41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54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36546">
                <a:tc>
                  <a:txBody>
                    <a:bodyPr/>
                    <a:lstStyle/>
                    <a:p>
                      <a:pPr algn="l" fontAlgn="ctr"/>
                      <a:r>
                        <a:rPr lang="fr-CA" sz="1100" b="0" i="0" u="none" strike="noStrike" dirty="0">
                          <a:solidFill>
                            <a:srgbClr val="595959"/>
                          </a:solidFill>
                          <a:effectLst/>
                          <a:latin typeface="Arial Narrow" panose="020B0606020202030204" pitchFamily="34" charset="0"/>
                        </a:rPr>
                        <a:t>Ne vous ont pas cru, ont ignoré l’information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27</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E31836"/>
                          </a:solidFill>
                          <a:effectLst/>
                          <a:latin typeface="Arial Narrow" panose="020B0606020202030204" pitchFamily="34" charset="0"/>
                        </a:rPr>
                        <a:t>26</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30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50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36546">
                <a:tc>
                  <a:txBody>
                    <a:bodyPr/>
                    <a:lstStyle/>
                    <a:p>
                      <a:pPr algn="l" fontAlgn="ctr"/>
                      <a:r>
                        <a:rPr lang="fr-CA" sz="1100" b="0" i="0" u="none" strike="noStrike" dirty="0">
                          <a:solidFill>
                            <a:srgbClr val="595959"/>
                          </a:solidFill>
                          <a:effectLst/>
                          <a:latin typeface="Arial Narrow" panose="020B0606020202030204" pitchFamily="34" charset="0"/>
                        </a:rPr>
                        <a:t>Vous ont donné l’impression que vous les déceviez</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22</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36546">
                <a:tc>
                  <a:txBody>
                    <a:bodyPr/>
                    <a:lstStyle/>
                    <a:p>
                      <a:pPr algn="l" fontAlgn="ctr"/>
                      <a:r>
                        <a:rPr lang="fr-CA" sz="1100" b="0" i="0" u="none" strike="noStrike" dirty="0">
                          <a:solidFill>
                            <a:srgbClr val="595959"/>
                          </a:solidFill>
                          <a:effectLst/>
                          <a:latin typeface="Arial Narrow" panose="020B0606020202030204" pitchFamily="34" charset="0"/>
                        </a:rPr>
                        <a:t>Vous ont donné l’impression que vous leur faisiez de la peine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E31836"/>
                          </a:solidFill>
                          <a:effectLst/>
                          <a:latin typeface="Arial Narrow" panose="020B0606020202030204" pitchFamily="34" charset="0"/>
                        </a:rPr>
                        <a:t>21</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13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34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72882">
                <a:tc>
                  <a:txBody>
                    <a:bodyPr/>
                    <a:lstStyle/>
                    <a:p>
                      <a:pPr algn="l" fontAlgn="ctr"/>
                      <a:r>
                        <a:rPr lang="fr-CA" sz="1100" b="0" i="0" u="none" strike="noStrike" dirty="0">
                          <a:solidFill>
                            <a:srgbClr val="595959"/>
                          </a:solidFill>
                          <a:effectLst/>
                          <a:latin typeface="Arial Narrow" panose="020B0606020202030204" pitchFamily="34" charset="0"/>
                        </a:rPr>
                        <a:t>Certains membres: honte / moquerie / violence / choc / Rupture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2</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8184">
                <a:tc>
                  <a:txBody>
                    <a:bodyPr/>
                    <a:lstStyle/>
                    <a:p>
                      <a:pPr algn="l" fontAlgn="ctr"/>
                      <a:r>
                        <a:rPr lang="fr-CA" sz="1100" b="0" i="0" u="none" strike="noStrike">
                          <a:solidFill>
                            <a:srgbClr val="595959"/>
                          </a:solidFill>
                          <a:effectLst/>
                          <a:latin typeface="Arial Narrow" panose="020B0606020202030204" pitchFamily="34" charset="0"/>
                        </a:rPr>
                        <a:t>Aucune réaction / N'en ont plus reparlé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00B0F0"/>
                          </a:solidFill>
                          <a:effectLst/>
                          <a:latin typeface="Arial Narrow" panose="020B0606020202030204" pitchFamily="34" charset="0"/>
                        </a:rPr>
                        <a:t>2</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6716">
                <a:tc>
                  <a:txBody>
                    <a:bodyPr/>
                    <a:lstStyle/>
                    <a:p>
                      <a:pPr algn="l" fontAlgn="ctr"/>
                      <a:r>
                        <a:rPr lang="fr-CA" sz="1100" b="0" i="0" u="none" strike="noStrike" dirty="0" smtClean="0">
                          <a:solidFill>
                            <a:srgbClr val="595959"/>
                          </a:solidFill>
                          <a:effectLst/>
                          <a:latin typeface="Arial Narrow" panose="020B0606020202030204" pitchFamily="34" charset="0"/>
                        </a:rPr>
                        <a:t>Autre</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2</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60040">
                <a:tc>
                  <a:txBody>
                    <a:bodyPr/>
                    <a:lstStyle/>
                    <a:p>
                      <a:pPr algn="l" fontAlgn="ctr"/>
                      <a:r>
                        <a:rPr lang="fr-CA" sz="1100" b="0" i="0" u="none" strike="noStrike" dirty="0">
                          <a:solidFill>
                            <a:srgbClr val="595959"/>
                          </a:solidFill>
                          <a:effectLst/>
                          <a:latin typeface="Arial Narrow" panose="020B0606020202030204" pitchFamily="34" charset="0"/>
                        </a:rPr>
                        <a:t>Aucune de ces réactions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14</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a:solidFill>
                            <a:srgbClr val="00B0F0"/>
                          </a:solidFill>
                          <a:effectLst/>
                          <a:latin typeface="Arial Narrow" panose="020B0606020202030204" pitchFamily="34" charset="0"/>
                          <a:ea typeface="+mn-ea"/>
                          <a:cs typeface="+mn-cs"/>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18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7" name="ZoneTexte 6"/>
          <p:cNvSpPr txBox="1"/>
          <p:nvPr>
            <p:custDataLst>
              <p:tags r:id="rId5"/>
            </p:custDataLst>
          </p:nvPr>
        </p:nvSpPr>
        <p:spPr>
          <a:xfrm>
            <a:off x="500202" y="6251980"/>
            <a:ext cx="7818207"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Q30. </a:t>
            </a:r>
            <a:r>
              <a:rPr lang="fr-CA" sz="900" dirty="0">
                <a:solidFill>
                  <a:srgbClr val="595959"/>
                </a:solidFill>
                <a:latin typeface="Arial" panose="020B0604020202020204" pitchFamily="34" charset="0"/>
                <a:cs typeface="Arial" panose="020B0604020202020204" pitchFamily="34" charset="0"/>
              </a:rPr>
              <a:t>Certains membres de votre famille proche ont-ils eu l’une ou l’autre des réactions suivantes? </a:t>
            </a:r>
          </a:p>
        </p:txBody>
      </p:sp>
      <p:sp>
        <p:nvSpPr>
          <p:cNvPr id="9" name="Rectangle 8"/>
          <p:cNvSpPr/>
          <p:nvPr>
            <p:custDataLst>
              <p:tags r:id="rId6"/>
            </p:custDataLst>
          </p:nvPr>
        </p:nvSpPr>
        <p:spPr>
          <a:xfrm>
            <a:off x="520792" y="762281"/>
            <a:ext cx="5923416"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répondants de moins de 55 ans ayant dévoilé </a:t>
            </a:r>
            <a:r>
              <a:rPr lang="fr-CA" sz="900" dirty="0">
                <a:solidFill>
                  <a:srgbClr val="9BBB59"/>
                </a:solidFill>
                <a:latin typeface="Arial" panose="020B0604020202020204" pitchFamily="34" charset="0"/>
                <a:cs typeface="Arial" panose="020B0604020202020204" pitchFamily="34" charset="0"/>
              </a:rPr>
              <a:t>leur orientation sexuelle / identité de genre </a:t>
            </a:r>
            <a:r>
              <a:rPr lang="fr-CA" sz="900" dirty="0" smtClean="0">
                <a:solidFill>
                  <a:srgbClr val="9BBB59"/>
                </a:solidFill>
                <a:latin typeface="Arial" panose="020B0604020202020204" pitchFamily="34" charset="0"/>
                <a:cs typeface="Arial" panose="020B0604020202020204" pitchFamily="34" charset="0"/>
              </a:rPr>
              <a:t>à ces personnes</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552954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24</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116632"/>
            <a:ext cx="5309344" cy="631545"/>
          </a:xfrm>
        </p:spPr>
        <p:txBody>
          <a:bodyPr/>
          <a:lstStyle/>
          <a:p>
            <a:r>
              <a:rPr lang="fr-CA" sz="2000" dirty="0">
                <a:solidFill>
                  <a:srgbClr val="9BBB59"/>
                </a:solidFill>
              </a:rPr>
              <a:t>Impact du </a:t>
            </a:r>
            <a:r>
              <a:rPr lang="fr-CA" sz="2000" dirty="0" err="1">
                <a:solidFill>
                  <a:srgbClr val="9BBB59"/>
                </a:solidFill>
              </a:rPr>
              <a:t>coming</a:t>
            </a:r>
            <a:r>
              <a:rPr lang="fr-CA" sz="2000" dirty="0">
                <a:solidFill>
                  <a:srgbClr val="9BBB59"/>
                </a:solidFill>
              </a:rPr>
              <a:t>-out sur la relation familiale</a:t>
            </a: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2597086784"/>
              </p:ext>
            </p:extLst>
          </p:nvPr>
        </p:nvGraphicFramePr>
        <p:xfrm>
          <a:off x="539552" y="1188479"/>
          <a:ext cx="6209635" cy="4616783"/>
        </p:xfrm>
        <a:graphic>
          <a:graphicData uri="http://schemas.openxmlformats.org/drawingml/2006/table">
            <a:tbl>
              <a:tblPr firstRow="1" bandRow="1">
                <a:tableStyleId>{2D5ABB26-0587-4C30-8999-92F81FD0307C}</a:tableStyleId>
              </a:tblPr>
              <a:tblGrid>
                <a:gridCol w="2700182"/>
                <a:gridCol w="942584"/>
                <a:gridCol w="855623"/>
                <a:gridCol w="855623"/>
                <a:gridCol w="855623"/>
              </a:tblGrid>
              <a:tr h="32477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hMerge="1">
                  <a:txBody>
                    <a:bodyPr/>
                    <a:lstStyle/>
                    <a:p>
                      <a:endParaRPr lang="fr-CA"/>
                    </a:p>
                  </a:txBody>
                  <a:tcPr/>
                </a:tc>
                <a:tc hMerge="1">
                  <a:txBody>
                    <a:bodyPr/>
                    <a:lstStyle/>
                    <a:p>
                      <a:endParaRPr lang="fr-CA"/>
                    </a:p>
                  </a:txBody>
                  <a:tcPr/>
                </a:tc>
              </a:tr>
              <a:tr h="355080">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33598">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1397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1273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91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158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05738">
                <a:tc>
                  <a:txBody>
                    <a:bodyPr/>
                    <a:lstStyle/>
                    <a:p>
                      <a:pPr algn="l" fontAlgn="ctr"/>
                      <a:r>
                        <a:rPr lang="fr-CA" sz="1100" b="0" i="0" u="none" strike="noStrike" dirty="0">
                          <a:solidFill>
                            <a:srgbClr val="595959"/>
                          </a:solidFill>
                          <a:effectLst/>
                          <a:latin typeface="Arial Narrow" panose="020B0606020202030204" pitchFamily="34" charset="0"/>
                        </a:rPr>
                        <a:t>Non, je n’ai pas l’impression que la relation a changé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27</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595959"/>
                          </a:solidFill>
                          <a:effectLst/>
                          <a:latin typeface="Arial Narrow" panose="020B0606020202030204" pitchFamily="34" charset="0"/>
                          <a:ea typeface="+mn-ea"/>
                          <a:cs typeface="+mn-cs"/>
                        </a:rPr>
                        <a:t>28</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05738">
                <a:tc>
                  <a:txBody>
                    <a:bodyPr/>
                    <a:lstStyle/>
                    <a:p>
                      <a:pPr algn="l" fontAlgn="ctr"/>
                      <a:r>
                        <a:rPr lang="fr-CA" sz="1100" b="0" i="0" u="none" strike="noStrike" dirty="0">
                          <a:solidFill>
                            <a:srgbClr val="595959"/>
                          </a:solidFill>
                          <a:effectLst/>
                          <a:latin typeface="Arial Narrow" panose="020B0606020202030204" pitchFamily="34" charset="0"/>
                        </a:rPr>
                        <a:t>Sentiment d’une meilleure communication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28</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29</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27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22966">
                <a:tc>
                  <a:txBody>
                    <a:bodyPr/>
                    <a:lstStyle/>
                    <a:p>
                      <a:pPr algn="l" fontAlgn="ctr"/>
                      <a:r>
                        <a:rPr lang="fr-CA" sz="1100" b="0" i="0" u="none" strike="noStrike" dirty="0">
                          <a:solidFill>
                            <a:srgbClr val="595959"/>
                          </a:solidFill>
                          <a:effectLst/>
                          <a:latin typeface="Arial Narrow" panose="020B0606020202030204" pitchFamily="34" charset="0"/>
                        </a:rPr>
                        <a:t>Sentiment d’un rapprochement, d’une plus grande proximité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24</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a:solidFill>
                            <a:srgbClr val="00B0F0"/>
                          </a:solidFill>
                          <a:effectLst/>
                          <a:latin typeface="Arial Narrow" panose="020B0606020202030204" pitchFamily="34" charset="0"/>
                        </a:rPr>
                        <a:t>25</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20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16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22966">
                <a:tc>
                  <a:txBody>
                    <a:bodyPr/>
                    <a:lstStyle/>
                    <a:p>
                      <a:pPr algn="l" fontAlgn="ctr"/>
                      <a:r>
                        <a:rPr lang="fr-CA" sz="1100" b="0" i="0" u="none" strike="noStrike" dirty="0">
                          <a:solidFill>
                            <a:srgbClr val="595959"/>
                          </a:solidFill>
                          <a:effectLst/>
                          <a:latin typeface="Arial Narrow" panose="020B0606020202030204" pitchFamily="34" charset="0"/>
                        </a:rPr>
                        <a:t>Sentiment de confiance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24</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28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22966">
                <a:tc>
                  <a:txBody>
                    <a:bodyPr/>
                    <a:lstStyle/>
                    <a:p>
                      <a:pPr algn="l" fontAlgn="ctr"/>
                      <a:r>
                        <a:rPr lang="fr-CA" sz="1100" b="0" i="0" u="none" strike="noStrike" dirty="0">
                          <a:solidFill>
                            <a:srgbClr val="595959"/>
                          </a:solidFill>
                          <a:effectLst/>
                          <a:latin typeface="Arial Narrow" panose="020B0606020202030204" pitchFamily="34" charset="0"/>
                        </a:rPr>
                        <a:t>Impression qu’ils portent un regard différent sur moi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E31836"/>
                          </a:solidFill>
                          <a:effectLst/>
                          <a:latin typeface="Arial Narrow" panose="020B0606020202030204" pitchFamily="34" charset="0"/>
                        </a:rPr>
                        <a:t>20</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00B0F0"/>
                          </a:solidFill>
                          <a:effectLst/>
                          <a:latin typeface="Arial Narrow" panose="020B0606020202030204" pitchFamily="34" charset="0"/>
                        </a:rPr>
                        <a:t>33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32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05738">
                <a:tc>
                  <a:txBody>
                    <a:bodyPr/>
                    <a:lstStyle/>
                    <a:p>
                      <a:pPr algn="l" fontAlgn="ctr"/>
                      <a:r>
                        <a:rPr lang="fr-CA" sz="1100" b="0" i="0" u="none" strike="noStrike" dirty="0">
                          <a:solidFill>
                            <a:srgbClr val="595959"/>
                          </a:solidFill>
                          <a:effectLst/>
                          <a:latin typeface="Arial Narrow" panose="020B0606020202030204" pitchFamily="34" charset="0"/>
                        </a:rPr>
                        <a:t>Sentiment d’incompréhension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21</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05738">
                <a:tc>
                  <a:txBody>
                    <a:bodyPr/>
                    <a:lstStyle/>
                    <a:p>
                      <a:pPr algn="l" fontAlgn="ctr"/>
                      <a:r>
                        <a:rPr lang="fr-CA" sz="1100" b="0" i="0" u="none" strike="noStrike" dirty="0">
                          <a:solidFill>
                            <a:srgbClr val="595959"/>
                          </a:solidFill>
                          <a:effectLst/>
                          <a:latin typeface="Arial Narrow" panose="020B0606020202030204" pitchFamily="34" charset="0"/>
                        </a:rPr>
                        <a:t>Sentiment de distance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18</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a:solidFill>
                            <a:srgbClr val="E31836"/>
                          </a:solidFill>
                          <a:effectLst/>
                          <a:latin typeface="Arial Narrow" panose="020B0606020202030204" pitchFamily="34" charset="0"/>
                        </a:rPr>
                        <a:t>18</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17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31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05738">
                <a:tc>
                  <a:txBody>
                    <a:bodyPr/>
                    <a:lstStyle/>
                    <a:p>
                      <a:pPr algn="l" fontAlgn="ctr"/>
                      <a:r>
                        <a:rPr lang="fr-CA" sz="1100" b="0" i="0" u="none" strike="noStrike" dirty="0">
                          <a:solidFill>
                            <a:srgbClr val="595959"/>
                          </a:solidFill>
                          <a:effectLst/>
                          <a:latin typeface="Arial Narrow" panose="020B0606020202030204" pitchFamily="34" charset="0"/>
                        </a:rPr>
                        <a:t>Sentiment d’une rupture, de rejet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16</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a:solidFill>
                            <a:srgbClr val="E31836"/>
                          </a:solidFill>
                          <a:effectLst/>
                          <a:latin typeface="Arial Narrow" panose="020B0606020202030204" pitchFamily="34" charset="0"/>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15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34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05738">
                <a:tc>
                  <a:txBody>
                    <a:bodyPr/>
                    <a:lstStyle/>
                    <a:p>
                      <a:pPr algn="l" fontAlgn="ctr"/>
                      <a:r>
                        <a:rPr lang="fr-CA" sz="1100" b="0" i="0" u="none" strike="noStrike" dirty="0">
                          <a:solidFill>
                            <a:srgbClr val="595959"/>
                          </a:solidFill>
                          <a:effectLst/>
                          <a:latin typeface="Arial Narrow" panose="020B0606020202030204" pitchFamily="34" charset="0"/>
                        </a:rPr>
                        <a:t>Impression qu’ils ne m’aiment plus autant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11</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15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0" name="ZoneTexte 9"/>
          <p:cNvSpPr txBox="1"/>
          <p:nvPr>
            <p:custDataLst>
              <p:tags r:id="rId5"/>
            </p:custDataLst>
          </p:nvPr>
        </p:nvSpPr>
        <p:spPr>
          <a:xfrm>
            <a:off x="500202" y="6146487"/>
            <a:ext cx="7818207" cy="3693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Q29. </a:t>
            </a:r>
            <a:r>
              <a:rPr lang="fr-CA" sz="900" dirty="0">
                <a:solidFill>
                  <a:srgbClr val="595959"/>
                </a:solidFill>
                <a:latin typeface="Arial" panose="020B0604020202020204" pitchFamily="34" charset="0"/>
                <a:cs typeface="Arial" panose="020B0604020202020204" pitchFamily="34" charset="0"/>
              </a:rPr>
              <a:t>Avez-vous l’impression que le fait d’avoir dévoilé votre orientation sexuelle/identité de genre à votre famille a eu l’un ou l’autre des effets suivants dans la relation que vous entretenez avec eux? </a:t>
            </a:r>
          </a:p>
        </p:txBody>
      </p:sp>
      <p:sp>
        <p:nvSpPr>
          <p:cNvPr id="8" name="Rectangle 7"/>
          <p:cNvSpPr/>
          <p:nvPr>
            <p:custDataLst>
              <p:tags r:id="rId6"/>
            </p:custDataLst>
          </p:nvPr>
        </p:nvSpPr>
        <p:spPr>
          <a:xfrm>
            <a:off x="510159" y="785970"/>
            <a:ext cx="5955476"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répondants de moins de 55 ans ayant dévoilé </a:t>
            </a:r>
            <a:r>
              <a:rPr lang="fr-CA" sz="900" dirty="0">
                <a:solidFill>
                  <a:srgbClr val="9BBB59"/>
                </a:solidFill>
                <a:latin typeface="Arial" panose="020B0604020202020204" pitchFamily="34" charset="0"/>
                <a:cs typeface="Arial" panose="020B0604020202020204" pitchFamily="34" charset="0"/>
              </a:rPr>
              <a:t>leur orientation sexuelle / identité de genre à ces </a:t>
            </a:r>
            <a:r>
              <a:rPr lang="fr-CA" sz="900" dirty="0" smtClean="0">
                <a:solidFill>
                  <a:srgbClr val="9BBB59"/>
                </a:solidFill>
                <a:latin typeface="Arial" panose="020B0604020202020204" pitchFamily="34" charset="0"/>
                <a:cs typeface="Arial" panose="020B0604020202020204" pitchFamily="34" charset="0"/>
              </a:rPr>
              <a:t>personnes</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3329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25</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839046256"/>
              </p:ext>
            </p:extLst>
          </p:nvPr>
        </p:nvGraphicFramePr>
        <p:xfrm>
          <a:off x="539550" y="1203191"/>
          <a:ext cx="6194627" cy="3222348"/>
        </p:xfrm>
        <a:graphic>
          <a:graphicData uri="http://schemas.openxmlformats.org/drawingml/2006/table">
            <a:tbl>
              <a:tblPr firstRow="1" bandRow="1">
                <a:tableStyleId>{2D5ABB26-0587-4C30-8999-92F81FD0307C}</a:tableStyleId>
              </a:tblPr>
              <a:tblGrid>
                <a:gridCol w="2742119"/>
                <a:gridCol w="863127"/>
                <a:gridCol w="863127"/>
                <a:gridCol w="863127"/>
                <a:gridCol w="863127"/>
              </a:tblGrid>
              <a:tr h="36410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tc>
                <a:tc rowSpan="2" hMerge="1">
                  <a:txBody>
                    <a:bodyPr/>
                    <a:lstStyle/>
                    <a:p>
                      <a:endParaRPr lang="fr-CA"/>
                    </a:p>
                  </a:txBody>
                  <a:tcPr/>
                </a:tc>
              </a:tr>
              <a:tr h="160598">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r>
              <a:tr h="515513">
                <a:tc vMerge="1">
                  <a:txBody>
                    <a:bodyPr/>
                    <a:lstStyle/>
                    <a:p>
                      <a:endParaRPr lang="fr-CA"/>
                    </a:p>
                  </a:txBody>
                  <a:tcPr/>
                </a:tc>
                <a:tc vMerge="1">
                  <a:txBody>
                    <a:bodyPr/>
                    <a:lstStyle/>
                    <a:p>
                      <a:endParaRPr lang="fr-CA"/>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310130">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1513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1359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196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68000">
                <a:tc>
                  <a:txBody>
                    <a:bodyPr/>
                    <a:lstStyle/>
                    <a:p>
                      <a:pPr algn="l" fontAlgn="ctr"/>
                      <a:r>
                        <a:rPr lang="fr-CA" sz="1100" b="0" i="0" u="none" strike="noStrike" dirty="0">
                          <a:solidFill>
                            <a:srgbClr val="595959"/>
                          </a:solidFill>
                          <a:effectLst/>
                          <a:latin typeface="Arial Narrow" panose="020B0606020202030204" pitchFamily="34" charset="0"/>
                        </a:rPr>
                        <a:t>Oui, un ou deux</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00B0F0"/>
                          </a:solidFill>
                          <a:effectLst/>
                          <a:latin typeface="Arial Narrow" panose="020B0606020202030204" pitchFamily="34" charset="0"/>
                        </a:rPr>
                        <a:t>31</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17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28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algn="l" fontAlgn="ctr"/>
                      <a:r>
                        <a:rPr lang="fr-CA" sz="1100" b="0" i="0" u="none" strike="noStrike" dirty="0">
                          <a:solidFill>
                            <a:srgbClr val="595959"/>
                          </a:solidFill>
                          <a:effectLst/>
                          <a:latin typeface="Arial Narrow" panose="020B0606020202030204" pitchFamily="34" charset="0"/>
                        </a:rPr>
                        <a:t>Oui, plusieurs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11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11</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algn="l" fontAlgn="ctr"/>
                      <a:r>
                        <a:rPr lang="fr-CA" sz="1100" b="0" i="0" u="none" strike="noStrike" dirty="0">
                          <a:solidFill>
                            <a:srgbClr val="595959"/>
                          </a:solidFill>
                          <a:effectLst/>
                          <a:latin typeface="Arial Narrow" panose="020B0606020202030204" pitchFamily="34" charset="0"/>
                        </a:rPr>
                        <a:t>Non, aucun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58</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E31836"/>
                          </a:solidFill>
                          <a:effectLst/>
                          <a:latin typeface="Arial Narrow" panose="020B0606020202030204" pitchFamily="34" charset="0"/>
                        </a:rPr>
                        <a:t>58</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77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59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algn="l" fontAlgn="ctr"/>
                      <a:r>
                        <a:rPr lang="fr-CA" sz="1100" b="0" i="0" u="none" strike="noStrike" dirty="0">
                          <a:solidFill>
                            <a:srgbClr val="595959"/>
                          </a:solidFill>
                          <a:effectLst/>
                          <a:latin typeface="Arial Narrow" panose="020B0606020202030204" pitchFamily="34" charset="0"/>
                        </a:rPr>
                        <a:t>Total oui (un ou plus)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42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00B0F0"/>
                          </a:solidFill>
                          <a:effectLst/>
                          <a:latin typeface="Arial Narrow" panose="020B0606020202030204" pitchFamily="34" charset="0"/>
                        </a:rPr>
                        <a:t>42</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23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41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0" name="Titre 4"/>
          <p:cNvSpPr>
            <a:spLocks noGrp="1"/>
          </p:cNvSpPr>
          <p:nvPr>
            <p:ph type="title"/>
            <p:custDataLst>
              <p:tags r:id="rId4"/>
            </p:custDataLst>
          </p:nvPr>
        </p:nvSpPr>
        <p:spPr>
          <a:xfrm>
            <a:off x="558800" y="332656"/>
            <a:ext cx="5669384" cy="631545"/>
          </a:xfrm>
        </p:spPr>
        <p:txBody>
          <a:bodyPr/>
          <a:lstStyle/>
          <a:p>
            <a:r>
              <a:rPr lang="fr-CA" sz="2000" dirty="0" smtClean="0">
                <a:solidFill>
                  <a:srgbClr val="9BBB59"/>
                </a:solidFill>
              </a:rPr>
              <a:t>Réactions des amis au </a:t>
            </a:r>
            <a:r>
              <a:rPr lang="fr-CA" sz="2000" dirty="0" err="1" smtClean="0">
                <a:solidFill>
                  <a:srgbClr val="9BBB59"/>
                </a:solidFill>
              </a:rPr>
              <a:t>coming</a:t>
            </a:r>
            <a:r>
              <a:rPr lang="fr-CA" sz="2000" dirty="0" smtClean="0">
                <a:solidFill>
                  <a:srgbClr val="9BBB59"/>
                </a:solidFill>
              </a:rPr>
              <a:t>-out</a:t>
            </a:r>
            <a:r>
              <a:rPr lang="fr-CA" dirty="0" smtClean="0">
                <a:solidFill>
                  <a:srgbClr val="9BBB59"/>
                </a:solidFill>
              </a:rPr>
              <a:t/>
            </a:r>
            <a:br>
              <a:rPr lang="fr-CA" dirty="0" smtClean="0">
                <a:solidFill>
                  <a:srgbClr val="9BBB59"/>
                </a:solidFill>
              </a:rPr>
            </a:br>
            <a:endParaRPr lang="fr-CA" dirty="0"/>
          </a:p>
        </p:txBody>
      </p:sp>
      <p:sp>
        <p:nvSpPr>
          <p:cNvPr id="11" name="Rectangle 10"/>
          <p:cNvSpPr/>
          <p:nvPr>
            <p:custDataLst>
              <p:tags r:id="rId5"/>
            </p:custDataLst>
          </p:nvPr>
        </p:nvSpPr>
        <p:spPr>
          <a:xfrm>
            <a:off x="510159" y="783754"/>
            <a:ext cx="5961888"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répondants de moins de 55 ans ayant dévoilé leur </a:t>
            </a:r>
            <a:r>
              <a:rPr lang="fr-CA" sz="900" dirty="0">
                <a:solidFill>
                  <a:srgbClr val="9BBB59"/>
                </a:solidFill>
                <a:latin typeface="Arial" panose="020B0604020202020204" pitchFamily="34" charset="0"/>
                <a:cs typeface="Arial" panose="020B0604020202020204" pitchFamily="34" charset="0"/>
              </a:rPr>
              <a:t>orientation sexuelle / identité de genre à ces </a:t>
            </a:r>
            <a:r>
              <a:rPr lang="fr-CA" sz="900" dirty="0" smtClean="0">
                <a:solidFill>
                  <a:srgbClr val="9BBB59"/>
                </a:solidFill>
                <a:latin typeface="Arial" panose="020B0604020202020204" pitchFamily="34" charset="0"/>
                <a:cs typeface="Arial" panose="020B0604020202020204" pitchFamily="34" charset="0"/>
              </a:rPr>
              <a:t>personnes</a:t>
            </a:r>
            <a:endParaRPr lang="fr-CA" sz="900" dirty="0">
              <a:solidFill>
                <a:srgbClr val="000000"/>
              </a:solidFill>
              <a:latin typeface="Arial" panose="020B0604020202020204" pitchFamily="34" charset="0"/>
              <a:cs typeface="Arial" panose="020B0604020202020204" pitchFamily="34" charset="0"/>
            </a:endParaRPr>
          </a:p>
        </p:txBody>
      </p:sp>
      <p:sp>
        <p:nvSpPr>
          <p:cNvPr id="13" name="ZoneTexte 12"/>
          <p:cNvSpPr txBox="1"/>
          <p:nvPr>
            <p:custDataLst>
              <p:tags r:id="rId6"/>
            </p:custDataLst>
          </p:nvPr>
        </p:nvSpPr>
        <p:spPr>
          <a:xfrm>
            <a:off x="489569" y="6236461"/>
            <a:ext cx="8248262"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Q31. </a:t>
            </a:r>
            <a:r>
              <a:rPr lang="fr-CA" sz="900" dirty="0">
                <a:solidFill>
                  <a:srgbClr val="595959"/>
                </a:solidFill>
                <a:latin typeface="Arial" panose="020B0604020202020204" pitchFamily="34" charset="0"/>
                <a:cs typeface="Arial" panose="020B0604020202020204" pitchFamily="34" charset="0"/>
              </a:rPr>
              <a:t>Certains de vos amis ont-ils pris leurs distances après que vous les ayez informés de votre orientation sexuelle/identité de genre ?</a:t>
            </a:r>
          </a:p>
        </p:txBody>
      </p:sp>
    </p:spTree>
    <p:extLst>
      <p:ext uri="{BB962C8B-B14F-4D97-AF65-F5344CB8AC3E}">
        <p14:creationId xmlns:p14="http://schemas.microsoft.com/office/powerpoint/2010/main" val="37820635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26</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2659911015"/>
              </p:ext>
            </p:extLst>
          </p:nvPr>
        </p:nvGraphicFramePr>
        <p:xfrm>
          <a:off x="539552" y="1268759"/>
          <a:ext cx="6290807" cy="4567835"/>
        </p:xfrm>
        <a:graphic>
          <a:graphicData uri="http://schemas.openxmlformats.org/drawingml/2006/table">
            <a:tbl>
              <a:tblPr firstRow="1" bandRow="1">
                <a:tableStyleId>{2D5ABB26-0587-4C30-8999-92F81FD0307C}</a:tableStyleId>
              </a:tblPr>
              <a:tblGrid>
                <a:gridCol w="2742635"/>
                <a:gridCol w="887043"/>
                <a:gridCol w="887043"/>
                <a:gridCol w="887043"/>
                <a:gridCol w="887043"/>
              </a:tblGrid>
              <a:tr h="27013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tc>
                <a:tc rowSpan="2" hMerge="1">
                  <a:txBody>
                    <a:bodyPr/>
                    <a:lstStyle/>
                    <a:p>
                      <a:endParaRPr lang="fr-CA"/>
                    </a:p>
                  </a:txBody>
                  <a:tcPr/>
                </a:tc>
              </a:tr>
              <a:tr h="119153">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r>
              <a:tr h="382473">
                <a:tc vMerge="1">
                  <a:txBody>
                    <a:bodyPr/>
                    <a:lstStyle/>
                    <a:p>
                      <a:endParaRPr lang="fr-CA"/>
                    </a:p>
                  </a:txBody>
                  <a:tcPr/>
                </a:tc>
                <a:tc vMerge="1">
                  <a:txBody>
                    <a:bodyPr/>
                    <a:lstStyle/>
                    <a:p>
                      <a:endParaRPr lang="fr-CA"/>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30094">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1513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1359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196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30723">
                <a:tc>
                  <a:txBody>
                    <a:bodyPr/>
                    <a:lstStyle/>
                    <a:p>
                      <a:pPr algn="l" fontAlgn="ctr"/>
                      <a:r>
                        <a:rPr lang="fr-CA" sz="1100" b="0" i="0" u="none" strike="noStrike" dirty="0">
                          <a:solidFill>
                            <a:srgbClr val="595959"/>
                          </a:solidFill>
                          <a:effectLst/>
                          <a:latin typeface="Arial Narrow" panose="020B0606020202030204" pitchFamily="34" charset="0"/>
                        </a:rPr>
                        <a:t>Ont semblé heureux que vous puissiez vous accepter tel que vous êtes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66</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E31836"/>
                          </a:solidFill>
                          <a:effectLst/>
                          <a:latin typeface="Arial Narrow" panose="020B0606020202030204" pitchFamily="34" charset="0"/>
                        </a:rPr>
                        <a:t>67</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68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00B0F0"/>
                          </a:solidFill>
                          <a:effectLst/>
                          <a:latin typeface="Arial Narrow" panose="020B0606020202030204" pitchFamily="34" charset="0"/>
                        </a:rPr>
                        <a:t>75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712012">
                <a:tc>
                  <a:txBody>
                    <a:bodyPr/>
                    <a:lstStyle/>
                    <a:p>
                      <a:pPr algn="l" fontAlgn="ctr"/>
                      <a:r>
                        <a:rPr lang="fr-CA" sz="1100" b="0" i="0" u="none" strike="noStrike" dirty="0">
                          <a:solidFill>
                            <a:srgbClr val="595959"/>
                          </a:solidFill>
                          <a:effectLst/>
                          <a:latin typeface="Arial Narrow" panose="020B0606020202030204" pitchFamily="34" charset="0"/>
                        </a:rPr>
                        <a:t>Vous ont donné l’impression qu’ils portaient un regard différent sur vous (comme si vous étiez devenu(e) une autre personne à leurs yeux)</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25</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a:solidFill>
                            <a:srgbClr val="E31836"/>
                          </a:solidFill>
                          <a:effectLst/>
                          <a:latin typeface="Arial Narrow" panose="020B0606020202030204" pitchFamily="34" charset="0"/>
                          <a:ea typeface="+mn-ea"/>
                          <a:cs typeface="+mn-cs"/>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17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00B0F0"/>
                          </a:solidFill>
                          <a:effectLst/>
                          <a:latin typeface="Arial Narrow" panose="020B0606020202030204" pitchFamily="34" charset="0"/>
                        </a:rPr>
                        <a:t>31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20495">
                <a:tc>
                  <a:txBody>
                    <a:bodyPr/>
                    <a:lstStyle/>
                    <a:p>
                      <a:pPr algn="l" fontAlgn="ctr"/>
                      <a:r>
                        <a:rPr lang="fr-CA" sz="1100" b="0" i="0" u="none" strike="noStrike" dirty="0">
                          <a:solidFill>
                            <a:srgbClr val="595959"/>
                          </a:solidFill>
                          <a:effectLst/>
                          <a:latin typeface="Arial Narrow" panose="020B0606020202030204" pitchFamily="34" charset="0"/>
                        </a:rPr>
                        <a:t>Ont eu une réaction d’incompréhension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29</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00B0F0"/>
                          </a:solidFill>
                          <a:effectLst/>
                          <a:latin typeface="Arial Narrow" panose="020B0606020202030204" pitchFamily="34" charset="0"/>
                        </a:rPr>
                        <a:t>30</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a:solidFill>
                            <a:srgbClr val="E31836"/>
                          </a:solidFill>
                          <a:effectLst/>
                          <a:latin typeface="Arial Narrow" panose="020B0606020202030204" pitchFamily="34" charset="0"/>
                        </a:rPr>
                        <a:t>17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28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30723">
                <a:tc>
                  <a:txBody>
                    <a:bodyPr/>
                    <a:lstStyle/>
                    <a:p>
                      <a:pPr algn="l" fontAlgn="ctr"/>
                      <a:r>
                        <a:rPr lang="fr-CA" sz="1100" b="0" i="0" u="none" strike="noStrike" dirty="0">
                          <a:solidFill>
                            <a:srgbClr val="595959"/>
                          </a:solidFill>
                          <a:effectLst/>
                          <a:latin typeface="Arial Narrow" panose="020B0606020202030204" pitchFamily="34" charset="0"/>
                        </a:rPr>
                        <a:t>Ont essayé de vous convaincre que ce n’était qu’une phase, que ça allait passer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13</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13</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11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20495">
                <a:tc>
                  <a:txBody>
                    <a:bodyPr/>
                    <a:lstStyle/>
                    <a:p>
                      <a:pPr algn="l" fontAlgn="ctr"/>
                      <a:r>
                        <a:rPr lang="fr-CA" sz="1100" b="0" i="0" u="none" strike="noStrike">
                          <a:solidFill>
                            <a:srgbClr val="595959"/>
                          </a:solidFill>
                          <a:effectLst/>
                          <a:latin typeface="Arial Narrow" panose="020B0606020202030204" pitchFamily="34" charset="0"/>
                        </a:rPr>
                        <a:t>Ne vous ont pas cru, ont ignoré l’information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16</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30723">
                <a:tc>
                  <a:txBody>
                    <a:bodyPr/>
                    <a:lstStyle/>
                    <a:p>
                      <a:pPr algn="l" fontAlgn="ctr"/>
                      <a:r>
                        <a:rPr lang="fr-CA" sz="1100" b="0" i="0" u="none" strike="noStrike" dirty="0">
                          <a:solidFill>
                            <a:srgbClr val="595959"/>
                          </a:solidFill>
                          <a:effectLst/>
                          <a:latin typeface="Arial Narrow" panose="020B0606020202030204" pitchFamily="34" charset="0"/>
                        </a:rPr>
                        <a:t>Certains amis : pris leurs distances / Choc / Rupture / Peur que je les drague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00B0F0"/>
                          </a:solidFill>
                          <a:effectLst/>
                          <a:latin typeface="Arial Narrow" panose="020B0606020202030204" pitchFamily="34" charset="0"/>
                        </a:rPr>
                        <a:t>3</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20495">
                <a:tc>
                  <a:txBody>
                    <a:bodyPr/>
                    <a:lstStyle/>
                    <a:p>
                      <a:pPr algn="l" fontAlgn="ctr"/>
                      <a:r>
                        <a:rPr lang="fr-CA" sz="1100" b="0" i="0" u="none" strike="noStrike" dirty="0">
                          <a:solidFill>
                            <a:srgbClr val="595959"/>
                          </a:solidFill>
                          <a:effectLst/>
                          <a:latin typeface="Arial Narrow" panose="020B0606020202030204" pitchFamily="34" charset="0"/>
                        </a:rPr>
                        <a:t>N'étaient pas surpris / l'ont accepté sans faire de drame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1</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88000">
                <a:tc>
                  <a:txBody>
                    <a:bodyPr/>
                    <a:lstStyle/>
                    <a:p>
                      <a:pPr algn="l" fontAlgn="ctr"/>
                      <a:r>
                        <a:rPr lang="fr-CA" sz="1100" b="0" i="0" u="none" strike="noStrike" dirty="0" smtClean="0">
                          <a:solidFill>
                            <a:srgbClr val="595959"/>
                          </a:solidFill>
                          <a:effectLst/>
                          <a:latin typeface="Arial Narrow" panose="020B0606020202030204" pitchFamily="34" charset="0"/>
                        </a:rPr>
                        <a:t>Autre</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a:solidFill>
                            <a:srgbClr val="00B0F0"/>
                          </a:solidFill>
                          <a:effectLst/>
                          <a:latin typeface="Arial Narrow" panose="020B0606020202030204" pitchFamily="34" charset="0"/>
                        </a:rPr>
                        <a:t>2</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88000">
                <a:tc>
                  <a:txBody>
                    <a:bodyPr/>
                    <a:lstStyle/>
                    <a:p>
                      <a:pPr algn="l" fontAlgn="ctr"/>
                      <a:r>
                        <a:rPr lang="fr-CA" sz="1100" b="0" i="0" u="none" strike="noStrike" dirty="0">
                          <a:solidFill>
                            <a:srgbClr val="595959"/>
                          </a:solidFill>
                          <a:effectLst/>
                          <a:latin typeface="Arial Narrow" panose="020B0606020202030204" pitchFamily="34" charset="0"/>
                        </a:rPr>
                        <a:t>Aucune de ces réactions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13</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12</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a:solidFill>
                            <a:srgbClr val="00B0F0"/>
                          </a:solidFill>
                          <a:effectLst/>
                          <a:latin typeface="Arial Narrow" panose="020B0606020202030204" pitchFamily="34" charset="0"/>
                        </a:rPr>
                        <a:t>21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0" name="Titre 4"/>
          <p:cNvSpPr>
            <a:spLocks noGrp="1"/>
          </p:cNvSpPr>
          <p:nvPr>
            <p:ph type="title"/>
            <p:custDataLst>
              <p:tags r:id="rId4"/>
            </p:custDataLst>
          </p:nvPr>
        </p:nvSpPr>
        <p:spPr>
          <a:xfrm>
            <a:off x="558800" y="332656"/>
            <a:ext cx="5669384" cy="631545"/>
          </a:xfrm>
        </p:spPr>
        <p:txBody>
          <a:bodyPr/>
          <a:lstStyle/>
          <a:p>
            <a:r>
              <a:rPr lang="fr-CA" sz="2000" dirty="0" smtClean="0">
                <a:solidFill>
                  <a:srgbClr val="9BBB59"/>
                </a:solidFill>
              </a:rPr>
              <a:t>Réactions des amis au </a:t>
            </a:r>
            <a:r>
              <a:rPr lang="fr-CA" sz="2000" dirty="0" err="1" smtClean="0">
                <a:solidFill>
                  <a:srgbClr val="9BBB59"/>
                </a:solidFill>
              </a:rPr>
              <a:t>coming</a:t>
            </a:r>
            <a:r>
              <a:rPr lang="fr-CA" sz="2000" dirty="0" smtClean="0">
                <a:solidFill>
                  <a:srgbClr val="9BBB59"/>
                </a:solidFill>
              </a:rPr>
              <a:t>-out</a:t>
            </a:r>
            <a:r>
              <a:rPr lang="fr-CA" dirty="0" smtClean="0">
                <a:solidFill>
                  <a:srgbClr val="9BBB59"/>
                </a:solidFill>
              </a:rPr>
              <a:t/>
            </a:r>
            <a:br>
              <a:rPr lang="fr-CA" dirty="0" smtClean="0">
                <a:solidFill>
                  <a:srgbClr val="9BBB59"/>
                </a:solidFill>
              </a:rPr>
            </a:br>
            <a:endParaRPr lang="fr-CA" dirty="0"/>
          </a:p>
        </p:txBody>
      </p:sp>
      <p:sp>
        <p:nvSpPr>
          <p:cNvPr id="11" name="Rectangle 10"/>
          <p:cNvSpPr/>
          <p:nvPr>
            <p:custDataLst>
              <p:tags r:id="rId5"/>
            </p:custDataLst>
          </p:nvPr>
        </p:nvSpPr>
        <p:spPr>
          <a:xfrm>
            <a:off x="510159" y="783754"/>
            <a:ext cx="5961888"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répondants de moins de 55 ans ayant dévoilé leur </a:t>
            </a:r>
            <a:r>
              <a:rPr lang="fr-CA" sz="900" dirty="0">
                <a:solidFill>
                  <a:srgbClr val="9BBB59"/>
                </a:solidFill>
                <a:latin typeface="Arial" panose="020B0604020202020204" pitchFamily="34" charset="0"/>
                <a:cs typeface="Arial" panose="020B0604020202020204" pitchFamily="34" charset="0"/>
              </a:rPr>
              <a:t>orientation sexuelle / identité de genre à ces </a:t>
            </a:r>
            <a:r>
              <a:rPr lang="fr-CA" sz="900" dirty="0" smtClean="0">
                <a:solidFill>
                  <a:srgbClr val="9BBB59"/>
                </a:solidFill>
                <a:latin typeface="Arial" panose="020B0604020202020204" pitchFamily="34" charset="0"/>
                <a:cs typeface="Arial" panose="020B0604020202020204" pitchFamily="34" charset="0"/>
              </a:rPr>
              <a:t>personnes</a:t>
            </a:r>
            <a:endParaRPr lang="fr-CA" sz="900" dirty="0">
              <a:solidFill>
                <a:srgbClr val="000000"/>
              </a:solidFill>
              <a:latin typeface="Arial" panose="020B0604020202020204" pitchFamily="34" charset="0"/>
              <a:cs typeface="Arial" panose="020B0604020202020204" pitchFamily="34" charset="0"/>
            </a:endParaRPr>
          </a:p>
        </p:txBody>
      </p:sp>
      <p:sp>
        <p:nvSpPr>
          <p:cNvPr id="13" name="ZoneTexte 12"/>
          <p:cNvSpPr txBox="1"/>
          <p:nvPr>
            <p:custDataLst>
              <p:tags r:id="rId6"/>
            </p:custDataLst>
          </p:nvPr>
        </p:nvSpPr>
        <p:spPr>
          <a:xfrm>
            <a:off x="489569" y="6245986"/>
            <a:ext cx="8248262"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Q32. Certains </a:t>
            </a:r>
            <a:r>
              <a:rPr lang="fr-CA" sz="900" dirty="0">
                <a:solidFill>
                  <a:srgbClr val="595959"/>
                </a:solidFill>
                <a:latin typeface="Arial" panose="020B0604020202020204" pitchFamily="34" charset="0"/>
                <a:cs typeface="Arial" panose="020B0604020202020204" pitchFamily="34" charset="0"/>
              </a:rPr>
              <a:t>de vos amis ont-ils eu l’une ou l’autre des réactions suivantes?</a:t>
            </a:r>
          </a:p>
        </p:txBody>
      </p:sp>
    </p:spTree>
    <p:extLst>
      <p:ext uri="{BB962C8B-B14F-4D97-AF65-F5344CB8AC3E}">
        <p14:creationId xmlns:p14="http://schemas.microsoft.com/office/powerpoint/2010/main" val="11658718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27</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1435121507"/>
              </p:ext>
            </p:extLst>
          </p:nvPr>
        </p:nvGraphicFramePr>
        <p:xfrm>
          <a:off x="539549" y="1203191"/>
          <a:ext cx="6256311" cy="4614045"/>
        </p:xfrm>
        <a:graphic>
          <a:graphicData uri="http://schemas.openxmlformats.org/drawingml/2006/table">
            <a:tbl>
              <a:tblPr firstRow="1" bandRow="1">
                <a:tableStyleId>{2D5ABB26-0587-4C30-8999-92F81FD0307C}</a:tableStyleId>
              </a:tblPr>
              <a:tblGrid>
                <a:gridCol w="2755599"/>
                <a:gridCol w="875178"/>
                <a:gridCol w="875178"/>
                <a:gridCol w="875178"/>
                <a:gridCol w="875178"/>
              </a:tblGrid>
              <a:tr h="320313">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hMerge="1">
                  <a:txBody>
                    <a:bodyPr/>
                    <a:lstStyle/>
                    <a:p>
                      <a:endParaRPr lang="fr-CA"/>
                    </a:p>
                  </a:txBody>
                  <a:tcPr/>
                </a:tc>
              </a:tr>
              <a:tr h="141282">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r>
              <a:tr h="453509">
                <a:tc vMerge="1">
                  <a:txBody>
                    <a:bodyPr/>
                    <a:lstStyle/>
                    <a:p>
                      <a:endParaRPr lang="fr-CA"/>
                    </a:p>
                  </a:txBody>
                  <a:tcPr/>
                </a:tc>
                <a:tc vMerge="1">
                  <a:txBody>
                    <a:bodyPr/>
                    <a:lstStyle/>
                    <a:p>
                      <a:endParaRPr lang="fr-CA"/>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72829">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776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701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35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96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594141">
                <a:tc>
                  <a:txBody>
                    <a:bodyPr/>
                    <a:lstStyle/>
                    <a:p>
                      <a:pPr algn="l" fontAlgn="ctr"/>
                      <a:r>
                        <a:rPr lang="fr-CA" sz="1100" b="0" i="0" u="none" strike="noStrike" dirty="0">
                          <a:solidFill>
                            <a:srgbClr val="595959"/>
                          </a:solidFill>
                          <a:effectLst/>
                          <a:latin typeface="Arial Narrow" panose="020B0606020202030204" pitchFamily="34" charset="0"/>
                        </a:rPr>
                        <a:t>A</a:t>
                      </a:r>
                      <a:r>
                        <a:rPr lang="fr-CA" sz="1100" b="0" i="0" u="none" strike="noStrike" dirty="0" smtClean="0">
                          <a:solidFill>
                            <a:srgbClr val="595959"/>
                          </a:solidFill>
                          <a:effectLst/>
                          <a:latin typeface="Arial Narrow" panose="020B0606020202030204" pitchFamily="34" charset="0"/>
                        </a:rPr>
                        <a:t>mené </a:t>
                      </a:r>
                      <a:r>
                        <a:rPr lang="fr-CA" sz="1100" b="0" i="0" u="none" strike="noStrike" dirty="0">
                          <a:solidFill>
                            <a:srgbClr val="595959"/>
                          </a:solidFill>
                          <a:effectLst/>
                          <a:latin typeface="Arial Narrow" panose="020B0606020202030204" pitchFamily="34" charset="0"/>
                        </a:rPr>
                        <a:t>certaines personnes à porter un regard différent sur vous (comme si vous étiez devenu(e) une autre personne à leurs yeux)</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25</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25</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80020">
                <a:tc>
                  <a:txBody>
                    <a:bodyPr/>
                    <a:lstStyle/>
                    <a:p>
                      <a:pPr algn="l" fontAlgn="ctr"/>
                      <a:r>
                        <a:rPr lang="fr-CA" sz="1100" b="0" i="0" u="none" strike="noStrike" dirty="0">
                          <a:solidFill>
                            <a:srgbClr val="595959"/>
                          </a:solidFill>
                          <a:effectLst/>
                          <a:latin typeface="Arial Narrow" panose="020B0606020202030204" pitchFamily="34" charset="0"/>
                        </a:rPr>
                        <a:t>F</a:t>
                      </a:r>
                      <a:r>
                        <a:rPr lang="fr-CA" sz="1100" b="0" i="0" u="none" strike="noStrike" dirty="0" smtClean="0">
                          <a:solidFill>
                            <a:srgbClr val="595959"/>
                          </a:solidFill>
                          <a:effectLst/>
                          <a:latin typeface="Arial Narrow" panose="020B0606020202030204" pitchFamily="34" charset="0"/>
                        </a:rPr>
                        <a:t>ait </a:t>
                      </a:r>
                      <a:r>
                        <a:rPr lang="fr-CA" sz="1100" b="0" i="0" u="none" strike="noStrike" dirty="0">
                          <a:solidFill>
                            <a:srgbClr val="595959"/>
                          </a:solidFill>
                          <a:effectLst/>
                          <a:latin typeface="Arial Narrow" panose="020B0606020202030204" pitchFamily="34" charset="0"/>
                        </a:rPr>
                        <a:t>en sorte qu’on vous respecte davantage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18</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80020">
                <a:tc>
                  <a:txBody>
                    <a:bodyPr/>
                    <a:lstStyle/>
                    <a:p>
                      <a:pPr algn="l" fontAlgn="ctr"/>
                      <a:r>
                        <a:rPr lang="fr-CA" sz="1100" b="0" i="0" u="none" strike="noStrike" dirty="0" smtClean="0">
                          <a:solidFill>
                            <a:srgbClr val="595959"/>
                          </a:solidFill>
                          <a:effectLst/>
                          <a:latin typeface="Arial Narrow" panose="020B0606020202030204" pitchFamily="34" charset="0"/>
                        </a:rPr>
                        <a:t>Nui </a:t>
                      </a:r>
                      <a:r>
                        <a:rPr lang="fr-CA" sz="1100" b="0" i="0" u="none" strike="noStrike" dirty="0">
                          <a:solidFill>
                            <a:srgbClr val="595959"/>
                          </a:solidFill>
                          <a:effectLst/>
                          <a:latin typeface="Arial Narrow" panose="020B0606020202030204" pitchFamily="34" charset="0"/>
                        </a:rPr>
                        <a:t>à votre progression professionnelle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8</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kern="1200" dirty="0">
                          <a:solidFill>
                            <a:srgbClr val="E31836"/>
                          </a:solidFill>
                          <a:effectLst/>
                          <a:latin typeface="Arial Narrow" panose="020B0606020202030204" pitchFamily="34" charset="0"/>
                          <a:ea typeface="+mn-ea"/>
                          <a:cs typeface="+mn-cs"/>
                        </a:rPr>
                        <a:t>8</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kern="1200" dirty="0">
                          <a:solidFill>
                            <a:srgbClr val="E31836"/>
                          </a:solidFill>
                          <a:effectLst/>
                          <a:latin typeface="Arial Narrow" panose="020B0606020202030204" pitchFamily="34" charset="0"/>
                          <a:ea typeface="+mn-ea"/>
                          <a:cs typeface="+mn-cs"/>
                        </a:rPr>
                        <a:t>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00B0F0"/>
                          </a:solidFill>
                          <a:effectLst/>
                          <a:latin typeface="Arial Narrow" panose="020B0606020202030204" pitchFamily="34" charset="0"/>
                        </a:rPr>
                        <a:t>15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88000">
                <a:tc>
                  <a:txBody>
                    <a:bodyPr/>
                    <a:lstStyle/>
                    <a:p>
                      <a:pPr algn="l" fontAlgn="ctr"/>
                      <a:r>
                        <a:rPr lang="fr-CA" sz="1100" b="0" i="0" u="none" strike="noStrike" dirty="0">
                          <a:solidFill>
                            <a:srgbClr val="595959"/>
                          </a:solidFill>
                          <a:effectLst/>
                          <a:latin typeface="Arial Narrow" panose="020B0606020202030204" pitchFamily="34" charset="0"/>
                        </a:rPr>
                        <a:t>V</a:t>
                      </a:r>
                      <a:r>
                        <a:rPr lang="fr-CA" sz="1100" b="0" i="0" u="none" strike="noStrike" dirty="0" smtClean="0">
                          <a:solidFill>
                            <a:srgbClr val="595959"/>
                          </a:solidFill>
                          <a:effectLst/>
                          <a:latin typeface="Arial Narrow" panose="020B0606020202030204" pitchFamily="34" charset="0"/>
                        </a:rPr>
                        <a:t>ous </a:t>
                      </a:r>
                      <a:r>
                        <a:rPr lang="fr-CA" sz="1100" b="0" i="0" u="none" strike="noStrike" dirty="0">
                          <a:solidFill>
                            <a:srgbClr val="595959"/>
                          </a:solidFill>
                          <a:effectLst/>
                          <a:latin typeface="Arial Narrow" panose="020B0606020202030204" pitchFamily="34" charset="0"/>
                        </a:rPr>
                        <a:t>a amené à changer d’entreprise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8</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E31836"/>
                          </a:solidFill>
                          <a:effectLst/>
                          <a:latin typeface="Arial Narrow" panose="020B0606020202030204" pitchFamily="34" charset="0"/>
                        </a:rPr>
                        <a:t>7</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20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80020">
                <a:tc>
                  <a:txBody>
                    <a:bodyPr/>
                    <a:lstStyle/>
                    <a:p>
                      <a:pPr algn="l" fontAlgn="ctr"/>
                      <a:r>
                        <a:rPr lang="fr-CA" sz="1100" b="0" i="0" u="none" strike="noStrike" dirty="0">
                          <a:solidFill>
                            <a:srgbClr val="595959"/>
                          </a:solidFill>
                          <a:effectLst/>
                          <a:latin typeface="Arial Narrow" panose="020B0606020202030204" pitchFamily="34" charset="0"/>
                        </a:rPr>
                        <a:t>F</a:t>
                      </a:r>
                      <a:r>
                        <a:rPr lang="fr-CA" sz="1100" b="0" i="0" u="none" strike="noStrike" dirty="0" smtClean="0">
                          <a:solidFill>
                            <a:srgbClr val="595959"/>
                          </a:solidFill>
                          <a:effectLst/>
                          <a:latin typeface="Arial Narrow" panose="020B0606020202030204" pitchFamily="34" charset="0"/>
                        </a:rPr>
                        <a:t>ait </a:t>
                      </a:r>
                      <a:r>
                        <a:rPr lang="fr-CA" sz="1100" b="0" i="0" u="none" strike="noStrike" dirty="0">
                          <a:solidFill>
                            <a:srgbClr val="595959"/>
                          </a:solidFill>
                          <a:effectLst/>
                          <a:latin typeface="Arial Narrow" panose="020B0606020202030204" pitchFamily="34" charset="0"/>
                        </a:rPr>
                        <a:t>en sorte qu’on vous change de position dans l’entreprise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7</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6</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80020">
                <a:tc>
                  <a:txBody>
                    <a:bodyPr/>
                    <a:lstStyle/>
                    <a:p>
                      <a:pPr algn="l" fontAlgn="ctr"/>
                      <a:r>
                        <a:rPr lang="fr-CA" sz="1100" b="0" i="0" u="none" strike="noStrike" dirty="0">
                          <a:solidFill>
                            <a:srgbClr val="595959"/>
                          </a:solidFill>
                          <a:effectLst/>
                          <a:latin typeface="Arial Narrow" panose="020B0606020202030204" pitchFamily="34" charset="0"/>
                        </a:rPr>
                        <a:t>F</a:t>
                      </a:r>
                      <a:r>
                        <a:rPr lang="fr-CA" sz="1100" b="0" i="0" u="none" strike="noStrike" dirty="0" smtClean="0">
                          <a:solidFill>
                            <a:srgbClr val="595959"/>
                          </a:solidFill>
                          <a:effectLst/>
                          <a:latin typeface="Arial Narrow" panose="020B0606020202030204" pitchFamily="34" charset="0"/>
                        </a:rPr>
                        <a:t>ait </a:t>
                      </a:r>
                      <a:r>
                        <a:rPr lang="fr-CA" sz="1100" b="0" i="0" u="none" strike="noStrike" dirty="0">
                          <a:solidFill>
                            <a:srgbClr val="595959"/>
                          </a:solidFill>
                          <a:effectLst/>
                          <a:latin typeface="Arial Narrow" panose="020B0606020202030204" pitchFamily="34" charset="0"/>
                        </a:rPr>
                        <a:t>en sorte qu’on vous confie moins de responsabilités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5</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4</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47891">
                <a:tc>
                  <a:txBody>
                    <a:bodyPr/>
                    <a:lstStyle/>
                    <a:p>
                      <a:pPr algn="l" fontAlgn="ctr"/>
                      <a:r>
                        <a:rPr lang="fr-CA" sz="1100" b="0" i="0" u="none" strike="noStrike" dirty="0">
                          <a:solidFill>
                            <a:srgbClr val="595959"/>
                          </a:solidFill>
                          <a:effectLst/>
                          <a:latin typeface="Arial Narrow" panose="020B0606020202030204" pitchFamily="34" charset="0"/>
                        </a:rPr>
                        <a:t>E</a:t>
                      </a:r>
                      <a:r>
                        <a:rPr lang="fr-CA" sz="1100" b="0" i="0" u="none" strike="noStrike" dirty="0" smtClean="0">
                          <a:solidFill>
                            <a:srgbClr val="595959"/>
                          </a:solidFill>
                          <a:effectLst/>
                          <a:latin typeface="Arial Narrow" panose="020B0606020202030204" pitchFamily="34" charset="0"/>
                        </a:rPr>
                        <a:t>ffets </a:t>
                      </a:r>
                      <a:r>
                        <a:rPr lang="fr-CA" sz="1100" b="0" i="0" u="none" strike="noStrike" dirty="0">
                          <a:solidFill>
                            <a:srgbClr val="595959"/>
                          </a:solidFill>
                          <a:effectLst/>
                          <a:latin typeface="Arial Narrow" panose="020B0606020202030204" pitchFamily="34" charset="0"/>
                        </a:rPr>
                        <a:t>bénéfiques (opportunités, rapprochement, porte-étendard LGBTQ)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4</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4</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88000">
                <a:tc>
                  <a:txBody>
                    <a:bodyPr/>
                    <a:lstStyle/>
                    <a:p>
                      <a:pPr algn="l" fontAlgn="ctr"/>
                      <a:r>
                        <a:rPr lang="fr-CA" sz="1100" b="0" i="0" u="none" strike="noStrike" dirty="0" smtClean="0">
                          <a:solidFill>
                            <a:srgbClr val="595959"/>
                          </a:solidFill>
                          <a:effectLst/>
                          <a:latin typeface="Arial Narrow" panose="020B0606020202030204" pitchFamily="34" charset="0"/>
                        </a:rPr>
                        <a:t>Autre</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2</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88000">
                <a:tc>
                  <a:txBody>
                    <a:bodyPr/>
                    <a:lstStyle/>
                    <a:p>
                      <a:pPr algn="l" fontAlgn="ctr"/>
                      <a:r>
                        <a:rPr lang="fr-CA" sz="1100" b="0" i="0" u="none" strike="noStrike" dirty="0">
                          <a:solidFill>
                            <a:srgbClr val="595959"/>
                          </a:solidFill>
                          <a:effectLst/>
                          <a:latin typeface="Arial Narrow" panose="020B0606020202030204" pitchFamily="34" charset="0"/>
                        </a:rPr>
                        <a:t>Aucune de ces réactions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52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53</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55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45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0" name="Titre 4"/>
          <p:cNvSpPr>
            <a:spLocks noGrp="1"/>
          </p:cNvSpPr>
          <p:nvPr>
            <p:ph type="title"/>
            <p:custDataLst>
              <p:tags r:id="rId4"/>
            </p:custDataLst>
          </p:nvPr>
        </p:nvSpPr>
        <p:spPr>
          <a:xfrm>
            <a:off x="558800" y="332656"/>
            <a:ext cx="5669384" cy="631545"/>
          </a:xfrm>
        </p:spPr>
        <p:txBody>
          <a:bodyPr/>
          <a:lstStyle/>
          <a:p>
            <a:r>
              <a:rPr lang="fr-CA" sz="2000" dirty="0" smtClean="0">
                <a:solidFill>
                  <a:srgbClr val="9BBB59"/>
                </a:solidFill>
              </a:rPr>
              <a:t>Réactions du milieu de travail au </a:t>
            </a:r>
            <a:r>
              <a:rPr lang="fr-CA" sz="2000" dirty="0" err="1" smtClean="0">
                <a:solidFill>
                  <a:srgbClr val="9BBB59"/>
                </a:solidFill>
              </a:rPr>
              <a:t>coming</a:t>
            </a:r>
            <a:r>
              <a:rPr lang="fr-CA" sz="2000" dirty="0" smtClean="0">
                <a:solidFill>
                  <a:srgbClr val="9BBB59"/>
                </a:solidFill>
              </a:rPr>
              <a:t>-out</a:t>
            </a:r>
            <a:r>
              <a:rPr lang="fr-CA" dirty="0" smtClean="0">
                <a:solidFill>
                  <a:srgbClr val="9BBB59"/>
                </a:solidFill>
              </a:rPr>
              <a:t/>
            </a:r>
            <a:br>
              <a:rPr lang="fr-CA" dirty="0" smtClean="0">
                <a:solidFill>
                  <a:srgbClr val="9BBB59"/>
                </a:solidFill>
              </a:rPr>
            </a:br>
            <a:endParaRPr lang="fr-CA" dirty="0"/>
          </a:p>
        </p:txBody>
      </p:sp>
      <p:sp>
        <p:nvSpPr>
          <p:cNvPr id="11" name="Rectangle 10"/>
          <p:cNvSpPr/>
          <p:nvPr>
            <p:custDataLst>
              <p:tags r:id="rId5"/>
            </p:custDataLst>
          </p:nvPr>
        </p:nvSpPr>
        <p:spPr>
          <a:xfrm>
            <a:off x="510159" y="783754"/>
            <a:ext cx="5961888"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répondants de moins de 55 ans ayant dévoilé leur </a:t>
            </a:r>
            <a:r>
              <a:rPr lang="fr-CA" sz="900" dirty="0">
                <a:solidFill>
                  <a:srgbClr val="9BBB59"/>
                </a:solidFill>
                <a:latin typeface="Arial" panose="020B0604020202020204" pitchFamily="34" charset="0"/>
                <a:cs typeface="Arial" panose="020B0604020202020204" pitchFamily="34" charset="0"/>
              </a:rPr>
              <a:t>orientation sexuelle / identité de genre à ces </a:t>
            </a:r>
            <a:r>
              <a:rPr lang="fr-CA" sz="900" dirty="0" smtClean="0">
                <a:solidFill>
                  <a:srgbClr val="9BBB59"/>
                </a:solidFill>
                <a:latin typeface="Arial" panose="020B0604020202020204" pitchFamily="34" charset="0"/>
                <a:cs typeface="Arial" panose="020B0604020202020204" pitchFamily="34" charset="0"/>
              </a:rPr>
              <a:t>personnes</a:t>
            </a:r>
            <a:endParaRPr lang="fr-CA" sz="900" dirty="0">
              <a:solidFill>
                <a:srgbClr val="000000"/>
              </a:solidFill>
              <a:latin typeface="Arial" panose="020B0604020202020204" pitchFamily="34" charset="0"/>
              <a:cs typeface="Arial" panose="020B0604020202020204" pitchFamily="34" charset="0"/>
            </a:endParaRPr>
          </a:p>
        </p:txBody>
      </p:sp>
      <p:sp>
        <p:nvSpPr>
          <p:cNvPr id="8" name="ZoneTexte 7"/>
          <p:cNvSpPr txBox="1"/>
          <p:nvPr>
            <p:custDataLst>
              <p:tags r:id="rId6"/>
            </p:custDataLst>
          </p:nvPr>
        </p:nvSpPr>
        <p:spPr>
          <a:xfrm>
            <a:off x="500202" y="6222504"/>
            <a:ext cx="7818207"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Q33. </a:t>
            </a:r>
            <a:r>
              <a:rPr lang="fr-CA" sz="900" dirty="0">
                <a:solidFill>
                  <a:srgbClr val="595959"/>
                </a:solidFill>
                <a:latin typeface="Arial" panose="020B0604020202020204" pitchFamily="34" charset="0"/>
                <a:cs typeface="Arial" panose="020B0604020202020204" pitchFamily="34" charset="0"/>
              </a:rPr>
              <a:t>Dans votre milieu de travail, avez-vous l’impression que le fait d’avoir dévoilé votre orientation sexuelle/identité de genre  a :</a:t>
            </a:r>
          </a:p>
        </p:txBody>
      </p:sp>
    </p:spTree>
    <p:extLst>
      <p:ext uri="{BB962C8B-B14F-4D97-AF65-F5344CB8AC3E}">
        <p14:creationId xmlns:p14="http://schemas.microsoft.com/office/powerpoint/2010/main" val="36058481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28</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2833903208"/>
              </p:ext>
            </p:extLst>
          </p:nvPr>
        </p:nvGraphicFramePr>
        <p:xfrm>
          <a:off x="539552" y="1203191"/>
          <a:ext cx="6250939" cy="3953769"/>
        </p:xfrm>
        <a:graphic>
          <a:graphicData uri="http://schemas.openxmlformats.org/drawingml/2006/table">
            <a:tbl>
              <a:tblPr firstRow="1" bandRow="1">
                <a:tableStyleId>{2D5ABB26-0587-4C30-8999-92F81FD0307C}</a:tableStyleId>
              </a:tblPr>
              <a:tblGrid>
                <a:gridCol w="2767047"/>
                <a:gridCol w="870973"/>
                <a:gridCol w="870973"/>
                <a:gridCol w="870973"/>
                <a:gridCol w="870973"/>
              </a:tblGrid>
              <a:tr h="333782">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tc>
                <a:tc rowSpan="2" hMerge="1">
                  <a:txBody>
                    <a:bodyPr/>
                    <a:lstStyle/>
                    <a:p>
                      <a:endParaRPr lang="fr-CA"/>
                    </a:p>
                  </a:txBody>
                  <a:tcPr/>
                </a:tc>
              </a:tr>
              <a:tr h="147223">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r>
              <a:tr h="472579">
                <a:tc vMerge="1">
                  <a:txBody>
                    <a:bodyPr/>
                    <a:lstStyle/>
                    <a:p>
                      <a:endParaRPr lang="fr-CA"/>
                    </a:p>
                  </a:txBody>
                  <a:tcPr/>
                </a:tc>
                <a:tc vMerge="1">
                  <a:txBody>
                    <a:bodyPr/>
                    <a:lstStyle/>
                    <a:p>
                      <a:endParaRPr lang="fr-CA"/>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84301">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956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842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71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144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627884">
                <a:tc>
                  <a:txBody>
                    <a:bodyPr/>
                    <a:lstStyle/>
                    <a:p>
                      <a:pPr algn="l" fontAlgn="ctr"/>
                      <a:r>
                        <a:rPr lang="fr-CA" sz="1100" b="0" i="0" u="none" strike="noStrike" dirty="0">
                          <a:solidFill>
                            <a:srgbClr val="595959"/>
                          </a:solidFill>
                          <a:effectLst/>
                          <a:latin typeface="Arial Narrow" panose="020B0606020202030204" pitchFamily="34" charset="0"/>
                        </a:rPr>
                        <a:t>amené certaines personnes à porter un regard différent sur vous (comme si vous étiez devenu(e) une autre personne à leurs yeux)</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33</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33</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34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04000">
                <a:tc>
                  <a:txBody>
                    <a:bodyPr/>
                    <a:lstStyle/>
                    <a:p>
                      <a:pPr algn="l" fontAlgn="ctr"/>
                      <a:r>
                        <a:rPr lang="fr-CA" sz="1100" b="0" i="0" u="none" strike="noStrike" dirty="0">
                          <a:solidFill>
                            <a:srgbClr val="595959"/>
                          </a:solidFill>
                          <a:effectLst/>
                          <a:latin typeface="Arial Narrow" panose="020B0606020202030204" pitchFamily="34" charset="0"/>
                        </a:rPr>
                        <a:t>vous a amené(e) à devenir/vous sentir isolé(e) des autres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E31836"/>
                          </a:solidFill>
                          <a:effectLst/>
                          <a:latin typeface="Arial Narrow" panose="020B0606020202030204" pitchFamily="34" charset="0"/>
                        </a:rPr>
                        <a:t>19</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26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00B0F0"/>
                          </a:solidFill>
                          <a:effectLst/>
                          <a:latin typeface="Arial Narrow" panose="020B0606020202030204" pitchFamily="34" charset="0"/>
                        </a:rPr>
                        <a:t>29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04000">
                <a:tc>
                  <a:txBody>
                    <a:bodyPr/>
                    <a:lstStyle/>
                    <a:p>
                      <a:pPr algn="l" fontAlgn="ctr"/>
                      <a:r>
                        <a:rPr lang="fr-CA" sz="1100" b="0" i="0" u="none" strike="noStrike" dirty="0">
                          <a:solidFill>
                            <a:srgbClr val="595959"/>
                          </a:solidFill>
                          <a:effectLst/>
                          <a:latin typeface="Arial Narrow" panose="020B0606020202030204" pitchFamily="34" charset="0"/>
                        </a:rPr>
                        <a:t>fait en sorte qu’on vous respecte davantage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18</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00B0F0"/>
                          </a:solidFill>
                          <a:effectLst/>
                          <a:latin typeface="Arial Narrow" panose="020B0606020202030204" pitchFamily="34" charset="0"/>
                        </a:rPr>
                        <a:t>18</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04000">
                <a:tc>
                  <a:txBody>
                    <a:bodyPr/>
                    <a:lstStyle/>
                    <a:p>
                      <a:pPr algn="l" fontAlgn="ctr"/>
                      <a:r>
                        <a:rPr lang="fr-CA" sz="1100" b="0" i="0" u="none" strike="noStrike" dirty="0">
                          <a:solidFill>
                            <a:srgbClr val="595959"/>
                          </a:solidFill>
                          <a:effectLst/>
                          <a:latin typeface="Arial Narrow" panose="020B0606020202030204" pitchFamily="34" charset="0"/>
                        </a:rPr>
                        <a:t>fait en sorte qu’on vous choisisse moins pour les activités de groupe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E31836"/>
                          </a:solidFill>
                          <a:effectLst/>
                          <a:latin typeface="Arial Narrow" panose="020B0606020202030204" pitchFamily="34" charset="0"/>
                        </a:rPr>
                        <a:t>11</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20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88000">
                <a:tc>
                  <a:txBody>
                    <a:bodyPr/>
                    <a:lstStyle/>
                    <a:p>
                      <a:pPr algn="l" fontAlgn="ctr"/>
                      <a:r>
                        <a:rPr lang="fr-CA" sz="1100" b="0" i="0" u="none" strike="noStrike" dirty="0" smtClean="0">
                          <a:solidFill>
                            <a:srgbClr val="595959"/>
                          </a:solidFill>
                          <a:effectLst/>
                          <a:latin typeface="Arial Narrow" panose="020B0606020202030204" pitchFamily="34" charset="0"/>
                        </a:rPr>
                        <a:t>Autre</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2</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88000">
                <a:tc>
                  <a:txBody>
                    <a:bodyPr/>
                    <a:lstStyle/>
                    <a:p>
                      <a:pPr algn="l" fontAlgn="ctr"/>
                      <a:r>
                        <a:rPr lang="fr-CA" sz="1100" b="0" i="0" u="none" strike="noStrike" dirty="0">
                          <a:solidFill>
                            <a:srgbClr val="595959"/>
                          </a:solidFill>
                          <a:effectLst/>
                          <a:latin typeface="Arial Narrow" panose="020B0606020202030204" pitchFamily="34" charset="0"/>
                        </a:rPr>
                        <a:t>Aucune de ces réactions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48</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49</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59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46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0" name="Titre 4"/>
          <p:cNvSpPr>
            <a:spLocks noGrp="1"/>
          </p:cNvSpPr>
          <p:nvPr>
            <p:ph type="title"/>
            <p:custDataLst>
              <p:tags r:id="rId4"/>
            </p:custDataLst>
          </p:nvPr>
        </p:nvSpPr>
        <p:spPr>
          <a:xfrm>
            <a:off x="558800" y="332656"/>
            <a:ext cx="5669384" cy="631545"/>
          </a:xfrm>
        </p:spPr>
        <p:txBody>
          <a:bodyPr/>
          <a:lstStyle/>
          <a:p>
            <a:r>
              <a:rPr lang="fr-CA" sz="2000" dirty="0" smtClean="0">
                <a:solidFill>
                  <a:srgbClr val="9BBB59"/>
                </a:solidFill>
              </a:rPr>
              <a:t>Réactions du milieu d’études au </a:t>
            </a:r>
            <a:r>
              <a:rPr lang="fr-CA" sz="2000" dirty="0" err="1" smtClean="0">
                <a:solidFill>
                  <a:srgbClr val="9BBB59"/>
                </a:solidFill>
              </a:rPr>
              <a:t>coming</a:t>
            </a:r>
            <a:r>
              <a:rPr lang="fr-CA" sz="2000" dirty="0" smtClean="0">
                <a:solidFill>
                  <a:srgbClr val="9BBB59"/>
                </a:solidFill>
              </a:rPr>
              <a:t>-out</a:t>
            </a:r>
            <a:r>
              <a:rPr lang="fr-CA" dirty="0" smtClean="0">
                <a:solidFill>
                  <a:srgbClr val="9BBB59"/>
                </a:solidFill>
              </a:rPr>
              <a:t/>
            </a:r>
            <a:br>
              <a:rPr lang="fr-CA" dirty="0" smtClean="0">
                <a:solidFill>
                  <a:srgbClr val="9BBB59"/>
                </a:solidFill>
              </a:rPr>
            </a:br>
            <a:endParaRPr lang="fr-CA" dirty="0"/>
          </a:p>
        </p:txBody>
      </p:sp>
      <p:sp>
        <p:nvSpPr>
          <p:cNvPr id="11" name="Rectangle 10"/>
          <p:cNvSpPr/>
          <p:nvPr>
            <p:custDataLst>
              <p:tags r:id="rId5"/>
            </p:custDataLst>
          </p:nvPr>
        </p:nvSpPr>
        <p:spPr>
          <a:xfrm>
            <a:off x="510159" y="783754"/>
            <a:ext cx="5961888"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répondants de moins de 55 ans ayant dévoilé leur </a:t>
            </a:r>
            <a:r>
              <a:rPr lang="fr-CA" sz="900" dirty="0">
                <a:solidFill>
                  <a:srgbClr val="9BBB59"/>
                </a:solidFill>
                <a:latin typeface="Arial" panose="020B0604020202020204" pitchFamily="34" charset="0"/>
                <a:cs typeface="Arial" panose="020B0604020202020204" pitchFamily="34" charset="0"/>
              </a:rPr>
              <a:t>orientation sexuelle / identité de genre à ces </a:t>
            </a:r>
            <a:r>
              <a:rPr lang="fr-CA" sz="900" dirty="0" smtClean="0">
                <a:solidFill>
                  <a:srgbClr val="9BBB59"/>
                </a:solidFill>
                <a:latin typeface="Arial" panose="020B0604020202020204" pitchFamily="34" charset="0"/>
                <a:cs typeface="Arial" panose="020B0604020202020204" pitchFamily="34" charset="0"/>
              </a:rPr>
              <a:t>personnes</a:t>
            </a:r>
            <a:endParaRPr lang="fr-CA" sz="900" dirty="0">
              <a:solidFill>
                <a:srgbClr val="000000"/>
              </a:solidFill>
              <a:latin typeface="Arial" panose="020B0604020202020204" pitchFamily="34" charset="0"/>
              <a:cs typeface="Arial" panose="020B0604020202020204" pitchFamily="34" charset="0"/>
            </a:endParaRPr>
          </a:p>
        </p:txBody>
      </p:sp>
      <p:sp>
        <p:nvSpPr>
          <p:cNvPr id="9" name="ZoneTexte 8"/>
          <p:cNvSpPr txBox="1"/>
          <p:nvPr>
            <p:custDataLst>
              <p:tags r:id="rId6"/>
            </p:custDataLst>
          </p:nvPr>
        </p:nvSpPr>
        <p:spPr>
          <a:xfrm>
            <a:off x="500202" y="6222504"/>
            <a:ext cx="7818207"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Q34. </a:t>
            </a:r>
            <a:r>
              <a:rPr lang="fr-CA" sz="900" dirty="0">
                <a:solidFill>
                  <a:srgbClr val="595959"/>
                </a:solidFill>
                <a:latin typeface="Arial" panose="020B0604020202020204" pitchFamily="34" charset="0"/>
                <a:cs typeface="Arial" panose="020B0604020202020204" pitchFamily="34" charset="0"/>
              </a:rPr>
              <a:t>Dans votre milieu scolaire/d’études, avez-vous l’impression que le fait d’avoir dévoilé votre orientation sexuelle/identité de genre  a :</a:t>
            </a:r>
          </a:p>
        </p:txBody>
      </p:sp>
    </p:spTree>
    <p:extLst>
      <p:ext uri="{BB962C8B-B14F-4D97-AF65-F5344CB8AC3E}">
        <p14:creationId xmlns:p14="http://schemas.microsoft.com/office/powerpoint/2010/main" val="198164701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29</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116632"/>
            <a:ext cx="5309344" cy="631545"/>
          </a:xfrm>
        </p:spPr>
        <p:txBody>
          <a:bodyPr/>
          <a:lstStyle/>
          <a:p>
            <a:r>
              <a:rPr lang="fr-CA" sz="2000" dirty="0">
                <a:solidFill>
                  <a:srgbClr val="9BBB59"/>
                </a:solidFill>
              </a:rPr>
              <a:t>Fréquence à laquelle des malaises sont ressentis dans l’entourage</a:t>
            </a: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2729731625"/>
              </p:ext>
            </p:extLst>
          </p:nvPr>
        </p:nvGraphicFramePr>
        <p:xfrm>
          <a:off x="539552" y="1213531"/>
          <a:ext cx="6338726" cy="4879763"/>
        </p:xfrm>
        <a:graphic>
          <a:graphicData uri="http://schemas.openxmlformats.org/drawingml/2006/table">
            <a:tbl>
              <a:tblPr firstRow="1" bandRow="1">
                <a:tableStyleId>{2D5ABB26-0587-4C30-8999-92F81FD0307C}</a:tableStyleId>
              </a:tblPr>
              <a:tblGrid>
                <a:gridCol w="2798667"/>
                <a:gridCol w="950804"/>
                <a:gridCol w="863085"/>
                <a:gridCol w="863085"/>
                <a:gridCol w="863085"/>
              </a:tblGrid>
              <a:tr h="424821">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hMerge="1">
                  <a:txBody>
                    <a:bodyPr/>
                    <a:lstStyle/>
                    <a:p>
                      <a:endParaRPr lang="fr-CA"/>
                    </a:p>
                  </a:txBody>
                  <a:tcPr/>
                </a:tc>
              </a:tr>
              <a:tr h="187376">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r>
              <a:tr h="601478">
                <a:tc vMerge="1">
                  <a:txBody>
                    <a:bodyPr/>
                    <a:lstStyle/>
                    <a:p>
                      <a:endParaRPr lang="fr-CA"/>
                    </a:p>
                  </a:txBody>
                  <a:tcPr/>
                </a:tc>
                <a:tc vMerge="1">
                  <a:txBody>
                    <a:bodyPr/>
                    <a:lstStyle/>
                    <a:p>
                      <a:endParaRPr lang="fr-CA"/>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50831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1100" b="1" i="0" u="none" strike="noStrike" dirty="0" smtClean="0">
                          <a:solidFill>
                            <a:srgbClr val="595959"/>
                          </a:solidFill>
                          <a:effectLst/>
                          <a:latin typeface="Arial Narrow" panose="020B0606020202030204" pitchFamily="34" charset="0"/>
                        </a:rPr>
                        <a:t>Votre famille (immédiate ou élargie)    </a:t>
                      </a:r>
                      <a:r>
                        <a:rPr lang="fr-CA" sz="1100" b="1" i="0" u="none" strike="noStrike" baseline="0" dirty="0" smtClean="0">
                          <a:solidFill>
                            <a:srgbClr val="595959"/>
                          </a:solidFill>
                          <a:effectLst/>
                          <a:latin typeface="Arial Narrow" panose="020B0606020202030204" pitchFamily="34" charset="0"/>
                        </a:rPr>
                        <a:t>                   </a:t>
                      </a:r>
                      <a:r>
                        <a:rPr lang="en-CA" sz="800" b="1" kern="1200" dirty="0" smtClean="0">
                          <a:solidFill>
                            <a:srgbClr val="7F7F7F"/>
                          </a:solidFill>
                          <a:latin typeface="Arial Narrow" panose="020B0606020202030204" pitchFamily="34" charset="0"/>
                          <a:ea typeface="+mn-ea"/>
                          <a:cs typeface="Arial" pitchFamily="34" charset="0"/>
                        </a:rPr>
                        <a:t>n=</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1419</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1291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92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163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51110">
                <a:tc>
                  <a:txBody>
                    <a:bodyPr/>
                    <a:lstStyle/>
                    <a:p>
                      <a:pPr algn="l" fontAlgn="ctr"/>
                      <a:r>
                        <a:rPr lang="fr-CA" sz="1100" b="0" i="0" u="none" strike="noStrike" dirty="0" smtClean="0">
                          <a:solidFill>
                            <a:srgbClr val="595959"/>
                          </a:solidFill>
                          <a:effectLst/>
                          <a:latin typeface="Arial Narrow" panose="020B0606020202030204" pitchFamily="34" charset="0"/>
                        </a:rPr>
                        <a:t>Souvent</a:t>
                      </a:r>
                      <a:r>
                        <a:rPr lang="fr-CA" sz="1100" b="0" i="0" u="none" strike="noStrike" baseline="0" dirty="0" smtClean="0">
                          <a:solidFill>
                            <a:srgbClr val="595959"/>
                          </a:solidFill>
                          <a:effectLst/>
                          <a:latin typeface="Arial Narrow" panose="020B0606020202030204" pitchFamily="34" charset="0"/>
                        </a:rPr>
                        <a:t> et </a:t>
                      </a:r>
                      <a:r>
                        <a:rPr lang="fr-CA" sz="1100" b="0" i="0" u="none" strike="noStrike" dirty="0" smtClean="0">
                          <a:solidFill>
                            <a:srgbClr val="595959"/>
                          </a:solidFill>
                          <a:effectLst/>
                          <a:latin typeface="Arial Narrow" panose="020B0606020202030204" pitchFamily="34" charset="0"/>
                        </a:rPr>
                        <a:t>à </a:t>
                      </a:r>
                      <a:r>
                        <a:rPr lang="fr-CA" sz="1100" b="0" i="0" u="none" strike="noStrike" dirty="0">
                          <a:solidFill>
                            <a:srgbClr val="595959"/>
                          </a:solidFill>
                          <a:effectLst/>
                          <a:latin typeface="Arial Narrow" panose="020B0606020202030204" pitchFamily="34" charset="0"/>
                        </a:rPr>
                        <a:t>l'occasion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62</a:t>
                      </a: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E31836"/>
                          </a:solidFill>
                          <a:effectLst/>
                          <a:latin typeface="Arial Narrow" panose="020B0606020202030204" pitchFamily="34" charset="0"/>
                        </a:rPr>
                        <a:t>62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61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73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5111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1100" b="1" i="0" u="none" strike="noStrike" dirty="0" smtClean="0">
                          <a:solidFill>
                            <a:srgbClr val="595959"/>
                          </a:solidFill>
                          <a:effectLst/>
                          <a:latin typeface="Arial Narrow" panose="020B0606020202030204" pitchFamily="34" charset="0"/>
                        </a:rPr>
                        <a:t>Votre milieu scolaire/d’études                             </a:t>
                      </a:r>
                      <a:r>
                        <a:rPr lang="fr-CA" sz="1100" b="1" i="0" u="none" strike="noStrike" baseline="0" dirty="0" smtClean="0">
                          <a:solidFill>
                            <a:srgbClr val="595959"/>
                          </a:solidFill>
                          <a:effectLst/>
                          <a:latin typeface="Arial Narrow" panose="020B0606020202030204" pitchFamily="34" charset="0"/>
                        </a:rPr>
                        <a:t> </a:t>
                      </a:r>
                      <a:r>
                        <a:rPr lang="fr-CA" sz="1100" b="1" i="0" u="none" strike="noStrike" dirty="0" smtClean="0">
                          <a:solidFill>
                            <a:srgbClr val="595959"/>
                          </a:solidFill>
                          <a:effectLst/>
                          <a:latin typeface="Arial Narrow" panose="020B0606020202030204" pitchFamily="34" charset="0"/>
                        </a:rPr>
                        <a:t>  </a:t>
                      </a:r>
                      <a:r>
                        <a:rPr lang="en-CA" sz="800" b="1" kern="1200" dirty="0" smtClean="0">
                          <a:solidFill>
                            <a:srgbClr val="7F7F7F"/>
                          </a:solidFill>
                          <a:latin typeface="Arial Narrow" panose="020B0606020202030204" pitchFamily="34" charset="0"/>
                          <a:ea typeface="+mn-ea"/>
                          <a:cs typeface="Arial" pitchFamily="34" charset="0"/>
                        </a:rPr>
                        <a:t>n=</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956</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842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71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144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51110">
                <a:tc>
                  <a:txBody>
                    <a:bodyPr/>
                    <a:lstStyle/>
                    <a:p>
                      <a:pPr algn="l" fontAlgn="ctr"/>
                      <a:r>
                        <a:rPr lang="fr-CA" sz="1100" b="0" i="0" u="none" strike="noStrike" dirty="0" smtClean="0">
                          <a:solidFill>
                            <a:srgbClr val="595959"/>
                          </a:solidFill>
                          <a:effectLst/>
                          <a:latin typeface="Arial Narrow" panose="020B0606020202030204" pitchFamily="34" charset="0"/>
                        </a:rPr>
                        <a:t>Souvent</a:t>
                      </a:r>
                      <a:r>
                        <a:rPr lang="fr-CA" sz="1100" b="0" i="0" u="none" strike="noStrike" baseline="0" dirty="0" smtClean="0">
                          <a:solidFill>
                            <a:srgbClr val="595959"/>
                          </a:solidFill>
                          <a:effectLst/>
                          <a:latin typeface="Arial Narrow" panose="020B0606020202030204" pitchFamily="34" charset="0"/>
                        </a:rPr>
                        <a:t> et </a:t>
                      </a:r>
                      <a:r>
                        <a:rPr lang="fr-CA" sz="1100" b="0" i="0" u="none" strike="noStrike" dirty="0" smtClean="0">
                          <a:solidFill>
                            <a:srgbClr val="595959"/>
                          </a:solidFill>
                          <a:effectLst/>
                          <a:latin typeface="Arial Narrow" panose="020B0606020202030204" pitchFamily="34" charset="0"/>
                        </a:rPr>
                        <a:t>à l'occasion</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39</a:t>
                      </a: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595959"/>
                          </a:solidFill>
                          <a:effectLst/>
                          <a:latin typeface="Arial Narrow" panose="020B0606020202030204" pitchFamily="34" charset="0"/>
                          <a:ea typeface="+mn-ea"/>
                          <a:cs typeface="+mn-cs"/>
                        </a:rPr>
                        <a:t>38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46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42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5111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1100" b="1" i="0" u="none" strike="noStrike" dirty="0" smtClean="0">
                          <a:solidFill>
                            <a:srgbClr val="595959"/>
                          </a:solidFill>
                          <a:effectLst/>
                          <a:latin typeface="Arial Narrow" panose="020B0606020202030204" pitchFamily="34" charset="0"/>
                        </a:rPr>
                        <a:t>Votre milieu de travail     </a:t>
                      </a:r>
                      <a:r>
                        <a:rPr lang="fr-CA" sz="1100" b="1" i="0" u="none" strike="noStrike" baseline="0" dirty="0" smtClean="0">
                          <a:solidFill>
                            <a:srgbClr val="595959"/>
                          </a:solidFill>
                          <a:effectLst/>
                          <a:latin typeface="Arial Narrow" panose="020B0606020202030204" pitchFamily="34" charset="0"/>
                        </a:rPr>
                        <a:t> </a:t>
                      </a:r>
                      <a:r>
                        <a:rPr lang="fr-CA" sz="1100" b="1" i="0" u="none" strike="noStrike" dirty="0" smtClean="0">
                          <a:solidFill>
                            <a:srgbClr val="595959"/>
                          </a:solidFill>
                          <a:effectLst/>
                          <a:latin typeface="Arial Narrow" panose="020B0606020202030204" pitchFamily="34" charset="0"/>
                        </a:rPr>
                        <a:t>                                        </a:t>
                      </a:r>
                      <a:r>
                        <a:rPr lang="en-CA" sz="800" b="1" kern="1200" dirty="0" smtClean="0">
                          <a:solidFill>
                            <a:srgbClr val="7F7F7F"/>
                          </a:solidFill>
                          <a:latin typeface="Arial Narrow" panose="020B0606020202030204" pitchFamily="34" charset="0"/>
                          <a:ea typeface="+mn-ea"/>
                          <a:cs typeface="Arial" pitchFamily="34" charset="0"/>
                        </a:rPr>
                        <a:t>n=</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776</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701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35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96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51110">
                <a:tc>
                  <a:txBody>
                    <a:bodyPr/>
                    <a:lstStyle/>
                    <a:p>
                      <a:pPr algn="l" fontAlgn="ctr"/>
                      <a:r>
                        <a:rPr lang="fr-CA" sz="1100" b="0" i="0" u="none" strike="noStrike" dirty="0" smtClean="0">
                          <a:solidFill>
                            <a:srgbClr val="595959"/>
                          </a:solidFill>
                          <a:effectLst/>
                          <a:latin typeface="Arial Narrow" panose="020B0606020202030204" pitchFamily="34" charset="0"/>
                        </a:rPr>
                        <a:t>Souvent</a:t>
                      </a:r>
                      <a:r>
                        <a:rPr lang="fr-CA" sz="1100" b="0" i="0" u="none" strike="noStrike" baseline="0" dirty="0" smtClean="0">
                          <a:solidFill>
                            <a:srgbClr val="595959"/>
                          </a:solidFill>
                          <a:effectLst/>
                          <a:latin typeface="Arial Narrow" panose="020B0606020202030204" pitchFamily="34" charset="0"/>
                        </a:rPr>
                        <a:t> et </a:t>
                      </a:r>
                      <a:r>
                        <a:rPr lang="fr-CA" sz="1100" b="0" i="0" u="none" strike="noStrike" dirty="0" smtClean="0">
                          <a:solidFill>
                            <a:srgbClr val="595959"/>
                          </a:solidFill>
                          <a:effectLst/>
                          <a:latin typeface="Arial Narrow" panose="020B0606020202030204" pitchFamily="34" charset="0"/>
                        </a:rPr>
                        <a:t>à l'occasion</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32</a:t>
                      </a: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31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40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5111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1100" b="1" i="0" u="none" strike="noStrike" dirty="0" smtClean="0">
                          <a:solidFill>
                            <a:srgbClr val="595959"/>
                          </a:solidFill>
                          <a:effectLst/>
                          <a:latin typeface="Arial Narrow" panose="020B0606020202030204" pitchFamily="34" charset="0"/>
                        </a:rPr>
                        <a:t>Votre cercle d’amis   </a:t>
                      </a:r>
                      <a:r>
                        <a:rPr lang="fr-CA" sz="1100" b="1" i="0" u="none" strike="noStrike" baseline="0" dirty="0" smtClean="0">
                          <a:solidFill>
                            <a:srgbClr val="595959"/>
                          </a:solidFill>
                          <a:effectLst/>
                          <a:latin typeface="Arial Narrow" panose="020B0606020202030204" pitchFamily="34" charset="0"/>
                        </a:rPr>
                        <a:t> </a:t>
                      </a:r>
                      <a:r>
                        <a:rPr lang="fr-CA" sz="1100" b="1" i="0" u="none" strike="noStrike" dirty="0" smtClean="0">
                          <a:solidFill>
                            <a:srgbClr val="595959"/>
                          </a:solidFill>
                          <a:effectLst/>
                          <a:latin typeface="Arial Narrow" panose="020B0606020202030204" pitchFamily="34" charset="0"/>
                        </a:rPr>
                        <a:t>                                               </a:t>
                      </a:r>
                      <a:r>
                        <a:rPr lang="en-CA" sz="800" b="1" kern="1200" dirty="0" smtClean="0">
                          <a:solidFill>
                            <a:srgbClr val="7F7F7F"/>
                          </a:solidFill>
                          <a:latin typeface="Arial Narrow" panose="020B0606020202030204" pitchFamily="34" charset="0"/>
                          <a:ea typeface="+mn-ea"/>
                          <a:cs typeface="Arial" pitchFamily="34" charset="0"/>
                        </a:rPr>
                        <a:t>n=</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1513</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1359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95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595959"/>
                          </a:solidFill>
                          <a:effectLst/>
                          <a:latin typeface="Arial Narrow" panose="020B0606020202030204" pitchFamily="34" charset="0"/>
                        </a:rPr>
                        <a:t>196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51110">
                <a:tc>
                  <a:txBody>
                    <a:bodyPr/>
                    <a:lstStyle/>
                    <a:p>
                      <a:pPr algn="l" fontAlgn="ctr"/>
                      <a:r>
                        <a:rPr lang="fr-CA" sz="1100" b="0" i="0" u="none" strike="noStrike" dirty="0" smtClean="0">
                          <a:solidFill>
                            <a:srgbClr val="595959"/>
                          </a:solidFill>
                          <a:effectLst/>
                          <a:latin typeface="Arial Narrow" panose="020B0606020202030204" pitchFamily="34" charset="0"/>
                        </a:rPr>
                        <a:t>Souvent</a:t>
                      </a:r>
                      <a:r>
                        <a:rPr lang="fr-CA" sz="1100" b="0" i="0" u="none" strike="noStrike" baseline="0" dirty="0" smtClean="0">
                          <a:solidFill>
                            <a:srgbClr val="595959"/>
                          </a:solidFill>
                          <a:effectLst/>
                          <a:latin typeface="Arial Narrow" panose="020B0606020202030204" pitchFamily="34" charset="0"/>
                        </a:rPr>
                        <a:t> et </a:t>
                      </a:r>
                      <a:r>
                        <a:rPr lang="fr-CA" sz="1100" b="0" i="0" u="none" strike="noStrike" dirty="0" smtClean="0">
                          <a:solidFill>
                            <a:srgbClr val="595959"/>
                          </a:solidFill>
                          <a:effectLst/>
                          <a:latin typeface="Arial Narrow" panose="020B0606020202030204" pitchFamily="34" charset="0"/>
                        </a:rPr>
                        <a:t>à l'occasion</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22</a:t>
                      </a: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595959"/>
                          </a:solidFill>
                          <a:effectLst/>
                          <a:latin typeface="Arial Narrow" panose="020B0606020202030204" pitchFamily="34" charset="0"/>
                          <a:ea typeface="+mn-ea"/>
                          <a:cs typeface="+mn-cs"/>
                        </a:rPr>
                        <a:t>21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32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7" name="ZoneTexte 6"/>
          <p:cNvSpPr txBox="1"/>
          <p:nvPr>
            <p:custDataLst>
              <p:tags r:id="rId5"/>
            </p:custDataLst>
          </p:nvPr>
        </p:nvSpPr>
        <p:spPr>
          <a:xfrm>
            <a:off x="500202" y="6251980"/>
            <a:ext cx="7818207" cy="230832"/>
          </a:xfrm>
          <a:prstGeom prst="rect">
            <a:avLst/>
          </a:prstGeom>
        </p:spPr>
        <p:txBody>
          <a:bodyPr>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Q26. Vous est-il arrivé de ressentir que votre orientation sexuelle/identité de genre créait des malaises dans...</a:t>
            </a:r>
          </a:p>
        </p:txBody>
      </p:sp>
      <p:sp>
        <p:nvSpPr>
          <p:cNvPr id="9" name="Rectangle 8"/>
          <p:cNvSpPr/>
          <p:nvPr>
            <p:custDataLst>
              <p:tags r:id="rId6"/>
            </p:custDataLst>
          </p:nvPr>
        </p:nvSpPr>
        <p:spPr>
          <a:xfrm>
            <a:off x="478260" y="804813"/>
            <a:ext cx="5923416"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a:t>
            </a:r>
            <a:r>
              <a:rPr lang="fr-CA" sz="900" dirty="0" smtClean="0">
                <a:solidFill>
                  <a:srgbClr val="9BBB59"/>
                </a:solidFill>
                <a:latin typeface="Arial" panose="020B0604020202020204" pitchFamily="34" charset="0"/>
                <a:cs typeface="Arial" panose="020B0604020202020204" pitchFamily="34" charset="0"/>
              </a:rPr>
              <a:t>: répondants de moins de 55 ans ayant dévoilé </a:t>
            </a:r>
            <a:r>
              <a:rPr lang="fr-CA" sz="900" dirty="0">
                <a:solidFill>
                  <a:srgbClr val="9BBB59"/>
                </a:solidFill>
                <a:latin typeface="Arial" panose="020B0604020202020204" pitchFamily="34" charset="0"/>
                <a:cs typeface="Arial" panose="020B0604020202020204" pitchFamily="34" charset="0"/>
              </a:rPr>
              <a:t>leur orientation sexuelle / identité de genre à ces </a:t>
            </a:r>
            <a:r>
              <a:rPr lang="fr-CA" sz="900" dirty="0" smtClean="0">
                <a:solidFill>
                  <a:srgbClr val="9BBB59"/>
                </a:solidFill>
                <a:latin typeface="Arial" panose="020B0604020202020204" pitchFamily="34" charset="0"/>
                <a:cs typeface="Arial" panose="020B0604020202020204" pitchFamily="34" charset="0"/>
              </a:rPr>
              <a:t>personnes</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074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fr-CA" dirty="0" smtClean="0">
                <a:solidFill>
                  <a:srgbClr val="9BBB59"/>
                </a:solidFill>
              </a:rPr>
              <a:t>Préambule</a:t>
            </a:r>
            <a:endParaRPr lang="fr-CA" dirty="0">
              <a:solidFill>
                <a:srgbClr val="9BBB59"/>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3</a:t>
            </a:fld>
            <a:endParaRPr lang="en-CA">
              <a:solidFill>
                <a:srgbClr val="000000">
                  <a:tint val="75000"/>
                </a:srgbClr>
              </a:solidFill>
            </a:endParaRPr>
          </a:p>
        </p:txBody>
      </p:sp>
      <p:sp>
        <p:nvSpPr>
          <p:cNvPr id="7" name="Espace réservé du contenu 6"/>
          <p:cNvSpPr>
            <a:spLocks noGrp="1"/>
          </p:cNvSpPr>
          <p:nvPr>
            <p:ph type="body" sz="quarter" idx="13"/>
            <p:custDataLst>
              <p:tags r:id="rId3"/>
            </p:custDataLst>
          </p:nvPr>
        </p:nvSpPr>
        <p:spPr/>
        <p:txBody>
          <a:bodyPr>
            <a:normAutofit/>
          </a:bodyPr>
          <a:lstStyle/>
          <a:p>
            <a:r>
              <a:rPr lang="fr-CA" sz="1200" b="0" dirty="0" smtClean="0"/>
              <a:t>La </a:t>
            </a:r>
            <a:r>
              <a:rPr lang="fr-CA" sz="1200" b="0" i="1" dirty="0" smtClean="0"/>
              <a:t>Fondation Jasmin Roy</a:t>
            </a:r>
            <a:r>
              <a:rPr lang="fr-CA" sz="1200" b="0" dirty="0" smtClean="0"/>
              <a:t> a mandaté CROP pour réaliser un sondage permettant de faire le point sur certaines réalités de vie, ainsi que de connaître les valeurs et besoins des membres des communautés LGBT du Canada.</a:t>
            </a:r>
          </a:p>
          <a:p>
            <a:r>
              <a:rPr lang="fr-CA" sz="1200" dirty="0" smtClean="0"/>
              <a:t>Ce </a:t>
            </a:r>
            <a:r>
              <a:rPr lang="fr-CA" sz="1200" dirty="0"/>
              <a:t>projet a été rendu possible grâce à la contribution du ministère de la </a:t>
            </a:r>
            <a:r>
              <a:rPr lang="fr-CA" sz="1200" dirty="0" smtClean="0"/>
              <a:t>Justice du Québec</a:t>
            </a:r>
            <a:r>
              <a:rPr lang="fr-CA" sz="1200" dirty="0"/>
              <a:t> </a:t>
            </a:r>
            <a:r>
              <a:rPr lang="fr-CA" sz="1200" dirty="0" smtClean="0"/>
              <a:t>dans </a:t>
            </a:r>
            <a:r>
              <a:rPr lang="fr-CA" sz="1200" dirty="0"/>
              <a:t>le cadre du programme Lutte contre l’homophobie, de la Banque RBC, de la Ville de Montréal, du g</a:t>
            </a:r>
            <a:r>
              <a:rPr lang="fr-CA" sz="1200" dirty="0" smtClean="0"/>
              <a:t>ouvernement du Canada, du gouvernement du Nouveau-Brunswick et </a:t>
            </a:r>
            <a:r>
              <a:rPr lang="fr-CA" sz="1200" dirty="0"/>
              <a:t>du </a:t>
            </a:r>
            <a:r>
              <a:rPr lang="fr-CA" sz="1200" dirty="0" smtClean="0"/>
              <a:t>gouvernement </a:t>
            </a:r>
            <a:r>
              <a:rPr lang="fr-CA" sz="1200" dirty="0"/>
              <a:t>de la </a:t>
            </a:r>
            <a:r>
              <a:rPr lang="fr-CA" sz="1200" dirty="0" smtClean="0"/>
              <a:t>Nouvelle-Écosse.</a:t>
            </a:r>
            <a:endParaRPr lang="fr-CA" sz="1200" dirty="0"/>
          </a:p>
          <a:p>
            <a:r>
              <a:rPr lang="fr-CA" sz="1200" b="0" dirty="0" smtClean="0"/>
              <a:t>Un rapport général des résultats illustrant notamment les différences selon l’âge, l’orientation sexuelle, l’identité de genre et la région a été produit, dans lequel apparaît également la méthodologie détaillée de l’étude.</a:t>
            </a:r>
          </a:p>
          <a:p>
            <a:r>
              <a:rPr lang="fr-CA" sz="1200" b="0" dirty="0" smtClean="0"/>
              <a:t>Le présent document vise à faire ressortir la réalité particulière des personnes LGBT appartenant à des groupes ethnoculturels. Pour ce faire, nous avons analysé les résultats </a:t>
            </a:r>
            <a:r>
              <a:rPr lang="fr-CA" sz="1200" b="0" dirty="0"/>
              <a:t>e</a:t>
            </a:r>
            <a:r>
              <a:rPr lang="fr-CA" sz="1200" b="0" dirty="0" smtClean="0"/>
              <a:t>n comparant les réponses des répondants ayant une origine ethnique « visible » à celles des répondants de type caucasien.</a:t>
            </a:r>
          </a:p>
          <a:p>
            <a:r>
              <a:rPr lang="fr-CA" sz="1200" b="0" dirty="0" smtClean="0"/>
              <a:t>Seuls les résultats des questions présentant les différences les plus marquantes entre </a:t>
            </a:r>
            <a:r>
              <a:rPr lang="fr-CA" sz="1200" b="0" dirty="0"/>
              <a:t>répondants ayant une origine ethnique « visible » à celles des répondants de type caucasien </a:t>
            </a:r>
            <a:r>
              <a:rPr lang="fr-CA" sz="1200" b="0" dirty="0" smtClean="0"/>
              <a:t>sont présentés dans ce rapport, l’ensemble des résultats du sondage étant présentés dans le rapport général mentionné ci-dessus.</a:t>
            </a:r>
          </a:p>
          <a:p>
            <a:r>
              <a:rPr lang="fr-CA" sz="1200" b="0" dirty="0" smtClean="0"/>
              <a:t>L’origine ethnique des répondants a été identifiée à l’aide de la question présentée en page suivante. </a:t>
            </a:r>
          </a:p>
        </p:txBody>
      </p:sp>
      <p:sp>
        <p:nvSpPr>
          <p:cNvPr id="5" name="Espace réservé du pied de page 2"/>
          <p:cNvSpPr>
            <a:spLocks noGrp="1"/>
          </p:cNvSpPr>
          <p:nvPr>
            <p:ph type="ftr" sz="quarter" idx="11"/>
            <p:custDataLst>
              <p:tags r:id="rId4"/>
            </p:custDataLst>
          </p:nvPr>
        </p:nvSpPr>
        <p:spPr>
          <a:xfrm>
            <a:off x="558800" y="6494247"/>
            <a:ext cx="2560638" cy="238379"/>
          </a:xfrm>
        </p:spPr>
        <p:txBody>
          <a:bodyPr/>
          <a:lstStyle/>
          <a:p>
            <a:r>
              <a:rPr lang="en-CA" dirty="0" smtClean="0">
                <a:solidFill>
                  <a:srgbClr val="000000">
                    <a:tint val="75000"/>
                  </a:srgbClr>
                </a:solidFill>
              </a:rPr>
              <a:t>CROP</a:t>
            </a:r>
            <a:endParaRPr lang="en-CA" dirty="0">
              <a:solidFill>
                <a:srgbClr val="000000">
                  <a:tint val="75000"/>
                </a:srgbClr>
              </a:solidFill>
            </a:endParaRPr>
          </a:p>
        </p:txBody>
      </p:sp>
    </p:spTree>
    <p:extLst>
      <p:ext uri="{BB962C8B-B14F-4D97-AF65-F5344CB8AC3E}">
        <p14:creationId xmlns:p14="http://schemas.microsoft.com/office/powerpoint/2010/main" val="21999647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30</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16268" y="116632"/>
            <a:ext cx="6533480" cy="631545"/>
          </a:xfrm>
        </p:spPr>
        <p:txBody>
          <a:bodyPr/>
          <a:lstStyle/>
          <a:p>
            <a:r>
              <a:rPr lang="fr-CA" sz="2000" dirty="0">
                <a:solidFill>
                  <a:srgbClr val="9BBB59"/>
                </a:solidFill>
              </a:rPr>
              <a:t>Sources de support les plus bénéfiques </a:t>
            </a: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4214385931"/>
              </p:ext>
            </p:extLst>
          </p:nvPr>
        </p:nvGraphicFramePr>
        <p:xfrm>
          <a:off x="500202" y="1268759"/>
          <a:ext cx="6529049" cy="4786157"/>
        </p:xfrm>
        <a:graphic>
          <a:graphicData uri="http://schemas.openxmlformats.org/drawingml/2006/table">
            <a:tbl>
              <a:tblPr firstRow="1" bandRow="1">
                <a:tableStyleId>{2D5ABB26-0587-4C30-8999-92F81FD0307C}</a:tableStyleId>
              </a:tblPr>
              <a:tblGrid>
                <a:gridCol w="3529539"/>
                <a:gridCol w="744728"/>
                <a:gridCol w="751594"/>
                <a:gridCol w="751594"/>
                <a:gridCol w="751594"/>
              </a:tblGrid>
              <a:tr h="19115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TlToBr w="12700" cmpd="sng">
                      <a:noFill/>
                      <a:prstDash val="solid"/>
                    </a:lnTlToBr>
                    <a:lnBlToTr w="12700" cmpd="sng">
                      <a:noFill/>
                      <a:prstDash val="solid"/>
                    </a:lnBlToTr>
                  </a:tcPr>
                </a:tc>
                <a:tc rowSpan="2"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tc>
                <a:tc rowSpan="2" hMerge="1">
                  <a:txBody>
                    <a:bodyPr/>
                    <a:lstStyle/>
                    <a:p>
                      <a:endParaRPr lang="fr-CA"/>
                    </a:p>
                  </a:txBody>
                  <a:tcPr/>
                </a:tc>
              </a:tr>
              <a:tr h="0">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r>
              <a:tr h="431859">
                <a:tc vMerge="1">
                  <a:txBody>
                    <a:bodyPr/>
                    <a:lstStyle/>
                    <a:p>
                      <a:endParaRPr lang="fr-CA"/>
                    </a:p>
                  </a:txBody>
                  <a:tcPr/>
                </a:tc>
                <a:tc vMerge="1">
                  <a:txBody>
                    <a:bodyPr/>
                    <a:lstStyle/>
                    <a:p>
                      <a:endParaRPr lang="fr-CA" dirty="0"/>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91159">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1771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1563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109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257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216000">
                <a:tc>
                  <a:txBody>
                    <a:bodyPr/>
                    <a:lstStyle/>
                    <a:p>
                      <a:pPr algn="l" fontAlgn="ctr"/>
                      <a:r>
                        <a:rPr lang="fr-CA" sz="1000" b="0" i="0" u="none" strike="noStrike" dirty="0">
                          <a:solidFill>
                            <a:srgbClr val="595959"/>
                          </a:solidFill>
                          <a:effectLst/>
                          <a:latin typeface="Arial Narrow" panose="020B0606020202030204" pitchFamily="34" charset="0"/>
                        </a:rPr>
                        <a:t>Amis/connaissances ayant vécu un processus similaire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62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595959"/>
                          </a:solidFill>
                          <a:effectLst/>
                          <a:latin typeface="Arial Narrow" panose="020B0606020202030204" pitchFamily="34" charset="0"/>
                          <a:ea typeface="+mn-ea"/>
                          <a:cs typeface="+mn-cs"/>
                        </a:rPr>
                        <a:t>63</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63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56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algn="l" fontAlgn="ctr"/>
                      <a:r>
                        <a:rPr lang="fr-CA" sz="1000" b="0" i="0" u="none" strike="noStrike" dirty="0">
                          <a:solidFill>
                            <a:srgbClr val="595959"/>
                          </a:solidFill>
                          <a:effectLst/>
                          <a:latin typeface="Arial Narrow" panose="020B0606020202030204" pitchFamily="34" charset="0"/>
                        </a:rPr>
                        <a:t>Sites internet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44</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41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44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algn="l" fontAlgn="ctr"/>
                      <a:r>
                        <a:rPr lang="fr-CA" sz="1000" b="0" i="0" u="none" strike="noStrike" dirty="0">
                          <a:solidFill>
                            <a:srgbClr val="595959"/>
                          </a:solidFill>
                          <a:effectLst/>
                          <a:latin typeface="Arial Narrow" panose="020B0606020202030204" pitchFamily="34" charset="0"/>
                        </a:rPr>
                        <a:t>Films ou séries télévisées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38</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38</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33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39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algn="l" fontAlgn="ctr"/>
                      <a:r>
                        <a:rPr lang="fr-CA" sz="1000" b="0" i="0" u="none" strike="noStrike" dirty="0">
                          <a:solidFill>
                            <a:srgbClr val="595959"/>
                          </a:solidFill>
                          <a:effectLst/>
                          <a:latin typeface="Arial Narrow" panose="020B0606020202030204" pitchFamily="34" charset="0"/>
                        </a:rPr>
                        <a:t>Réseaux sociaux</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38</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a:solidFill>
                            <a:srgbClr val="E31836"/>
                          </a:solidFill>
                          <a:effectLst/>
                          <a:latin typeface="Arial Narrow" panose="020B0606020202030204" pitchFamily="34" charset="0"/>
                        </a:rPr>
                        <a:t>38</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595959"/>
                          </a:solidFill>
                          <a:effectLst/>
                          <a:latin typeface="Arial Narrow" panose="020B0606020202030204" pitchFamily="34" charset="0"/>
                          <a:ea typeface="+mn-ea"/>
                          <a:cs typeface="+mn-cs"/>
                        </a:rPr>
                        <a:t>41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48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algn="l" fontAlgn="ctr"/>
                      <a:r>
                        <a:rPr lang="fr-CA" sz="1000" b="0" i="0" u="none" strike="noStrike" dirty="0">
                          <a:solidFill>
                            <a:srgbClr val="595959"/>
                          </a:solidFill>
                          <a:effectLst/>
                          <a:latin typeface="Arial Narrow" panose="020B0606020202030204" pitchFamily="34" charset="0"/>
                        </a:rPr>
                        <a:t>Amis/connaissances n’ayant pas vécu un processus similaire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36</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00B0F0"/>
                          </a:solidFill>
                          <a:effectLst/>
                          <a:latin typeface="Arial Narrow" panose="020B0606020202030204" pitchFamily="34" charset="0"/>
                        </a:rPr>
                        <a:t>39</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39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28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algn="l" fontAlgn="ctr"/>
                      <a:r>
                        <a:rPr lang="fr-CA" sz="1000" b="0" i="0" u="none" strike="noStrike" dirty="0">
                          <a:solidFill>
                            <a:srgbClr val="595959"/>
                          </a:solidFill>
                          <a:effectLst/>
                          <a:latin typeface="Arial Narrow" panose="020B0606020202030204" pitchFamily="34" charset="0"/>
                        </a:rPr>
                        <a:t>Accès à des ressources communautaires </a:t>
                      </a:r>
                      <a:r>
                        <a:rPr lang="fr-CA" sz="1000" b="0" i="0" u="none" strike="noStrike" dirty="0" err="1">
                          <a:solidFill>
                            <a:srgbClr val="595959"/>
                          </a:solidFill>
                          <a:effectLst/>
                          <a:latin typeface="Arial Narrow" panose="020B0606020202030204" pitchFamily="34" charset="0"/>
                        </a:rPr>
                        <a:t>LGBTQ</a:t>
                      </a:r>
                      <a:endParaRPr lang="fr-CA" sz="10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29</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a:solidFill>
                            <a:srgbClr val="E31836"/>
                          </a:solidFill>
                          <a:effectLst/>
                          <a:latin typeface="Arial Narrow" panose="020B0606020202030204" pitchFamily="34" charset="0"/>
                        </a:rPr>
                        <a:t>26</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29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45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algn="l" fontAlgn="ctr"/>
                      <a:r>
                        <a:rPr lang="fr-CA" sz="1000" b="0" i="0" u="none" strike="noStrike" dirty="0">
                          <a:solidFill>
                            <a:srgbClr val="595959"/>
                          </a:solidFill>
                          <a:effectLst/>
                          <a:latin typeface="Arial Narrow" panose="020B0606020202030204" pitchFamily="34" charset="0"/>
                        </a:rPr>
                        <a:t>Famille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26</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27</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19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algn="l" fontAlgn="ctr"/>
                      <a:r>
                        <a:rPr lang="fr-CA" sz="1000" b="0" i="0" u="none" strike="noStrike" dirty="0">
                          <a:solidFill>
                            <a:srgbClr val="595959"/>
                          </a:solidFill>
                          <a:effectLst/>
                          <a:latin typeface="Arial Narrow" panose="020B0606020202030204" pitchFamily="34" charset="0"/>
                        </a:rPr>
                        <a:t>Livres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25</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595959"/>
                          </a:solidFill>
                          <a:effectLst/>
                          <a:latin typeface="Arial Narrow" panose="020B0606020202030204" pitchFamily="34" charset="0"/>
                          <a:ea typeface="+mn-ea"/>
                          <a:cs typeface="+mn-cs"/>
                        </a:rPr>
                        <a:t>25</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31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00B0F0"/>
                          </a:solidFill>
                          <a:effectLst/>
                          <a:latin typeface="Arial Narrow" panose="020B0606020202030204" pitchFamily="34" charset="0"/>
                        </a:rPr>
                        <a:t>33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algn="l" fontAlgn="ctr"/>
                      <a:r>
                        <a:rPr lang="fr-CA" sz="1000" b="0" i="0" u="none" strike="noStrike" dirty="0">
                          <a:solidFill>
                            <a:srgbClr val="595959"/>
                          </a:solidFill>
                          <a:effectLst/>
                          <a:latin typeface="Arial Narrow" panose="020B0606020202030204" pitchFamily="34" charset="0"/>
                        </a:rPr>
                        <a:t>Rencontres ou activités organisées par des regroupements ou organismes d'aide locaux/régionaux</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14</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a:solidFill>
                            <a:srgbClr val="E31836"/>
                          </a:solidFill>
                          <a:effectLst/>
                          <a:latin typeface="Arial Narrow" panose="020B0606020202030204" pitchFamily="34" charset="0"/>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16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27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algn="l" fontAlgn="ctr"/>
                      <a:r>
                        <a:rPr lang="fr-CA" sz="1000" b="0" i="0" u="none" strike="noStrike" dirty="0">
                          <a:solidFill>
                            <a:srgbClr val="595959"/>
                          </a:solidFill>
                          <a:effectLst/>
                          <a:latin typeface="Arial Narrow" panose="020B0606020202030204" pitchFamily="34" charset="0"/>
                        </a:rPr>
                        <a:t>Psychologue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13</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13</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a:solidFill>
                            <a:srgbClr val="E31836"/>
                          </a:solidFill>
                          <a:effectLst/>
                          <a:latin typeface="Arial Narrow" panose="020B0606020202030204" pitchFamily="34" charset="0"/>
                        </a:rPr>
                        <a:t>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15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algn="l" fontAlgn="ctr"/>
                      <a:r>
                        <a:rPr lang="fr-CA" sz="1000" b="0" i="0" u="none" strike="noStrike" dirty="0">
                          <a:solidFill>
                            <a:srgbClr val="595959"/>
                          </a:solidFill>
                          <a:effectLst/>
                          <a:latin typeface="Arial Narrow" panose="020B0606020202030204" pitchFamily="34" charset="0"/>
                        </a:rPr>
                        <a:t>Services d’écoute par clavardage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8</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9</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algn="l" fontAlgn="ctr"/>
                      <a:r>
                        <a:rPr lang="fr-CA" sz="1000" b="0" i="0" u="none" strike="noStrike" dirty="0">
                          <a:solidFill>
                            <a:srgbClr val="595959"/>
                          </a:solidFill>
                          <a:effectLst/>
                          <a:latin typeface="Arial Narrow" panose="020B0606020202030204" pitchFamily="34" charset="0"/>
                        </a:rPr>
                        <a:t>Intervenant social (assistant(e) social(e), technicien(ne) en éducation spécialisée, etc.)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5</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a:solidFill>
                            <a:srgbClr val="00B0F0"/>
                          </a:solidFill>
                          <a:effectLst/>
                          <a:latin typeface="Arial Narrow" panose="020B0606020202030204" pitchFamily="34" charset="0"/>
                        </a:rPr>
                        <a:t>6</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algn="l" fontAlgn="ctr"/>
                      <a:r>
                        <a:rPr lang="fr-CA" sz="1000" b="0" i="0" u="none" strike="noStrike" dirty="0">
                          <a:solidFill>
                            <a:srgbClr val="595959"/>
                          </a:solidFill>
                          <a:effectLst/>
                          <a:latin typeface="Arial Narrow" panose="020B0606020202030204" pitchFamily="34" charset="0"/>
                        </a:rPr>
                        <a:t>Conférences/ateliers de sensibilisation (dans les écoles ou autre)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5</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5</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algn="l" fontAlgn="ctr"/>
                      <a:r>
                        <a:rPr lang="fr-CA" sz="1000" b="0" i="0" u="none" strike="noStrike" dirty="0">
                          <a:solidFill>
                            <a:srgbClr val="595959"/>
                          </a:solidFill>
                          <a:effectLst/>
                          <a:latin typeface="Arial Narrow" panose="020B0606020202030204" pitchFamily="34" charset="0"/>
                        </a:rPr>
                        <a:t>Lignes d’écoute téléphonique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4</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4</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algn="l" fontAlgn="ctr"/>
                      <a:r>
                        <a:rPr lang="fr-CA" sz="1000" b="0" i="0" u="none" strike="noStrike" dirty="0">
                          <a:solidFill>
                            <a:srgbClr val="595959"/>
                          </a:solidFill>
                          <a:effectLst/>
                          <a:latin typeface="Arial Narrow" panose="020B0606020202030204" pitchFamily="34" charset="0"/>
                        </a:rPr>
                        <a:t>Médecin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3</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algn="l" fontAlgn="ctr"/>
                      <a:r>
                        <a:rPr lang="fr-CA" sz="1000" b="0" i="0" u="none" strike="noStrike" dirty="0">
                          <a:solidFill>
                            <a:srgbClr val="595959"/>
                          </a:solidFill>
                          <a:effectLst/>
                          <a:latin typeface="Arial Narrow" panose="020B0606020202030204" pitchFamily="34" charset="0"/>
                        </a:rPr>
                        <a:t>Sexologue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00B0F0"/>
                          </a:solidFill>
                          <a:effectLst/>
                          <a:latin typeface="Arial Narrow" panose="020B0606020202030204" pitchFamily="34" charset="0"/>
                        </a:rPr>
                        <a:t>3</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algn="l" fontAlgn="ctr"/>
                      <a:r>
                        <a:rPr lang="fr-CA" sz="1000" b="0" i="0" u="none" strike="noStrike" dirty="0">
                          <a:solidFill>
                            <a:srgbClr val="595959"/>
                          </a:solidFill>
                          <a:effectLst/>
                          <a:latin typeface="Arial Narrow" panose="020B0606020202030204" pitchFamily="34" charset="0"/>
                        </a:rPr>
                        <a:t>Bars / Lieux de rencontre / Clubs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a:solidFill>
                            <a:srgbClr val="00B0F0"/>
                          </a:solidFill>
                          <a:effectLst/>
                          <a:latin typeface="Arial Narrow" panose="020B0606020202030204" pitchFamily="34" charset="0"/>
                        </a:rPr>
                        <a:t>1</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0" name="ZoneTexte 9"/>
          <p:cNvSpPr txBox="1"/>
          <p:nvPr>
            <p:custDataLst>
              <p:tags r:id="rId5"/>
            </p:custDataLst>
          </p:nvPr>
        </p:nvSpPr>
        <p:spPr>
          <a:xfrm>
            <a:off x="500202" y="6157094"/>
            <a:ext cx="7818207" cy="3693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Q14. </a:t>
            </a:r>
            <a:r>
              <a:rPr lang="fr-CA" sz="900" dirty="0">
                <a:solidFill>
                  <a:srgbClr val="595959"/>
                </a:solidFill>
                <a:latin typeface="Arial" panose="020B0604020202020204" pitchFamily="34" charset="0"/>
                <a:cs typeface="Arial" panose="020B0604020202020204" pitchFamily="34" charset="0"/>
              </a:rPr>
              <a:t>Parmi les sources de support suivantes, quelles sont celles qui vous ont le plus ont aidé dans votre processus d’affirmation, d’apprivoisement ou d’acceptation de votre orientation sexuelle/identité de genre ? </a:t>
            </a:r>
          </a:p>
        </p:txBody>
      </p:sp>
      <p:sp>
        <p:nvSpPr>
          <p:cNvPr id="9" name="Rectangle 8"/>
          <p:cNvSpPr/>
          <p:nvPr>
            <p:custDataLst>
              <p:tags r:id="rId6"/>
            </p:custDataLst>
          </p:nvPr>
        </p:nvSpPr>
        <p:spPr>
          <a:xfrm>
            <a:off x="510159" y="815446"/>
            <a:ext cx="2909771"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ensemble des répondants </a:t>
            </a:r>
            <a:r>
              <a:rPr lang="fr-CA" sz="900" dirty="0">
                <a:solidFill>
                  <a:srgbClr val="9BBB59"/>
                </a:solidFill>
                <a:latin typeface="Arial" panose="020B0604020202020204" pitchFamily="34" charset="0"/>
                <a:cs typeface="Arial" panose="020B0604020202020204" pitchFamily="34" charset="0"/>
              </a:rPr>
              <a:t>de moins de 55 </a:t>
            </a:r>
            <a:r>
              <a:rPr lang="fr-CA" sz="900" dirty="0" smtClean="0">
                <a:solidFill>
                  <a:srgbClr val="9BBB59"/>
                </a:solidFill>
                <a:latin typeface="Arial" panose="020B0604020202020204" pitchFamily="34" charset="0"/>
                <a:cs typeface="Arial" panose="020B0604020202020204" pitchFamily="34" charset="0"/>
              </a:rPr>
              <a:t>ans</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4010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31</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44624"/>
            <a:ext cx="5309344" cy="815968"/>
          </a:xfrm>
        </p:spPr>
        <p:txBody>
          <a:bodyPr/>
          <a:lstStyle/>
          <a:p>
            <a:r>
              <a:rPr lang="fr-CA" sz="2000" dirty="0">
                <a:solidFill>
                  <a:srgbClr val="9BBB59"/>
                </a:solidFill>
              </a:rPr>
              <a:t>Aspects les plus bénéfiques dans le support obtenu </a:t>
            </a: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2417144270"/>
              </p:ext>
            </p:extLst>
          </p:nvPr>
        </p:nvGraphicFramePr>
        <p:xfrm>
          <a:off x="539551" y="1213531"/>
          <a:ext cx="6373291" cy="4532256"/>
        </p:xfrm>
        <a:graphic>
          <a:graphicData uri="http://schemas.openxmlformats.org/drawingml/2006/table">
            <a:tbl>
              <a:tblPr firstRow="1" bandRow="1">
                <a:tableStyleId>{2D5ABB26-0587-4C30-8999-92F81FD0307C}</a:tableStyleId>
              </a:tblPr>
              <a:tblGrid>
                <a:gridCol w="3051799"/>
                <a:gridCol w="892098"/>
                <a:gridCol w="809798"/>
                <a:gridCol w="809798"/>
                <a:gridCol w="809798"/>
              </a:tblGrid>
              <a:tr h="27074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tc>
                <a:tc rowSpan="2" hMerge="1">
                  <a:txBody>
                    <a:bodyPr/>
                    <a:lstStyle/>
                    <a:p>
                      <a:endParaRPr lang="fr-CA"/>
                    </a:p>
                  </a:txBody>
                  <a:tcPr/>
                </a:tc>
              </a:tr>
              <a:tr h="119418">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r>
              <a:tr h="383335">
                <a:tc vMerge="1">
                  <a:txBody>
                    <a:bodyPr/>
                    <a:lstStyle/>
                    <a:p>
                      <a:endParaRPr lang="fr-CA"/>
                    </a:p>
                  </a:txBody>
                  <a:tcPr/>
                </a:tc>
                <a:tc vMerge="1">
                  <a:txBody>
                    <a:bodyPr/>
                    <a:lstStyle/>
                    <a:p>
                      <a:endParaRPr lang="fr-CA"/>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94734">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1685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1488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99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248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507356">
                <a:tc>
                  <a:txBody>
                    <a:bodyPr/>
                    <a:lstStyle/>
                    <a:p>
                      <a:pPr algn="l" fontAlgn="ctr"/>
                      <a:r>
                        <a:rPr lang="fr-CA" sz="1100" b="0" i="0" u="none" strike="noStrike" dirty="0">
                          <a:solidFill>
                            <a:srgbClr val="595959"/>
                          </a:solidFill>
                          <a:effectLst/>
                          <a:latin typeface="Arial Narrow" panose="020B0606020202030204" pitchFamily="34" charset="0"/>
                        </a:rPr>
                        <a:t>Comprendre que je n’étais pas seul(e) à vivre cela</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55</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E31836"/>
                          </a:solidFill>
                          <a:effectLst/>
                          <a:latin typeface="Arial Narrow" panose="020B0606020202030204" pitchFamily="34" charset="0"/>
                        </a:rPr>
                        <a:t>54</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00B0F0"/>
                          </a:solidFill>
                          <a:effectLst/>
                          <a:latin typeface="Arial Narrow" panose="020B0606020202030204" pitchFamily="34" charset="0"/>
                        </a:rPr>
                        <a:t>68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58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07356">
                <a:tc>
                  <a:txBody>
                    <a:bodyPr/>
                    <a:lstStyle/>
                    <a:p>
                      <a:pPr algn="l" fontAlgn="ctr"/>
                      <a:r>
                        <a:rPr lang="fr-CA" sz="1100" b="0" i="0" u="none" strike="noStrike" dirty="0">
                          <a:solidFill>
                            <a:srgbClr val="595959"/>
                          </a:solidFill>
                          <a:effectLst/>
                          <a:latin typeface="Arial Narrow" panose="020B0606020202030204" pitchFamily="34" charset="0"/>
                        </a:rPr>
                        <a:t>Trouver un espace où je me suis senti(e) compris(e) pour ce que j’étais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45</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46</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50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47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07356">
                <a:tc>
                  <a:txBody>
                    <a:bodyPr/>
                    <a:lstStyle/>
                    <a:p>
                      <a:pPr algn="l" fontAlgn="ctr"/>
                      <a:r>
                        <a:rPr lang="fr-CA" sz="1100" b="0" i="0" u="none" strike="noStrike" dirty="0">
                          <a:solidFill>
                            <a:srgbClr val="595959"/>
                          </a:solidFill>
                          <a:effectLst/>
                          <a:latin typeface="Arial Narrow" panose="020B0606020202030204" pitchFamily="34" charset="0"/>
                        </a:rPr>
                        <a:t>Développer ma confiance en voyant d’autres personnes LGBTQ s’affirmer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43</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E31836"/>
                          </a:solidFill>
                          <a:effectLst/>
                          <a:latin typeface="Arial Narrow" panose="020B0606020202030204" pitchFamily="34" charset="0"/>
                        </a:rPr>
                        <a:t>43</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00B0F0"/>
                          </a:solidFill>
                          <a:effectLst/>
                          <a:latin typeface="Arial Narrow" panose="020B0606020202030204" pitchFamily="34" charset="0"/>
                        </a:rPr>
                        <a:t>56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49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07356">
                <a:tc>
                  <a:txBody>
                    <a:bodyPr/>
                    <a:lstStyle/>
                    <a:p>
                      <a:pPr algn="l" fontAlgn="ctr"/>
                      <a:r>
                        <a:rPr lang="fr-CA" sz="1100" b="0" i="0" u="none" strike="noStrike" dirty="0">
                          <a:solidFill>
                            <a:srgbClr val="595959"/>
                          </a:solidFill>
                          <a:effectLst/>
                          <a:latin typeface="Arial Narrow" panose="020B0606020202030204" pitchFamily="34" charset="0"/>
                        </a:rPr>
                        <a:t>La possibilité de recevoir de l’écoute sans jugement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37</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E31836"/>
                          </a:solidFill>
                          <a:effectLst/>
                          <a:latin typeface="Arial Narrow" panose="020B0606020202030204" pitchFamily="34" charset="0"/>
                        </a:rPr>
                        <a:t>38</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34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00B0F0"/>
                          </a:solidFill>
                          <a:effectLst/>
                          <a:latin typeface="Arial Narrow" panose="020B0606020202030204" pitchFamily="34" charset="0"/>
                        </a:rPr>
                        <a:t>45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07356">
                <a:tc>
                  <a:txBody>
                    <a:bodyPr/>
                    <a:lstStyle/>
                    <a:p>
                      <a:pPr algn="l" fontAlgn="ctr"/>
                      <a:r>
                        <a:rPr lang="fr-CA" sz="1100" b="0" i="0" u="none" strike="noStrike" dirty="0">
                          <a:solidFill>
                            <a:srgbClr val="595959"/>
                          </a:solidFill>
                          <a:effectLst/>
                          <a:latin typeface="Arial Narrow" panose="020B0606020202030204" pitchFamily="34" charset="0"/>
                        </a:rPr>
                        <a:t>M’alléger l’esprit en me confiant à quelqu’un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34</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40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35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07356">
                <a:tc>
                  <a:txBody>
                    <a:bodyPr/>
                    <a:lstStyle/>
                    <a:p>
                      <a:pPr algn="l" fontAlgn="ctr"/>
                      <a:r>
                        <a:rPr lang="fr-CA" sz="1100" b="0" i="0" u="none" strike="noStrike" dirty="0">
                          <a:solidFill>
                            <a:srgbClr val="595959"/>
                          </a:solidFill>
                          <a:effectLst/>
                          <a:latin typeface="Arial Narrow" panose="020B0606020202030204" pitchFamily="34" charset="0"/>
                        </a:rPr>
                        <a:t>Comprendre que je n’étais pas </a:t>
                      </a:r>
                      <a:r>
                        <a:rPr lang="fr-CA" sz="1100" b="0" i="0" u="none" strike="noStrike" dirty="0" smtClean="0">
                          <a:solidFill>
                            <a:srgbClr val="595959"/>
                          </a:solidFill>
                          <a:effectLst/>
                          <a:latin typeface="Arial Narrow" panose="020B0606020202030204" pitchFamily="34" charset="0"/>
                        </a:rPr>
                        <a:t/>
                      </a:r>
                      <a:br>
                        <a:rPr lang="fr-CA" sz="1100" b="0" i="0" u="none" strike="noStrike" dirty="0" smtClean="0">
                          <a:solidFill>
                            <a:srgbClr val="595959"/>
                          </a:solidFill>
                          <a:effectLst/>
                          <a:latin typeface="Arial Narrow" panose="020B0606020202030204" pitchFamily="34" charset="0"/>
                        </a:rPr>
                      </a:br>
                      <a:r>
                        <a:rPr lang="fr-CA" sz="1100" b="0" i="0" u="none" strike="noStrike" dirty="0" smtClean="0">
                          <a:solidFill>
                            <a:srgbClr val="595959"/>
                          </a:solidFill>
                          <a:effectLst/>
                          <a:latin typeface="Arial Narrow" panose="020B0606020202030204" pitchFamily="34" charset="0"/>
                        </a:rPr>
                        <a:t>« </a:t>
                      </a:r>
                      <a:r>
                        <a:rPr lang="fr-CA" sz="1100" b="0" i="0" u="none" strike="noStrike" dirty="0">
                          <a:solidFill>
                            <a:srgbClr val="595959"/>
                          </a:solidFill>
                          <a:effectLst/>
                          <a:latin typeface="Arial Narrow" panose="020B0606020202030204" pitchFamily="34" charset="0"/>
                        </a:rPr>
                        <a:t>malade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24</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23</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07356">
                <a:tc>
                  <a:txBody>
                    <a:bodyPr/>
                    <a:lstStyle/>
                    <a:p>
                      <a:pPr algn="l" fontAlgn="ctr"/>
                      <a:r>
                        <a:rPr lang="fr-CA" sz="1100" b="0" i="0" u="none" strike="noStrike" dirty="0">
                          <a:solidFill>
                            <a:srgbClr val="595959"/>
                          </a:solidFill>
                          <a:effectLst/>
                          <a:latin typeface="Arial Narrow" panose="020B0606020202030204" pitchFamily="34" charset="0"/>
                        </a:rPr>
                        <a:t>Me sentir appartenir à un réseau où l’on se supporte mutuellement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27</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a:solidFill>
                            <a:srgbClr val="00B0F0"/>
                          </a:solidFill>
                          <a:effectLst/>
                          <a:latin typeface="Arial Narrow" panose="020B0606020202030204" pitchFamily="34" charset="0"/>
                        </a:rPr>
                        <a:t>27</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19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21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0" name="ZoneTexte 9"/>
          <p:cNvSpPr txBox="1"/>
          <p:nvPr>
            <p:custDataLst>
              <p:tags r:id="rId5"/>
            </p:custDataLst>
          </p:nvPr>
        </p:nvSpPr>
        <p:spPr>
          <a:xfrm>
            <a:off x="500202" y="6093296"/>
            <a:ext cx="7818207" cy="3693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Q15. </a:t>
            </a:r>
            <a:r>
              <a:rPr lang="fr-CA" sz="900" dirty="0">
                <a:solidFill>
                  <a:srgbClr val="595959"/>
                </a:solidFill>
                <a:latin typeface="Arial" panose="020B0604020202020204" pitchFamily="34" charset="0"/>
                <a:cs typeface="Arial" panose="020B0604020202020204" pitchFamily="34" charset="0"/>
              </a:rPr>
              <a:t>Qu’est-ce qui a été le plus bénéfique pour vous dans le support que vous avez trouvé dans votre processus d’affirmation, d’apprivoisement ou d’acceptation de votre orientation sexuelle/identité de genre? </a:t>
            </a:r>
          </a:p>
        </p:txBody>
      </p:sp>
      <p:sp>
        <p:nvSpPr>
          <p:cNvPr id="8" name="Rectangle 7"/>
          <p:cNvSpPr/>
          <p:nvPr>
            <p:custDataLst>
              <p:tags r:id="rId6"/>
            </p:custDataLst>
          </p:nvPr>
        </p:nvSpPr>
        <p:spPr>
          <a:xfrm>
            <a:off x="510159" y="775337"/>
            <a:ext cx="4775666"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répondants de moins de 55 ans ayant reçu de l’aide pour leur orientation sexuelle</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444827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32</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116632"/>
            <a:ext cx="6533480" cy="631545"/>
          </a:xfrm>
        </p:spPr>
        <p:txBody>
          <a:bodyPr/>
          <a:lstStyle/>
          <a:p>
            <a:r>
              <a:rPr lang="fr-CA" sz="2000" dirty="0">
                <a:solidFill>
                  <a:srgbClr val="9BBB59"/>
                </a:solidFill>
              </a:rPr>
              <a:t>Besoins en ressources</a:t>
            </a: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978609940"/>
              </p:ext>
            </p:extLst>
          </p:nvPr>
        </p:nvGraphicFramePr>
        <p:xfrm>
          <a:off x="539552" y="1266305"/>
          <a:ext cx="6360631" cy="4632138"/>
        </p:xfrm>
        <a:graphic>
          <a:graphicData uri="http://schemas.openxmlformats.org/drawingml/2006/table">
            <a:tbl>
              <a:tblPr firstRow="1" bandRow="1">
                <a:tableStyleId>{2D5ABB26-0587-4C30-8999-92F81FD0307C}</a:tableStyleId>
              </a:tblPr>
              <a:tblGrid>
                <a:gridCol w="2865493"/>
                <a:gridCol w="938739"/>
                <a:gridCol w="852133"/>
                <a:gridCol w="852133"/>
                <a:gridCol w="852133"/>
              </a:tblGrid>
              <a:tr h="213758">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hMerge="1">
                  <a:txBody>
                    <a:bodyPr/>
                    <a:lstStyle/>
                    <a:p>
                      <a:endParaRPr lang="fr-CA"/>
                    </a:p>
                  </a:txBody>
                  <a:tcPr/>
                </a:tc>
              </a:tr>
              <a:tr h="94282">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r>
              <a:tr h="302647">
                <a:tc vMerge="1">
                  <a:txBody>
                    <a:bodyPr/>
                    <a:lstStyle/>
                    <a:p>
                      <a:endParaRPr lang="fr-CA"/>
                    </a:p>
                  </a:txBody>
                  <a:tcPr/>
                </a:tc>
                <a:tc vMerge="1">
                  <a:txBody>
                    <a:bodyPr/>
                    <a:lstStyle/>
                    <a:p>
                      <a:endParaRPr lang="fr-CA"/>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86091">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938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843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44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761127">
                <a:tc>
                  <a:txBody>
                    <a:bodyPr/>
                    <a:lstStyle/>
                    <a:p>
                      <a:pPr algn="l" fontAlgn="ctr"/>
                      <a:r>
                        <a:rPr lang="fr-CA" sz="1100" b="0" i="0" u="none" strike="noStrike" dirty="0">
                          <a:solidFill>
                            <a:srgbClr val="595959"/>
                          </a:solidFill>
                          <a:effectLst/>
                          <a:latin typeface="Arial Narrow" panose="020B0606020202030204" pitchFamily="34" charset="0"/>
                        </a:rPr>
                        <a:t>Organisme de soutien/Ressources/Réseaux visibles/accessibles dans la localité (école, quartier...)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27</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27</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32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30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610612">
                <a:tc>
                  <a:txBody>
                    <a:bodyPr/>
                    <a:lstStyle/>
                    <a:p>
                      <a:pPr algn="l" fontAlgn="ctr"/>
                      <a:r>
                        <a:rPr lang="fr-CA" sz="1100" b="0" i="0" u="none" strike="noStrike" dirty="0">
                          <a:solidFill>
                            <a:srgbClr val="595959"/>
                          </a:solidFill>
                          <a:effectLst/>
                          <a:latin typeface="Arial Narrow" panose="020B0606020202030204" pitchFamily="34" charset="0"/>
                        </a:rPr>
                        <a:t>Soutien / Ouverture d'esprit / Compréhension / Acceptation (famille / entourage / en général)</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20</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20</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11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761127">
                <a:tc>
                  <a:txBody>
                    <a:bodyPr/>
                    <a:lstStyle/>
                    <a:p>
                      <a:pPr algn="l" fontAlgn="ctr"/>
                      <a:r>
                        <a:rPr lang="fr-CA" sz="1100" b="0" i="0" u="none" strike="noStrike" dirty="0">
                          <a:solidFill>
                            <a:srgbClr val="595959"/>
                          </a:solidFill>
                          <a:effectLst/>
                          <a:latin typeface="Arial Narrow" panose="020B0606020202030204" pitchFamily="34" charset="0"/>
                        </a:rPr>
                        <a:t>Informations claires/accessibles sur identités sexuelles/de genre (cours à l'école, bibliothèque, internet))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19</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00B0F0"/>
                          </a:solidFill>
                          <a:effectLst/>
                          <a:latin typeface="Arial Narrow" panose="020B0606020202030204" pitchFamily="34" charset="0"/>
                        </a:rPr>
                        <a:t>20</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18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0097">
                <a:tc>
                  <a:txBody>
                    <a:bodyPr/>
                    <a:lstStyle/>
                    <a:p>
                      <a:pPr algn="l" fontAlgn="ctr"/>
                      <a:r>
                        <a:rPr lang="fr-CA" sz="1100" b="0" i="0" u="none" strike="noStrike" dirty="0">
                          <a:solidFill>
                            <a:srgbClr val="595959"/>
                          </a:solidFill>
                          <a:effectLst/>
                          <a:latin typeface="Arial Narrow" panose="020B0606020202030204" pitchFamily="34" charset="0"/>
                        </a:rPr>
                        <a:t>Modèles sexuels visibles / Mentors/Gens LGBTQ accessibles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16</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1" i="0" u="none" strike="noStrike" kern="1200" dirty="0">
                          <a:solidFill>
                            <a:srgbClr val="E31836"/>
                          </a:solidFill>
                          <a:effectLst/>
                          <a:latin typeface="Arial Narrow" panose="020B0606020202030204" pitchFamily="34" charset="0"/>
                          <a:ea typeface="+mn-ea"/>
                          <a:cs typeface="+mn-cs"/>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40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1" i="0" u="none" strike="noStrike" kern="1200" dirty="0">
                          <a:solidFill>
                            <a:srgbClr val="E31836"/>
                          </a:solidFill>
                          <a:effectLst/>
                          <a:latin typeface="Arial Narrow" panose="020B0606020202030204" pitchFamily="34" charset="0"/>
                          <a:ea typeface="+mn-ea"/>
                          <a:cs typeface="+mn-cs"/>
                        </a:rPr>
                        <a:t>12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0097">
                <a:tc>
                  <a:txBody>
                    <a:bodyPr/>
                    <a:lstStyle/>
                    <a:p>
                      <a:pPr algn="l" fontAlgn="ctr"/>
                      <a:r>
                        <a:rPr lang="fr-CA" sz="1100" b="0" i="0" u="none" strike="noStrike">
                          <a:solidFill>
                            <a:srgbClr val="595959"/>
                          </a:solidFill>
                          <a:effectLst/>
                          <a:latin typeface="Arial Narrow" panose="020B0606020202030204" pitchFamily="34" charset="0"/>
                        </a:rPr>
                        <a:t>Sensibilisation/déstigmatisation en général (communauté, médias)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a:solidFill>
                            <a:srgbClr val="00B0F0"/>
                          </a:solidFill>
                          <a:effectLst/>
                          <a:latin typeface="Arial Narrow" panose="020B0606020202030204" pitchFamily="34" charset="0"/>
                        </a:rPr>
                        <a:t>12</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761127">
                <a:tc>
                  <a:txBody>
                    <a:bodyPr/>
                    <a:lstStyle/>
                    <a:p>
                      <a:pPr algn="l" fontAlgn="ctr"/>
                      <a:r>
                        <a:rPr lang="fr-CA" sz="1100" b="0" i="0" u="none" strike="noStrike" dirty="0">
                          <a:solidFill>
                            <a:srgbClr val="595959"/>
                          </a:solidFill>
                          <a:effectLst/>
                          <a:latin typeface="Arial Narrow" panose="020B0606020202030204" pitchFamily="34" charset="0"/>
                        </a:rPr>
                        <a:t>Plus de visibilité/accessibilité des ressources de soutien/services SPÉCIALISÉS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a:solidFill>
                            <a:srgbClr val="E31836"/>
                          </a:solidFill>
                          <a:effectLst/>
                          <a:latin typeface="Arial Narrow" panose="020B0606020202030204" pitchFamily="34" charset="0"/>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20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7" name="ZoneTexte 6"/>
          <p:cNvSpPr txBox="1"/>
          <p:nvPr>
            <p:custDataLst>
              <p:tags r:id="rId5"/>
            </p:custDataLst>
          </p:nvPr>
        </p:nvSpPr>
        <p:spPr>
          <a:xfrm>
            <a:off x="500202" y="6251980"/>
            <a:ext cx="7818207"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Q17. </a:t>
            </a:r>
            <a:r>
              <a:rPr lang="fr-CA" sz="900" dirty="0">
                <a:solidFill>
                  <a:srgbClr val="595959"/>
                </a:solidFill>
                <a:latin typeface="Arial" panose="020B0604020202020204" pitchFamily="34" charset="0"/>
                <a:cs typeface="Arial" panose="020B0604020202020204" pitchFamily="34" charset="0"/>
              </a:rPr>
              <a:t>Qu’est-ce qui vous a le plus manqué, de quoi auriez-vous eu davantage besoin? </a:t>
            </a:r>
          </a:p>
        </p:txBody>
      </p:sp>
      <p:sp>
        <p:nvSpPr>
          <p:cNvPr id="8" name="Rectangle 7"/>
          <p:cNvSpPr/>
          <p:nvPr>
            <p:custDataLst>
              <p:tags r:id="rId6"/>
            </p:custDataLst>
          </p:nvPr>
        </p:nvSpPr>
        <p:spPr>
          <a:xfrm>
            <a:off x="510159" y="775337"/>
            <a:ext cx="4089581"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répondants de moins de 55 ans jugeant les ressources insuffisantes </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050714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33</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373063"/>
            <a:ext cx="6533480" cy="631545"/>
          </a:xfrm>
        </p:spPr>
        <p:txBody>
          <a:bodyPr/>
          <a:lstStyle/>
          <a:p>
            <a:r>
              <a:rPr lang="fr-CA" sz="2000" dirty="0">
                <a:solidFill>
                  <a:srgbClr val="9BBB59"/>
                </a:solidFill>
              </a:rPr>
              <a:t>Besoins en </a:t>
            </a:r>
            <a:r>
              <a:rPr lang="fr-CA" sz="2000" dirty="0" smtClean="0">
                <a:solidFill>
                  <a:srgbClr val="9BBB59"/>
                </a:solidFill>
              </a:rPr>
              <a:t>ressources (</a:t>
            </a:r>
            <a:r>
              <a:rPr lang="fr-CA" sz="2000" dirty="0">
                <a:solidFill>
                  <a:srgbClr val="9BBB59"/>
                </a:solidFill>
              </a:rPr>
              <a:t>suite</a:t>
            </a:r>
            <a:r>
              <a:rPr lang="fr-CA" sz="2000" dirty="0" smtClean="0">
                <a:solidFill>
                  <a:srgbClr val="9BBB59"/>
                </a:solidFill>
              </a:rPr>
              <a:t>)</a:t>
            </a:r>
            <a:br>
              <a:rPr lang="fr-CA" sz="2000" dirty="0" smtClean="0">
                <a:solidFill>
                  <a:srgbClr val="9BBB59"/>
                </a:solidFill>
              </a:rPr>
            </a:br>
            <a:r>
              <a:rPr lang="fr-CA" sz="2000" dirty="0" smtClean="0">
                <a:solidFill>
                  <a:srgbClr val="9BBB59"/>
                </a:solidFill>
              </a:rPr>
              <a:t> </a:t>
            </a: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479221124"/>
              </p:ext>
            </p:extLst>
          </p:nvPr>
        </p:nvGraphicFramePr>
        <p:xfrm>
          <a:off x="539552" y="1349238"/>
          <a:ext cx="6303839" cy="4159565"/>
        </p:xfrm>
        <a:graphic>
          <a:graphicData uri="http://schemas.openxmlformats.org/drawingml/2006/table">
            <a:tbl>
              <a:tblPr firstRow="1" bandRow="1">
                <a:tableStyleId>{2D5ABB26-0587-4C30-8999-92F81FD0307C}</a:tableStyleId>
              </a:tblPr>
              <a:tblGrid>
                <a:gridCol w="2839908"/>
                <a:gridCol w="930356"/>
                <a:gridCol w="844525"/>
                <a:gridCol w="844525"/>
                <a:gridCol w="844525"/>
              </a:tblGrid>
              <a:tr h="28816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hMerge="1">
                  <a:txBody>
                    <a:bodyPr/>
                    <a:lstStyle/>
                    <a:p>
                      <a:endParaRPr lang="fr-CA"/>
                    </a:p>
                  </a:txBody>
                  <a:tcPr/>
                </a:tc>
              </a:tr>
              <a:tr h="127102">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r>
              <a:tr h="407999">
                <a:tc vMerge="1">
                  <a:txBody>
                    <a:bodyPr/>
                    <a:lstStyle/>
                    <a:p>
                      <a:endParaRPr lang="fr-CA"/>
                    </a:p>
                  </a:txBody>
                  <a:tcPr/>
                </a:tc>
                <a:tc vMerge="1">
                  <a:txBody>
                    <a:bodyPr/>
                    <a:lstStyle/>
                    <a:p>
                      <a:endParaRPr lang="fr-CA"/>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938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843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44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824897">
                <a:tc>
                  <a:txBody>
                    <a:bodyPr/>
                    <a:lstStyle/>
                    <a:p>
                      <a:pPr algn="l" fontAlgn="ctr"/>
                      <a:r>
                        <a:rPr lang="fr-CA" sz="1100" b="0" i="0" u="none" strike="noStrike" dirty="0" err="1">
                          <a:solidFill>
                            <a:srgbClr val="595959"/>
                          </a:solidFill>
                          <a:effectLst/>
                          <a:latin typeface="Arial Narrow" panose="020B0606020202030204" pitchFamily="34" charset="0"/>
                        </a:rPr>
                        <a:t>Déstigmatisation</a:t>
                      </a:r>
                      <a:r>
                        <a:rPr lang="fr-CA" sz="1100" b="0" i="0" u="none" strike="noStrike" dirty="0">
                          <a:solidFill>
                            <a:srgbClr val="595959"/>
                          </a:solidFill>
                          <a:effectLst/>
                          <a:latin typeface="Arial Narrow" panose="020B0606020202030204" pitchFamily="34" charset="0"/>
                        </a:rPr>
                        <a:t>/Formation sur la différence sexuelle auprès des services publics/spécialisés (de santé, d'éducation, etc.)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7</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8</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648072">
                <a:tc>
                  <a:txBody>
                    <a:bodyPr/>
                    <a:lstStyle/>
                    <a:p>
                      <a:pPr algn="l" fontAlgn="ctr"/>
                      <a:r>
                        <a:rPr lang="fr-CA" sz="1100" b="0" i="0" u="none" strike="noStrike" dirty="0">
                          <a:solidFill>
                            <a:srgbClr val="595959"/>
                          </a:solidFill>
                          <a:effectLst/>
                          <a:latin typeface="Arial Narrow" panose="020B0606020202030204" pitchFamily="34" charset="0"/>
                        </a:rPr>
                        <a:t>Me sentir moins seul/un ami/quelqu'un à qui parler (sans précision)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7</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6</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a:solidFill>
                            <a:srgbClr val="00B0F0"/>
                          </a:solidFill>
                          <a:effectLst/>
                          <a:latin typeface="Arial Narrow" panose="020B0606020202030204" pitchFamily="34" charset="0"/>
                        </a:rPr>
                        <a:t>16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76064">
                <a:tc>
                  <a:txBody>
                    <a:bodyPr/>
                    <a:lstStyle/>
                    <a:p>
                      <a:pPr algn="l" fontAlgn="ctr"/>
                      <a:r>
                        <a:rPr lang="fr-CA" sz="1100" b="0" i="0" u="none" strike="noStrike" dirty="0">
                          <a:solidFill>
                            <a:srgbClr val="595959"/>
                          </a:solidFill>
                          <a:effectLst/>
                          <a:latin typeface="Arial Narrow" panose="020B0606020202030204" pitchFamily="34" charset="0"/>
                        </a:rPr>
                        <a:t>Information/Accompagnement/Acceptation de la non-binarité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7</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8</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60000">
                <a:tc>
                  <a:txBody>
                    <a:bodyPr/>
                    <a:lstStyle/>
                    <a:p>
                      <a:pPr algn="l" fontAlgn="ctr"/>
                      <a:r>
                        <a:rPr lang="fr-CA" sz="1100" b="0" i="0" u="none" strike="noStrike" dirty="0">
                          <a:solidFill>
                            <a:srgbClr val="595959"/>
                          </a:solidFill>
                          <a:effectLst/>
                          <a:latin typeface="Arial Narrow" panose="020B0606020202030204" pitchFamily="34" charset="0"/>
                        </a:rPr>
                        <a:t>Lieu de rencontre sécuritaire/tolérant/confidentiel dans la localité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4</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4</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a:solidFill>
                            <a:srgbClr val="00B0F0"/>
                          </a:solidFill>
                          <a:effectLst/>
                          <a:latin typeface="Arial Narrow" panose="020B0606020202030204" pitchFamily="34" charset="0"/>
                        </a:rPr>
                        <a:t>14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kern="1200" dirty="0">
                          <a:solidFill>
                            <a:srgbClr val="E31836"/>
                          </a:solidFill>
                          <a:effectLst/>
                          <a:latin typeface="Arial Narrow" panose="020B0606020202030204" pitchFamily="34" charset="0"/>
                          <a:ea typeface="+mn-ea"/>
                          <a:cs typeface="+mn-cs"/>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60000">
                <a:tc>
                  <a:txBody>
                    <a:bodyPr/>
                    <a:lstStyle/>
                    <a:p>
                      <a:pPr algn="l" fontAlgn="ctr"/>
                      <a:r>
                        <a:rPr lang="fr-CA" sz="1100" b="0" i="0" u="none" strike="noStrike" dirty="0" smtClean="0">
                          <a:solidFill>
                            <a:srgbClr val="595959"/>
                          </a:solidFill>
                          <a:effectLst/>
                          <a:latin typeface="Arial Narrow" panose="020B0606020202030204" pitchFamily="34" charset="0"/>
                        </a:rPr>
                        <a:t>Autre</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4</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4</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60000">
                <a:tc>
                  <a:txBody>
                    <a:bodyPr/>
                    <a:lstStyle/>
                    <a:p>
                      <a:pPr algn="l" fontAlgn="ctr"/>
                      <a:r>
                        <a:rPr lang="fr-CA" sz="1100" b="0" i="0" u="none" strike="noStrike" dirty="0">
                          <a:solidFill>
                            <a:srgbClr val="595959"/>
                          </a:solidFill>
                          <a:effectLst/>
                          <a:latin typeface="Arial Narrow" panose="020B0606020202030204" pitchFamily="34" charset="0"/>
                        </a:rPr>
                        <a:t>NSP / PR / Rien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7</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8</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7" name="ZoneTexte 6"/>
          <p:cNvSpPr txBox="1"/>
          <p:nvPr>
            <p:custDataLst>
              <p:tags r:id="rId5"/>
            </p:custDataLst>
          </p:nvPr>
        </p:nvSpPr>
        <p:spPr>
          <a:xfrm>
            <a:off x="500202" y="6251980"/>
            <a:ext cx="7818207"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Q17. </a:t>
            </a:r>
            <a:r>
              <a:rPr lang="fr-CA" sz="900" dirty="0">
                <a:solidFill>
                  <a:srgbClr val="595959"/>
                </a:solidFill>
                <a:latin typeface="Arial" panose="020B0604020202020204" pitchFamily="34" charset="0"/>
                <a:cs typeface="Arial" panose="020B0604020202020204" pitchFamily="34" charset="0"/>
              </a:rPr>
              <a:t>Qu’est-ce qui vous a le plus manqué, de quoi auriez-vous eu davantage besoin? </a:t>
            </a:r>
          </a:p>
        </p:txBody>
      </p:sp>
      <p:sp>
        <p:nvSpPr>
          <p:cNvPr id="8" name="Rectangle 7"/>
          <p:cNvSpPr/>
          <p:nvPr>
            <p:custDataLst>
              <p:tags r:id="rId6"/>
            </p:custDataLst>
          </p:nvPr>
        </p:nvSpPr>
        <p:spPr>
          <a:xfrm>
            <a:off x="510159" y="775337"/>
            <a:ext cx="4089581"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répondants de moins de 55 ans jugeant les ressources insuffisantes </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875520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7000" r="-7000"/>
          </a:stretch>
        </a:blipFill>
        <a:effectLst/>
      </p:bgPr>
    </p:bg>
    <p:spTree>
      <p:nvGrpSpPr>
        <p:cNvPr id="1" name=""/>
        <p:cNvGrpSpPr/>
        <p:nvPr/>
      </p:nvGrpSpPr>
      <p:grpSpPr>
        <a:xfrm>
          <a:off x="0" y="0"/>
          <a:ext cx="0" cy="0"/>
          <a:chOff x="0" y="0"/>
          <a:chExt cx="0" cy="0"/>
        </a:xfrm>
      </p:grpSpPr>
      <p:sp>
        <p:nvSpPr>
          <p:cNvPr id="6" name="Espace réservé du contenu 1"/>
          <p:cNvSpPr>
            <a:spLocks noGrp="1"/>
          </p:cNvSpPr>
          <p:nvPr>
            <p:ph idx="1"/>
            <p:custDataLst>
              <p:tags r:id="rId1"/>
            </p:custDataLst>
          </p:nvPr>
        </p:nvSpPr>
        <p:spPr>
          <a:xfrm>
            <a:off x="558801" y="1699260"/>
            <a:ext cx="5309343" cy="2594674"/>
          </a:xfrm>
        </p:spPr>
        <p:txBody>
          <a:bodyPr>
            <a:normAutofit/>
          </a:bodyPr>
          <a:lstStyle/>
          <a:p>
            <a:r>
              <a:rPr lang="fr-CA" sz="2800" i="1" dirty="0" smtClean="0"/>
              <a:t>Sentiment d’acceptation sociale</a:t>
            </a:r>
            <a:endParaRPr lang="fr-CA" sz="2800" i="1" dirty="0"/>
          </a:p>
        </p:txBody>
      </p:sp>
      <p:sp>
        <p:nvSpPr>
          <p:cNvPr id="9" name="Espace réservé du texte 2"/>
          <p:cNvSpPr>
            <a:spLocks noGrp="1"/>
          </p:cNvSpPr>
          <p:nvPr>
            <p:ph type="body" sz="quarter" idx="10"/>
            <p:custDataLst>
              <p:tags r:id="rId2"/>
            </p:custDataLst>
          </p:nvPr>
        </p:nvSpPr>
        <p:spPr>
          <a:xfrm>
            <a:off x="558800" y="4522534"/>
            <a:ext cx="5311775" cy="347663"/>
          </a:xfrm>
        </p:spPr>
        <p:txBody>
          <a:bodyPr/>
          <a:lstStyle/>
          <a:p>
            <a:r>
              <a:rPr lang="fr-CA" i="1" dirty="0"/>
              <a:t>RAPPORT PRÉPARÉ POUR LA </a:t>
            </a:r>
            <a:r>
              <a:rPr lang="fr-CA" i="1" dirty="0" smtClean="0"/>
              <a:t>FONDATION JASMIN ROY</a:t>
            </a:r>
            <a:endParaRPr lang="fr-CA" i="1" dirty="0"/>
          </a:p>
          <a:p>
            <a:endParaRPr lang="en-CA" dirty="0"/>
          </a:p>
        </p:txBody>
      </p:sp>
    </p:spTree>
    <p:extLst>
      <p:ext uri="{BB962C8B-B14F-4D97-AF65-F5344CB8AC3E}">
        <p14:creationId xmlns:p14="http://schemas.microsoft.com/office/powerpoint/2010/main" val="149147959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35</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2172698997"/>
              </p:ext>
            </p:extLst>
          </p:nvPr>
        </p:nvGraphicFramePr>
        <p:xfrm>
          <a:off x="510160" y="1196751"/>
          <a:ext cx="6210037" cy="3628670"/>
        </p:xfrm>
        <a:graphic>
          <a:graphicData uri="http://schemas.openxmlformats.org/drawingml/2006/table">
            <a:tbl>
              <a:tblPr firstRow="1" bandRow="1">
                <a:tableStyleId>{2D5ABB26-0587-4C30-8999-92F81FD0307C}</a:tableStyleId>
              </a:tblPr>
              <a:tblGrid>
                <a:gridCol w="2729565"/>
                <a:gridCol w="870118"/>
                <a:gridCol w="870118"/>
                <a:gridCol w="870118"/>
                <a:gridCol w="870118"/>
              </a:tblGrid>
              <a:tr h="22040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tc>
                <a:tc rowSpan="2" hMerge="1">
                  <a:txBody>
                    <a:bodyPr/>
                    <a:lstStyle/>
                    <a:p>
                      <a:endParaRPr lang="fr-CA"/>
                    </a:p>
                  </a:txBody>
                  <a:tcPr/>
                </a:tc>
              </a:tr>
              <a:tr h="139634">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r>
              <a:tr h="235651">
                <a:tc vMerge="1">
                  <a:txBody>
                    <a:bodyPr/>
                    <a:lstStyle/>
                    <a:p>
                      <a:endParaRPr lang="fr-CA"/>
                    </a:p>
                  </a:txBody>
                  <a:tcPr/>
                </a:tc>
                <a:tc vMerge="1">
                  <a:txBody>
                    <a:bodyPr/>
                    <a:lstStyle/>
                    <a:p>
                      <a:endParaRPr lang="fr-CA"/>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tc>
              </a:tr>
              <a:tr h="202948">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1771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1563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109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257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68000">
                <a:tc>
                  <a:txBody>
                    <a:bodyPr/>
                    <a:lstStyle/>
                    <a:p>
                      <a:pPr algn="l" fontAlgn="ctr"/>
                      <a:r>
                        <a:rPr lang="fr-CA" sz="1100" b="0" i="0" u="none" strike="noStrike" dirty="0" smtClean="0">
                          <a:solidFill>
                            <a:srgbClr val="595959"/>
                          </a:solidFill>
                          <a:effectLst/>
                          <a:latin typeface="Arial Narrow" panose="020B0606020202030204" pitchFamily="34" charset="0"/>
                        </a:rPr>
                        <a:t>Très disposée</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E31836"/>
                          </a:solidFill>
                          <a:effectLst/>
                          <a:latin typeface="Arial Narrow" panose="020B0606020202030204" pitchFamily="34" charset="0"/>
                        </a:rPr>
                        <a:t>19</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28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algn="l" fontAlgn="ctr"/>
                      <a:r>
                        <a:rPr lang="fr-CA" sz="1100" b="0" i="0" u="none" strike="noStrike" dirty="0" smtClean="0">
                          <a:solidFill>
                            <a:srgbClr val="595959"/>
                          </a:solidFill>
                          <a:effectLst/>
                          <a:latin typeface="Arial Narrow" panose="020B0606020202030204" pitchFamily="34" charset="0"/>
                        </a:rPr>
                        <a:t>Assez disposée</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62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00B0F0"/>
                          </a:solidFill>
                          <a:effectLst/>
                          <a:latin typeface="Arial Narrow" panose="020B0606020202030204" pitchFamily="34" charset="0"/>
                        </a:rPr>
                        <a:t>63</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51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60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algn="l" fontAlgn="ctr"/>
                      <a:r>
                        <a:rPr lang="fr-CA" sz="1100" b="0" i="0" u="none" strike="noStrike" dirty="0" smtClean="0">
                          <a:solidFill>
                            <a:srgbClr val="595959"/>
                          </a:solidFill>
                          <a:effectLst/>
                          <a:latin typeface="Arial Narrow" panose="020B0606020202030204" pitchFamily="34" charset="0"/>
                        </a:rPr>
                        <a:t>Peu disposée</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15</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16</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a:solidFill>
                            <a:srgbClr val="00B0F0"/>
                          </a:solidFill>
                          <a:effectLst/>
                          <a:latin typeface="Arial Narrow" panose="020B0606020202030204" pitchFamily="34" charset="0"/>
                        </a:rPr>
                        <a:t>26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12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CA" sz="1100" b="0" i="0" u="none" strike="noStrike" dirty="0" smtClean="0">
                          <a:solidFill>
                            <a:srgbClr val="595959"/>
                          </a:solidFill>
                          <a:effectLst/>
                          <a:latin typeface="Arial Narrow" panose="020B0606020202030204" pitchFamily="34" charset="0"/>
                        </a:rPr>
                        <a:t>Pas</a:t>
                      </a:r>
                      <a:r>
                        <a:rPr lang="fr-CA" sz="1100" b="0" i="0" u="none" strike="noStrike" baseline="0" dirty="0" smtClean="0">
                          <a:solidFill>
                            <a:srgbClr val="595959"/>
                          </a:solidFill>
                          <a:effectLst/>
                          <a:latin typeface="Arial Narrow" panose="020B0606020202030204" pitchFamily="34" charset="0"/>
                        </a:rPr>
                        <a:t> du tout disposée</a:t>
                      </a:r>
                      <a:endParaRPr lang="fr-CA" sz="1100" b="0" i="0" u="none" strike="noStrike" dirty="0" smtClean="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00B0F0"/>
                          </a:solidFill>
                          <a:effectLst/>
                          <a:latin typeface="Arial Narrow" panose="020B0606020202030204" pitchFamily="34" charset="0"/>
                        </a:rPr>
                        <a:t>2</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algn="l" fontAlgn="ctr"/>
                      <a:r>
                        <a:rPr lang="fr-CA" sz="1100" b="0" i="0" u="none" strike="noStrike" dirty="0" smtClean="0">
                          <a:solidFill>
                            <a:srgbClr val="595959"/>
                          </a:solidFill>
                          <a:effectLst/>
                          <a:latin typeface="Arial Narrow" panose="020B0606020202030204" pitchFamily="34" charset="0"/>
                        </a:rPr>
                        <a:t>Très</a:t>
                      </a:r>
                      <a:r>
                        <a:rPr lang="fr-CA" sz="1100" b="0" i="0" u="none" strike="noStrike" baseline="0" dirty="0" smtClean="0">
                          <a:solidFill>
                            <a:srgbClr val="595959"/>
                          </a:solidFill>
                          <a:effectLst/>
                          <a:latin typeface="Arial Narrow" panose="020B0606020202030204" pitchFamily="34" charset="0"/>
                        </a:rPr>
                        <a:t> et </a:t>
                      </a:r>
                      <a:r>
                        <a:rPr lang="fr-CA" sz="1100" b="0" i="0" u="none" strike="noStrike" dirty="0" smtClean="0">
                          <a:solidFill>
                            <a:srgbClr val="595959"/>
                          </a:solidFill>
                          <a:effectLst/>
                          <a:latin typeface="Arial Narrow" panose="020B0606020202030204" pitchFamily="34" charset="0"/>
                        </a:rPr>
                        <a:t>assez disposée</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83</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82</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73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00B0F0"/>
                          </a:solidFill>
                          <a:effectLst/>
                          <a:latin typeface="Arial Narrow" panose="020B0606020202030204" pitchFamily="34" charset="0"/>
                        </a:rPr>
                        <a:t>87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algn="l" fontAlgn="ctr"/>
                      <a:r>
                        <a:rPr lang="fr-CA" sz="1100" b="0" i="0" u="none" strike="noStrike" dirty="0" smtClean="0">
                          <a:solidFill>
                            <a:srgbClr val="595959"/>
                          </a:solidFill>
                          <a:effectLst/>
                          <a:latin typeface="Arial Narrow" panose="020B0606020202030204" pitchFamily="34" charset="0"/>
                        </a:rPr>
                        <a:t>Peu</a:t>
                      </a:r>
                      <a:r>
                        <a:rPr lang="fr-CA" sz="1100" b="0" i="0" u="none" strike="noStrike" baseline="0" dirty="0" smtClean="0">
                          <a:solidFill>
                            <a:srgbClr val="595959"/>
                          </a:solidFill>
                          <a:effectLst/>
                          <a:latin typeface="Arial Narrow" panose="020B0606020202030204" pitchFamily="34" charset="0"/>
                        </a:rPr>
                        <a:t> et </a:t>
                      </a:r>
                      <a:r>
                        <a:rPr lang="fr-CA" sz="1100" b="0" i="0" u="none" strike="noStrike" dirty="0" smtClean="0">
                          <a:solidFill>
                            <a:srgbClr val="595959"/>
                          </a:solidFill>
                          <a:effectLst/>
                          <a:latin typeface="Arial Narrow" panose="020B0606020202030204" pitchFamily="34" charset="0"/>
                        </a:rPr>
                        <a:t>pas </a:t>
                      </a:r>
                      <a:r>
                        <a:rPr lang="fr-CA" sz="1100" b="0" i="0" u="none" strike="noStrike" dirty="0">
                          <a:solidFill>
                            <a:srgbClr val="595959"/>
                          </a:solidFill>
                          <a:effectLst/>
                          <a:latin typeface="Arial Narrow" panose="020B0606020202030204" pitchFamily="34" charset="0"/>
                        </a:rPr>
                        <a:t>du tout </a:t>
                      </a:r>
                      <a:r>
                        <a:rPr lang="fr-CA" sz="1100" b="0" i="0" u="none" strike="noStrike" dirty="0" smtClean="0">
                          <a:solidFill>
                            <a:srgbClr val="595959"/>
                          </a:solidFill>
                          <a:effectLst/>
                          <a:latin typeface="Arial Narrow" panose="020B0606020202030204" pitchFamily="34" charset="0"/>
                        </a:rPr>
                        <a:t>disposée</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17</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18</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a:solidFill>
                            <a:srgbClr val="00B0F0"/>
                          </a:solidFill>
                          <a:effectLst/>
                          <a:latin typeface="Arial Narrow" panose="020B0606020202030204" pitchFamily="34" charset="0"/>
                        </a:rPr>
                        <a:t>27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13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9" name="Titre 4"/>
          <p:cNvSpPr>
            <a:spLocks noGrp="1"/>
          </p:cNvSpPr>
          <p:nvPr>
            <p:ph type="title"/>
            <p:custDataLst>
              <p:tags r:id="rId4"/>
            </p:custDataLst>
          </p:nvPr>
        </p:nvSpPr>
        <p:spPr>
          <a:xfrm>
            <a:off x="558800" y="260648"/>
            <a:ext cx="6605488" cy="631545"/>
          </a:xfrm>
        </p:spPr>
        <p:txBody>
          <a:bodyPr>
            <a:normAutofit fontScale="90000"/>
          </a:bodyPr>
          <a:lstStyle/>
          <a:p>
            <a:r>
              <a:rPr lang="fr-CA" sz="2200" dirty="0" smtClean="0">
                <a:solidFill>
                  <a:srgbClr val="9BBB59"/>
                </a:solidFill>
              </a:rPr>
              <a:t>Perception de la disposition de la société canadienne à faire des efforts pour intégrer les personnes </a:t>
            </a:r>
            <a:r>
              <a:rPr lang="fr-CA" sz="2200" dirty="0" err="1" smtClean="0">
                <a:solidFill>
                  <a:srgbClr val="9BBB59"/>
                </a:solidFill>
              </a:rPr>
              <a:t>LGBT</a:t>
            </a:r>
            <a:r>
              <a:rPr lang="fr-CA" dirty="0" smtClean="0">
                <a:solidFill>
                  <a:srgbClr val="9BBB59"/>
                </a:solidFill>
              </a:rPr>
              <a:t/>
            </a:r>
            <a:br>
              <a:rPr lang="fr-CA" dirty="0" smtClean="0">
                <a:solidFill>
                  <a:srgbClr val="9BBB59"/>
                </a:solidFill>
              </a:rPr>
            </a:br>
            <a:endParaRPr lang="fr-CA" dirty="0"/>
          </a:p>
        </p:txBody>
      </p:sp>
      <p:sp>
        <p:nvSpPr>
          <p:cNvPr id="11" name="Rectangle 10"/>
          <p:cNvSpPr/>
          <p:nvPr>
            <p:custDataLst>
              <p:tags r:id="rId5"/>
            </p:custDataLst>
          </p:nvPr>
        </p:nvSpPr>
        <p:spPr>
          <a:xfrm>
            <a:off x="510159" y="815446"/>
            <a:ext cx="2909771"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ensemble des répondants </a:t>
            </a:r>
            <a:r>
              <a:rPr lang="fr-CA" sz="900" dirty="0">
                <a:solidFill>
                  <a:srgbClr val="9BBB59"/>
                </a:solidFill>
                <a:latin typeface="Arial" panose="020B0604020202020204" pitchFamily="34" charset="0"/>
                <a:cs typeface="Arial" panose="020B0604020202020204" pitchFamily="34" charset="0"/>
              </a:rPr>
              <a:t>de moins de 55 </a:t>
            </a:r>
            <a:r>
              <a:rPr lang="fr-CA" sz="900" dirty="0" smtClean="0">
                <a:solidFill>
                  <a:srgbClr val="9BBB59"/>
                </a:solidFill>
                <a:latin typeface="Arial" panose="020B0604020202020204" pitchFamily="34" charset="0"/>
                <a:cs typeface="Arial" panose="020B0604020202020204" pitchFamily="34" charset="0"/>
              </a:rPr>
              <a:t>ans</a:t>
            </a:r>
            <a:endParaRPr lang="fr-CA" sz="900" dirty="0">
              <a:solidFill>
                <a:srgbClr val="000000"/>
              </a:solidFill>
              <a:latin typeface="Arial" panose="020B0604020202020204" pitchFamily="34" charset="0"/>
              <a:cs typeface="Arial" panose="020B0604020202020204" pitchFamily="34" charset="0"/>
            </a:endParaRPr>
          </a:p>
        </p:txBody>
      </p:sp>
      <p:sp>
        <p:nvSpPr>
          <p:cNvPr id="13" name="ZoneTexte 12"/>
          <p:cNvSpPr txBox="1"/>
          <p:nvPr>
            <p:custDataLst>
              <p:tags r:id="rId6"/>
            </p:custDataLst>
          </p:nvPr>
        </p:nvSpPr>
        <p:spPr>
          <a:xfrm>
            <a:off x="489569" y="6156481"/>
            <a:ext cx="8248262" cy="3693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Q77. Dans </a:t>
            </a:r>
            <a:r>
              <a:rPr lang="fr-CA" sz="900" dirty="0">
                <a:solidFill>
                  <a:srgbClr val="595959"/>
                </a:solidFill>
                <a:latin typeface="Arial" panose="020B0604020202020204" pitchFamily="34" charset="0"/>
                <a:cs typeface="Arial" panose="020B0604020202020204" pitchFamily="34" charset="0"/>
              </a:rPr>
              <a:t>quelle mesure sentez-vous que la société canadienne en général est actuellement disposée à faire des efforts pour favoriser l’intégration des personnes </a:t>
            </a:r>
            <a:r>
              <a:rPr lang="fr-CA" sz="900" dirty="0" err="1">
                <a:solidFill>
                  <a:srgbClr val="595959"/>
                </a:solidFill>
                <a:latin typeface="Arial" panose="020B0604020202020204" pitchFamily="34" charset="0"/>
                <a:cs typeface="Arial" panose="020B0604020202020204" pitchFamily="34" charset="0"/>
              </a:rPr>
              <a:t>LGBTQ</a:t>
            </a:r>
            <a:r>
              <a:rPr lang="fr-CA" sz="900" dirty="0">
                <a:solidFill>
                  <a:srgbClr val="595959"/>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150384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36</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1928449569"/>
              </p:ext>
            </p:extLst>
          </p:nvPr>
        </p:nvGraphicFramePr>
        <p:xfrm>
          <a:off x="539552" y="1196751"/>
          <a:ext cx="6496452" cy="4729837"/>
        </p:xfrm>
        <a:graphic>
          <a:graphicData uri="http://schemas.openxmlformats.org/drawingml/2006/table">
            <a:tbl>
              <a:tblPr firstRow="1" bandRow="1">
                <a:tableStyleId>{2D5ABB26-0587-4C30-8999-92F81FD0307C}</a:tableStyleId>
              </a:tblPr>
              <a:tblGrid>
                <a:gridCol w="3359560"/>
                <a:gridCol w="784223"/>
                <a:gridCol w="784223"/>
                <a:gridCol w="784223"/>
                <a:gridCol w="784223"/>
              </a:tblGrid>
              <a:tr h="350053">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hMerge="1">
                  <a:txBody>
                    <a:bodyPr/>
                    <a:lstStyle/>
                    <a:p>
                      <a:endParaRPr lang="fr-CA"/>
                    </a:p>
                  </a:txBody>
                  <a:tcPr/>
                </a:tc>
                <a:tc hMerge="1">
                  <a:txBody>
                    <a:bodyPr/>
                    <a:lstStyle/>
                    <a:p>
                      <a:endParaRPr lang="fr-CA"/>
                    </a:p>
                  </a:txBody>
                  <a:tcPr/>
                </a:tc>
              </a:tr>
              <a:tr h="514044">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11873">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1771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1563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109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257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32389">
                <a:tc>
                  <a:txBody>
                    <a:bodyPr/>
                    <a:lstStyle/>
                    <a:p>
                      <a:pPr algn="l" fontAlgn="ctr"/>
                      <a:r>
                        <a:rPr lang="fr-CA" sz="1100" b="0" i="0" u="none" strike="noStrike" dirty="0">
                          <a:solidFill>
                            <a:srgbClr val="595959"/>
                          </a:solidFill>
                          <a:effectLst/>
                          <a:latin typeface="Arial Narrow" panose="020B0606020202030204" pitchFamily="34" charset="0"/>
                        </a:rPr>
                        <a:t>Retour/augmentation des cours d’éducation sexuelle à l’école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45</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00B0F0"/>
                          </a:solidFill>
                          <a:effectLst/>
                          <a:latin typeface="Arial Narrow" panose="020B0606020202030204" pitchFamily="34" charset="0"/>
                        </a:rPr>
                        <a:t>46</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40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34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77103">
                <a:tc>
                  <a:txBody>
                    <a:bodyPr/>
                    <a:lstStyle/>
                    <a:p>
                      <a:pPr algn="l" fontAlgn="ctr"/>
                      <a:r>
                        <a:rPr lang="fr-CA" sz="1100" b="0" i="0" u="none" strike="noStrike" dirty="0">
                          <a:solidFill>
                            <a:srgbClr val="595959"/>
                          </a:solidFill>
                          <a:effectLst/>
                          <a:latin typeface="Arial Narrow" panose="020B0606020202030204" pitchFamily="34" charset="0"/>
                        </a:rPr>
                        <a:t>Une meilleure représentation des personnes </a:t>
                      </a:r>
                      <a:r>
                        <a:rPr lang="fr-CA" sz="1100" b="0" i="0" u="none" strike="noStrike" dirty="0" err="1">
                          <a:solidFill>
                            <a:srgbClr val="595959"/>
                          </a:solidFill>
                          <a:effectLst/>
                          <a:latin typeface="Arial Narrow" panose="020B0606020202030204" pitchFamily="34" charset="0"/>
                        </a:rPr>
                        <a:t>LGBTQ</a:t>
                      </a:r>
                      <a:r>
                        <a:rPr lang="fr-CA" sz="1100" b="0" i="0" u="none" strike="noStrike" dirty="0">
                          <a:solidFill>
                            <a:srgbClr val="595959"/>
                          </a:solidFill>
                          <a:effectLst/>
                          <a:latin typeface="Arial Narrow" panose="020B0606020202030204" pitchFamily="34" charset="0"/>
                        </a:rPr>
                        <a:t> dans les médias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45</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44</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33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00B0F0"/>
                          </a:solidFill>
                          <a:effectLst/>
                          <a:latin typeface="Arial Narrow" panose="020B0606020202030204" pitchFamily="34" charset="0"/>
                        </a:rPr>
                        <a:t>51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77103">
                <a:tc>
                  <a:txBody>
                    <a:bodyPr/>
                    <a:lstStyle/>
                    <a:p>
                      <a:pPr algn="l" fontAlgn="ctr"/>
                      <a:r>
                        <a:rPr lang="fr-CA" sz="1100" b="0" i="0" u="none" strike="noStrike" dirty="0">
                          <a:solidFill>
                            <a:srgbClr val="595959"/>
                          </a:solidFill>
                          <a:effectLst/>
                          <a:latin typeface="Arial Narrow" panose="020B0606020202030204" pitchFamily="34" charset="0"/>
                        </a:rPr>
                        <a:t>Favoriser la visibilité des ressources/regroupements </a:t>
                      </a:r>
                      <a:r>
                        <a:rPr lang="fr-CA" sz="1100" b="0" i="0" u="none" strike="noStrike" dirty="0" err="1">
                          <a:solidFill>
                            <a:srgbClr val="595959"/>
                          </a:solidFill>
                          <a:effectLst/>
                          <a:latin typeface="Arial Narrow" panose="020B0606020202030204" pitchFamily="34" charset="0"/>
                        </a:rPr>
                        <a:t>LGBTQ</a:t>
                      </a:r>
                      <a:r>
                        <a:rPr lang="fr-CA" sz="1100" b="0" i="0" u="none" strike="noStrike" dirty="0">
                          <a:solidFill>
                            <a:srgbClr val="595959"/>
                          </a:solidFill>
                          <a:effectLst/>
                          <a:latin typeface="Arial Narrow" panose="020B0606020202030204" pitchFamily="34" charset="0"/>
                        </a:rPr>
                        <a:t> (pour que les gens en processus d’affirmation puissent s’y rattacher plus facilement)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41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a:solidFill>
                            <a:srgbClr val="E31836"/>
                          </a:solidFill>
                          <a:effectLst/>
                          <a:latin typeface="Arial Narrow" panose="020B0606020202030204" pitchFamily="34" charset="0"/>
                        </a:rPr>
                        <a:t>41</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a:solidFill>
                            <a:srgbClr val="E31836"/>
                          </a:solidFill>
                          <a:effectLst/>
                          <a:latin typeface="Arial Narrow" panose="020B0606020202030204" pitchFamily="34" charset="0"/>
                        </a:rPr>
                        <a:t>30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55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88000">
                <a:tc>
                  <a:txBody>
                    <a:bodyPr/>
                    <a:lstStyle/>
                    <a:p>
                      <a:pPr algn="l" fontAlgn="ctr"/>
                      <a:r>
                        <a:rPr lang="fr-CA" sz="1100" b="0" i="0" u="none" strike="noStrike" dirty="0">
                          <a:solidFill>
                            <a:srgbClr val="595959"/>
                          </a:solidFill>
                          <a:effectLst/>
                          <a:latin typeface="Arial Narrow" panose="020B0606020202030204" pitchFamily="34" charset="0"/>
                        </a:rPr>
                        <a:t>Ateliers de sensibilisation dans les écoles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41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00B0F0"/>
                          </a:solidFill>
                          <a:effectLst/>
                          <a:latin typeface="Arial Narrow" panose="020B0606020202030204" pitchFamily="34" charset="0"/>
                        </a:rPr>
                        <a:t>42</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47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32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33515">
                <a:tc>
                  <a:txBody>
                    <a:bodyPr/>
                    <a:lstStyle/>
                    <a:p>
                      <a:pPr algn="l" fontAlgn="ctr"/>
                      <a:r>
                        <a:rPr lang="fr-CA" sz="1100" b="0" i="0" u="none" strike="noStrike" dirty="0">
                          <a:solidFill>
                            <a:srgbClr val="595959"/>
                          </a:solidFill>
                          <a:effectLst/>
                          <a:latin typeface="Arial Narrow" panose="020B0606020202030204" pitchFamily="34" charset="0"/>
                        </a:rPr>
                        <a:t>Plus de cliniques spécialisées dans les problématiques de santé spécifiques </a:t>
                      </a:r>
                      <a:r>
                        <a:rPr lang="fr-CA" sz="1100" b="0" i="0" u="none" strike="noStrike" dirty="0" err="1">
                          <a:solidFill>
                            <a:srgbClr val="595959"/>
                          </a:solidFill>
                          <a:effectLst/>
                          <a:latin typeface="Arial Narrow" panose="020B0606020202030204" pitchFamily="34" charset="0"/>
                        </a:rPr>
                        <a:t>LGBTQ</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26</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27</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33515">
                <a:tc>
                  <a:txBody>
                    <a:bodyPr/>
                    <a:lstStyle/>
                    <a:p>
                      <a:pPr algn="l" fontAlgn="ctr"/>
                      <a:r>
                        <a:rPr lang="fr-CA" sz="1100" b="0" i="0" u="none" strike="noStrike" dirty="0">
                          <a:solidFill>
                            <a:srgbClr val="595959"/>
                          </a:solidFill>
                          <a:effectLst/>
                          <a:latin typeface="Arial Narrow" panose="020B0606020202030204" pitchFamily="34" charset="0"/>
                        </a:rPr>
                        <a:t>Publicité contre </a:t>
                      </a:r>
                      <a:r>
                        <a:rPr lang="fr-CA" sz="1100" b="0" i="0" u="none" strike="noStrike" dirty="0" smtClean="0">
                          <a:solidFill>
                            <a:srgbClr val="595959"/>
                          </a:solidFill>
                          <a:effectLst/>
                          <a:latin typeface="Arial Narrow" panose="020B0606020202030204" pitchFamily="34" charset="0"/>
                        </a:rPr>
                        <a:t>l’homophobie/la </a:t>
                      </a:r>
                      <a:r>
                        <a:rPr lang="fr-CA" sz="1100" b="0" i="0" u="none" strike="noStrike" dirty="0" err="1" smtClean="0">
                          <a:solidFill>
                            <a:srgbClr val="595959"/>
                          </a:solidFill>
                          <a:effectLst/>
                          <a:latin typeface="Arial Narrow" panose="020B0606020202030204" pitchFamily="34" charset="0"/>
                        </a:rPr>
                        <a:t>biphobie</a:t>
                      </a:r>
                      <a:r>
                        <a:rPr lang="fr-CA" sz="1100" b="0" i="0" u="none" strike="noStrike" dirty="0" smtClean="0">
                          <a:solidFill>
                            <a:srgbClr val="595959"/>
                          </a:solidFill>
                          <a:effectLst/>
                          <a:latin typeface="Arial Narrow" panose="020B0606020202030204" pitchFamily="34" charset="0"/>
                        </a:rPr>
                        <a:t>/la </a:t>
                      </a:r>
                      <a:r>
                        <a:rPr lang="fr-CA" sz="1100" b="0" i="0" u="none" strike="noStrike" dirty="0" err="1">
                          <a:solidFill>
                            <a:srgbClr val="595959"/>
                          </a:solidFill>
                          <a:effectLst/>
                          <a:latin typeface="Arial Narrow" panose="020B0606020202030204" pitchFamily="34" charset="0"/>
                        </a:rPr>
                        <a:t>transphobie</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25</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E31836"/>
                          </a:solidFill>
                          <a:effectLst/>
                          <a:latin typeface="Arial Narrow" panose="020B0606020202030204" pitchFamily="34" charset="0"/>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50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21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33515">
                <a:tc>
                  <a:txBody>
                    <a:bodyPr/>
                    <a:lstStyle/>
                    <a:p>
                      <a:pPr algn="l" fontAlgn="ctr"/>
                      <a:r>
                        <a:rPr lang="fr-CA" sz="1100" b="0" i="0" u="none" strike="noStrike" dirty="0">
                          <a:solidFill>
                            <a:srgbClr val="595959"/>
                          </a:solidFill>
                          <a:effectLst/>
                          <a:latin typeface="Arial Narrow" panose="020B0606020202030204" pitchFamily="34" charset="0"/>
                        </a:rPr>
                        <a:t>Faciliter l’accès à des traitements médicaux pour les transitions de genre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23</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88000">
                <a:tc>
                  <a:txBody>
                    <a:bodyPr/>
                    <a:lstStyle/>
                    <a:p>
                      <a:pPr algn="l" fontAlgn="ctr"/>
                      <a:r>
                        <a:rPr lang="fr-CA" sz="1100" b="0" i="0" u="none" strike="noStrike" dirty="0">
                          <a:solidFill>
                            <a:srgbClr val="595959"/>
                          </a:solidFill>
                          <a:effectLst/>
                          <a:latin typeface="Arial Narrow" panose="020B0606020202030204" pitchFamily="34" charset="0"/>
                        </a:rPr>
                        <a:t>Ateliers de sensibilisation en entreprise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20</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a:solidFill>
                            <a:srgbClr val="E31836"/>
                          </a:solidFill>
                          <a:effectLst/>
                          <a:latin typeface="Arial Narrow" panose="020B0606020202030204" pitchFamily="34" charset="0"/>
                        </a:rPr>
                        <a:t>20</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00B0F0"/>
                          </a:solidFill>
                          <a:effectLst/>
                          <a:latin typeface="Arial Narrow" panose="020B0606020202030204" pitchFamily="34" charset="0"/>
                        </a:rPr>
                        <a:t>27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33515">
                <a:tc>
                  <a:txBody>
                    <a:bodyPr/>
                    <a:lstStyle/>
                    <a:p>
                      <a:pPr algn="l" fontAlgn="ctr"/>
                      <a:r>
                        <a:rPr lang="fr-CA" sz="1100" b="0" i="0" u="none" strike="noStrike" dirty="0">
                          <a:solidFill>
                            <a:srgbClr val="595959"/>
                          </a:solidFill>
                          <a:effectLst/>
                          <a:latin typeface="Arial Narrow" panose="020B0606020202030204" pitchFamily="34" charset="0"/>
                        </a:rPr>
                        <a:t>Ateliers de sensibilisation dans les milieux touchant les personnes âgées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8</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595959"/>
                          </a:solidFill>
                          <a:effectLst/>
                          <a:latin typeface="Arial Narrow" panose="020B0606020202030204" pitchFamily="34" charset="0"/>
                          <a:ea typeface="+mn-ea"/>
                          <a:cs typeface="+mn-cs"/>
                        </a:rPr>
                        <a:t>9</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88000">
                <a:tc>
                  <a:txBody>
                    <a:bodyPr/>
                    <a:lstStyle/>
                    <a:p>
                      <a:pPr algn="l" fontAlgn="ctr"/>
                      <a:r>
                        <a:rPr lang="fr-CA" sz="1100" b="0" i="0" u="none" strike="noStrike" dirty="0" smtClean="0">
                          <a:solidFill>
                            <a:srgbClr val="595959"/>
                          </a:solidFill>
                          <a:effectLst/>
                          <a:latin typeface="Arial Narrow" panose="020B0606020202030204" pitchFamily="34" charset="0"/>
                        </a:rPr>
                        <a:t>Autre</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a:solidFill>
                            <a:srgbClr val="00B0F0"/>
                          </a:solidFill>
                          <a:effectLst/>
                          <a:latin typeface="Arial Narrow" panose="020B0606020202030204" pitchFamily="34" charset="0"/>
                        </a:rPr>
                        <a:t>3</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1" name="Rectangle 10"/>
          <p:cNvSpPr/>
          <p:nvPr>
            <p:custDataLst>
              <p:tags r:id="rId4"/>
            </p:custDataLst>
          </p:nvPr>
        </p:nvSpPr>
        <p:spPr>
          <a:xfrm>
            <a:off x="510159" y="815446"/>
            <a:ext cx="2909771"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ensemble des </a:t>
            </a:r>
            <a:r>
              <a:rPr lang="fr-CA" sz="900" dirty="0">
                <a:solidFill>
                  <a:srgbClr val="9BBB59"/>
                </a:solidFill>
                <a:latin typeface="Arial" panose="020B0604020202020204" pitchFamily="34" charset="0"/>
                <a:cs typeface="Arial" panose="020B0604020202020204" pitchFamily="34" charset="0"/>
              </a:rPr>
              <a:t>répondants de moins de 55 </a:t>
            </a:r>
            <a:r>
              <a:rPr lang="fr-CA" sz="900" dirty="0" smtClean="0">
                <a:solidFill>
                  <a:srgbClr val="9BBB59"/>
                </a:solidFill>
                <a:latin typeface="Arial" panose="020B0604020202020204" pitchFamily="34" charset="0"/>
                <a:cs typeface="Arial" panose="020B0604020202020204" pitchFamily="34" charset="0"/>
              </a:rPr>
              <a:t>ans</a:t>
            </a:r>
            <a:endParaRPr lang="fr-CA" sz="900" dirty="0">
              <a:solidFill>
                <a:srgbClr val="000000"/>
              </a:solidFill>
              <a:latin typeface="Arial" panose="020B0604020202020204" pitchFamily="34" charset="0"/>
              <a:cs typeface="Arial" panose="020B0604020202020204" pitchFamily="34" charset="0"/>
            </a:endParaRPr>
          </a:p>
        </p:txBody>
      </p:sp>
      <p:sp>
        <p:nvSpPr>
          <p:cNvPr id="8" name="ZoneTexte 7"/>
          <p:cNvSpPr txBox="1"/>
          <p:nvPr>
            <p:custDataLst>
              <p:tags r:id="rId5"/>
            </p:custDataLst>
          </p:nvPr>
        </p:nvSpPr>
        <p:spPr>
          <a:xfrm>
            <a:off x="500202" y="6144038"/>
            <a:ext cx="7818207" cy="3693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Q90. </a:t>
            </a:r>
            <a:r>
              <a:rPr lang="fr-CA" sz="900" dirty="0">
                <a:solidFill>
                  <a:srgbClr val="595959"/>
                </a:solidFill>
                <a:latin typeface="Arial" panose="020B0604020202020204" pitchFamily="34" charset="0"/>
                <a:cs typeface="Arial" panose="020B0604020202020204" pitchFamily="34" charset="0"/>
              </a:rPr>
              <a:t>Quelles sont, selon vous, les interventions qui seraient les plus utiles à renforcer à l’avenir pour favoriser le bien-être et l’intégration des personnes </a:t>
            </a:r>
            <a:r>
              <a:rPr lang="fr-CA" sz="900" dirty="0" err="1">
                <a:solidFill>
                  <a:srgbClr val="595959"/>
                </a:solidFill>
                <a:latin typeface="Arial" panose="020B0604020202020204" pitchFamily="34" charset="0"/>
                <a:cs typeface="Arial" panose="020B0604020202020204" pitchFamily="34" charset="0"/>
              </a:rPr>
              <a:t>LGBTQ</a:t>
            </a:r>
            <a:r>
              <a:rPr lang="fr-CA" sz="900" dirty="0">
                <a:solidFill>
                  <a:srgbClr val="595959"/>
                </a:solidFill>
                <a:latin typeface="Arial" panose="020B0604020202020204" pitchFamily="34" charset="0"/>
                <a:cs typeface="Arial" panose="020B0604020202020204" pitchFamily="34" charset="0"/>
              </a:rPr>
              <a:t> dans la société canadienne actuelle?</a:t>
            </a:r>
          </a:p>
        </p:txBody>
      </p:sp>
      <p:sp>
        <p:nvSpPr>
          <p:cNvPr id="13" name="Titre 4"/>
          <p:cNvSpPr>
            <a:spLocks noGrp="1"/>
          </p:cNvSpPr>
          <p:nvPr>
            <p:ph type="title"/>
            <p:custDataLst>
              <p:tags r:id="rId6"/>
            </p:custDataLst>
          </p:nvPr>
        </p:nvSpPr>
        <p:spPr>
          <a:xfrm>
            <a:off x="530225" y="188640"/>
            <a:ext cx="8189664" cy="631545"/>
          </a:xfrm>
        </p:spPr>
        <p:txBody>
          <a:bodyPr>
            <a:normAutofit fontScale="90000"/>
          </a:bodyPr>
          <a:lstStyle/>
          <a:p>
            <a:r>
              <a:rPr lang="fr-CA" sz="2000" dirty="0" smtClean="0">
                <a:solidFill>
                  <a:srgbClr val="9BBB59"/>
                </a:solidFill>
              </a:rPr>
              <a:t>Interventions qu’il serait le plus utile à renforcer pour favoriser le bien-être et l’intégration des personnes </a:t>
            </a:r>
            <a:r>
              <a:rPr lang="fr-CA" sz="2000" dirty="0" err="1" smtClean="0">
                <a:solidFill>
                  <a:srgbClr val="9BBB59"/>
                </a:solidFill>
              </a:rPr>
              <a:t>LGBT</a:t>
            </a:r>
            <a:r>
              <a:rPr lang="fr-CA" sz="2000" dirty="0" smtClean="0">
                <a:solidFill>
                  <a:srgbClr val="9BBB59"/>
                </a:solidFill>
              </a:rPr>
              <a:t> dans la société canadienne actuelle</a:t>
            </a:r>
            <a:br>
              <a:rPr lang="fr-CA" sz="2000" dirty="0" smtClean="0">
                <a:solidFill>
                  <a:srgbClr val="9BBB59"/>
                </a:solidFill>
              </a:rPr>
            </a:br>
            <a:endParaRPr lang="fr-CA" dirty="0"/>
          </a:p>
        </p:txBody>
      </p:sp>
    </p:spTree>
    <p:extLst>
      <p:ext uri="{BB962C8B-B14F-4D97-AF65-F5344CB8AC3E}">
        <p14:creationId xmlns:p14="http://schemas.microsoft.com/office/powerpoint/2010/main" val="96921610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37</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3304420000"/>
              </p:ext>
            </p:extLst>
          </p:nvPr>
        </p:nvGraphicFramePr>
        <p:xfrm>
          <a:off x="539552" y="1225719"/>
          <a:ext cx="6334696" cy="3850803"/>
        </p:xfrm>
        <a:graphic>
          <a:graphicData uri="http://schemas.openxmlformats.org/drawingml/2006/table">
            <a:tbl>
              <a:tblPr firstRow="1" bandRow="1">
                <a:tableStyleId>{2D5ABB26-0587-4C30-8999-92F81FD0307C}</a:tableStyleId>
              </a:tblPr>
              <a:tblGrid>
                <a:gridCol w="3162332"/>
                <a:gridCol w="793091"/>
                <a:gridCol w="793091"/>
                <a:gridCol w="793091"/>
                <a:gridCol w="793091"/>
              </a:tblGrid>
              <a:tr h="486162">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TlToBr w="12700" cmpd="sng">
                      <a:noFill/>
                      <a:prstDash val="solid"/>
                    </a:lnTlToBr>
                    <a:lnBlToTr w="12700" cmpd="sng">
                      <a:noFill/>
                      <a:prstDash val="solid"/>
                    </a:lnBlToTr>
                    <a:solidFill>
                      <a:srgbClr val="D7E4BD"/>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r>
              <a:tr h="51273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100" b="1" dirty="0" smtClean="0">
                          <a:solidFill>
                            <a:srgbClr val="9BBB59"/>
                          </a:solidFill>
                          <a:latin typeface="Arial Narrow" panose="020B0606020202030204" pitchFamily="34" charset="0"/>
                          <a:cs typeface="Arial" pitchFamily="34" charset="0"/>
                        </a:rPr>
                        <a:t>(%) </a:t>
                      </a:r>
                      <a:r>
                        <a:rPr lang="en-CA" sz="1100" b="1" dirty="0" err="1" smtClean="0">
                          <a:solidFill>
                            <a:srgbClr val="9BBB59"/>
                          </a:solidFill>
                          <a:latin typeface="Arial Narrow" panose="020B0606020202030204" pitchFamily="34" charset="0"/>
                          <a:cs typeface="Arial" pitchFamily="34" charset="0"/>
                        </a:rPr>
                        <a:t>Très</a:t>
                      </a:r>
                      <a:r>
                        <a:rPr lang="en-CA" sz="1100" b="1" dirty="0" smtClean="0">
                          <a:solidFill>
                            <a:srgbClr val="9BBB59"/>
                          </a:solidFill>
                          <a:latin typeface="Arial Narrow" panose="020B0606020202030204" pitchFamily="34" charset="0"/>
                          <a:cs typeface="Arial" pitchFamily="34" charset="0"/>
                        </a:rPr>
                        <a:t> et </a:t>
                      </a:r>
                      <a:r>
                        <a:rPr lang="en-CA" sz="1100" b="1" dirty="0" err="1" smtClean="0">
                          <a:solidFill>
                            <a:srgbClr val="9BBB59"/>
                          </a:solidFill>
                          <a:latin typeface="Arial Narrow" panose="020B0606020202030204" pitchFamily="34" charset="0"/>
                          <a:cs typeface="Arial" pitchFamily="34" charset="0"/>
                        </a:rPr>
                        <a:t>plutôt</a:t>
                      </a:r>
                      <a:r>
                        <a:rPr lang="en-CA" sz="1100" b="1" baseline="0" dirty="0" smtClean="0">
                          <a:solidFill>
                            <a:srgbClr val="9BBB59"/>
                          </a:solidFill>
                          <a:latin typeface="Arial Narrow" panose="020B0606020202030204" pitchFamily="34" charset="0"/>
                          <a:cs typeface="Arial" pitchFamily="34" charset="0"/>
                        </a:rPr>
                        <a:t> à </a:t>
                      </a:r>
                      <a:r>
                        <a:rPr lang="en-CA" sz="1100" b="1" baseline="0" dirty="0" err="1" smtClean="0">
                          <a:solidFill>
                            <a:srgbClr val="9BBB59"/>
                          </a:solidFill>
                          <a:latin typeface="Arial Narrow" panose="020B0606020202030204" pitchFamily="34" charset="0"/>
                          <a:cs typeface="Arial" pitchFamily="34" charset="0"/>
                        </a:rPr>
                        <a:t>l’aise</a:t>
                      </a:r>
                      <a:endParaRPr lang="en-CA" sz="1100" b="1" dirty="0" smtClean="0">
                        <a:solidFill>
                          <a:srgbClr val="9BBB59"/>
                        </a:solidFill>
                        <a:latin typeface="Arial Narrow" panose="020B0606020202030204" pitchFamily="34" charset="0"/>
                        <a:cs typeface="Arial" pitchFamily="34" charset="0"/>
                      </a:endParaRPr>
                    </a:p>
                  </a:txBody>
                  <a:tcPr marL="9525" marR="9525" marT="9525" marB="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fr-CA"/>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r>
              <a:tr h="294254">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1634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Narrow" panose="020B0606020202030204" pitchFamily="34" charset="0"/>
                        </a:rPr>
                        <a:t>1445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Narrow" panose="020B0606020202030204" pitchFamily="34" charset="0"/>
                        </a:rPr>
                        <a:t>104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230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639412">
                <a:tc>
                  <a:txBody>
                    <a:bodyPr/>
                    <a:lstStyle/>
                    <a:p>
                      <a:pPr algn="l" fontAlgn="ctr"/>
                      <a:r>
                        <a:rPr lang="fr-CA" sz="1200" b="0" i="0" u="none" strike="noStrike" dirty="0" smtClean="0">
                          <a:solidFill>
                            <a:srgbClr val="595959"/>
                          </a:solidFill>
                          <a:effectLst/>
                          <a:latin typeface="Arial Narrow" panose="020B0606020202030204" pitchFamily="34" charset="0"/>
                        </a:rPr>
                        <a:t>...lorsque vous vous trouvez dans un lieu public (rue, centre d’achat, café, restaurant) </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53</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00B0F0"/>
                          </a:solidFill>
                          <a:effectLst/>
                          <a:latin typeface="Arial Narrow" panose="020B0606020202030204" pitchFamily="34" charset="0"/>
                        </a:rPr>
                        <a:t>55</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51</a:t>
                      </a:r>
                    </a:p>
                  </a:txBody>
                  <a:tcPr marL="9525" marR="9525" marT="9525" marB="0" anchor="ctr">
                    <a:lnL w="5715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44</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639412">
                <a:tc>
                  <a:txBody>
                    <a:bodyPr/>
                    <a:lstStyle/>
                    <a:p>
                      <a:pPr algn="l" fontAlgn="ctr"/>
                      <a:r>
                        <a:rPr lang="fr-CA" sz="1200" b="0" i="0" u="none" strike="noStrike" dirty="0" smtClean="0">
                          <a:solidFill>
                            <a:srgbClr val="595959"/>
                          </a:solidFill>
                          <a:effectLst/>
                          <a:latin typeface="Arial Narrow" panose="020B0606020202030204" pitchFamily="34" charset="0"/>
                        </a:rPr>
                        <a:t>...lorsque vous êtes dans une réunion de famille </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45</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00B0F0"/>
                          </a:solidFill>
                          <a:effectLst/>
                          <a:latin typeface="Arial Narrow" panose="020B0606020202030204" pitchFamily="34" charset="0"/>
                        </a:rPr>
                        <a:t>47</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40</a:t>
                      </a:r>
                    </a:p>
                  </a:txBody>
                  <a:tcPr marL="9525" marR="9525" marT="9525" marB="0" anchor="ctr">
                    <a:lnL w="5715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26</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639412">
                <a:tc>
                  <a:txBody>
                    <a:bodyPr/>
                    <a:lstStyle/>
                    <a:p>
                      <a:pPr algn="l" fontAlgn="ctr"/>
                      <a:r>
                        <a:rPr lang="fr-CA" sz="1200" b="0" i="0" u="none" strike="noStrike" dirty="0" smtClean="0">
                          <a:solidFill>
                            <a:srgbClr val="595959"/>
                          </a:solidFill>
                          <a:effectLst/>
                          <a:latin typeface="Arial Narrow" panose="020B0606020202030204" pitchFamily="34" charset="0"/>
                        </a:rPr>
                        <a:t>...lorsque vous êtes avec des amis ne faisant pas partie de minorités sexuelles </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67</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00B0F0"/>
                          </a:solidFill>
                          <a:effectLst/>
                          <a:latin typeface="Arial Narrow" panose="020B0606020202030204" pitchFamily="34" charset="0"/>
                        </a:rPr>
                        <a:t>67</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71</a:t>
                      </a:r>
                    </a:p>
                  </a:txBody>
                  <a:tcPr marL="9525" marR="9525" marT="9525" marB="0" anchor="ctr">
                    <a:lnL w="5715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56</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639412">
                <a:tc>
                  <a:txBody>
                    <a:bodyPr/>
                    <a:lstStyle/>
                    <a:p>
                      <a:pPr algn="l" fontAlgn="ctr"/>
                      <a:r>
                        <a:rPr lang="fr-CA" sz="1200" b="0" i="0" u="none" strike="noStrike" dirty="0" smtClean="0">
                          <a:solidFill>
                            <a:srgbClr val="595959"/>
                          </a:solidFill>
                          <a:effectLst/>
                          <a:latin typeface="Arial Narrow" panose="020B0606020202030204" pitchFamily="34" charset="0"/>
                        </a:rPr>
                        <a:t>...lorsque vous êtes avec des amis </a:t>
                      </a:r>
                      <a:r>
                        <a:rPr lang="fr-CA" sz="1200" b="0" i="0" u="none" strike="noStrike" dirty="0" err="1" smtClean="0">
                          <a:solidFill>
                            <a:srgbClr val="595959"/>
                          </a:solidFill>
                          <a:effectLst/>
                          <a:latin typeface="Arial Narrow" panose="020B0606020202030204" pitchFamily="34" charset="0"/>
                        </a:rPr>
                        <a:t>LGBTQ</a:t>
                      </a:r>
                      <a:r>
                        <a:rPr lang="fr-CA" sz="1200" b="0" i="0" u="none" strike="noStrike" dirty="0" smtClean="0">
                          <a:solidFill>
                            <a:srgbClr val="595959"/>
                          </a:solidFill>
                          <a:effectLst/>
                          <a:latin typeface="Arial Narrow" panose="020B0606020202030204" pitchFamily="34" charset="0"/>
                        </a:rPr>
                        <a:t> </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80</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80</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00B0F0"/>
                          </a:solidFill>
                          <a:effectLst/>
                          <a:latin typeface="Arial Narrow" panose="020B0606020202030204" pitchFamily="34" charset="0"/>
                        </a:rPr>
                        <a:t>88</a:t>
                      </a:r>
                    </a:p>
                  </a:txBody>
                  <a:tcPr marL="9525" marR="9525" marT="9525" marB="0" anchor="ctr">
                    <a:lnL w="5715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75</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1" name="Rectangle 10"/>
          <p:cNvSpPr/>
          <p:nvPr>
            <p:custDataLst>
              <p:tags r:id="rId4"/>
            </p:custDataLst>
          </p:nvPr>
        </p:nvSpPr>
        <p:spPr>
          <a:xfrm>
            <a:off x="510159" y="794180"/>
            <a:ext cx="2941831" cy="3693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répondants de moins de 55 ans </a:t>
            </a:r>
            <a:endParaRPr lang="fr-CA" sz="900" dirty="0">
              <a:solidFill>
                <a:srgbClr val="000000"/>
              </a:solidFill>
              <a:latin typeface="Arial" panose="020B0604020202020204" pitchFamily="34" charset="0"/>
              <a:cs typeface="Arial" panose="020B0604020202020204" pitchFamily="34" charset="0"/>
            </a:endParaRPr>
          </a:p>
          <a:p>
            <a:endParaRPr lang="fr-CA" sz="900" dirty="0">
              <a:solidFill>
                <a:srgbClr val="000000"/>
              </a:solidFill>
              <a:latin typeface="Arial" panose="020B0604020202020204" pitchFamily="34" charset="0"/>
              <a:cs typeface="Arial" panose="020B0604020202020204" pitchFamily="34" charset="0"/>
            </a:endParaRPr>
          </a:p>
        </p:txBody>
      </p:sp>
      <p:sp>
        <p:nvSpPr>
          <p:cNvPr id="8" name="Titre 4"/>
          <p:cNvSpPr txBox="1">
            <a:spLocks/>
          </p:cNvSpPr>
          <p:nvPr>
            <p:custDataLst>
              <p:tags r:id="rId5"/>
            </p:custDataLst>
          </p:nvPr>
        </p:nvSpPr>
        <p:spPr bwMode="auto">
          <a:xfrm>
            <a:off x="558800" y="332656"/>
            <a:ext cx="5309344" cy="63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fontScale="67500" lnSpcReduction="20000"/>
          </a:bodyPr>
          <a:lstStyle>
            <a:lvl1pPr algn="l" rtl="0" eaLnBrk="0" fontAlgn="base" hangingPunct="0">
              <a:spcBef>
                <a:spcPct val="0"/>
              </a:spcBef>
              <a:spcAft>
                <a:spcPct val="0"/>
              </a:spcAft>
              <a:defRPr b="1"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b="1">
                <a:solidFill>
                  <a:schemeClr val="tx2"/>
                </a:solidFill>
                <a:latin typeface="Arial" charset="0"/>
                <a:cs typeface="Arial" charset="0"/>
              </a:defRPr>
            </a:lvl2pPr>
            <a:lvl3pPr algn="l" rtl="0" eaLnBrk="0" fontAlgn="base" hangingPunct="0">
              <a:spcBef>
                <a:spcPct val="0"/>
              </a:spcBef>
              <a:spcAft>
                <a:spcPct val="0"/>
              </a:spcAft>
              <a:defRPr b="1">
                <a:solidFill>
                  <a:schemeClr val="tx2"/>
                </a:solidFill>
                <a:latin typeface="Arial" charset="0"/>
                <a:cs typeface="Arial" charset="0"/>
              </a:defRPr>
            </a:lvl3pPr>
            <a:lvl4pPr algn="l" rtl="0" eaLnBrk="0" fontAlgn="base" hangingPunct="0">
              <a:spcBef>
                <a:spcPct val="0"/>
              </a:spcBef>
              <a:spcAft>
                <a:spcPct val="0"/>
              </a:spcAft>
              <a:defRPr b="1">
                <a:solidFill>
                  <a:schemeClr val="tx2"/>
                </a:solidFill>
                <a:latin typeface="Arial" charset="0"/>
                <a:cs typeface="Arial" charset="0"/>
              </a:defRPr>
            </a:lvl4pPr>
            <a:lvl5pPr algn="l" rtl="0" eaLnBrk="0" fontAlgn="base" hangingPunct="0">
              <a:spcBef>
                <a:spcPct val="0"/>
              </a:spcBef>
              <a:spcAft>
                <a:spcPct val="0"/>
              </a:spcAft>
              <a:defRPr b="1">
                <a:solidFill>
                  <a:schemeClr val="tx2"/>
                </a:solidFill>
                <a:latin typeface="Arial" charset="0"/>
                <a:cs typeface="Arial" charset="0"/>
              </a:defRPr>
            </a:lvl5pPr>
            <a:lvl6pPr marL="457200" algn="l" rtl="0" fontAlgn="base">
              <a:spcBef>
                <a:spcPct val="0"/>
              </a:spcBef>
              <a:spcAft>
                <a:spcPct val="0"/>
              </a:spcAft>
              <a:defRPr b="1">
                <a:solidFill>
                  <a:schemeClr val="tx2"/>
                </a:solidFill>
                <a:latin typeface="Arial" charset="0"/>
                <a:cs typeface="Arial" charset="0"/>
              </a:defRPr>
            </a:lvl6pPr>
            <a:lvl7pPr marL="914400" algn="l" rtl="0" fontAlgn="base">
              <a:spcBef>
                <a:spcPct val="0"/>
              </a:spcBef>
              <a:spcAft>
                <a:spcPct val="0"/>
              </a:spcAft>
              <a:defRPr b="1">
                <a:solidFill>
                  <a:schemeClr val="tx2"/>
                </a:solidFill>
                <a:latin typeface="Arial" charset="0"/>
                <a:cs typeface="Arial" charset="0"/>
              </a:defRPr>
            </a:lvl7pPr>
            <a:lvl8pPr marL="1371600" algn="l" rtl="0" fontAlgn="base">
              <a:spcBef>
                <a:spcPct val="0"/>
              </a:spcBef>
              <a:spcAft>
                <a:spcPct val="0"/>
              </a:spcAft>
              <a:defRPr b="1">
                <a:solidFill>
                  <a:schemeClr val="tx2"/>
                </a:solidFill>
                <a:latin typeface="Arial" charset="0"/>
                <a:cs typeface="Arial" charset="0"/>
              </a:defRPr>
            </a:lvl8pPr>
            <a:lvl9pPr marL="1828800" algn="l" rtl="0" fontAlgn="base">
              <a:spcBef>
                <a:spcPct val="0"/>
              </a:spcBef>
              <a:spcAft>
                <a:spcPct val="0"/>
              </a:spcAft>
              <a:defRPr b="1">
                <a:solidFill>
                  <a:schemeClr val="tx2"/>
                </a:solidFill>
                <a:latin typeface="Arial" charset="0"/>
                <a:cs typeface="Arial" charset="0"/>
              </a:defRPr>
            </a:lvl9pPr>
          </a:lstStyle>
          <a:p>
            <a:r>
              <a:rPr lang="fr-CA" sz="2700" dirty="0">
                <a:solidFill>
                  <a:srgbClr val="9BBB59"/>
                </a:solidFill>
              </a:rPr>
              <a:t>Aisance à manifester de l’affection à son partenaire amoureux dans différentes situations</a:t>
            </a:r>
            <a:r>
              <a:rPr lang="fr-CA" sz="2000" dirty="0" smtClean="0">
                <a:solidFill>
                  <a:srgbClr val="9BBB59"/>
                </a:solidFill>
              </a:rPr>
              <a:t/>
            </a:r>
            <a:br>
              <a:rPr lang="fr-CA" sz="2000" dirty="0" smtClean="0">
                <a:solidFill>
                  <a:srgbClr val="9BBB59"/>
                </a:solidFill>
              </a:rPr>
            </a:br>
            <a:endParaRPr lang="fr-CA" dirty="0">
              <a:solidFill>
                <a:srgbClr val="00AFDC"/>
              </a:solidFill>
            </a:endParaRPr>
          </a:p>
        </p:txBody>
      </p:sp>
      <p:sp>
        <p:nvSpPr>
          <p:cNvPr id="10" name="Rectangle 9"/>
          <p:cNvSpPr/>
          <p:nvPr>
            <p:custDataLst>
              <p:tags r:id="rId6"/>
            </p:custDataLst>
          </p:nvPr>
        </p:nvSpPr>
        <p:spPr>
          <a:xfrm>
            <a:off x="532819" y="6088161"/>
            <a:ext cx="8052786" cy="369332"/>
          </a:xfrm>
          <a:prstGeom prst="rect">
            <a:avLst/>
          </a:prstGeom>
        </p:spPr>
        <p:txBody>
          <a:bodyPr wrap="square">
            <a:spAutoFit/>
          </a:bodyPr>
          <a:lstStyle/>
          <a:p>
            <a:r>
              <a:rPr lang="en-US" sz="900" dirty="0" smtClean="0">
                <a:solidFill>
                  <a:srgbClr val="7F7F7F"/>
                </a:solidFill>
                <a:latin typeface="Arial" panose="020B0604020202020204" pitchFamily="34" charset="0"/>
                <a:cs typeface="Arial" panose="020B0604020202020204" pitchFamily="34" charset="0"/>
              </a:rPr>
              <a:t/>
            </a:r>
            <a:br>
              <a:rPr lang="en-US" sz="900" dirty="0" smtClean="0">
                <a:solidFill>
                  <a:srgbClr val="7F7F7F"/>
                </a:solidFill>
                <a:latin typeface="Arial" panose="020B0604020202020204" pitchFamily="34" charset="0"/>
                <a:cs typeface="Arial" panose="020B0604020202020204" pitchFamily="34" charset="0"/>
              </a:rPr>
            </a:br>
            <a:r>
              <a:rPr lang="en-US" sz="900" dirty="0" smtClean="0">
                <a:solidFill>
                  <a:srgbClr val="595959"/>
                </a:solidFill>
                <a:latin typeface="Arial" panose="020B0604020202020204" pitchFamily="34" charset="0"/>
                <a:cs typeface="Arial" panose="020B0604020202020204" pitchFamily="34" charset="0"/>
              </a:rPr>
              <a:t>Q81-Q82. </a:t>
            </a:r>
            <a:r>
              <a:rPr lang="fr-CA" sz="900" dirty="0">
                <a:solidFill>
                  <a:srgbClr val="595959"/>
                </a:solidFill>
                <a:latin typeface="Arial" panose="020B0604020202020204" pitchFamily="34" charset="0"/>
                <a:cs typeface="Arial" panose="020B0604020202020204" pitchFamily="34" charset="0"/>
              </a:rPr>
              <a:t>Lorsque vous êtes en relation amoureuse, êtes-vous à l’aise de manifester de l’affection à votre partenaire…?</a:t>
            </a:r>
          </a:p>
        </p:txBody>
      </p:sp>
    </p:spTree>
    <p:extLst>
      <p:ext uri="{BB962C8B-B14F-4D97-AF65-F5344CB8AC3E}">
        <p14:creationId xmlns:p14="http://schemas.microsoft.com/office/powerpoint/2010/main" val="13122330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38</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1856224470"/>
              </p:ext>
            </p:extLst>
          </p:nvPr>
        </p:nvGraphicFramePr>
        <p:xfrm>
          <a:off x="539551" y="1692200"/>
          <a:ext cx="5763283" cy="2136950"/>
        </p:xfrm>
        <a:graphic>
          <a:graphicData uri="http://schemas.openxmlformats.org/drawingml/2006/table">
            <a:tbl>
              <a:tblPr firstRow="1" bandRow="1">
                <a:tableStyleId>{2D5ABB26-0587-4C30-8999-92F81FD0307C}</a:tableStyleId>
              </a:tblPr>
              <a:tblGrid>
                <a:gridCol w="2278018"/>
                <a:gridCol w="881814"/>
                <a:gridCol w="1007787"/>
                <a:gridCol w="797832"/>
                <a:gridCol w="797832"/>
              </a:tblGrid>
              <a:tr h="393484">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hMerge="1">
                  <a:txBody>
                    <a:bodyPr/>
                    <a:lstStyle/>
                    <a:p>
                      <a:endParaRPr lang="fr-CA"/>
                    </a:p>
                  </a:txBody>
                  <a:tcPr/>
                </a:tc>
                <a:tc hMerge="1">
                  <a:txBody>
                    <a:bodyPr/>
                    <a:lstStyle/>
                    <a:p>
                      <a:endParaRPr lang="fr-CA"/>
                    </a:p>
                  </a:txBody>
                  <a:tcPr/>
                </a:tc>
              </a:tr>
              <a:tr h="574390">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33076">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1771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1563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109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257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68000">
                <a:tc>
                  <a:txBody>
                    <a:bodyPr/>
                    <a:lstStyle/>
                    <a:p>
                      <a:pPr algn="l" fontAlgn="ctr"/>
                      <a:r>
                        <a:rPr lang="fr-CA" sz="1200" b="0" i="0" u="none" strike="noStrike" dirty="0" smtClean="0">
                          <a:solidFill>
                            <a:srgbClr val="595959"/>
                          </a:solidFill>
                          <a:effectLst/>
                          <a:latin typeface="Arial Narrow" panose="020B0606020202030204" pitchFamily="34" charset="0"/>
                        </a:rPr>
                        <a:t>Oui</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39</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39</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32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45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algn="l" fontAlgn="ctr"/>
                      <a:r>
                        <a:rPr lang="fr-CA" sz="1200" b="0" i="0" u="none" strike="noStrike" dirty="0" smtClean="0">
                          <a:solidFill>
                            <a:srgbClr val="595959"/>
                          </a:solidFill>
                          <a:effectLst/>
                          <a:latin typeface="Arial Narrow" panose="020B0606020202030204" pitchFamily="34" charset="0"/>
                        </a:rPr>
                        <a:t>Non</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61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61</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68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55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9" name="Rectangle 8"/>
          <p:cNvSpPr/>
          <p:nvPr>
            <p:custDataLst>
              <p:tags r:id="rId4"/>
            </p:custDataLst>
          </p:nvPr>
        </p:nvSpPr>
        <p:spPr>
          <a:xfrm>
            <a:off x="510159" y="789294"/>
            <a:ext cx="2909771"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ensemble des </a:t>
            </a:r>
            <a:r>
              <a:rPr lang="fr-CA" sz="900" dirty="0">
                <a:solidFill>
                  <a:srgbClr val="9BBB59"/>
                </a:solidFill>
                <a:latin typeface="Arial" panose="020B0604020202020204" pitchFamily="34" charset="0"/>
                <a:cs typeface="Arial" panose="020B0604020202020204" pitchFamily="34" charset="0"/>
              </a:rPr>
              <a:t>répondants de moins de 55 </a:t>
            </a:r>
            <a:r>
              <a:rPr lang="fr-CA" sz="900" dirty="0" smtClean="0">
                <a:solidFill>
                  <a:srgbClr val="9BBB59"/>
                </a:solidFill>
                <a:latin typeface="Arial" panose="020B0604020202020204" pitchFamily="34" charset="0"/>
                <a:cs typeface="Arial" panose="020B0604020202020204" pitchFamily="34" charset="0"/>
              </a:rPr>
              <a:t>ans</a:t>
            </a:r>
            <a:endParaRPr lang="fr-CA" sz="900" dirty="0">
              <a:solidFill>
                <a:srgbClr val="000000"/>
              </a:solidFill>
              <a:latin typeface="Arial" panose="020B0604020202020204" pitchFamily="34" charset="0"/>
              <a:cs typeface="Arial" panose="020B0604020202020204" pitchFamily="34" charset="0"/>
            </a:endParaRPr>
          </a:p>
        </p:txBody>
      </p:sp>
      <p:sp>
        <p:nvSpPr>
          <p:cNvPr id="13" name="ZoneTexte 12"/>
          <p:cNvSpPr txBox="1"/>
          <p:nvPr>
            <p:custDataLst>
              <p:tags r:id="rId5"/>
            </p:custDataLst>
          </p:nvPr>
        </p:nvSpPr>
        <p:spPr>
          <a:xfrm>
            <a:off x="500202" y="6200577"/>
            <a:ext cx="7818207"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Q38. </a:t>
            </a:r>
            <a:r>
              <a:rPr lang="fr-CA" sz="900" dirty="0">
                <a:solidFill>
                  <a:srgbClr val="595959"/>
                </a:solidFill>
                <a:latin typeface="Arial" panose="020B0604020202020204" pitchFamily="34" charset="0"/>
                <a:cs typeface="Arial" panose="020B0604020202020204" pitchFamily="34" charset="0"/>
              </a:rPr>
              <a:t>Avez-vous déjà eu le sentiment de subir de la discrimination en lien avec votre orientation sexuelle/identité de genre? </a:t>
            </a:r>
          </a:p>
        </p:txBody>
      </p:sp>
      <p:sp>
        <p:nvSpPr>
          <p:cNvPr id="10" name="Titre 4"/>
          <p:cNvSpPr>
            <a:spLocks noGrp="1"/>
          </p:cNvSpPr>
          <p:nvPr>
            <p:ph type="title"/>
            <p:custDataLst>
              <p:tags r:id="rId6"/>
            </p:custDataLst>
          </p:nvPr>
        </p:nvSpPr>
        <p:spPr>
          <a:xfrm>
            <a:off x="558800" y="260648"/>
            <a:ext cx="5669384" cy="631545"/>
          </a:xfrm>
        </p:spPr>
        <p:txBody>
          <a:bodyPr/>
          <a:lstStyle/>
          <a:p>
            <a:r>
              <a:rPr lang="fr-CA" sz="2000" dirty="0" smtClean="0">
                <a:solidFill>
                  <a:srgbClr val="9BBB59"/>
                </a:solidFill>
              </a:rPr>
              <a:t>Sentiment d’avoir vécu de la discrimination</a:t>
            </a:r>
            <a:br>
              <a:rPr lang="fr-CA" sz="2000" dirty="0" smtClean="0">
                <a:solidFill>
                  <a:srgbClr val="9BBB59"/>
                </a:solidFill>
              </a:rPr>
            </a:br>
            <a:endParaRPr lang="fr-CA" dirty="0"/>
          </a:p>
        </p:txBody>
      </p:sp>
    </p:spTree>
    <p:extLst>
      <p:ext uri="{BB962C8B-B14F-4D97-AF65-F5344CB8AC3E}">
        <p14:creationId xmlns:p14="http://schemas.microsoft.com/office/powerpoint/2010/main" val="60844606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39</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808609829"/>
              </p:ext>
            </p:extLst>
          </p:nvPr>
        </p:nvGraphicFramePr>
        <p:xfrm>
          <a:off x="395536" y="1095410"/>
          <a:ext cx="6720750" cy="5233261"/>
        </p:xfrm>
        <a:graphic>
          <a:graphicData uri="http://schemas.openxmlformats.org/drawingml/2006/table">
            <a:tbl>
              <a:tblPr firstRow="1" bandRow="1">
                <a:tableStyleId>{2D5ABB26-0587-4C30-8999-92F81FD0307C}</a:tableStyleId>
              </a:tblPr>
              <a:tblGrid>
                <a:gridCol w="3744422"/>
                <a:gridCol w="744082"/>
                <a:gridCol w="744082"/>
                <a:gridCol w="744082"/>
                <a:gridCol w="744082"/>
              </a:tblGrid>
              <a:tr h="19965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hMerge="1">
                  <a:txBody>
                    <a:bodyPr/>
                    <a:lstStyle/>
                    <a:p>
                      <a:endParaRPr lang="fr-CA"/>
                    </a:p>
                  </a:txBody>
                  <a:tcPr/>
                </a:tc>
              </a:tr>
              <a:tr h="152773">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fr-CA"/>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657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583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48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94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164437">
                <a:tc>
                  <a:txBody>
                    <a:bodyPr/>
                    <a:lstStyle/>
                    <a:p>
                      <a:pPr algn="l"/>
                      <a:r>
                        <a:rPr lang="fr-CA" sz="1000" b="1" dirty="0" smtClean="0">
                          <a:solidFill>
                            <a:srgbClr val="595959"/>
                          </a:solidFill>
                          <a:latin typeface="Arial Narrow" panose="020B0606020202030204" pitchFamily="34" charset="0"/>
                        </a:rPr>
                        <a:t>Contexte</a:t>
                      </a:r>
                      <a:endParaRPr lang="fr-CA" sz="1000" b="1" dirty="0">
                        <a:solidFill>
                          <a:srgbClr val="000000"/>
                        </a:solidFill>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9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9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9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9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55982">
                <a:tc>
                  <a:txBody>
                    <a:bodyPr/>
                    <a:lstStyle/>
                    <a:p>
                      <a:pPr algn="l" fontAlgn="b"/>
                      <a:r>
                        <a:rPr lang="fr-CA" sz="1000" b="0" i="0" u="none" strike="noStrike" dirty="0">
                          <a:solidFill>
                            <a:srgbClr val="595959"/>
                          </a:solidFill>
                          <a:effectLst/>
                          <a:latin typeface="Arial Narrow" panose="020B0606020202030204" pitchFamily="34" charset="0"/>
                        </a:rPr>
                        <a:t>Lieu de travail / Environnement professionnel</a:t>
                      </a: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32</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a:solidFill>
                            <a:srgbClr val="00B0F0"/>
                          </a:solidFill>
                          <a:effectLst/>
                          <a:latin typeface="Arial Narrow" panose="020B0606020202030204" pitchFamily="34" charset="0"/>
                        </a:rPr>
                        <a:t>35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1" i="0" u="none" strike="noStrike" dirty="0">
                          <a:solidFill>
                            <a:srgbClr val="00B0F0"/>
                          </a:solidFill>
                          <a:effectLst/>
                          <a:latin typeface="Arial Narrow" panose="020B0606020202030204" pitchFamily="34" charset="0"/>
                        </a:rPr>
                        <a:t>49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1" i="0" u="none" strike="noStrike" dirty="0">
                          <a:solidFill>
                            <a:srgbClr val="E31836"/>
                          </a:solidFill>
                          <a:effectLst/>
                          <a:latin typeface="Arial Narrow" panose="020B0606020202030204" pitchFamily="34" charset="0"/>
                        </a:rPr>
                        <a:t>12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44000">
                <a:tc>
                  <a:txBody>
                    <a:bodyPr/>
                    <a:lstStyle/>
                    <a:p>
                      <a:pPr algn="l" fontAlgn="b"/>
                      <a:r>
                        <a:rPr lang="fr-CA" sz="1000" b="0" i="0" u="none" strike="noStrike" dirty="0">
                          <a:solidFill>
                            <a:srgbClr val="595959"/>
                          </a:solidFill>
                          <a:effectLst/>
                          <a:latin typeface="Arial Narrow" panose="020B0606020202030204" pitchFamily="34" charset="0"/>
                        </a:rPr>
                        <a:t>Lieux publics / Dans la rue (bar, restaurant, transport, toilettes, voyage...)</a:t>
                      </a: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13</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a:solidFill>
                            <a:srgbClr val="E31836"/>
                          </a:solidFill>
                          <a:effectLst/>
                          <a:latin typeface="Arial Narrow" panose="020B0606020202030204" pitchFamily="34" charset="0"/>
                        </a:rPr>
                        <a:t>13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a:solidFill>
                            <a:srgbClr val="595959"/>
                          </a:solidFill>
                          <a:effectLst/>
                          <a:latin typeface="Arial Narrow" panose="020B0606020202030204" pitchFamily="34" charset="0"/>
                        </a:rPr>
                        <a:t>16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00B0F0"/>
                          </a:solidFill>
                          <a:effectLst/>
                          <a:latin typeface="Arial Narrow" panose="020B0606020202030204" pitchFamily="34" charset="0"/>
                        </a:rPr>
                        <a:t>24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fr-CA" sz="1000" b="0" i="0" u="none" strike="noStrike" dirty="0">
                          <a:solidFill>
                            <a:srgbClr val="595959"/>
                          </a:solidFill>
                          <a:effectLst/>
                          <a:latin typeface="Arial Narrow" panose="020B0606020202030204" pitchFamily="34" charset="0"/>
                        </a:rPr>
                        <a:t>Milieu scolaire</a:t>
                      </a: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11</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a:solidFill>
                            <a:srgbClr val="595959"/>
                          </a:solidFill>
                          <a:effectLst/>
                          <a:latin typeface="Arial Narrow" panose="020B0606020202030204" pitchFamily="34" charset="0"/>
                        </a:rPr>
                        <a:t>12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a:solidFill>
                            <a:srgbClr val="595959"/>
                          </a:solidFill>
                          <a:effectLst/>
                          <a:latin typeface="Arial Narrow" panose="020B0606020202030204" pitchFamily="34" charset="0"/>
                        </a:rPr>
                        <a:t>14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fr-CA" sz="1000" b="0" i="0" u="none" strike="noStrike" dirty="0">
                          <a:solidFill>
                            <a:srgbClr val="595959"/>
                          </a:solidFill>
                          <a:effectLst/>
                          <a:latin typeface="Arial Narrow" panose="020B0606020202030204" pitchFamily="34" charset="0"/>
                        </a:rPr>
                        <a:t>Amis / Activités sociales/de divertissement</a:t>
                      </a: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6</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a:solidFill>
                            <a:srgbClr val="00B0F0"/>
                          </a:solidFill>
                          <a:effectLst/>
                          <a:latin typeface="Arial Narrow" panose="020B0606020202030204" pitchFamily="34" charset="0"/>
                        </a:rPr>
                        <a:t>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a:solidFill>
                            <a:srgbClr val="595959"/>
                          </a:solidFill>
                          <a:effectLst/>
                          <a:latin typeface="Arial Narrow" panose="020B0606020202030204" pitchFamily="34" charset="0"/>
                        </a:rPr>
                        <a:t>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fr-CA" sz="1000" b="0" i="0" u="none" strike="noStrike" dirty="0">
                          <a:solidFill>
                            <a:srgbClr val="595959"/>
                          </a:solidFill>
                          <a:effectLst/>
                          <a:latin typeface="Arial Narrow" panose="020B0606020202030204" pitchFamily="34" charset="0"/>
                        </a:rPr>
                        <a:t>Services publics (santé, douanes, administration...)</a:t>
                      </a: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8</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a:solidFill>
                            <a:srgbClr val="00B0F0"/>
                          </a:solidFill>
                          <a:effectLst/>
                          <a:latin typeface="Arial Narrow" panose="020B0606020202030204" pitchFamily="34" charset="0"/>
                        </a:rPr>
                        <a:t>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a:solidFill>
                            <a:srgbClr val="595959"/>
                          </a:solidFill>
                          <a:effectLst/>
                          <a:latin typeface="Arial Narrow" panose="020B0606020202030204" pitchFamily="34" charset="0"/>
                        </a:rPr>
                        <a:t>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E31836"/>
                          </a:solidFill>
                          <a:effectLst/>
                          <a:latin typeface="Arial Narrow" panose="020B0606020202030204" pitchFamily="34" charset="0"/>
                        </a:rPr>
                        <a:t>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fr-CA" sz="1000" b="0" i="0" u="none" strike="noStrike" dirty="0">
                          <a:solidFill>
                            <a:srgbClr val="595959"/>
                          </a:solidFill>
                          <a:effectLst/>
                          <a:latin typeface="Arial Narrow" panose="020B0606020202030204" pitchFamily="34" charset="0"/>
                        </a:rPr>
                        <a:t>Famille</a:t>
                      </a: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7</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a:solidFill>
                            <a:srgbClr val="00B0F0"/>
                          </a:solidFill>
                          <a:effectLst/>
                          <a:latin typeface="Arial Narrow" panose="020B0606020202030204" pitchFamily="34" charset="0"/>
                        </a:rPr>
                        <a:t>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a:solidFill>
                            <a:srgbClr val="595959"/>
                          </a:solidFill>
                          <a:effectLst/>
                          <a:latin typeface="Arial Narrow" panose="020B0606020202030204" pitchFamily="34" charset="0"/>
                        </a:rPr>
                        <a:t>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fr-CA" sz="1000" b="0" i="0" u="none" strike="noStrike" dirty="0">
                          <a:solidFill>
                            <a:srgbClr val="595959"/>
                          </a:solidFill>
                          <a:effectLst/>
                          <a:latin typeface="Arial Narrow" panose="020B0606020202030204" pitchFamily="34" charset="0"/>
                        </a:rPr>
                        <a:t>Milieu associatif (sport, église, bénévolat...)</a:t>
                      </a: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4</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a:solidFill>
                            <a:srgbClr val="595959"/>
                          </a:solidFill>
                          <a:effectLst/>
                          <a:latin typeface="Arial Narrow" panose="020B0606020202030204" pitchFamily="34" charset="0"/>
                        </a:rPr>
                        <a:t>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a:r>
                        <a:rPr lang="fr-CA" sz="1000" b="1" dirty="0" smtClean="0">
                          <a:solidFill>
                            <a:srgbClr val="595959"/>
                          </a:solidFill>
                          <a:latin typeface="Arial Narrow" panose="020B0606020202030204" pitchFamily="34" charset="0"/>
                        </a:rPr>
                        <a:t>Type de discrimination</a:t>
                      </a:r>
                      <a:endParaRPr lang="fr-CA" sz="1000" dirty="0">
                        <a:solidFill>
                          <a:srgbClr val="000000"/>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55982">
                <a:tc>
                  <a:txBody>
                    <a:bodyPr/>
                    <a:lstStyle/>
                    <a:p>
                      <a:pPr algn="l" fontAlgn="b"/>
                      <a:r>
                        <a:rPr lang="fr-CA" sz="1000" b="0" i="0" u="none" strike="noStrike" dirty="0">
                          <a:solidFill>
                            <a:srgbClr val="595959"/>
                          </a:solidFill>
                          <a:effectLst/>
                          <a:latin typeface="Arial Narrow" panose="020B0606020202030204" pitchFamily="34" charset="0"/>
                        </a:rPr>
                        <a:t>Insultes / Moqueries / Agression verbale</a:t>
                      </a: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21</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a:solidFill>
                            <a:srgbClr val="E31836"/>
                          </a:solidFill>
                          <a:effectLst/>
                          <a:latin typeface="Arial Narrow" panose="020B0606020202030204" pitchFamily="34" charset="0"/>
                        </a:rPr>
                        <a:t>20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33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1" i="0" u="none" strike="noStrike" dirty="0">
                          <a:solidFill>
                            <a:srgbClr val="00B0F0"/>
                          </a:solidFill>
                          <a:effectLst/>
                          <a:latin typeface="Arial Narrow" panose="020B0606020202030204" pitchFamily="34" charset="0"/>
                        </a:rPr>
                        <a:t>38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fr-CA" sz="1000" b="0" i="0" u="none" strike="noStrike" dirty="0">
                          <a:solidFill>
                            <a:srgbClr val="595959"/>
                          </a:solidFill>
                          <a:effectLst/>
                          <a:latin typeface="Arial Narrow" panose="020B0606020202030204" pitchFamily="34" charset="0"/>
                        </a:rPr>
                        <a:t>Renvoi / Refus d'embauche / Poussé à quitter</a:t>
                      </a: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15</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0" i="0" u="none" strike="noStrike" kern="1200" dirty="0">
                          <a:solidFill>
                            <a:srgbClr val="E31836"/>
                          </a:solidFill>
                          <a:effectLst/>
                          <a:latin typeface="Arial Narrow" panose="020B0606020202030204" pitchFamily="34" charset="0"/>
                          <a:ea typeface="+mn-ea"/>
                          <a:cs typeface="+mn-cs"/>
                        </a:rPr>
                        <a:t>16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00B0F0"/>
                          </a:solidFill>
                          <a:effectLst/>
                          <a:latin typeface="Arial Narrow" panose="020B0606020202030204" pitchFamily="34" charset="0"/>
                        </a:rPr>
                        <a:t>27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100" b="0" i="0" u="none" strike="noStrike" kern="1200" dirty="0">
                          <a:solidFill>
                            <a:srgbClr val="E31836"/>
                          </a:solidFill>
                          <a:effectLst/>
                          <a:latin typeface="Arial Narrow" panose="020B0606020202030204" pitchFamily="34" charset="0"/>
                          <a:ea typeface="+mn-ea"/>
                          <a:cs typeface="+mn-cs"/>
                        </a:rPr>
                        <a:t>15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fr-CA" sz="1000" b="0" i="0" u="none" strike="noStrike" dirty="0">
                          <a:solidFill>
                            <a:srgbClr val="595959"/>
                          </a:solidFill>
                          <a:effectLst/>
                          <a:latin typeface="Arial Narrow" panose="020B0606020202030204" pitchFamily="34" charset="0"/>
                        </a:rPr>
                        <a:t>Rejet / Isolation / Rupture / Distance</a:t>
                      </a: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10</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a:solidFill>
                            <a:srgbClr val="595959"/>
                          </a:solidFill>
                          <a:effectLst/>
                          <a:latin typeface="Arial Narrow" panose="020B0606020202030204" pitchFamily="34" charset="0"/>
                        </a:rPr>
                        <a:t>11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00B0F0"/>
                          </a:solidFill>
                          <a:effectLst/>
                          <a:latin typeface="Arial Narrow" panose="020B0606020202030204" pitchFamily="34" charset="0"/>
                        </a:rPr>
                        <a:t>19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100" b="0" i="0" u="none" strike="noStrike" kern="1200" dirty="0">
                          <a:solidFill>
                            <a:srgbClr val="E31836"/>
                          </a:solidFill>
                          <a:effectLst/>
                          <a:latin typeface="Arial Narrow" panose="020B0606020202030204" pitchFamily="34" charset="0"/>
                          <a:ea typeface="+mn-ea"/>
                          <a:cs typeface="+mn-cs"/>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fr-CA" sz="1000" b="0" i="0" u="none" strike="noStrike" dirty="0">
                          <a:solidFill>
                            <a:srgbClr val="595959"/>
                          </a:solidFill>
                          <a:effectLst/>
                          <a:latin typeface="Arial Narrow" panose="020B0606020202030204" pitchFamily="34" charset="0"/>
                        </a:rPr>
                        <a:t>Refus/lenteur de service / Refus de location de logement</a:t>
                      </a: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10</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0" i="0" u="none" strike="noStrike" kern="1200" dirty="0">
                          <a:solidFill>
                            <a:srgbClr val="595959"/>
                          </a:solidFill>
                          <a:effectLst/>
                          <a:latin typeface="Arial Narrow" panose="020B0606020202030204" pitchFamily="34" charset="0"/>
                          <a:ea typeface="+mn-ea"/>
                          <a:cs typeface="+mn-cs"/>
                        </a:rPr>
                        <a:t>10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fr-CA" sz="1000" b="0" i="0" u="none" strike="noStrike" dirty="0">
                          <a:solidFill>
                            <a:srgbClr val="595959"/>
                          </a:solidFill>
                          <a:effectLst/>
                          <a:latin typeface="Arial Narrow" panose="020B0606020202030204" pitchFamily="34" charset="0"/>
                        </a:rPr>
                        <a:t>Discrimination (sans précision)</a:t>
                      </a: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10</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0" i="0" u="none" strike="noStrike" kern="1200" dirty="0">
                          <a:solidFill>
                            <a:srgbClr val="00B0F0"/>
                          </a:solidFill>
                          <a:effectLst/>
                          <a:latin typeface="Arial Narrow" panose="020B0606020202030204" pitchFamily="34" charset="0"/>
                          <a:ea typeface="+mn-ea"/>
                          <a:cs typeface="+mn-cs"/>
                        </a:rPr>
                        <a:t>10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E31836"/>
                          </a:solidFill>
                          <a:effectLst/>
                          <a:latin typeface="Arial Narrow" panose="020B0606020202030204" pitchFamily="34" charset="0"/>
                        </a:rPr>
                        <a:t>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100" b="0" i="0" u="none" strike="noStrike" kern="1200" dirty="0">
                          <a:solidFill>
                            <a:srgbClr val="00B0F0"/>
                          </a:solidFill>
                          <a:effectLst/>
                          <a:latin typeface="Arial Narrow" panose="020B0606020202030204" pitchFamily="34" charset="0"/>
                          <a:ea typeface="+mn-ea"/>
                          <a:cs typeface="+mn-cs"/>
                        </a:rPr>
                        <a:t>13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fr-CA" sz="1000" b="0" i="0" u="none" strike="noStrike" dirty="0">
                          <a:solidFill>
                            <a:srgbClr val="595959"/>
                          </a:solidFill>
                          <a:effectLst/>
                          <a:latin typeface="Arial Narrow" panose="020B0606020202030204" pitchFamily="34" charset="0"/>
                        </a:rPr>
                        <a:t>Traité différemment / Gêne / Questions indiscrètes / Conseils "d'ami"</a:t>
                      </a: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9</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a:solidFill>
                            <a:srgbClr val="00B0F0"/>
                          </a:solidFill>
                          <a:effectLst/>
                          <a:latin typeface="Arial Narrow" panose="020B0606020202030204" pitchFamily="34" charset="0"/>
                        </a:rPr>
                        <a:t>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100" b="0" i="0" u="none" strike="noStrike" kern="1200" dirty="0">
                          <a:solidFill>
                            <a:srgbClr val="00B0F0"/>
                          </a:solidFill>
                          <a:effectLst/>
                          <a:latin typeface="Arial Narrow" panose="020B0606020202030204" pitchFamily="34" charset="0"/>
                          <a:ea typeface="+mn-ea"/>
                          <a:cs typeface="+mn-cs"/>
                        </a:rPr>
                        <a:t>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E31836"/>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fr-CA" sz="1000" b="0" i="0" u="none" strike="noStrike" dirty="0">
                          <a:solidFill>
                            <a:srgbClr val="595959"/>
                          </a:solidFill>
                          <a:effectLst/>
                          <a:latin typeface="Arial Narrow" panose="020B0606020202030204" pitchFamily="34" charset="0"/>
                        </a:rPr>
                        <a:t>Discrimination dans les tâches </a:t>
                      </a:r>
                      <a:r>
                        <a:rPr lang="fr-CA" sz="1000" b="0" i="0" u="none" strike="noStrike" dirty="0" smtClean="0">
                          <a:solidFill>
                            <a:srgbClr val="595959"/>
                          </a:solidFill>
                          <a:effectLst/>
                          <a:latin typeface="Arial Narrow" panose="020B0606020202030204" pitchFamily="34" charset="0"/>
                        </a:rPr>
                        <a:t>assignés </a:t>
                      </a:r>
                      <a:r>
                        <a:rPr lang="fr-CA" sz="1000" b="0" i="0" u="none" strike="noStrike" dirty="0">
                          <a:solidFill>
                            <a:srgbClr val="595959"/>
                          </a:solidFill>
                          <a:effectLst/>
                          <a:latin typeface="Arial Narrow" panose="020B0606020202030204" pitchFamily="34" charset="0"/>
                        </a:rPr>
                        <a:t>/ avancement (travail, école, sport...)</a:t>
                      </a: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8</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a:solidFill>
                            <a:srgbClr val="595959"/>
                          </a:solidFill>
                          <a:effectLst/>
                          <a:latin typeface="Arial Narrow" panose="020B0606020202030204" pitchFamily="34" charset="0"/>
                        </a:rPr>
                        <a:t>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a:solidFill>
                            <a:srgbClr val="595959"/>
                          </a:solidFill>
                          <a:effectLst/>
                          <a:latin typeface="Arial Narrow" panose="020B0606020202030204" pitchFamily="34" charset="0"/>
                        </a:rPr>
                        <a:t>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fr-CA" sz="1000" b="0" i="0" u="none" strike="noStrike" dirty="0">
                          <a:solidFill>
                            <a:srgbClr val="595959"/>
                          </a:solidFill>
                          <a:effectLst/>
                          <a:latin typeface="Arial Narrow" panose="020B0606020202030204" pitchFamily="34" charset="0"/>
                        </a:rPr>
                        <a:t>Sentiment de manque de compréhension / soutien / de sentiment de bien-être</a:t>
                      </a: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6</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a:solidFill>
                            <a:srgbClr val="595959"/>
                          </a:solidFill>
                          <a:effectLst/>
                          <a:latin typeface="Arial Narrow" panose="020B0606020202030204" pitchFamily="34" charset="0"/>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fr-CA" sz="1000" b="0" i="0" u="none" strike="noStrike" dirty="0">
                          <a:solidFill>
                            <a:srgbClr val="595959"/>
                          </a:solidFill>
                          <a:effectLst/>
                          <a:latin typeface="Arial Narrow" panose="020B0606020202030204" pitchFamily="34" charset="0"/>
                        </a:rPr>
                        <a:t>Peur de moi / Dégoûté par moi </a:t>
                      </a:r>
                      <a:r>
                        <a:rPr lang="fr-CA" sz="1000" b="0" i="0" u="none" strike="noStrike" dirty="0" smtClean="0">
                          <a:solidFill>
                            <a:srgbClr val="595959"/>
                          </a:solidFill>
                          <a:effectLst/>
                          <a:latin typeface="Arial Narrow" panose="020B0606020202030204" pitchFamily="34" charset="0"/>
                        </a:rPr>
                        <a:t>(hyper sexualisation, </a:t>
                      </a:r>
                      <a:r>
                        <a:rPr lang="fr-CA" sz="1000" b="0" i="0" u="none" strike="noStrike" dirty="0">
                          <a:solidFill>
                            <a:srgbClr val="595959"/>
                          </a:solidFill>
                          <a:effectLst/>
                          <a:latin typeface="Arial Narrow" panose="020B0606020202030204" pitchFamily="34" charset="0"/>
                        </a:rPr>
                        <a:t>peur chez les personnes du même sexe, influence sur des enfants)</a:t>
                      </a: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4</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a:solidFill>
                            <a:srgbClr val="595959"/>
                          </a:solidFill>
                          <a:effectLst/>
                          <a:latin typeface="Arial Narrow" panose="020B0606020202030204" pitchFamily="34" charset="0"/>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fr-CA" sz="1000" b="0" i="0" u="none" strike="noStrike" dirty="0">
                          <a:solidFill>
                            <a:srgbClr val="595959"/>
                          </a:solidFill>
                          <a:effectLst/>
                          <a:latin typeface="Arial Narrow" panose="020B0606020202030204" pitchFamily="34" charset="0"/>
                        </a:rPr>
                        <a:t>Intimidation / Harcèlement (sans précision)</a:t>
                      </a: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4</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a:solidFill>
                            <a:srgbClr val="595959"/>
                          </a:solidFill>
                          <a:effectLst/>
                          <a:latin typeface="Arial Narrow" panose="020B0606020202030204" pitchFamily="34" charset="0"/>
                        </a:rPr>
                        <a:t>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a:solidFill>
                            <a:srgbClr val="595959"/>
                          </a:solidFill>
                          <a:effectLst/>
                          <a:latin typeface="Arial Narrow" panose="020B0606020202030204" pitchFamily="34" charset="0"/>
                        </a:rPr>
                        <a:t>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fr-CA" sz="1000" b="0" i="0" u="none" strike="noStrike" dirty="0">
                          <a:solidFill>
                            <a:srgbClr val="595959"/>
                          </a:solidFill>
                          <a:effectLst/>
                          <a:latin typeface="Arial Narrow" panose="020B0606020202030204" pitchFamily="34" charset="0"/>
                        </a:rPr>
                        <a:t>Dans la rue : choc / mépris / Désapprobation</a:t>
                      </a: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4</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a:solidFill>
                            <a:srgbClr val="E31836"/>
                          </a:solidFill>
                          <a:effectLst/>
                          <a:latin typeface="Arial Narrow" panose="020B0606020202030204" pitchFamily="34" charset="0"/>
                        </a:rPr>
                        <a:t>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1" i="0" u="none" strike="noStrike">
                          <a:solidFill>
                            <a:srgbClr val="00B0F0"/>
                          </a:solidFill>
                          <a:effectLst/>
                          <a:latin typeface="Arial Narrow" panose="020B0606020202030204" pitchFamily="34" charset="0"/>
                        </a:rPr>
                        <a:t>15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fr-CA" sz="1000" b="0" i="0" u="none" strike="noStrike" dirty="0">
                          <a:solidFill>
                            <a:srgbClr val="595959"/>
                          </a:solidFill>
                          <a:effectLst/>
                          <a:latin typeface="Arial Narrow" panose="020B0606020202030204" pitchFamily="34" charset="0"/>
                        </a:rPr>
                        <a:t>Préjugés en général / Incompréhension du public</a:t>
                      </a: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3</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a:solidFill>
                            <a:srgbClr val="595959"/>
                          </a:solidFill>
                          <a:effectLst/>
                          <a:latin typeface="Arial Narrow" panose="020B0606020202030204" pitchFamily="34" charset="0"/>
                        </a:rPr>
                        <a:t>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fr-CA" sz="1000" b="0" i="0" u="none" strike="noStrike" dirty="0">
                          <a:solidFill>
                            <a:srgbClr val="595959"/>
                          </a:solidFill>
                          <a:effectLst/>
                          <a:latin typeface="Arial Narrow" panose="020B0606020202030204" pitchFamily="34" charset="0"/>
                        </a:rPr>
                        <a:t>Violence physique</a:t>
                      </a: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2</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fr-CA" sz="1000" b="0" i="0" u="none" strike="noStrike" dirty="0">
                          <a:solidFill>
                            <a:srgbClr val="595959"/>
                          </a:solidFill>
                          <a:effectLst/>
                          <a:latin typeface="Arial Narrow" panose="020B0606020202030204" pitchFamily="34" charset="0"/>
                        </a:rPr>
                        <a:t>Autre</a:t>
                      </a: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7</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a:solidFill>
                            <a:srgbClr val="00B0F0"/>
                          </a:solidFill>
                          <a:effectLst/>
                          <a:latin typeface="Arial Narrow" panose="020B0606020202030204" pitchFamily="34" charset="0"/>
                        </a:rPr>
                        <a:t>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E31836"/>
                          </a:solidFill>
                          <a:effectLst/>
                          <a:latin typeface="Arial Narrow" panose="020B0606020202030204" pitchFamily="34" charset="0"/>
                        </a:rPr>
                        <a:t>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fr-CA" sz="1000" b="0" i="0" u="none" strike="noStrike" dirty="0">
                          <a:solidFill>
                            <a:srgbClr val="595959"/>
                          </a:solidFill>
                          <a:effectLst/>
                          <a:latin typeface="Arial Narrow" panose="020B0606020202030204" pitchFamily="34" charset="0"/>
                        </a:rPr>
                        <a:t>Préfère ne pas en parler</a:t>
                      </a: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a:solidFill>
                            <a:srgbClr val="595959"/>
                          </a:solidFill>
                          <a:effectLst/>
                          <a:latin typeface="Arial Narrow" panose="020B0606020202030204" pitchFamily="34" charset="0"/>
                        </a:rPr>
                        <a:t>1</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a:solidFill>
                            <a:srgbClr val="595959"/>
                          </a:solidFill>
                          <a:effectLst/>
                          <a:latin typeface="Arial Narrow" panose="020B0606020202030204" pitchFamily="34" charset="0"/>
                        </a:rPr>
                        <a:t>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fr-CA" sz="1000" b="0" i="0" u="none" strike="noStrike" dirty="0">
                          <a:solidFill>
                            <a:srgbClr val="595959"/>
                          </a:solidFill>
                          <a:effectLst/>
                          <a:latin typeface="Arial Narrow" panose="020B0606020202030204" pitchFamily="34" charset="0"/>
                        </a:rPr>
                        <a:t>Pas de réponse</a:t>
                      </a: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a:solidFill>
                            <a:srgbClr val="595959"/>
                          </a:solidFill>
                          <a:effectLst/>
                          <a:latin typeface="Arial Narrow" panose="020B0606020202030204" pitchFamily="34" charset="0"/>
                        </a:rPr>
                        <a:t>7</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a:solidFill>
                            <a:srgbClr val="595959"/>
                          </a:solidFill>
                          <a:effectLst/>
                          <a:latin typeface="Arial Narrow" panose="020B0606020202030204" pitchFamily="34" charset="0"/>
                        </a:rPr>
                        <a:t>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0" name="ZoneTexte 9"/>
          <p:cNvSpPr txBox="1"/>
          <p:nvPr>
            <p:custDataLst>
              <p:tags r:id="rId4"/>
            </p:custDataLst>
          </p:nvPr>
        </p:nvSpPr>
        <p:spPr>
          <a:xfrm>
            <a:off x="500202" y="6294512"/>
            <a:ext cx="7818207"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Q39</a:t>
            </a:r>
            <a:r>
              <a:rPr lang="fr-CA" sz="900" dirty="0">
                <a:solidFill>
                  <a:srgbClr val="595959"/>
                </a:solidFill>
                <a:latin typeface="Arial" panose="020B0604020202020204" pitchFamily="34" charset="0"/>
                <a:cs typeface="Arial" panose="020B0604020202020204" pitchFamily="34" charset="0"/>
              </a:rPr>
              <a:t>. Dans quel contexte cela est-il arrivé et quel type de discrimination avez-vous subi? </a:t>
            </a:r>
          </a:p>
        </p:txBody>
      </p:sp>
      <p:sp>
        <p:nvSpPr>
          <p:cNvPr id="11" name="Titre 4"/>
          <p:cNvSpPr>
            <a:spLocks noGrp="1"/>
          </p:cNvSpPr>
          <p:nvPr>
            <p:ph type="title"/>
            <p:custDataLst>
              <p:tags r:id="rId5"/>
            </p:custDataLst>
          </p:nvPr>
        </p:nvSpPr>
        <p:spPr>
          <a:xfrm>
            <a:off x="558800" y="260648"/>
            <a:ext cx="6605488" cy="631545"/>
          </a:xfrm>
        </p:spPr>
        <p:txBody>
          <a:bodyPr>
            <a:normAutofit/>
          </a:bodyPr>
          <a:lstStyle/>
          <a:p>
            <a:r>
              <a:rPr lang="fr-CA" sz="2000" dirty="0">
                <a:solidFill>
                  <a:srgbClr val="9BBB59"/>
                </a:solidFill>
              </a:rPr>
              <a:t>Contexte et type </a:t>
            </a:r>
            <a:r>
              <a:rPr lang="fr-CA" sz="2000" dirty="0" smtClean="0">
                <a:solidFill>
                  <a:srgbClr val="9BBB59"/>
                </a:solidFill>
              </a:rPr>
              <a:t>de discrimination subi</a:t>
            </a:r>
            <a:r>
              <a:rPr lang="fr-CA" dirty="0" smtClean="0">
                <a:solidFill>
                  <a:srgbClr val="9BBB59"/>
                </a:solidFill>
              </a:rPr>
              <a:t/>
            </a:r>
            <a:br>
              <a:rPr lang="fr-CA" dirty="0" smtClean="0">
                <a:solidFill>
                  <a:srgbClr val="9BBB59"/>
                </a:solidFill>
              </a:rPr>
            </a:br>
            <a:endParaRPr lang="fr-CA" dirty="0"/>
          </a:p>
        </p:txBody>
      </p:sp>
      <p:sp>
        <p:nvSpPr>
          <p:cNvPr id="14" name="Rectangle 13"/>
          <p:cNvSpPr/>
          <p:nvPr>
            <p:custDataLst>
              <p:tags r:id="rId6"/>
            </p:custDataLst>
          </p:nvPr>
        </p:nvSpPr>
        <p:spPr>
          <a:xfrm>
            <a:off x="520792" y="804813"/>
            <a:ext cx="5923416" cy="230832"/>
          </a:xfrm>
          <a:prstGeom prst="rect">
            <a:avLst/>
          </a:prstGeom>
        </p:spPr>
        <p:txBody>
          <a:bodyPr wrap="squar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répondants de moins de 55 ans ayant </a:t>
            </a:r>
            <a:r>
              <a:rPr lang="fr-CA" sz="900" dirty="0">
                <a:solidFill>
                  <a:srgbClr val="9BBB59"/>
                </a:solidFill>
                <a:latin typeface="Arial" panose="020B0604020202020204" pitchFamily="34" charset="0"/>
                <a:cs typeface="Arial" panose="020B0604020202020204" pitchFamily="34" charset="0"/>
              </a:rPr>
              <a:t>été discriminé à </a:t>
            </a:r>
            <a:r>
              <a:rPr lang="fr-CA" sz="900" dirty="0" smtClean="0">
                <a:solidFill>
                  <a:srgbClr val="9BBB59"/>
                </a:solidFill>
                <a:latin typeface="Arial" panose="020B0604020202020204" pitchFamily="34" charset="0"/>
                <a:cs typeface="Arial" panose="020B0604020202020204" pitchFamily="34" charset="0"/>
              </a:rPr>
              <a:t>cause </a:t>
            </a:r>
            <a:r>
              <a:rPr lang="fr-CA" sz="900" dirty="0">
                <a:solidFill>
                  <a:srgbClr val="9BBB59"/>
                </a:solidFill>
                <a:latin typeface="Arial" panose="020B0604020202020204" pitchFamily="34" charset="0"/>
                <a:cs typeface="Arial" panose="020B0604020202020204" pitchFamily="34" charset="0"/>
              </a:rPr>
              <a:t>de leur orientation / identité de </a:t>
            </a:r>
            <a:r>
              <a:rPr lang="fr-CA" sz="900" dirty="0" smtClean="0">
                <a:solidFill>
                  <a:srgbClr val="9BBB59"/>
                </a:solidFill>
                <a:latin typeface="Arial" panose="020B0604020202020204" pitchFamily="34" charset="0"/>
                <a:cs typeface="Arial" panose="020B0604020202020204" pitchFamily="34" charset="0"/>
              </a:rPr>
              <a:t>genre</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83022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fr-CA" dirty="0" smtClean="0">
                <a:solidFill>
                  <a:srgbClr val="9BBB59"/>
                </a:solidFill>
              </a:rPr>
              <a:t>Préambule</a:t>
            </a:r>
            <a:endParaRPr lang="fr-CA" dirty="0">
              <a:solidFill>
                <a:srgbClr val="9BBB59"/>
              </a:solidFill>
            </a:endParaRPr>
          </a:p>
        </p:txBody>
      </p:sp>
      <p:sp>
        <p:nvSpPr>
          <p:cNvPr id="5" name="Espace réservé du pied de page 4"/>
          <p:cNvSpPr>
            <a:spLocks noGrp="1"/>
          </p:cNvSpPr>
          <p:nvPr>
            <p:ph type="ftr" sz="quarter" idx="11"/>
            <p:custDataLst>
              <p:tags r:id="rId2"/>
            </p:custDataLst>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4</a:t>
            </a:fld>
            <a:endParaRPr lang="en-CA">
              <a:solidFill>
                <a:srgbClr val="000000">
                  <a:tint val="75000"/>
                </a:srgbClr>
              </a:solidFill>
            </a:endParaRPr>
          </a:p>
        </p:txBody>
      </p:sp>
      <p:sp>
        <p:nvSpPr>
          <p:cNvPr id="7" name="Espace réservé du contenu 6"/>
          <p:cNvSpPr>
            <a:spLocks noGrp="1"/>
          </p:cNvSpPr>
          <p:nvPr>
            <p:ph type="body" sz="quarter" idx="13"/>
            <p:custDataLst>
              <p:tags r:id="rId4"/>
            </p:custDataLst>
          </p:nvPr>
        </p:nvSpPr>
        <p:spPr>
          <a:xfrm>
            <a:off x="558800" y="1556792"/>
            <a:ext cx="5400600" cy="4968552"/>
          </a:xfrm>
        </p:spPr>
        <p:txBody>
          <a:bodyPr>
            <a:normAutofit/>
          </a:bodyPr>
          <a:lstStyle/>
          <a:p>
            <a:r>
              <a:rPr lang="fr-CA" sz="1400" dirty="0">
                <a:solidFill>
                  <a:srgbClr val="9BBB59"/>
                </a:solidFill>
                <a:ea typeface="+mj-ea"/>
              </a:rPr>
              <a:t>Question définissant l’origine ethnique</a:t>
            </a:r>
          </a:p>
          <a:p>
            <a:endParaRPr lang="fr-CA" sz="1400" dirty="0">
              <a:solidFill>
                <a:srgbClr val="9BBB59"/>
              </a:solidFill>
              <a:ea typeface="+mj-ea"/>
            </a:endParaRPr>
          </a:p>
        </p:txBody>
      </p:sp>
      <p:sp>
        <p:nvSpPr>
          <p:cNvPr id="6" name="Espace réservé du texte 2"/>
          <p:cNvSpPr txBox="1">
            <a:spLocks/>
          </p:cNvSpPr>
          <p:nvPr/>
        </p:nvSpPr>
        <p:spPr>
          <a:xfrm>
            <a:off x="558800" y="1988840"/>
            <a:ext cx="7469584" cy="615206"/>
          </a:xfrm>
          <a:prstGeom prst="rect">
            <a:avLst/>
          </a:prstGeom>
        </p:spPr>
        <p:txBody>
          <a:bodyPr vert="horz" lIns="0" tIns="0" rIns="0" bIns="0" rtlCol="0">
            <a:normAutofit/>
          </a:bodyPr>
          <a:lstStyle>
            <a:lvl1pPr marL="0" indent="0" algn="l" defTabSz="914400" rtl="0" eaLnBrk="1" latinLnBrk="0" hangingPunct="1">
              <a:spcBef>
                <a:spcPts val="1200"/>
              </a:spcBef>
              <a:buClr>
                <a:schemeClr val="tx2"/>
              </a:buClr>
              <a:buFont typeface="Arial" pitchFamily="34" charset="0"/>
              <a:buNone/>
              <a:tabLst/>
              <a:defRPr sz="1600" b="1" kern="1200">
                <a:solidFill>
                  <a:schemeClr val="bg2"/>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chemeClr val="bg2"/>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AFDC"/>
              </a:buClr>
            </a:pPr>
            <a:r>
              <a:rPr lang="fr-CA" sz="1400" dirty="0" smtClean="0">
                <a:solidFill>
                  <a:srgbClr val="88959E"/>
                </a:solidFill>
              </a:rPr>
              <a:t>Auquel des groupes suivants appartiennent ou appartenaient vos parents?</a:t>
            </a:r>
          </a:p>
          <a:p>
            <a:pPr>
              <a:spcBef>
                <a:spcPts val="600"/>
              </a:spcBef>
              <a:buClr>
                <a:srgbClr val="00AFDC"/>
              </a:buClr>
            </a:pPr>
            <a:r>
              <a:rPr lang="fr-CA" sz="1200" i="1" dirty="0">
                <a:solidFill>
                  <a:srgbClr val="88959E"/>
                </a:solidFill>
              </a:rPr>
              <a:t>Sélectionnez tous les choix qui s’appliquent</a:t>
            </a:r>
          </a:p>
        </p:txBody>
      </p:sp>
      <p:graphicFrame>
        <p:nvGraphicFramePr>
          <p:cNvPr id="8" name="Tableau 7"/>
          <p:cNvGraphicFramePr>
            <a:graphicFrameLocks noGrp="1"/>
          </p:cNvGraphicFramePr>
          <p:nvPr>
            <p:extLst>
              <p:ext uri="{D42A27DB-BD31-4B8C-83A1-F6EECF244321}">
                <p14:modId xmlns:p14="http://schemas.microsoft.com/office/powerpoint/2010/main" val="1924794588"/>
              </p:ext>
            </p:extLst>
          </p:nvPr>
        </p:nvGraphicFramePr>
        <p:xfrm>
          <a:off x="611560" y="2578288"/>
          <a:ext cx="7488832" cy="3855720"/>
        </p:xfrm>
        <a:graphic>
          <a:graphicData uri="http://schemas.openxmlformats.org/drawingml/2006/table">
            <a:tbl>
              <a:tblPr firstRow="1" bandRow="1">
                <a:tableStyleId>{2D5ABB26-0587-4C30-8999-92F81FD0307C}</a:tableStyleId>
              </a:tblPr>
              <a:tblGrid>
                <a:gridCol w="3744416"/>
                <a:gridCol w="3744416"/>
              </a:tblGrid>
              <a:tr h="370840">
                <a:tc>
                  <a:txBody>
                    <a:bodyPr/>
                    <a:lstStyle/>
                    <a:p>
                      <a:r>
                        <a:rPr lang="fr-CA" sz="1200" dirty="0" smtClean="0">
                          <a:solidFill>
                            <a:schemeClr val="tx1">
                              <a:lumMod val="50000"/>
                              <a:lumOff val="50000"/>
                            </a:schemeClr>
                          </a:solidFill>
                          <a:latin typeface="Arial" panose="020B0604020202020204" pitchFamily="34" charset="0"/>
                          <a:cs typeface="Arial" panose="020B0604020202020204" pitchFamily="34" charset="0"/>
                        </a:rPr>
                        <a:t>Canadien/Québécois anglophone</a:t>
                      </a:r>
                    </a:p>
                    <a:p>
                      <a:pPr>
                        <a:spcBef>
                          <a:spcPts val="600"/>
                        </a:spcBef>
                      </a:pPr>
                      <a:r>
                        <a:rPr lang="fr-CA" sz="1200" dirty="0" smtClean="0">
                          <a:solidFill>
                            <a:schemeClr val="tx1">
                              <a:lumMod val="50000"/>
                              <a:lumOff val="50000"/>
                            </a:schemeClr>
                          </a:solidFill>
                          <a:latin typeface="Arial" panose="020B0604020202020204" pitchFamily="34" charset="0"/>
                          <a:cs typeface="Arial" panose="020B0604020202020204" pitchFamily="34" charset="0"/>
                        </a:rPr>
                        <a:t>Canadien/Québécois francophone</a:t>
                      </a:r>
                    </a:p>
                    <a:p>
                      <a:pPr>
                        <a:spcBef>
                          <a:spcPts val="600"/>
                        </a:spcBef>
                      </a:pPr>
                      <a:r>
                        <a:rPr lang="fr-CA" sz="1200" dirty="0" smtClean="0">
                          <a:solidFill>
                            <a:schemeClr val="tx1">
                              <a:lumMod val="50000"/>
                              <a:lumOff val="50000"/>
                            </a:schemeClr>
                          </a:solidFill>
                          <a:latin typeface="Arial" panose="020B0604020202020204" pitchFamily="34" charset="0"/>
                          <a:cs typeface="Arial" panose="020B0604020202020204" pitchFamily="34" charset="0"/>
                        </a:rPr>
                        <a:t>Britannique (Anglais, Irlandais, Écossais, Gallois)</a:t>
                      </a:r>
                    </a:p>
                    <a:p>
                      <a:pPr>
                        <a:spcBef>
                          <a:spcPts val="600"/>
                        </a:spcBef>
                      </a:pPr>
                      <a:r>
                        <a:rPr lang="fr-CA" sz="1200" dirty="0" smtClean="0">
                          <a:solidFill>
                            <a:schemeClr val="tx1">
                              <a:lumMod val="50000"/>
                              <a:lumOff val="50000"/>
                            </a:schemeClr>
                          </a:solidFill>
                          <a:latin typeface="Arial" panose="020B0604020202020204" pitchFamily="34" charset="0"/>
                          <a:cs typeface="Arial" panose="020B0604020202020204" pitchFamily="34" charset="0"/>
                        </a:rPr>
                        <a:t>Français</a:t>
                      </a:r>
                    </a:p>
                    <a:p>
                      <a:pPr>
                        <a:spcBef>
                          <a:spcPts val="600"/>
                        </a:spcBef>
                      </a:pPr>
                      <a:r>
                        <a:rPr lang="fr-CA" sz="1200" dirty="0" smtClean="0">
                          <a:solidFill>
                            <a:schemeClr val="tx1">
                              <a:lumMod val="50000"/>
                              <a:lumOff val="50000"/>
                            </a:schemeClr>
                          </a:solidFill>
                          <a:latin typeface="Arial" panose="020B0604020202020204" pitchFamily="34" charset="0"/>
                          <a:cs typeface="Arial" panose="020B0604020202020204" pitchFamily="34" charset="0"/>
                        </a:rPr>
                        <a:t>Autochtone</a:t>
                      </a:r>
                    </a:p>
                    <a:p>
                      <a:pPr>
                        <a:spcBef>
                          <a:spcPts val="600"/>
                        </a:spcBef>
                      </a:pPr>
                      <a:r>
                        <a:rPr lang="fr-CA" sz="1200" dirty="0" smtClean="0">
                          <a:solidFill>
                            <a:schemeClr val="tx1">
                              <a:lumMod val="50000"/>
                              <a:lumOff val="50000"/>
                            </a:schemeClr>
                          </a:solidFill>
                          <a:latin typeface="Arial" panose="020B0604020202020204" pitchFamily="34" charset="0"/>
                          <a:cs typeface="Arial" panose="020B0604020202020204" pitchFamily="34" charset="0"/>
                        </a:rPr>
                        <a:t>Italien</a:t>
                      </a:r>
                    </a:p>
                    <a:p>
                      <a:pPr>
                        <a:spcBef>
                          <a:spcPts val="600"/>
                        </a:spcBef>
                      </a:pPr>
                      <a:r>
                        <a:rPr lang="fr-CA" sz="1200" dirty="0" smtClean="0">
                          <a:solidFill>
                            <a:schemeClr val="tx1">
                              <a:lumMod val="50000"/>
                              <a:lumOff val="50000"/>
                            </a:schemeClr>
                          </a:solidFill>
                          <a:latin typeface="Arial" panose="020B0604020202020204" pitchFamily="34" charset="0"/>
                          <a:cs typeface="Arial" panose="020B0604020202020204" pitchFamily="34" charset="0"/>
                        </a:rPr>
                        <a:t>Portugais</a:t>
                      </a:r>
                    </a:p>
                    <a:p>
                      <a:pPr>
                        <a:spcBef>
                          <a:spcPts val="600"/>
                        </a:spcBef>
                      </a:pPr>
                      <a:r>
                        <a:rPr lang="fr-CA" sz="1200" dirty="0" smtClean="0">
                          <a:solidFill>
                            <a:schemeClr val="tx1">
                              <a:lumMod val="50000"/>
                              <a:lumOff val="50000"/>
                            </a:schemeClr>
                          </a:solidFill>
                          <a:latin typeface="Arial" panose="020B0604020202020204" pitchFamily="34" charset="0"/>
                          <a:cs typeface="Arial" panose="020B0604020202020204" pitchFamily="34" charset="0"/>
                        </a:rPr>
                        <a:t>Grec	</a:t>
                      </a:r>
                    </a:p>
                    <a:p>
                      <a:pPr>
                        <a:spcBef>
                          <a:spcPts val="600"/>
                        </a:spcBef>
                      </a:pPr>
                      <a:r>
                        <a:rPr lang="fr-CA" sz="1200" dirty="0" smtClean="0">
                          <a:solidFill>
                            <a:schemeClr val="tx1">
                              <a:lumMod val="50000"/>
                              <a:lumOff val="50000"/>
                            </a:schemeClr>
                          </a:solidFill>
                          <a:latin typeface="Arial" panose="020B0604020202020204" pitchFamily="34" charset="0"/>
                          <a:cs typeface="Arial" panose="020B0604020202020204" pitchFamily="34" charset="0"/>
                        </a:rPr>
                        <a:t>Allemand</a:t>
                      </a:r>
                    </a:p>
                    <a:p>
                      <a:pPr>
                        <a:spcBef>
                          <a:spcPts val="600"/>
                        </a:spcBef>
                      </a:pPr>
                      <a:r>
                        <a:rPr lang="fr-CA" sz="1200" dirty="0" smtClean="0">
                          <a:solidFill>
                            <a:schemeClr val="tx1">
                              <a:lumMod val="50000"/>
                              <a:lumOff val="50000"/>
                            </a:schemeClr>
                          </a:solidFill>
                          <a:latin typeface="Arial" panose="020B0604020202020204" pitchFamily="34" charset="0"/>
                          <a:cs typeface="Arial" panose="020B0604020202020204" pitchFamily="34" charset="0"/>
                        </a:rPr>
                        <a:t>Ukrainien</a:t>
                      </a:r>
                    </a:p>
                    <a:p>
                      <a:pPr>
                        <a:spcBef>
                          <a:spcPts val="600"/>
                        </a:spcBef>
                      </a:pPr>
                      <a:r>
                        <a:rPr lang="fr-CA" sz="1200" dirty="0" smtClean="0">
                          <a:solidFill>
                            <a:schemeClr val="tx1">
                              <a:lumMod val="50000"/>
                              <a:lumOff val="50000"/>
                            </a:schemeClr>
                          </a:solidFill>
                          <a:latin typeface="Arial" panose="020B0604020202020204" pitchFamily="34" charset="0"/>
                          <a:cs typeface="Arial" panose="020B0604020202020204" pitchFamily="34" charset="0"/>
                        </a:rPr>
                        <a:t>Polonais</a:t>
                      </a:r>
                    </a:p>
                    <a:p>
                      <a:pPr>
                        <a:spcBef>
                          <a:spcPts val="600"/>
                        </a:spcBef>
                      </a:pPr>
                      <a:r>
                        <a:rPr lang="fr-CA" sz="1200" dirty="0" smtClean="0">
                          <a:solidFill>
                            <a:schemeClr val="tx1">
                              <a:lumMod val="50000"/>
                              <a:lumOff val="50000"/>
                            </a:schemeClr>
                          </a:solidFill>
                          <a:latin typeface="Arial" panose="020B0604020202020204" pitchFamily="34" charset="0"/>
                          <a:cs typeface="Arial" panose="020B0604020202020204" pitchFamily="34" charset="0"/>
                        </a:rPr>
                        <a:t>Hollandais/Néerlandais</a:t>
                      </a:r>
                    </a:p>
                    <a:p>
                      <a:pPr>
                        <a:spcBef>
                          <a:spcPts val="600"/>
                        </a:spcBef>
                      </a:pPr>
                      <a:r>
                        <a:rPr lang="fr-CA" sz="1200" dirty="0" smtClean="0">
                          <a:solidFill>
                            <a:schemeClr val="tx1">
                              <a:lumMod val="50000"/>
                              <a:lumOff val="50000"/>
                            </a:schemeClr>
                          </a:solidFill>
                          <a:latin typeface="Arial" panose="020B0604020202020204" pitchFamily="34" charset="0"/>
                          <a:cs typeface="Arial" panose="020B0604020202020204" pitchFamily="34" charset="0"/>
                        </a:rPr>
                        <a:t>Espagnol</a:t>
                      </a:r>
                    </a:p>
                    <a:p>
                      <a:pPr marL="0" marR="0" indent="0" algn="l" defTabSz="914400" rtl="0" eaLnBrk="1" fontAlgn="auto" latinLnBrk="0" hangingPunct="1">
                        <a:lnSpc>
                          <a:spcPct val="100000"/>
                        </a:lnSpc>
                        <a:spcBef>
                          <a:spcPts val="600"/>
                        </a:spcBef>
                        <a:spcAft>
                          <a:spcPts val="0"/>
                        </a:spcAft>
                        <a:buClrTx/>
                        <a:buSzTx/>
                        <a:buFontTx/>
                        <a:buNone/>
                        <a:tabLst/>
                        <a:defRPr/>
                      </a:pPr>
                      <a:r>
                        <a:rPr lang="fr-CA" sz="1200" dirty="0" smtClean="0">
                          <a:solidFill>
                            <a:schemeClr val="tx1">
                              <a:lumMod val="50000"/>
                              <a:lumOff val="50000"/>
                            </a:schemeClr>
                          </a:solidFill>
                          <a:latin typeface="Arial" panose="020B0604020202020204" pitchFamily="34" charset="0"/>
                          <a:cs typeface="Arial" panose="020B0604020202020204" pitchFamily="34" charset="0"/>
                        </a:rPr>
                        <a:t>Un autre groupe d'Europe de l'Ouest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CA" sz="1200" dirty="0" smtClean="0">
                          <a:solidFill>
                            <a:schemeClr val="tx1">
                              <a:lumMod val="50000"/>
                              <a:lumOff val="50000"/>
                            </a:schemeClr>
                          </a:solidFill>
                          <a:latin typeface="Arial" panose="020B0604020202020204" pitchFamily="34" charset="0"/>
                          <a:cs typeface="Arial" panose="020B0604020202020204" pitchFamily="34" charset="0"/>
                        </a:rPr>
                        <a:t>Un autre groupe d'Europe de l'Est</a:t>
                      </a:r>
                    </a:p>
                    <a:p>
                      <a:pPr>
                        <a:spcBef>
                          <a:spcPts val="600"/>
                        </a:spcBef>
                      </a:pPr>
                      <a:r>
                        <a:rPr lang="fr-CA" sz="1200" dirty="0" smtClean="0">
                          <a:solidFill>
                            <a:schemeClr val="tx1">
                              <a:lumMod val="50000"/>
                              <a:lumOff val="50000"/>
                            </a:schemeClr>
                          </a:solidFill>
                          <a:latin typeface="Arial" panose="020B0604020202020204" pitchFamily="34" charset="0"/>
                          <a:cs typeface="Arial" panose="020B0604020202020204" pitchFamily="34" charset="0"/>
                        </a:rPr>
                        <a:t>Chinois</a:t>
                      </a:r>
                    </a:p>
                    <a:p>
                      <a:pPr>
                        <a:spcBef>
                          <a:spcPts val="600"/>
                        </a:spcBef>
                      </a:pPr>
                      <a:r>
                        <a:rPr lang="fr-CA" sz="1200" dirty="0" smtClean="0">
                          <a:solidFill>
                            <a:schemeClr val="tx1">
                              <a:lumMod val="50000"/>
                              <a:lumOff val="50000"/>
                            </a:schemeClr>
                          </a:solidFill>
                          <a:latin typeface="Arial" panose="020B0604020202020204" pitchFamily="34" charset="0"/>
                          <a:cs typeface="Arial" panose="020B0604020202020204" pitchFamily="34" charset="0"/>
                        </a:rPr>
                        <a:t>Un autre groupe de l'Asie orientale (Japonais, Coréen, Taiwanais)</a:t>
                      </a:r>
                    </a:p>
                    <a:p>
                      <a:pPr>
                        <a:spcBef>
                          <a:spcPts val="600"/>
                        </a:spcBef>
                      </a:pPr>
                      <a:r>
                        <a:rPr lang="fr-CA" sz="1200" dirty="0" smtClean="0">
                          <a:solidFill>
                            <a:schemeClr val="tx1">
                              <a:lumMod val="50000"/>
                              <a:lumOff val="50000"/>
                            </a:schemeClr>
                          </a:solidFill>
                          <a:latin typeface="Arial" panose="020B0604020202020204" pitchFamily="34" charset="0"/>
                          <a:cs typeface="Arial" panose="020B0604020202020204" pitchFamily="34" charset="0"/>
                        </a:rPr>
                        <a:t>De l'Asie du Sud-Est (Vietnamien, Cambodgien, Philippin, Malaisien, Indonésien, Thaïlandais)</a:t>
                      </a:r>
                    </a:p>
                    <a:p>
                      <a:pPr>
                        <a:spcBef>
                          <a:spcPts val="600"/>
                        </a:spcBef>
                      </a:pPr>
                      <a:r>
                        <a:rPr lang="fr-CA" sz="1200" dirty="0" smtClean="0">
                          <a:solidFill>
                            <a:schemeClr val="tx1">
                              <a:lumMod val="50000"/>
                              <a:lumOff val="50000"/>
                            </a:schemeClr>
                          </a:solidFill>
                          <a:latin typeface="Arial" panose="020B0604020202020204" pitchFamily="34" charset="0"/>
                          <a:cs typeface="Arial" panose="020B0604020202020204" pitchFamily="34" charset="0"/>
                        </a:rPr>
                        <a:t>De l'Asie du Sud (Indien, Pakistanais, Bengali, Sri-Lankais)</a:t>
                      </a:r>
                    </a:p>
                    <a:p>
                      <a:pPr>
                        <a:spcBef>
                          <a:spcPts val="600"/>
                        </a:spcBef>
                      </a:pPr>
                      <a:r>
                        <a:rPr lang="fr-CA" sz="1200" dirty="0" smtClean="0">
                          <a:solidFill>
                            <a:schemeClr val="tx1">
                              <a:lumMod val="50000"/>
                              <a:lumOff val="50000"/>
                            </a:schemeClr>
                          </a:solidFill>
                          <a:latin typeface="Arial" panose="020B0604020202020204" pitchFamily="34" charset="0"/>
                          <a:cs typeface="Arial" panose="020B0604020202020204" pitchFamily="34" charset="0"/>
                        </a:rPr>
                        <a:t>De l'Asie occidentale (Arménien, Turc)</a:t>
                      </a:r>
                    </a:p>
                    <a:p>
                      <a:pPr>
                        <a:spcBef>
                          <a:spcPts val="600"/>
                        </a:spcBef>
                      </a:pPr>
                      <a:r>
                        <a:rPr lang="fr-CA" sz="1200" dirty="0" smtClean="0">
                          <a:solidFill>
                            <a:schemeClr val="tx1">
                              <a:lumMod val="50000"/>
                              <a:lumOff val="50000"/>
                            </a:schemeClr>
                          </a:solidFill>
                          <a:latin typeface="Arial" panose="020B0604020202020204" pitchFamily="34" charset="0"/>
                          <a:cs typeface="Arial" panose="020B0604020202020204" pitchFamily="34" charset="0"/>
                        </a:rPr>
                        <a:t>Arabe</a:t>
                      </a:r>
                    </a:p>
                    <a:p>
                      <a:pPr>
                        <a:spcBef>
                          <a:spcPts val="600"/>
                        </a:spcBef>
                      </a:pPr>
                      <a:r>
                        <a:rPr lang="fr-CA" sz="1200" dirty="0" smtClean="0">
                          <a:solidFill>
                            <a:schemeClr val="tx1">
                              <a:lumMod val="50000"/>
                              <a:lumOff val="50000"/>
                            </a:schemeClr>
                          </a:solidFill>
                          <a:latin typeface="Arial" panose="020B0604020202020204" pitchFamily="34" charset="0"/>
                          <a:cs typeface="Arial" panose="020B0604020202020204" pitchFamily="34" charset="0"/>
                        </a:rPr>
                        <a:t>De l'Amérique du Sud/Amérique latine</a:t>
                      </a:r>
                    </a:p>
                    <a:p>
                      <a:pPr>
                        <a:spcBef>
                          <a:spcPts val="600"/>
                        </a:spcBef>
                      </a:pPr>
                      <a:r>
                        <a:rPr lang="fr-CA" sz="1200" dirty="0" smtClean="0">
                          <a:solidFill>
                            <a:schemeClr val="tx1">
                              <a:lumMod val="50000"/>
                              <a:lumOff val="50000"/>
                            </a:schemeClr>
                          </a:solidFill>
                          <a:latin typeface="Arial" panose="020B0604020202020204" pitchFamily="34" charset="0"/>
                          <a:cs typeface="Arial" panose="020B0604020202020204" pitchFamily="34" charset="0"/>
                        </a:rPr>
                        <a:t>Des Caraïbes (Jamaïcain, Haïtien, etc.)</a:t>
                      </a:r>
                    </a:p>
                    <a:p>
                      <a:pPr>
                        <a:spcBef>
                          <a:spcPts val="600"/>
                        </a:spcBef>
                      </a:pPr>
                      <a:r>
                        <a:rPr lang="fr-CA" sz="1200" dirty="0" smtClean="0">
                          <a:solidFill>
                            <a:schemeClr val="tx1">
                              <a:lumMod val="50000"/>
                              <a:lumOff val="50000"/>
                            </a:schemeClr>
                          </a:solidFill>
                          <a:latin typeface="Arial" panose="020B0604020202020204" pitchFamily="34" charset="0"/>
                          <a:cs typeface="Arial" panose="020B0604020202020204" pitchFamily="34" charset="0"/>
                        </a:rPr>
                        <a:t>Africain</a:t>
                      </a:r>
                    </a:p>
                    <a:p>
                      <a:pPr>
                        <a:spcBef>
                          <a:spcPts val="600"/>
                        </a:spcBef>
                      </a:pPr>
                      <a:r>
                        <a:rPr lang="fr-CA" sz="1200" dirty="0" smtClean="0">
                          <a:solidFill>
                            <a:schemeClr val="tx1">
                              <a:lumMod val="50000"/>
                              <a:lumOff val="50000"/>
                            </a:schemeClr>
                          </a:solidFill>
                          <a:latin typeface="Arial" panose="020B0604020202020204" pitchFamily="34" charset="0"/>
                          <a:cs typeface="Arial" panose="020B0604020202020204" pitchFamily="34" charset="0"/>
                        </a:rPr>
                        <a:t>Afro-américain</a:t>
                      </a:r>
                    </a:p>
                    <a:p>
                      <a:pPr>
                        <a:spcBef>
                          <a:spcPts val="600"/>
                        </a:spcBef>
                      </a:pPr>
                      <a:r>
                        <a:rPr lang="fr-CA" sz="1200" dirty="0" smtClean="0">
                          <a:solidFill>
                            <a:schemeClr val="tx1">
                              <a:lumMod val="50000"/>
                              <a:lumOff val="50000"/>
                            </a:schemeClr>
                          </a:solidFill>
                          <a:latin typeface="Arial" panose="020B0604020202020204" pitchFamily="34" charset="0"/>
                          <a:cs typeface="Arial" panose="020B0604020202020204" pitchFamily="34" charset="0"/>
                        </a:rPr>
                        <a:t>Autre</a:t>
                      </a:r>
                    </a:p>
                    <a:p>
                      <a:endParaRPr lang="fr-CA" sz="1200" dirty="0">
                        <a:solidFill>
                          <a:schemeClr val="tx1">
                            <a:lumMod val="50000"/>
                            <a:lumOff val="5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9345230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40</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2516889245"/>
              </p:ext>
            </p:extLst>
          </p:nvPr>
        </p:nvGraphicFramePr>
        <p:xfrm>
          <a:off x="539549" y="1225719"/>
          <a:ext cx="6397649" cy="3735037"/>
        </p:xfrm>
        <a:graphic>
          <a:graphicData uri="http://schemas.openxmlformats.org/drawingml/2006/table">
            <a:tbl>
              <a:tblPr firstRow="1" bandRow="1">
                <a:tableStyleId>{2D5ABB26-0587-4C30-8999-92F81FD0307C}</a:tableStyleId>
              </a:tblPr>
              <a:tblGrid>
                <a:gridCol w="3193757"/>
                <a:gridCol w="800973"/>
                <a:gridCol w="800973"/>
                <a:gridCol w="800973"/>
                <a:gridCol w="800973"/>
              </a:tblGrid>
              <a:tr h="355833">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TlToBr w="12700" cmpd="sng">
                      <a:noFill/>
                      <a:prstDash val="solid"/>
                    </a:lnTlToBr>
                    <a:lnBlToTr w="12700" cmpd="sng">
                      <a:noFill/>
                      <a:prstDash val="solid"/>
                    </a:lnBlToTr>
                    <a:solidFill>
                      <a:srgbClr val="D7E4BD"/>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r>
              <a:tr h="355833">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fr-CA"/>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r>
              <a:tr h="215371">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1771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Narrow" panose="020B0606020202030204" pitchFamily="34" charset="0"/>
                        </a:rPr>
                        <a:t>1563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Narrow" panose="020B0606020202030204" pitchFamily="34" charset="0"/>
                        </a:rPr>
                        <a:t>109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257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68000">
                <a:tc>
                  <a:txBody>
                    <a:bodyPr/>
                    <a:lstStyle/>
                    <a:p>
                      <a:pPr algn="l" fontAlgn="ctr"/>
                      <a:r>
                        <a:rPr lang="fr-CA" sz="1100" b="0" i="0" u="none" strike="noStrike" dirty="0">
                          <a:solidFill>
                            <a:srgbClr val="595959"/>
                          </a:solidFill>
                          <a:effectLst/>
                          <a:latin typeface="Arial Narrow" panose="020B0606020202030204" pitchFamily="34" charset="0"/>
                        </a:rPr>
                        <a:t>Oui, en lien avec mon orientation sexuelle/identité de genre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50</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50</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55</a:t>
                      </a:r>
                    </a:p>
                  </a:txBody>
                  <a:tcPr marL="9525" marR="9525" marT="9525" marB="0" anchor="ctr">
                    <a:lnL w="5715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44</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algn="l" fontAlgn="ctr"/>
                      <a:r>
                        <a:rPr lang="fr-CA" sz="1100" b="0" i="0" u="none" strike="noStrike" dirty="0">
                          <a:solidFill>
                            <a:srgbClr val="595959"/>
                          </a:solidFill>
                          <a:effectLst/>
                          <a:latin typeface="Arial Narrow" panose="020B0606020202030204" pitchFamily="34" charset="0"/>
                        </a:rPr>
                        <a:t>Oui, en lien avec mon apparence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50</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51</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a:solidFill>
                            <a:srgbClr val="00B0F0"/>
                          </a:solidFill>
                          <a:effectLst/>
                          <a:latin typeface="Arial Narrow" panose="020B0606020202030204" pitchFamily="34" charset="0"/>
                        </a:rPr>
                        <a:t>69</a:t>
                      </a:r>
                    </a:p>
                  </a:txBody>
                  <a:tcPr marL="9525" marR="9525" marT="9525" marB="0" anchor="ctr">
                    <a:lnL w="5715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46</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algn="l" fontAlgn="ctr"/>
                      <a:r>
                        <a:rPr lang="fr-CA" sz="1100" b="0" i="0" u="none" strike="noStrike" dirty="0">
                          <a:solidFill>
                            <a:srgbClr val="595959"/>
                          </a:solidFill>
                          <a:effectLst/>
                          <a:latin typeface="Arial Narrow" panose="020B0606020202030204" pitchFamily="34" charset="0"/>
                        </a:rPr>
                        <a:t>Oui, en lien avec ma façon de me comporter ou de m’exprimer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45</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44</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48</a:t>
                      </a:r>
                    </a:p>
                  </a:txBody>
                  <a:tcPr marL="9525" marR="9525" marT="9525" marB="0" anchor="ctr">
                    <a:lnL w="5715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41</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algn="l" fontAlgn="ctr"/>
                      <a:r>
                        <a:rPr lang="fr-CA" sz="1100" b="0" i="0" u="none" strike="noStrike" dirty="0">
                          <a:solidFill>
                            <a:srgbClr val="595959"/>
                          </a:solidFill>
                          <a:effectLst/>
                          <a:latin typeface="Arial Narrow" panose="020B0606020202030204" pitchFamily="34" charset="0"/>
                        </a:rPr>
                        <a:t>Oui, en lien avec autre chose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32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00B0F0"/>
                          </a:solidFill>
                          <a:effectLst/>
                          <a:latin typeface="Arial Narrow" panose="020B0606020202030204" pitchFamily="34" charset="0"/>
                        </a:rPr>
                        <a:t>33</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32</a:t>
                      </a:r>
                    </a:p>
                  </a:txBody>
                  <a:tcPr marL="9525" marR="9525" marT="9525" marB="0" anchor="ctr">
                    <a:lnL w="5715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25</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algn="l" fontAlgn="ctr"/>
                      <a:r>
                        <a:rPr lang="fr-CA" sz="1100" b="0" i="0" u="none" strike="noStrike" dirty="0">
                          <a:solidFill>
                            <a:srgbClr val="595959"/>
                          </a:solidFill>
                          <a:effectLst/>
                          <a:latin typeface="Arial Narrow" panose="020B0606020202030204" pitchFamily="34" charset="0"/>
                        </a:rPr>
                        <a:t>Non, jamais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19</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19</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25</a:t>
                      </a:r>
                    </a:p>
                  </a:txBody>
                  <a:tcPr marL="9525" marR="9525" marT="9525" marB="0" anchor="ctr">
                    <a:lnL w="5715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15</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algn="l" fontAlgn="ctr"/>
                      <a:r>
                        <a:rPr lang="fr-CA" sz="1100" b="0" i="0" u="none" strike="noStrike" dirty="0">
                          <a:solidFill>
                            <a:srgbClr val="595959"/>
                          </a:solidFill>
                          <a:effectLst/>
                          <a:latin typeface="Arial Narrow" panose="020B0606020202030204" pitchFamily="34" charset="0"/>
                        </a:rPr>
                        <a:t>Total oui</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81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81</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75</a:t>
                      </a:r>
                    </a:p>
                  </a:txBody>
                  <a:tcPr marL="9525" marR="9525" marT="9525" marB="0" anchor="ctr">
                    <a:lnL w="5715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85</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1" name="Rectangle 10"/>
          <p:cNvSpPr/>
          <p:nvPr>
            <p:custDataLst>
              <p:tags r:id="rId4"/>
            </p:custDataLst>
          </p:nvPr>
        </p:nvSpPr>
        <p:spPr>
          <a:xfrm>
            <a:off x="510159" y="815446"/>
            <a:ext cx="2909771"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ensemble des </a:t>
            </a:r>
            <a:r>
              <a:rPr lang="fr-CA" sz="900" dirty="0">
                <a:solidFill>
                  <a:srgbClr val="9BBB59"/>
                </a:solidFill>
                <a:latin typeface="Arial" panose="020B0604020202020204" pitchFamily="34" charset="0"/>
                <a:cs typeface="Arial" panose="020B0604020202020204" pitchFamily="34" charset="0"/>
              </a:rPr>
              <a:t>répondants de moins de 55 </a:t>
            </a:r>
            <a:r>
              <a:rPr lang="fr-CA" sz="900" dirty="0" smtClean="0">
                <a:solidFill>
                  <a:srgbClr val="9BBB59"/>
                </a:solidFill>
                <a:latin typeface="Arial" panose="020B0604020202020204" pitchFamily="34" charset="0"/>
                <a:cs typeface="Arial" panose="020B0604020202020204" pitchFamily="34" charset="0"/>
              </a:rPr>
              <a:t>ans</a:t>
            </a:r>
            <a:endParaRPr lang="fr-CA" sz="900" dirty="0">
              <a:solidFill>
                <a:srgbClr val="000000"/>
              </a:solidFill>
              <a:latin typeface="Arial" panose="020B0604020202020204" pitchFamily="34" charset="0"/>
              <a:cs typeface="Arial" panose="020B0604020202020204" pitchFamily="34" charset="0"/>
            </a:endParaRPr>
          </a:p>
        </p:txBody>
      </p:sp>
      <p:sp>
        <p:nvSpPr>
          <p:cNvPr id="14" name="ZoneTexte 13"/>
          <p:cNvSpPr txBox="1"/>
          <p:nvPr>
            <p:custDataLst>
              <p:tags r:id="rId5"/>
            </p:custDataLst>
          </p:nvPr>
        </p:nvSpPr>
        <p:spPr>
          <a:xfrm>
            <a:off x="500202" y="6258388"/>
            <a:ext cx="7818207"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Q35. </a:t>
            </a:r>
            <a:r>
              <a:rPr lang="fr-CA" sz="900" dirty="0">
                <a:solidFill>
                  <a:srgbClr val="595959"/>
                </a:solidFill>
                <a:latin typeface="Arial" panose="020B0604020202020204" pitchFamily="34" charset="0"/>
                <a:cs typeface="Arial" panose="020B0604020202020204" pitchFamily="34" charset="0"/>
              </a:rPr>
              <a:t>Avez-vous déjà été victime d’intimidation, de menaces ou de commentaires blessants ou désobligeants? </a:t>
            </a:r>
          </a:p>
        </p:txBody>
      </p:sp>
      <p:sp>
        <p:nvSpPr>
          <p:cNvPr id="8" name="Titre 4"/>
          <p:cNvSpPr txBox="1">
            <a:spLocks/>
          </p:cNvSpPr>
          <p:nvPr>
            <p:custDataLst>
              <p:tags r:id="rId6"/>
            </p:custDataLst>
          </p:nvPr>
        </p:nvSpPr>
        <p:spPr bwMode="auto">
          <a:xfrm>
            <a:off x="558800" y="332656"/>
            <a:ext cx="5309344" cy="63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fontScale="97500"/>
          </a:bodyPr>
          <a:lstStyle>
            <a:lvl1pPr algn="l" rtl="0" eaLnBrk="0" fontAlgn="base" hangingPunct="0">
              <a:spcBef>
                <a:spcPct val="0"/>
              </a:spcBef>
              <a:spcAft>
                <a:spcPct val="0"/>
              </a:spcAft>
              <a:defRPr b="1"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b="1">
                <a:solidFill>
                  <a:schemeClr val="tx2"/>
                </a:solidFill>
                <a:latin typeface="Arial" charset="0"/>
                <a:cs typeface="Arial" charset="0"/>
              </a:defRPr>
            </a:lvl2pPr>
            <a:lvl3pPr algn="l" rtl="0" eaLnBrk="0" fontAlgn="base" hangingPunct="0">
              <a:spcBef>
                <a:spcPct val="0"/>
              </a:spcBef>
              <a:spcAft>
                <a:spcPct val="0"/>
              </a:spcAft>
              <a:defRPr b="1">
                <a:solidFill>
                  <a:schemeClr val="tx2"/>
                </a:solidFill>
                <a:latin typeface="Arial" charset="0"/>
                <a:cs typeface="Arial" charset="0"/>
              </a:defRPr>
            </a:lvl3pPr>
            <a:lvl4pPr algn="l" rtl="0" eaLnBrk="0" fontAlgn="base" hangingPunct="0">
              <a:spcBef>
                <a:spcPct val="0"/>
              </a:spcBef>
              <a:spcAft>
                <a:spcPct val="0"/>
              </a:spcAft>
              <a:defRPr b="1">
                <a:solidFill>
                  <a:schemeClr val="tx2"/>
                </a:solidFill>
                <a:latin typeface="Arial" charset="0"/>
                <a:cs typeface="Arial" charset="0"/>
              </a:defRPr>
            </a:lvl4pPr>
            <a:lvl5pPr algn="l" rtl="0" eaLnBrk="0" fontAlgn="base" hangingPunct="0">
              <a:spcBef>
                <a:spcPct val="0"/>
              </a:spcBef>
              <a:spcAft>
                <a:spcPct val="0"/>
              </a:spcAft>
              <a:defRPr b="1">
                <a:solidFill>
                  <a:schemeClr val="tx2"/>
                </a:solidFill>
                <a:latin typeface="Arial" charset="0"/>
                <a:cs typeface="Arial" charset="0"/>
              </a:defRPr>
            </a:lvl5pPr>
            <a:lvl6pPr marL="457200" algn="l" rtl="0" fontAlgn="base">
              <a:spcBef>
                <a:spcPct val="0"/>
              </a:spcBef>
              <a:spcAft>
                <a:spcPct val="0"/>
              </a:spcAft>
              <a:defRPr b="1">
                <a:solidFill>
                  <a:schemeClr val="tx2"/>
                </a:solidFill>
                <a:latin typeface="Arial" charset="0"/>
                <a:cs typeface="Arial" charset="0"/>
              </a:defRPr>
            </a:lvl6pPr>
            <a:lvl7pPr marL="914400" algn="l" rtl="0" fontAlgn="base">
              <a:spcBef>
                <a:spcPct val="0"/>
              </a:spcBef>
              <a:spcAft>
                <a:spcPct val="0"/>
              </a:spcAft>
              <a:defRPr b="1">
                <a:solidFill>
                  <a:schemeClr val="tx2"/>
                </a:solidFill>
                <a:latin typeface="Arial" charset="0"/>
                <a:cs typeface="Arial" charset="0"/>
              </a:defRPr>
            </a:lvl7pPr>
            <a:lvl8pPr marL="1371600" algn="l" rtl="0" fontAlgn="base">
              <a:spcBef>
                <a:spcPct val="0"/>
              </a:spcBef>
              <a:spcAft>
                <a:spcPct val="0"/>
              </a:spcAft>
              <a:defRPr b="1">
                <a:solidFill>
                  <a:schemeClr val="tx2"/>
                </a:solidFill>
                <a:latin typeface="Arial" charset="0"/>
                <a:cs typeface="Arial" charset="0"/>
              </a:defRPr>
            </a:lvl8pPr>
            <a:lvl9pPr marL="1828800" algn="l" rtl="0" fontAlgn="base">
              <a:spcBef>
                <a:spcPct val="0"/>
              </a:spcBef>
              <a:spcAft>
                <a:spcPct val="0"/>
              </a:spcAft>
              <a:defRPr b="1">
                <a:solidFill>
                  <a:schemeClr val="tx2"/>
                </a:solidFill>
                <a:latin typeface="Arial" charset="0"/>
                <a:cs typeface="Arial" charset="0"/>
              </a:defRPr>
            </a:lvl9pPr>
          </a:lstStyle>
          <a:p>
            <a:r>
              <a:rPr lang="fr-CA" sz="2100" dirty="0">
                <a:solidFill>
                  <a:srgbClr val="9BBB59"/>
                </a:solidFill>
              </a:rPr>
              <a:t>Proportion ayant vécu de l’intimidation</a:t>
            </a:r>
            <a:r>
              <a:rPr lang="fr-CA" sz="2000" dirty="0" smtClean="0">
                <a:solidFill>
                  <a:srgbClr val="9BBB59"/>
                </a:solidFill>
              </a:rPr>
              <a:t/>
            </a:r>
            <a:br>
              <a:rPr lang="fr-CA" sz="2000" dirty="0" smtClean="0">
                <a:solidFill>
                  <a:srgbClr val="9BBB59"/>
                </a:solidFill>
              </a:rPr>
            </a:br>
            <a:endParaRPr lang="fr-CA" dirty="0">
              <a:solidFill>
                <a:srgbClr val="00AFDC"/>
              </a:solidFill>
            </a:endParaRPr>
          </a:p>
        </p:txBody>
      </p:sp>
    </p:spTree>
    <p:extLst>
      <p:ext uri="{BB962C8B-B14F-4D97-AF65-F5344CB8AC3E}">
        <p14:creationId xmlns:p14="http://schemas.microsoft.com/office/powerpoint/2010/main" val="101700629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41</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2691029412"/>
              </p:ext>
            </p:extLst>
          </p:nvPr>
        </p:nvGraphicFramePr>
        <p:xfrm>
          <a:off x="539552" y="1268763"/>
          <a:ext cx="6390148" cy="4538824"/>
        </p:xfrm>
        <a:graphic>
          <a:graphicData uri="http://schemas.openxmlformats.org/drawingml/2006/table">
            <a:tbl>
              <a:tblPr firstRow="1" bandRow="1">
                <a:tableStyleId>{2D5ABB26-0587-4C30-8999-92F81FD0307C}</a:tableStyleId>
              </a:tblPr>
              <a:tblGrid>
                <a:gridCol w="3184664"/>
                <a:gridCol w="801371"/>
                <a:gridCol w="801371"/>
                <a:gridCol w="801371"/>
                <a:gridCol w="801371"/>
              </a:tblGrid>
              <a:tr h="24904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endParaRPr lang="fr-CA"/>
                    </a:p>
                  </a:txBody>
                  <a:tcPr/>
                </a:tc>
              </a:tr>
              <a:tr h="109848">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fr-CA"/>
                    </a:p>
                  </a:txBody>
                  <a:tcPr/>
                </a:tc>
              </a:tr>
              <a:tr h="550246">
                <a:tc vMerge="1">
                  <a:txBody>
                    <a:bodyPr/>
                    <a:lstStyle/>
                    <a:p>
                      <a:endParaRPr lang="fr-CA"/>
                    </a:p>
                  </a:txBody>
                  <a:tcPr/>
                </a:tc>
                <a:tc vMerge="1">
                  <a:txBody>
                    <a:bodyPr/>
                    <a:lstStyle/>
                    <a:p>
                      <a:endParaRPr lang="fr-CA"/>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79128">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728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Narrow" panose="020B0606020202030204" pitchFamily="34" charset="0"/>
                        </a:rPr>
                        <a:t>668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Narrow" panose="020B0606020202030204" pitchFamily="34" charset="0"/>
                        </a:rPr>
                        <a:t>58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84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311129">
                <a:tc>
                  <a:txBody>
                    <a:bodyPr/>
                    <a:lstStyle/>
                    <a:p>
                      <a:pPr algn="l" fontAlgn="ctr"/>
                      <a:r>
                        <a:rPr lang="fr-CA" sz="1100" b="0" i="0" u="none" strike="noStrike" dirty="0" smtClean="0">
                          <a:solidFill>
                            <a:srgbClr val="595959"/>
                          </a:solidFill>
                          <a:effectLst/>
                          <a:latin typeface="Arial Narrow" panose="020B0606020202030204" pitchFamily="34" charset="0"/>
                        </a:rPr>
                        <a:t>Lieux publics</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63</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E31836"/>
                          </a:solidFill>
                          <a:effectLst/>
                          <a:latin typeface="Arial Narrow" panose="020B0606020202030204" pitchFamily="34" charset="0"/>
                        </a:rPr>
                        <a:t>61</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595959"/>
                          </a:solidFill>
                          <a:effectLst/>
                          <a:latin typeface="Arial Narrow" panose="020B0606020202030204" pitchFamily="34" charset="0"/>
                          <a:ea typeface="+mn-ea"/>
                          <a:cs typeface="+mn-cs"/>
                        </a:rPr>
                        <a:t>69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73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algn="l" fontAlgn="ctr"/>
                      <a:r>
                        <a:rPr lang="fr-CA" sz="1100" b="0" i="0" u="none" strike="noStrike" dirty="0" smtClean="0">
                          <a:solidFill>
                            <a:srgbClr val="595959"/>
                          </a:solidFill>
                          <a:effectLst/>
                          <a:latin typeface="Arial Narrow" panose="020B0606020202030204" pitchFamily="34" charset="0"/>
                        </a:rPr>
                        <a:t>Milieu scolaire</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63</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64</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65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64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algn="l" fontAlgn="ctr"/>
                      <a:r>
                        <a:rPr lang="fr-CA" sz="1100" b="0" i="0" u="none" strike="noStrike" dirty="0" smtClean="0">
                          <a:solidFill>
                            <a:srgbClr val="595959"/>
                          </a:solidFill>
                          <a:effectLst/>
                          <a:latin typeface="Arial Narrow" panose="020B0606020202030204" pitchFamily="34" charset="0"/>
                        </a:rPr>
                        <a:t>Au sein de ma famille</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34</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a:solidFill>
                            <a:srgbClr val="E31836"/>
                          </a:solidFill>
                          <a:effectLst/>
                          <a:latin typeface="Arial Narrow" panose="020B0606020202030204" pitchFamily="34" charset="0"/>
                        </a:rPr>
                        <a:t>31</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36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51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algn="l" fontAlgn="ctr"/>
                      <a:r>
                        <a:rPr lang="fr-CA" sz="1100" b="0" i="0" u="none" strike="noStrike" dirty="0" smtClean="0">
                          <a:solidFill>
                            <a:srgbClr val="595959"/>
                          </a:solidFill>
                          <a:effectLst/>
                          <a:latin typeface="Arial Narrow" panose="020B0606020202030204" pitchFamily="34" charset="0"/>
                        </a:rPr>
                        <a:t>Milieu de travail</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E31836"/>
                          </a:solidFill>
                          <a:effectLst/>
                          <a:latin typeface="Arial Narrow" panose="020B0606020202030204" pitchFamily="34" charset="0"/>
                        </a:rPr>
                        <a:t>31</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27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00B0F0"/>
                          </a:solidFill>
                          <a:effectLst/>
                          <a:latin typeface="Arial Narrow" panose="020B0606020202030204" pitchFamily="34" charset="0"/>
                        </a:rPr>
                        <a:t>45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algn="l" fontAlgn="ctr"/>
                      <a:r>
                        <a:rPr lang="fr-CA" sz="1100" b="0" i="0" u="none" strike="noStrike" dirty="0" smtClean="0">
                          <a:solidFill>
                            <a:srgbClr val="595959"/>
                          </a:solidFill>
                          <a:effectLst/>
                          <a:latin typeface="Arial Narrow" panose="020B0606020202030204" pitchFamily="34" charset="0"/>
                        </a:rPr>
                        <a:t>Dans le milieu </a:t>
                      </a:r>
                      <a:r>
                        <a:rPr lang="fr-CA" sz="1100" b="0" i="0" u="none" strike="noStrike" dirty="0" err="1" smtClean="0">
                          <a:solidFill>
                            <a:srgbClr val="595959"/>
                          </a:solidFill>
                          <a:effectLst/>
                          <a:latin typeface="Arial Narrow" panose="020B0606020202030204" pitchFamily="34" charset="0"/>
                        </a:rPr>
                        <a:t>LGBTQ</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23</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algn="l" fontAlgn="ctr"/>
                      <a:r>
                        <a:rPr lang="fr-CA" sz="1100" b="0" i="0" u="none" strike="noStrike" dirty="0" smtClean="0">
                          <a:solidFill>
                            <a:srgbClr val="595959"/>
                          </a:solidFill>
                          <a:effectLst/>
                          <a:latin typeface="Arial Narrow" panose="020B0606020202030204" pitchFamily="34" charset="0"/>
                        </a:rPr>
                        <a:t>Dans mon cercle d’amis</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20</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20</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algn="l" fontAlgn="ctr"/>
                      <a:r>
                        <a:rPr lang="fr-CA" sz="1100" b="0" i="0" u="none" strike="noStrike" dirty="0" smtClean="0">
                          <a:solidFill>
                            <a:srgbClr val="595959"/>
                          </a:solidFill>
                          <a:effectLst/>
                          <a:latin typeface="Arial Narrow" panose="020B0606020202030204" pitchFamily="34" charset="0"/>
                        </a:rPr>
                        <a:t>Dans les établissements</a:t>
                      </a:r>
                      <a:r>
                        <a:rPr lang="fr-CA" sz="1100" b="0" i="0" u="none" strike="noStrike" baseline="0" dirty="0" smtClean="0">
                          <a:solidFill>
                            <a:srgbClr val="595959"/>
                          </a:solidFill>
                          <a:effectLst/>
                          <a:latin typeface="Arial Narrow" panose="020B0606020202030204" pitchFamily="34" charset="0"/>
                        </a:rPr>
                        <a:t> de santé</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16</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16</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10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algn="l" fontAlgn="ctr"/>
                      <a:r>
                        <a:rPr lang="fr-CA" sz="1100" b="0" i="0" u="none" strike="noStrike" dirty="0" smtClean="0">
                          <a:solidFill>
                            <a:srgbClr val="595959"/>
                          </a:solidFill>
                          <a:effectLst/>
                          <a:latin typeface="Arial Narrow" panose="020B0606020202030204" pitchFamily="34" charset="0"/>
                        </a:rPr>
                        <a:t>Milieu associatif</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13</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11</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algn="l" fontAlgn="ctr"/>
                      <a:r>
                        <a:rPr lang="fr-CA" sz="1100" b="0" i="0" u="none" strike="noStrike" dirty="0" smtClean="0">
                          <a:solidFill>
                            <a:srgbClr val="595959"/>
                          </a:solidFill>
                          <a:effectLst/>
                          <a:latin typeface="Arial Narrow" panose="020B0606020202030204" pitchFamily="34" charset="0"/>
                        </a:rPr>
                        <a:t>Lors de démarches administratives</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12</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algn="l" fontAlgn="ctr"/>
                      <a:r>
                        <a:rPr lang="fr-CA" sz="1100" b="0" i="0" u="none" strike="noStrike" dirty="0" smtClean="0">
                          <a:solidFill>
                            <a:srgbClr val="595959"/>
                          </a:solidFill>
                          <a:effectLst/>
                          <a:latin typeface="Arial Narrow" panose="020B0606020202030204" pitchFamily="34" charset="0"/>
                        </a:rPr>
                        <a:t>Sur Internet / les réseaux sociaux</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2</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algn="l" fontAlgn="ctr"/>
                      <a:r>
                        <a:rPr lang="fr-CA" sz="1100" b="0" i="0" u="none" strike="noStrike" dirty="0" smtClean="0">
                          <a:solidFill>
                            <a:srgbClr val="595959"/>
                          </a:solidFill>
                          <a:effectLst/>
                          <a:latin typeface="Arial Narrow" panose="020B0606020202030204" pitchFamily="34" charset="0"/>
                        </a:rPr>
                        <a:t>Autre</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1</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9" name="Titre 4"/>
          <p:cNvSpPr>
            <a:spLocks noGrp="1"/>
          </p:cNvSpPr>
          <p:nvPr>
            <p:ph type="title"/>
            <p:custDataLst>
              <p:tags r:id="rId4"/>
            </p:custDataLst>
          </p:nvPr>
        </p:nvSpPr>
        <p:spPr>
          <a:xfrm>
            <a:off x="558800" y="139277"/>
            <a:ext cx="8189664" cy="870927"/>
          </a:xfrm>
        </p:spPr>
        <p:txBody>
          <a:bodyPr>
            <a:normAutofit fontScale="90000"/>
          </a:bodyPr>
          <a:lstStyle/>
          <a:p>
            <a:r>
              <a:rPr lang="fr-CA" sz="2400" dirty="0">
                <a:solidFill>
                  <a:srgbClr val="9BBB59"/>
                </a:solidFill>
              </a:rPr>
              <a:t>Milieu où l’intimidation en lien avec l’orientation sexuelle ou l’identité de </a:t>
            </a:r>
            <a:r>
              <a:rPr lang="fr-CA" sz="2400" dirty="0" smtClean="0">
                <a:solidFill>
                  <a:srgbClr val="9BBB59"/>
                </a:solidFill>
              </a:rPr>
              <a:t>genre</a:t>
            </a:r>
            <a:r>
              <a:rPr lang="fr-CA" sz="2800" dirty="0" smtClean="0">
                <a:solidFill>
                  <a:srgbClr val="00AFDC"/>
                </a:solidFill>
              </a:rPr>
              <a:t> </a:t>
            </a:r>
            <a:r>
              <a:rPr lang="fr-CA" sz="2400" dirty="0" smtClean="0">
                <a:solidFill>
                  <a:srgbClr val="9BBB59"/>
                </a:solidFill>
              </a:rPr>
              <a:t>a </a:t>
            </a:r>
            <a:r>
              <a:rPr lang="fr-CA" sz="2400" dirty="0">
                <a:solidFill>
                  <a:srgbClr val="9BBB59"/>
                </a:solidFill>
              </a:rPr>
              <a:t>été </a:t>
            </a:r>
            <a:r>
              <a:rPr lang="fr-CA" sz="2400" dirty="0" smtClean="0">
                <a:solidFill>
                  <a:srgbClr val="9BBB59"/>
                </a:solidFill>
              </a:rPr>
              <a:t>vécue</a:t>
            </a:r>
            <a:r>
              <a:rPr lang="fr-CA" sz="2000" dirty="0" smtClean="0">
                <a:solidFill>
                  <a:srgbClr val="9BBB59"/>
                </a:solidFill>
              </a:rPr>
              <a:t/>
            </a:r>
            <a:br>
              <a:rPr lang="fr-CA" sz="2000" dirty="0" smtClean="0">
                <a:solidFill>
                  <a:srgbClr val="9BBB59"/>
                </a:solidFill>
              </a:rPr>
            </a:br>
            <a:endParaRPr lang="fr-CA" dirty="0"/>
          </a:p>
        </p:txBody>
      </p:sp>
      <p:sp>
        <p:nvSpPr>
          <p:cNvPr id="8" name="ZoneTexte 7"/>
          <p:cNvSpPr txBox="1"/>
          <p:nvPr>
            <p:custDataLst>
              <p:tags r:id="rId5"/>
            </p:custDataLst>
          </p:nvPr>
        </p:nvSpPr>
        <p:spPr>
          <a:xfrm>
            <a:off x="500202" y="6153613"/>
            <a:ext cx="7818207" cy="3693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Q36. </a:t>
            </a:r>
            <a:r>
              <a:rPr lang="fr-CA" sz="900" dirty="0">
                <a:solidFill>
                  <a:srgbClr val="595959"/>
                </a:solidFill>
                <a:latin typeface="Arial" panose="020B0604020202020204" pitchFamily="34" charset="0"/>
                <a:cs typeface="Arial" panose="020B0604020202020204" pitchFamily="34" charset="0"/>
              </a:rPr>
              <a:t>Dans quels milieux avez-vous été victime d’intimidation, de menaces ou de commentaires blessants ou désobligeants en lien avec </a:t>
            </a:r>
            <a:r>
              <a:rPr lang="fr-CA" sz="900" dirty="0" smtClean="0">
                <a:solidFill>
                  <a:srgbClr val="595959"/>
                </a:solidFill>
                <a:latin typeface="Arial" panose="020B0604020202020204" pitchFamily="34" charset="0"/>
                <a:cs typeface="Arial" panose="020B0604020202020204" pitchFamily="34" charset="0"/>
              </a:rPr>
              <a:t>d’autres choses que votre </a:t>
            </a:r>
            <a:r>
              <a:rPr lang="fr-CA" sz="900" dirty="0">
                <a:solidFill>
                  <a:srgbClr val="595959"/>
                </a:solidFill>
                <a:latin typeface="Arial" panose="020B0604020202020204" pitchFamily="34" charset="0"/>
                <a:cs typeface="Arial" panose="020B0604020202020204" pitchFamily="34" charset="0"/>
              </a:rPr>
              <a:t>orientation sexuelle/identité de genre? </a:t>
            </a:r>
          </a:p>
        </p:txBody>
      </p:sp>
      <p:sp>
        <p:nvSpPr>
          <p:cNvPr id="10" name="Rectangle 9"/>
          <p:cNvSpPr/>
          <p:nvPr>
            <p:custDataLst>
              <p:tags r:id="rId6"/>
            </p:custDataLst>
          </p:nvPr>
        </p:nvSpPr>
        <p:spPr>
          <a:xfrm>
            <a:off x="510159" y="764704"/>
            <a:ext cx="3153427"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répondants de moins de 55 ans ayant été intimidés</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976708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42</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960805047"/>
              </p:ext>
            </p:extLst>
          </p:nvPr>
        </p:nvGraphicFramePr>
        <p:xfrm>
          <a:off x="539552" y="1268763"/>
          <a:ext cx="6390148" cy="4538824"/>
        </p:xfrm>
        <a:graphic>
          <a:graphicData uri="http://schemas.openxmlformats.org/drawingml/2006/table">
            <a:tbl>
              <a:tblPr firstRow="1" bandRow="1">
                <a:tableStyleId>{2D5ABB26-0587-4C30-8999-92F81FD0307C}</a:tableStyleId>
              </a:tblPr>
              <a:tblGrid>
                <a:gridCol w="3184664"/>
                <a:gridCol w="801371"/>
                <a:gridCol w="801371"/>
                <a:gridCol w="801371"/>
                <a:gridCol w="801371"/>
              </a:tblGrid>
              <a:tr h="24904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endParaRPr lang="fr-CA"/>
                    </a:p>
                  </a:txBody>
                  <a:tcPr/>
                </a:tc>
              </a:tr>
              <a:tr h="109848">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fr-CA"/>
                    </a:p>
                  </a:txBody>
                  <a:tcPr/>
                </a:tc>
              </a:tr>
              <a:tr h="550246">
                <a:tc vMerge="1">
                  <a:txBody>
                    <a:bodyPr/>
                    <a:lstStyle/>
                    <a:p>
                      <a:endParaRPr lang="fr-CA"/>
                    </a:p>
                  </a:txBody>
                  <a:tcPr/>
                </a:tc>
                <a:tc vMerge="1">
                  <a:txBody>
                    <a:bodyPr/>
                    <a:lstStyle/>
                    <a:p>
                      <a:endParaRPr lang="fr-CA"/>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79128">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1240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1095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85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188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311129">
                <a:tc>
                  <a:txBody>
                    <a:bodyPr/>
                    <a:lstStyle/>
                    <a:p>
                      <a:pPr algn="l" fontAlgn="ctr"/>
                      <a:r>
                        <a:rPr lang="fr-CA" sz="1100" b="0" i="0" u="none" strike="noStrike" dirty="0" smtClean="0">
                          <a:solidFill>
                            <a:srgbClr val="595959"/>
                          </a:solidFill>
                          <a:effectLst/>
                          <a:latin typeface="Arial Narrow" panose="020B0606020202030204" pitchFamily="34" charset="0"/>
                        </a:rPr>
                        <a:t>Milieu scolaire</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73</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75</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78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71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algn="l" fontAlgn="ctr"/>
                      <a:r>
                        <a:rPr lang="fr-CA" sz="1100" b="0" i="0" u="none" strike="noStrike" dirty="0" smtClean="0">
                          <a:solidFill>
                            <a:srgbClr val="595959"/>
                          </a:solidFill>
                          <a:effectLst/>
                          <a:latin typeface="Arial Narrow" panose="020B0606020202030204" pitchFamily="34" charset="0"/>
                        </a:rPr>
                        <a:t>Lieux publics</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44</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a:solidFill>
                            <a:srgbClr val="E31836"/>
                          </a:solidFill>
                          <a:effectLst/>
                          <a:latin typeface="Arial Narrow" panose="020B0606020202030204" pitchFamily="34" charset="0"/>
                        </a:rPr>
                        <a:t>43</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00B0F0"/>
                          </a:solidFill>
                          <a:effectLst/>
                          <a:latin typeface="Arial Narrow" panose="020B0606020202030204" pitchFamily="34" charset="0"/>
                        </a:rPr>
                        <a:t>57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47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algn="l" fontAlgn="ctr"/>
                      <a:r>
                        <a:rPr lang="fr-CA" sz="1100" b="0" i="0" u="none" strike="noStrike" dirty="0" smtClean="0">
                          <a:solidFill>
                            <a:srgbClr val="595959"/>
                          </a:solidFill>
                          <a:effectLst/>
                          <a:latin typeface="Arial Narrow" panose="020B0606020202030204" pitchFamily="34" charset="0"/>
                        </a:rPr>
                        <a:t>Au sein de ma famille</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E31836"/>
                          </a:solidFill>
                          <a:effectLst/>
                          <a:latin typeface="Arial Narrow" panose="020B0606020202030204" pitchFamily="34" charset="0"/>
                        </a:rPr>
                        <a:t>29</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39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43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algn="l" fontAlgn="ctr"/>
                      <a:r>
                        <a:rPr lang="fr-CA" sz="1100" b="0" i="0" u="none" strike="noStrike" dirty="0" smtClean="0">
                          <a:solidFill>
                            <a:srgbClr val="595959"/>
                          </a:solidFill>
                          <a:effectLst/>
                          <a:latin typeface="Arial Narrow" panose="020B0606020202030204" pitchFamily="34" charset="0"/>
                        </a:rPr>
                        <a:t>Milieu de travail</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23</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17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algn="l" fontAlgn="ctr"/>
                      <a:r>
                        <a:rPr lang="fr-CA" sz="1100" b="0" i="0" u="none" strike="noStrike" dirty="0" smtClean="0">
                          <a:solidFill>
                            <a:srgbClr val="595959"/>
                          </a:solidFill>
                          <a:effectLst/>
                          <a:latin typeface="Arial Narrow" panose="020B0606020202030204" pitchFamily="34" charset="0"/>
                        </a:rPr>
                        <a:t>Dans mon cercle d’amis</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595959"/>
                          </a:solidFill>
                          <a:effectLst/>
                          <a:latin typeface="Arial Narrow" panose="020B0606020202030204" pitchFamily="34" charset="0"/>
                          <a:ea typeface="+mn-ea"/>
                          <a:cs typeface="+mn-cs"/>
                        </a:rPr>
                        <a:t>23</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algn="l" fontAlgn="ctr"/>
                      <a:r>
                        <a:rPr lang="fr-CA" sz="1100" b="0" i="0" u="none" strike="noStrike" dirty="0" smtClean="0">
                          <a:solidFill>
                            <a:srgbClr val="595959"/>
                          </a:solidFill>
                          <a:effectLst/>
                          <a:latin typeface="Arial Narrow" panose="020B0606020202030204" pitchFamily="34" charset="0"/>
                        </a:rPr>
                        <a:t>Dans le milieu </a:t>
                      </a:r>
                      <a:r>
                        <a:rPr lang="fr-CA" sz="1100" b="0" i="0" u="none" strike="noStrike" dirty="0" err="1" smtClean="0">
                          <a:solidFill>
                            <a:srgbClr val="595959"/>
                          </a:solidFill>
                          <a:effectLst/>
                          <a:latin typeface="Arial Narrow" panose="020B0606020202030204" pitchFamily="34" charset="0"/>
                        </a:rPr>
                        <a:t>LGBTQ</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19</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E31836"/>
                          </a:solidFill>
                          <a:effectLst/>
                          <a:latin typeface="Arial Narrow" panose="020B0606020202030204" pitchFamily="34" charset="0"/>
                        </a:rPr>
                        <a:t>18</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00B0F0"/>
                          </a:solidFill>
                          <a:effectLst/>
                          <a:latin typeface="Arial Narrow" panose="020B0606020202030204" pitchFamily="34" charset="0"/>
                        </a:rPr>
                        <a:t>30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algn="l" fontAlgn="ctr"/>
                      <a:r>
                        <a:rPr lang="fr-CA" sz="1100" b="0" i="0" u="none" strike="noStrike" dirty="0" smtClean="0">
                          <a:solidFill>
                            <a:srgbClr val="595959"/>
                          </a:solidFill>
                          <a:effectLst/>
                          <a:latin typeface="Arial Narrow" panose="020B0606020202030204" pitchFamily="34" charset="0"/>
                        </a:rPr>
                        <a:t>Dans les établissements</a:t>
                      </a:r>
                      <a:r>
                        <a:rPr lang="fr-CA" sz="1100" b="0" i="0" u="none" strike="noStrike" baseline="0" dirty="0" smtClean="0">
                          <a:solidFill>
                            <a:srgbClr val="595959"/>
                          </a:solidFill>
                          <a:effectLst/>
                          <a:latin typeface="Arial Narrow" panose="020B0606020202030204" pitchFamily="34" charset="0"/>
                        </a:rPr>
                        <a:t> de santé</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595959"/>
                          </a:solidFill>
                          <a:effectLst/>
                          <a:latin typeface="Arial Narrow" panose="020B0606020202030204" pitchFamily="34" charset="0"/>
                          <a:ea typeface="+mn-ea"/>
                          <a:cs typeface="+mn-cs"/>
                        </a:rPr>
                        <a:t>12</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algn="l" fontAlgn="ctr"/>
                      <a:r>
                        <a:rPr lang="fr-CA" sz="1100" b="0" i="0" u="none" strike="noStrike" dirty="0" smtClean="0">
                          <a:solidFill>
                            <a:srgbClr val="595959"/>
                          </a:solidFill>
                          <a:effectLst/>
                          <a:latin typeface="Arial Narrow" panose="020B0606020202030204" pitchFamily="34" charset="0"/>
                        </a:rPr>
                        <a:t>Milieu associatif</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7</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7</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algn="l" fontAlgn="ctr"/>
                      <a:r>
                        <a:rPr lang="fr-CA" sz="1100" b="0" i="0" u="none" strike="noStrike" dirty="0" smtClean="0">
                          <a:solidFill>
                            <a:srgbClr val="595959"/>
                          </a:solidFill>
                          <a:effectLst/>
                          <a:latin typeface="Arial Narrow" panose="020B0606020202030204" pitchFamily="34" charset="0"/>
                        </a:rPr>
                        <a:t>Lors de démarches administratives</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7</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8</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algn="l" fontAlgn="ctr"/>
                      <a:r>
                        <a:rPr lang="fr-CA" sz="1100" b="0" i="0" u="none" strike="noStrike" dirty="0" smtClean="0">
                          <a:solidFill>
                            <a:srgbClr val="595959"/>
                          </a:solidFill>
                          <a:effectLst/>
                          <a:latin typeface="Arial Narrow" panose="020B0606020202030204" pitchFamily="34" charset="0"/>
                        </a:rPr>
                        <a:t>Sur Internet / les réseaux sociaux</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1</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algn="l" fontAlgn="ctr"/>
                      <a:r>
                        <a:rPr lang="fr-CA" sz="1100" b="0" i="0" u="none" strike="noStrike" dirty="0" smtClean="0">
                          <a:solidFill>
                            <a:srgbClr val="595959"/>
                          </a:solidFill>
                          <a:effectLst/>
                          <a:latin typeface="Arial Narrow" panose="020B0606020202030204" pitchFamily="34" charset="0"/>
                        </a:rPr>
                        <a:t>Autre</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1</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9" name="Titre 4"/>
          <p:cNvSpPr>
            <a:spLocks noGrp="1"/>
          </p:cNvSpPr>
          <p:nvPr>
            <p:ph type="title"/>
            <p:custDataLst>
              <p:tags r:id="rId4"/>
            </p:custDataLst>
          </p:nvPr>
        </p:nvSpPr>
        <p:spPr>
          <a:xfrm>
            <a:off x="558800" y="112224"/>
            <a:ext cx="8189664" cy="870927"/>
          </a:xfrm>
        </p:spPr>
        <p:txBody>
          <a:bodyPr>
            <a:normAutofit fontScale="90000"/>
          </a:bodyPr>
          <a:lstStyle/>
          <a:p>
            <a:r>
              <a:rPr lang="fr-CA" sz="2400" dirty="0">
                <a:solidFill>
                  <a:srgbClr val="9BBB59"/>
                </a:solidFill>
              </a:rPr>
              <a:t>Milieu où l’intimidation a été vécue pour une raison autre que l’orientation sexuelle ou l’identité de </a:t>
            </a:r>
            <a:r>
              <a:rPr lang="fr-CA" sz="2400" dirty="0" smtClean="0">
                <a:solidFill>
                  <a:srgbClr val="9BBB59"/>
                </a:solidFill>
              </a:rPr>
              <a:t>genre</a:t>
            </a:r>
            <a:r>
              <a:rPr lang="fr-CA" sz="2000" dirty="0" smtClean="0">
                <a:solidFill>
                  <a:srgbClr val="9BBB59"/>
                </a:solidFill>
              </a:rPr>
              <a:t/>
            </a:r>
            <a:br>
              <a:rPr lang="fr-CA" sz="2000" dirty="0" smtClean="0">
                <a:solidFill>
                  <a:srgbClr val="9BBB59"/>
                </a:solidFill>
              </a:rPr>
            </a:br>
            <a:endParaRPr lang="fr-CA" dirty="0"/>
          </a:p>
        </p:txBody>
      </p:sp>
      <p:sp>
        <p:nvSpPr>
          <p:cNvPr id="11" name="Rectangle 10"/>
          <p:cNvSpPr/>
          <p:nvPr>
            <p:custDataLst>
              <p:tags r:id="rId5"/>
            </p:custDataLst>
          </p:nvPr>
        </p:nvSpPr>
        <p:spPr>
          <a:xfrm>
            <a:off x="510158" y="764704"/>
            <a:ext cx="3125738" cy="230832"/>
          </a:xfrm>
          <a:prstGeom prst="rect">
            <a:avLst/>
          </a:prstGeom>
        </p:spPr>
        <p:txBody>
          <a:bodyPr wrap="squar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répondants </a:t>
            </a:r>
            <a:r>
              <a:rPr lang="fr-CA" sz="900" dirty="0">
                <a:solidFill>
                  <a:srgbClr val="9BBB59"/>
                </a:solidFill>
                <a:latin typeface="Arial" panose="020B0604020202020204" pitchFamily="34" charset="0"/>
                <a:cs typeface="Arial" panose="020B0604020202020204" pitchFamily="34" charset="0"/>
              </a:rPr>
              <a:t>de moins de 55 </a:t>
            </a:r>
            <a:r>
              <a:rPr lang="fr-CA" sz="900" dirty="0" smtClean="0">
                <a:solidFill>
                  <a:srgbClr val="9BBB59"/>
                </a:solidFill>
                <a:latin typeface="Arial" panose="020B0604020202020204" pitchFamily="34" charset="0"/>
                <a:cs typeface="Arial" panose="020B0604020202020204" pitchFamily="34" charset="0"/>
              </a:rPr>
              <a:t>ans</a:t>
            </a:r>
            <a:r>
              <a:rPr lang="fr-CA" sz="900" dirty="0" smtClean="0">
                <a:solidFill>
                  <a:srgbClr val="000000"/>
                </a:solidFill>
                <a:latin typeface="Arial" panose="020B0604020202020204" pitchFamily="34" charset="0"/>
                <a:cs typeface="Arial" panose="020B0604020202020204" pitchFamily="34" charset="0"/>
              </a:rPr>
              <a:t> </a:t>
            </a:r>
            <a:r>
              <a:rPr lang="fr-CA" sz="900" dirty="0" smtClean="0">
                <a:solidFill>
                  <a:srgbClr val="9BBB59"/>
                </a:solidFill>
                <a:latin typeface="Arial" panose="020B0604020202020204" pitchFamily="34" charset="0"/>
                <a:cs typeface="Arial" panose="020B0604020202020204" pitchFamily="34" charset="0"/>
              </a:rPr>
              <a:t>ayant été intimidés</a:t>
            </a:r>
            <a:endParaRPr lang="fr-CA" sz="900" dirty="0">
              <a:solidFill>
                <a:srgbClr val="000000"/>
              </a:solidFill>
              <a:latin typeface="Arial" panose="020B0604020202020204" pitchFamily="34" charset="0"/>
              <a:cs typeface="Arial" panose="020B0604020202020204" pitchFamily="34" charset="0"/>
            </a:endParaRPr>
          </a:p>
        </p:txBody>
      </p:sp>
      <p:sp>
        <p:nvSpPr>
          <p:cNvPr id="13" name="ZoneTexte 12"/>
          <p:cNvSpPr txBox="1"/>
          <p:nvPr>
            <p:custDataLst>
              <p:tags r:id="rId6"/>
            </p:custDataLst>
          </p:nvPr>
        </p:nvSpPr>
        <p:spPr>
          <a:xfrm>
            <a:off x="500202" y="6153613"/>
            <a:ext cx="7818207" cy="3693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Q37. </a:t>
            </a:r>
            <a:r>
              <a:rPr lang="fr-CA" sz="900" dirty="0">
                <a:solidFill>
                  <a:srgbClr val="595959"/>
                </a:solidFill>
                <a:latin typeface="Arial" panose="020B0604020202020204" pitchFamily="34" charset="0"/>
                <a:cs typeface="Arial" panose="020B0604020202020204" pitchFamily="34" charset="0"/>
              </a:rPr>
              <a:t>Dans quels milieux avez-vous été victime d’intimidation, de menaces ou de commentaires blessants ou désobligeants en lien avec </a:t>
            </a:r>
            <a:r>
              <a:rPr lang="fr-CA" sz="900" dirty="0" smtClean="0">
                <a:solidFill>
                  <a:srgbClr val="595959"/>
                </a:solidFill>
                <a:latin typeface="Arial" panose="020B0604020202020204" pitchFamily="34" charset="0"/>
                <a:cs typeface="Arial" panose="020B0604020202020204" pitchFamily="34" charset="0"/>
              </a:rPr>
              <a:t>d’autres choses que votre </a:t>
            </a:r>
            <a:r>
              <a:rPr lang="fr-CA" sz="900" dirty="0">
                <a:solidFill>
                  <a:srgbClr val="595959"/>
                </a:solidFill>
                <a:latin typeface="Arial" panose="020B0604020202020204" pitchFamily="34" charset="0"/>
                <a:cs typeface="Arial" panose="020B0604020202020204" pitchFamily="34" charset="0"/>
              </a:rPr>
              <a:t>orientation sexuelle/identité de genre? </a:t>
            </a:r>
          </a:p>
        </p:txBody>
      </p:sp>
    </p:spTree>
    <p:extLst>
      <p:ext uri="{BB962C8B-B14F-4D97-AF65-F5344CB8AC3E}">
        <p14:creationId xmlns:p14="http://schemas.microsoft.com/office/powerpoint/2010/main" val="322123815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7000" r="-7000"/>
          </a:stretch>
        </a:blipFill>
        <a:effectLst/>
      </p:bgPr>
    </p:bg>
    <p:spTree>
      <p:nvGrpSpPr>
        <p:cNvPr id="1" name=""/>
        <p:cNvGrpSpPr/>
        <p:nvPr/>
      </p:nvGrpSpPr>
      <p:grpSpPr>
        <a:xfrm>
          <a:off x="0" y="0"/>
          <a:ext cx="0" cy="0"/>
          <a:chOff x="0" y="0"/>
          <a:chExt cx="0" cy="0"/>
        </a:xfrm>
      </p:grpSpPr>
      <p:sp>
        <p:nvSpPr>
          <p:cNvPr id="6" name="Espace réservé du contenu 1"/>
          <p:cNvSpPr>
            <a:spLocks noGrp="1"/>
          </p:cNvSpPr>
          <p:nvPr>
            <p:ph idx="1"/>
            <p:custDataLst>
              <p:tags r:id="rId1"/>
            </p:custDataLst>
          </p:nvPr>
        </p:nvSpPr>
        <p:spPr>
          <a:xfrm>
            <a:off x="558801" y="1699260"/>
            <a:ext cx="5309343" cy="2594674"/>
          </a:xfrm>
        </p:spPr>
        <p:txBody>
          <a:bodyPr>
            <a:normAutofit/>
          </a:bodyPr>
          <a:lstStyle/>
          <a:p>
            <a:r>
              <a:rPr lang="fr-CA" sz="2800" i="1" dirty="0" smtClean="0"/>
              <a:t>Sentiment d’appartenance et perceptions à l’égard du milieu LGBT</a:t>
            </a:r>
            <a:endParaRPr lang="fr-CA" sz="2800" i="1" dirty="0"/>
          </a:p>
        </p:txBody>
      </p:sp>
      <p:sp>
        <p:nvSpPr>
          <p:cNvPr id="9" name="Espace réservé du texte 2"/>
          <p:cNvSpPr>
            <a:spLocks noGrp="1"/>
          </p:cNvSpPr>
          <p:nvPr>
            <p:ph type="body" sz="quarter" idx="10"/>
            <p:custDataLst>
              <p:tags r:id="rId2"/>
            </p:custDataLst>
          </p:nvPr>
        </p:nvSpPr>
        <p:spPr>
          <a:xfrm>
            <a:off x="558800" y="4522534"/>
            <a:ext cx="5311775" cy="347663"/>
          </a:xfrm>
        </p:spPr>
        <p:txBody>
          <a:bodyPr/>
          <a:lstStyle/>
          <a:p>
            <a:r>
              <a:rPr lang="fr-CA" i="1" dirty="0"/>
              <a:t>RAPPORT PRÉPARÉ POUR LA </a:t>
            </a:r>
            <a:r>
              <a:rPr lang="fr-CA" i="1" dirty="0" smtClean="0"/>
              <a:t>FONDATION JASMIN ROY</a:t>
            </a:r>
            <a:endParaRPr lang="fr-CA" i="1" dirty="0"/>
          </a:p>
          <a:p>
            <a:endParaRPr lang="en-CA" dirty="0"/>
          </a:p>
        </p:txBody>
      </p:sp>
    </p:spTree>
    <p:extLst>
      <p:ext uri="{BB962C8B-B14F-4D97-AF65-F5344CB8AC3E}">
        <p14:creationId xmlns:p14="http://schemas.microsoft.com/office/powerpoint/2010/main" val="16419462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44</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3347806400"/>
              </p:ext>
            </p:extLst>
          </p:nvPr>
        </p:nvGraphicFramePr>
        <p:xfrm>
          <a:off x="539552" y="1213531"/>
          <a:ext cx="6211803" cy="3190532"/>
        </p:xfrm>
        <a:graphic>
          <a:graphicData uri="http://schemas.openxmlformats.org/drawingml/2006/table">
            <a:tbl>
              <a:tblPr firstRow="1" bandRow="1">
                <a:tableStyleId>{2D5ABB26-0587-4C30-8999-92F81FD0307C}</a:tableStyleId>
              </a:tblPr>
              <a:tblGrid>
                <a:gridCol w="2559123"/>
                <a:gridCol w="981051"/>
                <a:gridCol w="890543"/>
                <a:gridCol w="890543"/>
                <a:gridCol w="890543"/>
              </a:tblGrid>
              <a:tr h="28816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tc>
                <a:tc rowSpan="2" hMerge="1">
                  <a:txBody>
                    <a:bodyPr/>
                    <a:lstStyle/>
                    <a:p>
                      <a:endParaRPr lang="fr-CA"/>
                    </a:p>
                  </a:txBody>
                  <a:tcPr/>
                </a:tc>
              </a:tr>
              <a:tr h="127102">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fr-CA"/>
                    </a:p>
                  </a:txBody>
                  <a:tcPr/>
                </a:tc>
                <a:tc hMerge="1" vMerge="1">
                  <a:txBody>
                    <a:bodyPr/>
                    <a:lstStyle/>
                    <a:p>
                      <a:endParaRPr lang="fr-CA"/>
                    </a:p>
                  </a:txBody>
                  <a:tcPr/>
                </a:tc>
              </a:tr>
              <a:tr h="407999">
                <a:tc vMerge="1">
                  <a:txBody>
                    <a:bodyPr/>
                    <a:lstStyle/>
                    <a:p>
                      <a:endParaRPr lang="fr-CA"/>
                    </a:p>
                  </a:txBody>
                  <a:tcPr/>
                </a:tc>
                <a:tc vMerge="1">
                  <a:txBody>
                    <a:bodyPr/>
                    <a:lstStyle/>
                    <a:p>
                      <a:endParaRPr lang="fr-CA"/>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1771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1563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109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257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360000">
                <a:tc>
                  <a:txBody>
                    <a:bodyPr/>
                    <a:lstStyle/>
                    <a:p>
                      <a:pPr marL="361950" indent="0" algn="l" fontAlgn="ctr"/>
                      <a:r>
                        <a:rPr lang="fr-CA" sz="1100" b="0" i="0" u="none" strike="noStrike" dirty="0" smtClean="0">
                          <a:solidFill>
                            <a:srgbClr val="595959"/>
                          </a:solidFill>
                          <a:effectLst/>
                          <a:latin typeface="Arial Narrow" panose="020B0606020202030204" pitchFamily="34" charset="0"/>
                        </a:rPr>
                        <a:t>Oui, beaucoup </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a:solidFill>
                            <a:srgbClr val="595959"/>
                          </a:solidFill>
                          <a:effectLst/>
                          <a:latin typeface="Arial"/>
                        </a:rPr>
                        <a:t>25</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a:solidFill>
                            <a:srgbClr val="595959"/>
                          </a:solidFill>
                          <a:effectLst/>
                          <a:latin typeface="Arial"/>
                        </a:rPr>
                        <a:t>25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a:rPr>
                        <a:t>22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a:rPr>
                        <a:t>24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60000">
                <a:tc>
                  <a:txBody>
                    <a:bodyPr/>
                    <a:lstStyle/>
                    <a:p>
                      <a:pPr marL="361950" indent="0" algn="l" fontAlgn="ctr"/>
                      <a:r>
                        <a:rPr lang="fr-CA" sz="1100" b="0" i="0" u="none" strike="noStrike" dirty="0" smtClean="0">
                          <a:solidFill>
                            <a:srgbClr val="595959"/>
                          </a:solidFill>
                          <a:effectLst/>
                          <a:latin typeface="Arial Narrow" panose="020B0606020202030204" pitchFamily="34" charset="0"/>
                        </a:rPr>
                        <a:t>Oui, un</a:t>
                      </a:r>
                      <a:r>
                        <a:rPr lang="fr-CA" sz="1100" b="0" i="0" u="none" strike="noStrike" baseline="0" dirty="0" smtClean="0">
                          <a:solidFill>
                            <a:srgbClr val="595959"/>
                          </a:solidFill>
                          <a:effectLst/>
                          <a:latin typeface="Arial Narrow" panose="020B0606020202030204" pitchFamily="34" charset="0"/>
                        </a:rPr>
                        <a:t> peu </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a:solidFill>
                            <a:srgbClr val="595959"/>
                          </a:solidFill>
                          <a:effectLst/>
                          <a:latin typeface="Arial"/>
                        </a:rPr>
                        <a:t>44</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0" i="0" u="none" strike="noStrike" kern="1200" dirty="0">
                          <a:solidFill>
                            <a:srgbClr val="E31836"/>
                          </a:solidFill>
                          <a:effectLst/>
                          <a:latin typeface="Arial"/>
                          <a:ea typeface="+mn-ea"/>
                          <a:cs typeface="+mn-cs"/>
                        </a:rPr>
                        <a:t>43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1" i="0" u="none" strike="noStrike">
                          <a:solidFill>
                            <a:srgbClr val="00B0F0"/>
                          </a:solidFill>
                          <a:effectLst/>
                          <a:latin typeface="Arial"/>
                        </a:rPr>
                        <a:t>61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100" b="0" i="0" u="none" strike="noStrike" kern="1200" dirty="0">
                          <a:solidFill>
                            <a:srgbClr val="E31836"/>
                          </a:solidFill>
                          <a:effectLst/>
                          <a:latin typeface="Arial"/>
                          <a:ea typeface="+mn-ea"/>
                          <a:cs typeface="+mn-cs"/>
                        </a:rPr>
                        <a:t>42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60000">
                <a:tc>
                  <a:txBody>
                    <a:bodyPr/>
                    <a:lstStyle/>
                    <a:p>
                      <a:pPr marL="361950" indent="0" algn="l" fontAlgn="ctr"/>
                      <a:r>
                        <a:rPr lang="fr-CA" sz="1100" b="0" i="0" u="none" strike="noStrike" dirty="0" smtClean="0">
                          <a:solidFill>
                            <a:srgbClr val="595959"/>
                          </a:solidFill>
                          <a:effectLst/>
                          <a:latin typeface="Arial Narrow" panose="020B0606020202030204" pitchFamily="34" charset="0"/>
                        </a:rPr>
                        <a:t>Non, pas vraiment </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a:solidFill>
                            <a:srgbClr val="595959"/>
                          </a:solidFill>
                          <a:effectLst/>
                          <a:latin typeface="Arial"/>
                        </a:rPr>
                        <a:t>25</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0" i="0" u="none" strike="noStrike" kern="1200" dirty="0">
                          <a:solidFill>
                            <a:srgbClr val="00B0F0"/>
                          </a:solidFill>
                          <a:effectLst/>
                          <a:latin typeface="Arial"/>
                          <a:ea typeface="+mn-ea"/>
                          <a:cs typeface="+mn-cs"/>
                        </a:rPr>
                        <a:t>26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E31836"/>
                          </a:solidFill>
                          <a:effectLst/>
                          <a:latin typeface="Arial"/>
                        </a:rPr>
                        <a:t>15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100" b="0" i="0" u="none" strike="noStrike" kern="1200" dirty="0">
                          <a:solidFill>
                            <a:srgbClr val="00B0F0"/>
                          </a:solidFill>
                          <a:effectLst/>
                          <a:latin typeface="Arial"/>
                          <a:ea typeface="+mn-ea"/>
                          <a:cs typeface="+mn-cs"/>
                        </a:rPr>
                        <a:t>23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60000">
                <a:tc>
                  <a:txBody>
                    <a:bodyPr/>
                    <a:lstStyle/>
                    <a:p>
                      <a:pPr marL="361950" indent="0" algn="l" fontAlgn="ctr"/>
                      <a:r>
                        <a:rPr lang="fr-CA" sz="1100" b="0" i="0" u="none" strike="noStrike" dirty="0" smtClean="0">
                          <a:solidFill>
                            <a:srgbClr val="595959"/>
                          </a:solidFill>
                          <a:effectLst/>
                          <a:latin typeface="Arial Narrow" panose="020B0606020202030204" pitchFamily="34" charset="0"/>
                        </a:rPr>
                        <a:t>Non, pas du tout</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a:rPr>
                        <a:t>6</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0" i="0" u="none" strike="noStrike" kern="1200" dirty="0">
                          <a:solidFill>
                            <a:srgbClr val="E31836"/>
                          </a:solidFill>
                          <a:effectLst/>
                          <a:latin typeface="Arial"/>
                          <a:ea typeface="+mn-ea"/>
                          <a:cs typeface="+mn-cs"/>
                        </a:rPr>
                        <a:t>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100" b="0" i="0" u="none" strike="noStrike" kern="1200" dirty="0">
                          <a:solidFill>
                            <a:srgbClr val="E31836"/>
                          </a:solidFill>
                          <a:effectLst/>
                          <a:latin typeface="Arial"/>
                          <a:ea typeface="+mn-ea"/>
                          <a:cs typeface="+mn-cs"/>
                        </a:rPr>
                        <a:t>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00B0F0"/>
                          </a:solidFill>
                          <a:effectLst/>
                          <a:latin typeface="Arial"/>
                        </a:rPr>
                        <a:t>10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r>
              <a:tr h="360000">
                <a:tc>
                  <a:txBody>
                    <a:bodyPr/>
                    <a:lstStyle/>
                    <a:p>
                      <a:pPr marL="361950" marR="0" indent="0" algn="l" defTabSz="914400" rtl="0" eaLnBrk="1" fontAlgn="ctr" latinLnBrk="0" hangingPunct="1">
                        <a:lnSpc>
                          <a:spcPct val="100000"/>
                        </a:lnSpc>
                        <a:spcBef>
                          <a:spcPts val="0"/>
                        </a:spcBef>
                        <a:spcAft>
                          <a:spcPts val="0"/>
                        </a:spcAft>
                        <a:buClrTx/>
                        <a:buSzTx/>
                        <a:buFontTx/>
                        <a:buNone/>
                        <a:tabLst/>
                        <a:defRPr/>
                      </a:pPr>
                      <a:r>
                        <a:rPr lang="fr-CA" sz="1100" b="0" i="0" u="none" strike="noStrike" dirty="0" smtClean="0">
                          <a:solidFill>
                            <a:srgbClr val="595959"/>
                          </a:solidFill>
                          <a:effectLst/>
                          <a:latin typeface="Arial Narrow" panose="020B0606020202030204" pitchFamily="34" charset="0"/>
                        </a:rPr>
                        <a:t>Total</a:t>
                      </a:r>
                      <a:r>
                        <a:rPr lang="fr-CA" sz="1100" b="0" i="0" u="none" strike="noStrike" baseline="0" dirty="0" smtClean="0">
                          <a:solidFill>
                            <a:srgbClr val="595959"/>
                          </a:solidFill>
                          <a:effectLst/>
                          <a:latin typeface="Arial Narrow" panose="020B0606020202030204" pitchFamily="34" charset="0"/>
                        </a:rPr>
                        <a:t> beaucoup + un peu</a:t>
                      </a:r>
                      <a:endParaRPr lang="fr-CA" sz="1100" b="0" i="0" u="none" strike="noStrike" dirty="0" smtClean="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a:rPr>
                        <a:t>68</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0" i="0" u="none" strike="noStrike" kern="1200" dirty="0">
                          <a:solidFill>
                            <a:srgbClr val="E31836"/>
                          </a:solidFill>
                          <a:effectLst/>
                          <a:latin typeface="Arial"/>
                          <a:ea typeface="+mn-ea"/>
                          <a:cs typeface="+mn-cs"/>
                        </a:rPr>
                        <a:t>68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1" i="0" u="none" strike="noStrike" dirty="0">
                          <a:solidFill>
                            <a:srgbClr val="00B0F0"/>
                          </a:solidFill>
                          <a:effectLst/>
                          <a:latin typeface="Arial"/>
                        </a:rPr>
                        <a:t>82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100" b="0" i="0" u="none" strike="noStrike" kern="1200" dirty="0">
                          <a:solidFill>
                            <a:srgbClr val="E31836"/>
                          </a:solidFill>
                          <a:effectLst/>
                          <a:latin typeface="Arial"/>
                          <a:ea typeface="+mn-ea"/>
                          <a:cs typeface="+mn-cs"/>
                        </a:rPr>
                        <a:t>67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60000">
                <a:tc>
                  <a:txBody>
                    <a:bodyPr/>
                    <a:lstStyle/>
                    <a:p>
                      <a:pPr algn="l"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fr-CA" sz="12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fr-CA" sz="12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fr-CA" sz="12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7" name="ZoneTexte 6"/>
          <p:cNvSpPr txBox="1"/>
          <p:nvPr>
            <p:custDataLst>
              <p:tags r:id="rId4"/>
            </p:custDataLst>
          </p:nvPr>
        </p:nvSpPr>
        <p:spPr>
          <a:xfrm>
            <a:off x="500202" y="6251980"/>
            <a:ext cx="7818207" cy="230832"/>
          </a:xfrm>
          <a:prstGeom prst="rect">
            <a:avLst/>
          </a:prstGeom>
          <a:noFill/>
        </p:spPr>
        <p:txBody>
          <a:bodyPr wrap="square" rtlCol="0">
            <a:spAutoFit/>
          </a:bodyPr>
          <a:lstStyle/>
          <a:p>
            <a:r>
              <a:rPr lang="fr-CA" sz="900" dirty="0">
                <a:solidFill>
                  <a:srgbClr val="595959"/>
                </a:solidFill>
                <a:latin typeface="Arial" panose="020B0604020202020204" pitchFamily="34" charset="0"/>
                <a:cs typeface="Arial" panose="020B0604020202020204" pitchFamily="34" charset="0"/>
              </a:rPr>
              <a:t>Q72. Vous sentez-vous appartenir au milieu LGBTQ?</a:t>
            </a:r>
          </a:p>
        </p:txBody>
      </p:sp>
      <p:sp>
        <p:nvSpPr>
          <p:cNvPr id="9" name="Rectangle 8"/>
          <p:cNvSpPr/>
          <p:nvPr>
            <p:custDataLst>
              <p:tags r:id="rId5"/>
            </p:custDataLst>
          </p:nvPr>
        </p:nvSpPr>
        <p:spPr>
          <a:xfrm>
            <a:off x="510159" y="817869"/>
            <a:ext cx="2909771"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ensemble des </a:t>
            </a:r>
            <a:r>
              <a:rPr lang="fr-CA" sz="900" dirty="0">
                <a:solidFill>
                  <a:srgbClr val="9BBB59"/>
                </a:solidFill>
                <a:latin typeface="Arial" panose="020B0604020202020204" pitchFamily="34" charset="0"/>
                <a:cs typeface="Arial" panose="020B0604020202020204" pitchFamily="34" charset="0"/>
              </a:rPr>
              <a:t>répondants de moins de 55 </a:t>
            </a:r>
            <a:r>
              <a:rPr lang="fr-CA" sz="900" dirty="0" smtClean="0">
                <a:solidFill>
                  <a:srgbClr val="9BBB59"/>
                </a:solidFill>
                <a:latin typeface="Arial" panose="020B0604020202020204" pitchFamily="34" charset="0"/>
                <a:cs typeface="Arial" panose="020B0604020202020204" pitchFamily="34" charset="0"/>
              </a:rPr>
              <a:t>ans</a:t>
            </a:r>
            <a:endParaRPr lang="fr-CA" sz="900" dirty="0">
              <a:solidFill>
                <a:srgbClr val="000000"/>
              </a:solidFill>
              <a:latin typeface="Arial" panose="020B0604020202020204" pitchFamily="34" charset="0"/>
              <a:cs typeface="Arial" panose="020B0604020202020204" pitchFamily="34" charset="0"/>
            </a:endParaRPr>
          </a:p>
        </p:txBody>
      </p:sp>
      <p:sp>
        <p:nvSpPr>
          <p:cNvPr id="10" name="Titre 4"/>
          <p:cNvSpPr>
            <a:spLocks noGrp="1"/>
          </p:cNvSpPr>
          <p:nvPr>
            <p:ph type="title"/>
            <p:custDataLst>
              <p:tags r:id="rId6"/>
            </p:custDataLst>
          </p:nvPr>
        </p:nvSpPr>
        <p:spPr>
          <a:xfrm>
            <a:off x="558800" y="97789"/>
            <a:ext cx="6821512" cy="631545"/>
          </a:xfrm>
        </p:spPr>
        <p:txBody>
          <a:bodyPr>
            <a:noAutofit/>
          </a:bodyPr>
          <a:lstStyle/>
          <a:p>
            <a:r>
              <a:rPr lang="fr-CA" sz="2000" dirty="0" smtClean="0">
                <a:solidFill>
                  <a:srgbClr val="9BBB59"/>
                </a:solidFill>
              </a:rPr>
              <a:t>Sentiment d’appartenance au milieu LGBT</a:t>
            </a:r>
            <a:endParaRPr lang="fr-CA" sz="2000" dirty="0">
              <a:solidFill>
                <a:srgbClr val="9BBB59"/>
              </a:solidFill>
            </a:endParaRPr>
          </a:p>
        </p:txBody>
      </p:sp>
    </p:spTree>
    <p:extLst>
      <p:ext uri="{BB962C8B-B14F-4D97-AF65-F5344CB8AC3E}">
        <p14:creationId xmlns:p14="http://schemas.microsoft.com/office/powerpoint/2010/main" val="318701145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45</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3033084933"/>
              </p:ext>
            </p:extLst>
          </p:nvPr>
        </p:nvGraphicFramePr>
        <p:xfrm>
          <a:off x="539552" y="1213531"/>
          <a:ext cx="6211803" cy="2470532"/>
        </p:xfrm>
        <a:graphic>
          <a:graphicData uri="http://schemas.openxmlformats.org/drawingml/2006/table">
            <a:tbl>
              <a:tblPr firstRow="1" bandRow="1">
                <a:tableStyleId>{2D5ABB26-0587-4C30-8999-92F81FD0307C}</a:tableStyleId>
              </a:tblPr>
              <a:tblGrid>
                <a:gridCol w="2559123"/>
                <a:gridCol w="981051"/>
                <a:gridCol w="890543"/>
                <a:gridCol w="890543"/>
                <a:gridCol w="890543"/>
              </a:tblGrid>
              <a:tr h="28816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tc>
                <a:tc rowSpan="2" hMerge="1">
                  <a:txBody>
                    <a:bodyPr/>
                    <a:lstStyle/>
                    <a:p>
                      <a:endParaRPr lang="fr-CA"/>
                    </a:p>
                  </a:txBody>
                  <a:tcPr/>
                </a:tc>
              </a:tr>
              <a:tr h="127102">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fr-CA"/>
                    </a:p>
                  </a:txBody>
                  <a:tcPr/>
                </a:tc>
                <a:tc hMerge="1" vMerge="1">
                  <a:txBody>
                    <a:bodyPr/>
                    <a:lstStyle/>
                    <a:p>
                      <a:endParaRPr lang="fr-CA"/>
                    </a:p>
                  </a:txBody>
                  <a:tcPr/>
                </a:tc>
              </a:tr>
              <a:tr h="407999">
                <a:tc vMerge="1">
                  <a:txBody>
                    <a:bodyPr/>
                    <a:lstStyle/>
                    <a:p>
                      <a:endParaRPr lang="fr-CA"/>
                    </a:p>
                  </a:txBody>
                  <a:tcPr/>
                </a:tc>
                <a:tc vMerge="1">
                  <a:txBody>
                    <a:bodyPr/>
                    <a:lstStyle/>
                    <a:p>
                      <a:endParaRPr lang="fr-CA"/>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1771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1563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109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257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360000">
                <a:tc>
                  <a:txBody>
                    <a:bodyPr/>
                    <a:lstStyle/>
                    <a:p>
                      <a:pPr algn="l" fontAlgn="ctr"/>
                      <a:r>
                        <a:rPr lang="fr-CA" sz="1100" b="1" i="0" u="none" strike="noStrike" dirty="0" smtClean="0">
                          <a:solidFill>
                            <a:srgbClr val="595959"/>
                          </a:solidFill>
                          <a:effectLst/>
                          <a:latin typeface="Arial Narrow" panose="020B0606020202030204" pitchFamily="34" charset="0"/>
                        </a:rPr>
                        <a:t>les valeurs et besoins de l’ensemble des personnes </a:t>
                      </a:r>
                      <a:r>
                        <a:rPr lang="fr-CA" sz="1100" b="1" i="0" u="none" strike="noStrike" dirty="0" err="1" smtClean="0">
                          <a:solidFill>
                            <a:srgbClr val="595959"/>
                          </a:solidFill>
                          <a:effectLst/>
                          <a:latin typeface="Arial Narrow" panose="020B0606020202030204" pitchFamily="34" charset="0"/>
                        </a:rPr>
                        <a:t>LGBTQ</a:t>
                      </a:r>
                      <a:r>
                        <a:rPr lang="fr-CA" sz="1100" b="1" i="0" u="none" strike="noStrike" dirty="0" smtClean="0">
                          <a:solidFill>
                            <a:srgbClr val="595959"/>
                          </a:solidFill>
                          <a:effectLst/>
                          <a:latin typeface="Arial Narrow" panose="020B0606020202030204" pitchFamily="34" charset="0"/>
                        </a:rPr>
                        <a:t> </a:t>
                      </a:r>
                      <a:endParaRPr lang="fr-CA" sz="11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60000">
                <a:tc>
                  <a:txBody>
                    <a:bodyPr/>
                    <a:lstStyle/>
                    <a:p>
                      <a:pPr marL="361950" indent="0" algn="l" fontAlgn="ctr"/>
                      <a:r>
                        <a:rPr lang="fr-CA" sz="1100" b="0" i="0" u="none" strike="noStrike" dirty="0">
                          <a:solidFill>
                            <a:srgbClr val="595959"/>
                          </a:solidFill>
                          <a:effectLst/>
                          <a:latin typeface="Arial Narrow" panose="020B0606020202030204" pitchFamily="34" charset="0"/>
                        </a:rPr>
                        <a:t>Très bien</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22</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0" i="0" u="none" strike="noStrike" kern="1200" dirty="0">
                          <a:solidFill>
                            <a:srgbClr val="E31836"/>
                          </a:solidFill>
                          <a:effectLst/>
                          <a:latin typeface="Arial"/>
                          <a:ea typeface="+mn-ea"/>
                          <a:cs typeface="+mn-cs"/>
                        </a:rPr>
                        <a:t>22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33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100" b="0" i="0" u="none" strike="noStrike" kern="1200" dirty="0">
                          <a:solidFill>
                            <a:srgbClr val="E31836"/>
                          </a:solidFill>
                          <a:effectLst/>
                          <a:latin typeface="Arial"/>
                          <a:ea typeface="+mn-ea"/>
                          <a:cs typeface="+mn-cs"/>
                        </a:rPr>
                        <a:t>18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60000">
                <a:tc>
                  <a:txBody>
                    <a:bodyPr/>
                    <a:lstStyle/>
                    <a:p>
                      <a:pPr marL="361950" indent="0" algn="l" fontAlgn="ctr"/>
                      <a:r>
                        <a:rPr lang="fr-CA" sz="1100" b="0" i="0" u="none" strike="noStrike" dirty="0">
                          <a:solidFill>
                            <a:srgbClr val="595959"/>
                          </a:solidFill>
                          <a:effectLst/>
                          <a:latin typeface="Arial Narrow" panose="020B0606020202030204" pitchFamily="34" charset="0"/>
                        </a:rPr>
                        <a:t>Plutôt bien</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60</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00B0F0"/>
                          </a:solidFill>
                          <a:effectLst/>
                          <a:latin typeface="Arial Narrow" panose="020B0606020202030204" pitchFamily="34" charset="0"/>
                        </a:rPr>
                        <a:t>60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38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100" b="0" i="0" u="none" strike="noStrike" kern="1200" dirty="0">
                          <a:solidFill>
                            <a:srgbClr val="00B0F0"/>
                          </a:solidFill>
                          <a:effectLst/>
                          <a:latin typeface="Arial"/>
                          <a:ea typeface="+mn-ea"/>
                          <a:cs typeface="+mn-cs"/>
                        </a:rPr>
                        <a:t>59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r>
              <a:tr h="360000">
                <a:tc>
                  <a:txBody>
                    <a:bodyPr/>
                    <a:lstStyle/>
                    <a:p>
                      <a:pPr marL="361950" marR="0" indent="0" algn="l" defTabSz="914400" rtl="0" eaLnBrk="1" fontAlgn="ctr" latinLnBrk="0" hangingPunct="1">
                        <a:lnSpc>
                          <a:spcPct val="100000"/>
                        </a:lnSpc>
                        <a:spcBef>
                          <a:spcPts val="0"/>
                        </a:spcBef>
                        <a:spcAft>
                          <a:spcPts val="0"/>
                        </a:spcAft>
                        <a:buClrTx/>
                        <a:buSzTx/>
                        <a:buFontTx/>
                        <a:buNone/>
                        <a:tabLst/>
                        <a:defRPr/>
                      </a:pPr>
                      <a:r>
                        <a:rPr lang="fr-CA" sz="1100" b="0" i="0" u="none" strike="noStrike" dirty="0" smtClean="0">
                          <a:solidFill>
                            <a:srgbClr val="595959"/>
                          </a:solidFill>
                          <a:effectLst/>
                          <a:latin typeface="Arial Narrow" panose="020B0606020202030204" pitchFamily="34" charset="0"/>
                        </a:rPr>
                        <a:t>Très et</a:t>
                      </a:r>
                      <a:r>
                        <a:rPr lang="fr-CA" sz="1100" b="0" i="0" u="none" strike="noStrike" baseline="0" dirty="0" smtClean="0">
                          <a:solidFill>
                            <a:srgbClr val="595959"/>
                          </a:solidFill>
                          <a:effectLst/>
                          <a:latin typeface="Arial Narrow" panose="020B0606020202030204" pitchFamily="34" charset="0"/>
                        </a:rPr>
                        <a:t> plutôt bien</a:t>
                      </a:r>
                      <a:endParaRPr lang="fr-CA" sz="1100" b="0" i="0" u="none" strike="noStrike" dirty="0" smtClean="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82</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a:solidFill>
                            <a:srgbClr val="00B0F0"/>
                          </a:solidFill>
                          <a:effectLst/>
                          <a:latin typeface="Arial Narrow" panose="020B0606020202030204" pitchFamily="34" charset="0"/>
                        </a:rPr>
                        <a:t>82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71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100" b="0" i="0" u="none" strike="noStrike" kern="1200" dirty="0">
                          <a:solidFill>
                            <a:srgbClr val="00B0F0"/>
                          </a:solidFill>
                          <a:effectLst/>
                          <a:latin typeface="Arial"/>
                          <a:ea typeface="+mn-ea"/>
                          <a:cs typeface="+mn-cs"/>
                        </a:rPr>
                        <a:t>77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7" name="ZoneTexte 6"/>
          <p:cNvSpPr txBox="1"/>
          <p:nvPr>
            <p:custDataLst>
              <p:tags r:id="rId4"/>
            </p:custDataLst>
          </p:nvPr>
        </p:nvSpPr>
        <p:spPr>
          <a:xfrm>
            <a:off x="500202" y="6251980"/>
            <a:ext cx="7818207"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Q70. Dans </a:t>
            </a:r>
            <a:r>
              <a:rPr lang="fr-CA" sz="900" dirty="0">
                <a:solidFill>
                  <a:srgbClr val="595959"/>
                </a:solidFill>
                <a:latin typeface="Arial" panose="020B0604020202020204" pitchFamily="34" charset="0"/>
                <a:cs typeface="Arial" panose="020B0604020202020204" pitchFamily="34" charset="0"/>
              </a:rPr>
              <a:t>quelle mesure diriez-vous que les mouvements et groupes </a:t>
            </a:r>
            <a:r>
              <a:rPr lang="fr-CA" sz="900" dirty="0" err="1">
                <a:solidFill>
                  <a:srgbClr val="595959"/>
                </a:solidFill>
                <a:latin typeface="Arial" panose="020B0604020202020204" pitchFamily="34" charset="0"/>
                <a:cs typeface="Arial" panose="020B0604020202020204" pitchFamily="34" charset="0"/>
              </a:rPr>
              <a:t>LGBTQ</a:t>
            </a:r>
            <a:r>
              <a:rPr lang="fr-CA" sz="900" dirty="0">
                <a:solidFill>
                  <a:srgbClr val="595959"/>
                </a:solidFill>
                <a:latin typeface="Arial" panose="020B0604020202020204" pitchFamily="34" charset="0"/>
                <a:cs typeface="Arial" panose="020B0604020202020204" pitchFamily="34" charset="0"/>
              </a:rPr>
              <a:t> actuels véhiculent bien...</a:t>
            </a:r>
          </a:p>
        </p:txBody>
      </p:sp>
      <p:sp>
        <p:nvSpPr>
          <p:cNvPr id="9" name="Rectangle 8"/>
          <p:cNvSpPr/>
          <p:nvPr>
            <p:custDataLst>
              <p:tags r:id="rId5"/>
            </p:custDataLst>
          </p:nvPr>
        </p:nvSpPr>
        <p:spPr>
          <a:xfrm>
            <a:off x="510159" y="817869"/>
            <a:ext cx="2909771"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ensemble des </a:t>
            </a:r>
            <a:r>
              <a:rPr lang="fr-CA" sz="900" dirty="0">
                <a:solidFill>
                  <a:srgbClr val="9BBB59"/>
                </a:solidFill>
                <a:latin typeface="Arial" panose="020B0604020202020204" pitchFamily="34" charset="0"/>
                <a:cs typeface="Arial" panose="020B0604020202020204" pitchFamily="34" charset="0"/>
              </a:rPr>
              <a:t>répondants de moins de 55 </a:t>
            </a:r>
            <a:r>
              <a:rPr lang="fr-CA" sz="900" dirty="0" smtClean="0">
                <a:solidFill>
                  <a:srgbClr val="9BBB59"/>
                </a:solidFill>
                <a:latin typeface="Arial" panose="020B0604020202020204" pitchFamily="34" charset="0"/>
                <a:cs typeface="Arial" panose="020B0604020202020204" pitchFamily="34" charset="0"/>
              </a:rPr>
              <a:t>ans</a:t>
            </a:r>
            <a:endParaRPr lang="fr-CA" sz="900" dirty="0">
              <a:solidFill>
                <a:srgbClr val="000000"/>
              </a:solidFill>
              <a:latin typeface="Arial" panose="020B0604020202020204" pitchFamily="34" charset="0"/>
              <a:cs typeface="Arial" panose="020B0604020202020204" pitchFamily="34" charset="0"/>
            </a:endParaRPr>
          </a:p>
        </p:txBody>
      </p:sp>
      <p:sp>
        <p:nvSpPr>
          <p:cNvPr id="10" name="Titre 4"/>
          <p:cNvSpPr>
            <a:spLocks noGrp="1"/>
          </p:cNvSpPr>
          <p:nvPr>
            <p:ph type="title"/>
            <p:custDataLst>
              <p:tags r:id="rId6"/>
            </p:custDataLst>
          </p:nvPr>
        </p:nvSpPr>
        <p:spPr>
          <a:xfrm>
            <a:off x="558800" y="97789"/>
            <a:ext cx="6821512" cy="631545"/>
          </a:xfrm>
        </p:spPr>
        <p:txBody>
          <a:bodyPr>
            <a:noAutofit/>
          </a:bodyPr>
          <a:lstStyle/>
          <a:p>
            <a:r>
              <a:rPr lang="fr-CA" sz="2000" dirty="0" smtClean="0">
                <a:solidFill>
                  <a:srgbClr val="9BBB59"/>
                </a:solidFill>
              </a:rPr>
              <a:t>Capacité des mouvements </a:t>
            </a:r>
            <a:r>
              <a:rPr lang="fr-CA" sz="2000" dirty="0" err="1" smtClean="0">
                <a:solidFill>
                  <a:srgbClr val="9BBB59"/>
                </a:solidFill>
              </a:rPr>
              <a:t>LGBT</a:t>
            </a:r>
            <a:r>
              <a:rPr lang="fr-CA" sz="2000" dirty="0" smtClean="0">
                <a:solidFill>
                  <a:srgbClr val="9BBB59"/>
                </a:solidFill>
              </a:rPr>
              <a:t> à véhiculer </a:t>
            </a:r>
            <a:br>
              <a:rPr lang="fr-CA" sz="2000" dirty="0" smtClean="0">
                <a:solidFill>
                  <a:srgbClr val="9BBB59"/>
                </a:solidFill>
              </a:rPr>
            </a:br>
            <a:r>
              <a:rPr lang="fr-CA" sz="2000" dirty="0" smtClean="0">
                <a:solidFill>
                  <a:srgbClr val="9BBB59"/>
                </a:solidFill>
              </a:rPr>
              <a:t>les valeurs de tous</a:t>
            </a:r>
            <a:endParaRPr lang="fr-CA" sz="2000" dirty="0">
              <a:solidFill>
                <a:srgbClr val="9BBB59"/>
              </a:solidFill>
            </a:endParaRPr>
          </a:p>
        </p:txBody>
      </p:sp>
    </p:spTree>
    <p:extLst>
      <p:ext uri="{BB962C8B-B14F-4D97-AF65-F5344CB8AC3E}">
        <p14:creationId xmlns:p14="http://schemas.microsoft.com/office/powerpoint/2010/main" val="283777337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7000" r="-7000"/>
          </a:stretch>
        </a:blipFill>
        <a:effectLst/>
      </p:bgPr>
    </p:bg>
    <p:spTree>
      <p:nvGrpSpPr>
        <p:cNvPr id="1" name=""/>
        <p:cNvGrpSpPr/>
        <p:nvPr/>
      </p:nvGrpSpPr>
      <p:grpSpPr>
        <a:xfrm>
          <a:off x="0" y="0"/>
          <a:ext cx="0" cy="0"/>
          <a:chOff x="0" y="0"/>
          <a:chExt cx="0" cy="0"/>
        </a:xfrm>
      </p:grpSpPr>
      <p:sp>
        <p:nvSpPr>
          <p:cNvPr id="6" name="Espace réservé du contenu 1"/>
          <p:cNvSpPr>
            <a:spLocks noGrp="1"/>
          </p:cNvSpPr>
          <p:nvPr>
            <p:ph idx="1"/>
            <p:custDataLst>
              <p:tags r:id="rId1"/>
            </p:custDataLst>
          </p:nvPr>
        </p:nvSpPr>
        <p:spPr>
          <a:xfrm>
            <a:off x="558801" y="1699260"/>
            <a:ext cx="5597375" cy="2594674"/>
          </a:xfrm>
        </p:spPr>
        <p:txBody>
          <a:bodyPr>
            <a:normAutofit/>
          </a:bodyPr>
          <a:lstStyle/>
          <a:p>
            <a:r>
              <a:rPr lang="fr-CA" sz="2800" i="1" dirty="0" smtClean="0"/>
              <a:t>Impact de l’orientation sexuelle / l’identité de genre sur le </a:t>
            </a:r>
            <a:br>
              <a:rPr lang="fr-CA" sz="2800" i="1" dirty="0" smtClean="0"/>
            </a:br>
            <a:r>
              <a:rPr lang="fr-CA" sz="2800" i="1" dirty="0" smtClean="0"/>
              <a:t>bien-être personnel</a:t>
            </a:r>
            <a:endParaRPr lang="fr-CA" sz="2800" i="1" dirty="0"/>
          </a:p>
        </p:txBody>
      </p:sp>
      <p:sp>
        <p:nvSpPr>
          <p:cNvPr id="9" name="Espace réservé du texte 2"/>
          <p:cNvSpPr>
            <a:spLocks noGrp="1"/>
          </p:cNvSpPr>
          <p:nvPr>
            <p:ph type="body" sz="quarter" idx="10"/>
            <p:custDataLst>
              <p:tags r:id="rId2"/>
            </p:custDataLst>
          </p:nvPr>
        </p:nvSpPr>
        <p:spPr>
          <a:xfrm>
            <a:off x="558800" y="4522534"/>
            <a:ext cx="5311775" cy="347663"/>
          </a:xfrm>
        </p:spPr>
        <p:txBody>
          <a:bodyPr/>
          <a:lstStyle/>
          <a:p>
            <a:r>
              <a:rPr lang="fr-CA" i="1" dirty="0"/>
              <a:t>RAPPORT PRÉPARÉ POUR LA </a:t>
            </a:r>
            <a:r>
              <a:rPr lang="fr-CA" i="1" dirty="0" smtClean="0"/>
              <a:t>FONDATION JASMIN ROY</a:t>
            </a:r>
            <a:endParaRPr lang="fr-CA" i="1" dirty="0"/>
          </a:p>
          <a:p>
            <a:endParaRPr lang="en-CA" dirty="0"/>
          </a:p>
        </p:txBody>
      </p:sp>
    </p:spTree>
    <p:extLst>
      <p:ext uri="{BB962C8B-B14F-4D97-AF65-F5344CB8AC3E}">
        <p14:creationId xmlns:p14="http://schemas.microsoft.com/office/powerpoint/2010/main" val="297316219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47</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4280771472"/>
              </p:ext>
            </p:extLst>
          </p:nvPr>
        </p:nvGraphicFramePr>
        <p:xfrm>
          <a:off x="539553" y="1203188"/>
          <a:ext cx="6316160" cy="4350060"/>
        </p:xfrm>
        <a:graphic>
          <a:graphicData uri="http://schemas.openxmlformats.org/drawingml/2006/table">
            <a:tbl>
              <a:tblPr firstRow="1" bandRow="1">
                <a:tableStyleId>{2D5ABB26-0587-4C30-8999-92F81FD0307C}</a:tableStyleId>
              </a:tblPr>
              <a:tblGrid>
                <a:gridCol w="2818684"/>
                <a:gridCol w="874369"/>
                <a:gridCol w="874369"/>
                <a:gridCol w="874369"/>
                <a:gridCol w="874369"/>
              </a:tblGrid>
              <a:tr h="270194">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hMerge="1">
                  <a:txBody>
                    <a:bodyPr/>
                    <a:lstStyle/>
                    <a:p>
                      <a:endParaRPr lang="fr-CA"/>
                    </a:p>
                  </a:txBody>
                  <a:tcPr/>
                </a:tc>
              </a:tr>
              <a:tr h="119175">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fr-CA"/>
                    </a:p>
                  </a:txBody>
                  <a:tcPr/>
                </a:tc>
              </a:tr>
              <a:tr h="382550">
                <a:tc vMerge="1">
                  <a:txBody>
                    <a:bodyPr/>
                    <a:lstStyle/>
                    <a:p>
                      <a:endParaRPr lang="fr-CA"/>
                    </a:p>
                  </a:txBody>
                  <a:tcPr/>
                </a:tc>
                <a:tc vMerge="1">
                  <a:txBody>
                    <a:bodyPr/>
                    <a:lstStyle/>
                    <a:p>
                      <a:endParaRPr lang="fr-CA"/>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30141">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1771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1563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109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257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504000">
                <a:tc>
                  <a:txBody>
                    <a:bodyPr/>
                    <a:lstStyle/>
                    <a:p>
                      <a:pPr algn="l"/>
                      <a:r>
                        <a:rPr lang="fr-CA" sz="1100" b="1" dirty="0" smtClean="0">
                          <a:solidFill>
                            <a:srgbClr val="595959"/>
                          </a:solidFill>
                          <a:latin typeface="Arial Narrow" panose="020B0606020202030204" pitchFamily="34" charset="0"/>
                        </a:rPr>
                        <a:t>Aptitude à vivre</a:t>
                      </a:r>
                      <a:r>
                        <a:rPr lang="fr-CA" sz="1100" b="1" baseline="0" dirty="0" smtClean="0">
                          <a:solidFill>
                            <a:srgbClr val="595959"/>
                          </a:solidFill>
                          <a:latin typeface="Arial Narrow" panose="020B0606020202030204" pitchFamily="34" charset="0"/>
                        </a:rPr>
                        <a:t> </a:t>
                      </a:r>
                      <a:r>
                        <a:rPr lang="fr-CA" sz="1100" b="1" dirty="0" smtClean="0">
                          <a:solidFill>
                            <a:srgbClr val="595959"/>
                          </a:solidFill>
                          <a:latin typeface="Arial Narrow" panose="020B0606020202030204" pitchFamily="34" charset="0"/>
                        </a:rPr>
                        <a:t>avec votre orientation sexuelle/identité de genre</a:t>
                      </a:r>
                      <a:endParaRPr lang="fr-CA" sz="800" b="1" dirty="0">
                        <a:solidFill>
                          <a:srgbClr val="000000"/>
                        </a:solidFill>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68000">
                <a:tc>
                  <a:txBody>
                    <a:bodyPr/>
                    <a:lstStyle/>
                    <a:p>
                      <a:pPr marL="361950" indent="0" algn="l" fontAlgn="ctr"/>
                      <a:r>
                        <a:rPr lang="fr-CA" sz="1100" b="0" i="0" u="none" strike="noStrike" dirty="0">
                          <a:solidFill>
                            <a:srgbClr val="595959"/>
                          </a:solidFill>
                          <a:effectLst/>
                          <a:latin typeface="Arial Narrow" panose="020B0606020202030204" pitchFamily="34" charset="0"/>
                        </a:rPr>
                        <a:t>Très </a:t>
                      </a:r>
                      <a:r>
                        <a:rPr lang="fr-CA" sz="1100" b="0" i="0" u="none" strike="noStrike" dirty="0" smtClean="0">
                          <a:solidFill>
                            <a:srgbClr val="595959"/>
                          </a:solidFill>
                          <a:effectLst/>
                          <a:latin typeface="Arial Narrow" panose="020B0606020202030204" pitchFamily="34" charset="0"/>
                        </a:rPr>
                        <a:t>bien</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44</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00B0F0"/>
                          </a:solidFill>
                          <a:effectLst/>
                          <a:latin typeface="Arial Narrow" panose="020B0606020202030204" pitchFamily="34" charset="0"/>
                        </a:rPr>
                        <a:t>44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00B0F0"/>
                          </a:solidFill>
                          <a:effectLst/>
                          <a:latin typeface="Arial Narrow" panose="020B0606020202030204" pitchFamily="34" charset="0"/>
                        </a:rPr>
                        <a:t>52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36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marL="361950" indent="0" algn="l" fontAlgn="ctr"/>
                      <a:r>
                        <a:rPr lang="fr-CA" sz="1100" b="0" i="0" u="none" strike="noStrike" dirty="0" smtClean="0">
                          <a:solidFill>
                            <a:srgbClr val="595959"/>
                          </a:solidFill>
                          <a:effectLst/>
                          <a:latin typeface="Arial Narrow" panose="020B0606020202030204" pitchFamily="34" charset="0"/>
                        </a:rPr>
                        <a:t>Plutôt</a:t>
                      </a:r>
                      <a:r>
                        <a:rPr lang="fr-CA" sz="1100" b="0" i="0" u="none" strike="noStrike" baseline="0" dirty="0" smtClean="0">
                          <a:solidFill>
                            <a:srgbClr val="595959"/>
                          </a:solidFill>
                          <a:effectLst/>
                          <a:latin typeface="Arial Narrow" panose="020B0606020202030204" pitchFamily="34" charset="0"/>
                        </a:rPr>
                        <a:t> </a:t>
                      </a:r>
                      <a:r>
                        <a:rPr lang="fr-CA" sz="1100" b="0" i="0" u="none" strike="noStrike" dirty="0" smtClean="0">
                          <a:solidFill>
                            <a:srgbClr val="595959"/>
                          </a:solidFill>
                          <a:effectLst/>
                          <a:latin typeface="Arial Narrow" panose="020B0606020202030204" pitchFamily="34" charset="0"/>
                        </a:rPr>
                        <a:t>bien</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45</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E31836"/>
                          </a:solidFill>
                          <a:effectLst/>
                          <a:latin typeface="Arial Narrow" panose="020B0606020202030204" pitchFamily="34" charset="0"/>
                        </a:rPr>
                        <a:t>45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40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55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04000">
                <a:tc>
                  <a:txBody>
                    <a:bodyPr/>
                    <a:lstStyle/>
                    <a:p>
                      <a:pPr marL="0" algn="l" defTabSz="914400" rtl="0" eaLnBrk="1" latinLnBrk="0" hangingPunct="1"/>
                      <a:r>
                        <a:rPr lang="fr-CA" sz="1100" b="1" kern="1200" dirty="0" smtClean="0">
                          <a:solidFill>
                            <a:srgbClr val="595959"/>
                          </a:solidFill>
                          <a:latin typeface="Arial Narrow" panose="020B0606020202030204" pitchFamily="34" charset="0"/>
                          <a:ea typeface="+mn-ea"/>
                          <a:cs typeface="+mn-cs"/>
                        </a:rPr>
                        <a:t>Perception du niveau de difficulté de sa vie </a:t>
                      </a:r>
                      <a:endParaRPr lang="fr-CA" sz="1100" b="1" kern="1200" dirty="0">
                        <a:solidFill>
                          <a:srgbClr val="595959"/>
                        </a:solidFill>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68000">
                <a:tc>
                  <a:txBody>
                    <a:bodyPr/>
                    <a:lstStyle/>
                    <a:p>
                      <a:pPr marL="361950" indent="0" algn="l" fontAlgn="ctr"/>
                      <a:r>
                        <a:rPr lang="fr-CA" sz="1100" b="0" i="0" u="none" strike="noStrike" dirty="0" smtClean="0">
                          <a:solidFill>
                            <a:srgbClr val="595959"/>
                          </a:solidFill>
                          <a:effectLst/>
                          <a:latin typeface="Arial Narrow" panose="020B0606020202030204" pitchFamily="34" charset="0"/>
                        </a:rPr>
                        <a:t>Beaucoup difficile</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15</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595959"/>
                          </a:solidFill>
                          <a:effectLst/>
                          <a:latin typeface="Arial Narrow" panose="020B0606020202030204" pitchFamily="34" charset="0"/>
                          <a:ea typeface="+mn-ea"/>
                          <a:cs typeface="+mn-cs"/>
                        </a:rPr>
                        <a:t>15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marL="361950" indent="0" algn="l" fontAlgn="ctr"/>
                      <a:r>
                        <a:rPr lang="fr-CA" sz="1100" b="0" i="0" u="none" strike="noStrike" dirty="0" smtClean="0">
                          <a:solidFill>
                            <a:srgbClr val="595959"/>
                          </a:solidFill>
                          <a:effectLst/>
                          <a:latin typeface="Arial Narrow" panose="020B0606020202030204" pitchFamily="34" charset="0"/>
                        </a:rPr>
                        <a:t>Un peu plus difficile</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41</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a:solidFill>
                            <a:srgbClr val="00B0F0"/>
                          </a:solidFill>
                          <a:effectLst/>
                          <a:latin typeface="Arial Narrow" panose="020B0606020202030204" pitchFamily="34" charset="0"/>
                        </a:rPr>
                        <a:t>42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29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38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marL="361950" indent="0" algn="l" fontAlgn="ctr"/>
                      <a:r>
                        <a:rPr lang="fr-CA" sz="1100" b="0" i="0" u="none" strike="noStrike" dirty="0" smtClean="0">
                          <a:solidFill>
                            <a:srgbClr val="595959"/>
                          </a:solidFill>
                          <a:effectLst/>
                          <a:latin typeface="Arial Narrow" panose="020B0606020202030204" pitchFamily="34" charset="0"/>
                        </a:rPr>
                        <a:t>Ni plus ni moins difficile</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28</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29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31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9" name="Rectangle 8"/>
          <p:cNvSpPr/>
          <p:nvPr>
            <p:custDataLst>
              <p:tags r:id="rId4"/>
            </p:custDataLst>
          </p:nvPr>
        </p:nvSpPr>
        <p:spPr>
          <a:xfrm>
            <a:off x="510159" y="817869"/>
            <a:ext cx="2909771"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ensemble des répondants de moins de 55 ans</a:t>
            </a:r>
            <a:endParaRPr lang="fr-CA" sz="900" dirty="0">
              <a:solidFill>
                <a:srgbClr val="000000"/>
              </a:solidFill>
              <a:latin typeface="Arial" panose="020B0604020202020204" pitchFamily="34" charset="0"/>
              <a:cs typeface="Arial" panose="020B0604020202020204" pitchFamily="34" charset="0"/>
            </a:endParaRPr>
          </a:p>
        </p:txBody>
      </p:sp>
      <p:sp>
        <p:nvSpPr>
          <p:cNvPr id="13" name="ZoneTexte 12"/>
          <p:cNvSpPr txBox="1"/>
          <p:nvPr>
            <p:custDataLst>
              <p:tags r:id="rId5"/>
            </p:custDataLst>
          </p:nvPr>
        </p:nvSpPr>
        <p:spPr>
          <a:xfrm>
            <a:off x="500202" y="6009183"/>
            <a:ext cx="7818207" cy="507831"/>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Q85. </a:t>
            </a:r>
            <a:r>
              <a:rPr lang="fr-CA" sz="900" dirty="0">
                <a:solidFill>
                  <a:srgbClr val="595959"/>
                </a:solidFill>
                <a:latin typeface="Arial" panose="020B0604020202020204" pitchFamily="34" charset="0"/>
                <a:cs typeface="Arial" panose="020B0604020202020204" pitchFamily="34" charset="0"/>
              </a:rPr>
              <a:t>De façon générale, diriez-vous que vous vivez très bien, plutôt bien, plutôt mal ou très mal avec votre orientation sexuelle/identité de genre? </a:t>
            </a:r>
            <a:r>
              <a:rPr lang="fr-CA" sz="900" dirty="0" smtClean="0">
                <a:solidFill>
                  <a:srgbClr val="595959"/>
                </a:solidFill>
                <a:latin typeface="Arial" panose="020B0604020202020204" pitchFamily="34" charset="0"/>
                <a:cs typeface="Arial" panose="020B0604020202020204" pitchFamily="34" charset="0"/>
              </a:rPr>
              <a:t/>
            </a:r>
            <a:br>
              <a:rPr lang="fr-CA" sz="900" dirty="0" smtClean="0">
                <a:solidFill>
                  <a:srgbClr val="595959"/>
                </a:solidFill>
                <a:latin typeface="Arial" panose="020B0604020202020204" pitchFamily="34" charset="0"/>
                <a:cs typeface="Arial" panose="020B0604020202020204" pitchFamily="34" charset="0"/>
              </a:rPr>
            </a:br>
            <a:r>
              <a:rPr lang="fr-CA" sz="900" dirty="0" smtClean="0">
                <a:solidFill>
                  <a:srgbClr val="595959"/>
                </a:solidFill>
                <a:latin typeface="Arial" panose="020B0604020202020204" pitchFamily="34" charset="0"/>
                <a:cs typeface="Arial" panose="020B0604020202020204" pitchFamily="34" charset="0"/>
              </a:rPr>
              <a:t>Q87</a:t>
            </a:r>
            <a:r>
              <a:rPr lang="fr-CA" sz="900" dirty="0">
                <a:solidFill>
                  <a:srgbClr val="595959"/>
                </a:solidFill>
                <a:latin typeface="Arial" panose="020B0604020202020204" pitchFamily="34" charset="0"/>
                <a:cs typeface="Arial" panose="020B0604020202020204" pitchFamily="34" charset="0"/>
              </a:rPr>
              <a:t>. Avez-vous l’impression que dans l’ensemble votre vie sera ou aura été plus difficile, moins difficile ou ni plus ni moins difficile que celle d’une personne ne faisant pas partie d’une minorité sexuelle? </a:t>
            </a:r>
          </a:p>
        </p:txBody>
      </p:sp>
      <p:sp>
        <p:nvSpPr>
          <p:cNvPr id="15" name="Titre 4"/>
          <p:cNvSpPr txBox="1">
            <a:spLocks/>
          </p:cNvSpPr>
          <p:nvPr>
            <p:custDataLst>
              <p:tags r:id="rId6"/>
            </p:custDataLst>
          </p:nvPr>
        </p:nvSpPr>
        <p:spPr bwMode="auto">
          <a:xfrm>
            <a:off x="558800" y="148531"/>
            <a:ext cx="5669384" cy="63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b="1">
                <a:solidFill>
                  <a:srgbClr val="00B0F0"/>
                </a:solidFill>
                <a:latin typeface="Arial" charset="0"/>
                <a:cs typeface="Arial" charset="0"/>
              </a:defRPr>
            </a:lvl2pPr>
            <a:lvl3pPr algn="l" rtl="0" eaLnBrk="0" fontAlgn="base" hangingPunct="0">
              <a:spcBef>
                <a:spcPct val="0"/>
              </a:spcBef>
              <a:spcAft>
                <a:spcPct val="0"/>
              </a:spcAft>
              <a:defRPr b="1">
                <a:solidFill>
                  <a:srgbClr val="00B0F0"/>
                </a:solidFill>
                <a:latin typeface="Arial" charset="0"/>
                <a:cs typeface="Arial" charset="0"/>
              </a:defRPr>
            </a:lvl3pPr>
            <a:lvl4pPr algn="l" rtl="0" eaLnBrk="0" fontAlgn="base" hangingPunct="0">
              <a:spcBef>
                <a:spcPct val="0"/>
              </a:spcBef>
              <a:spcAft>
                <a:spcPct val="0"/>
              </a:spcAft>
              <a:defRPr b="1">
                <a:solidFill>
                  <a:srgbClr val="00B0F0"/>
                </a:solidFill>
                <a:latin typeface="Arial" charset="0"/>
                <a:cs typeface="Arial" charset="0"/>
              </a:defRPr>
            </a:lvl4pPr>
            <a:lvl5pPr algn="l" rtl="0" eaLnBrk="0" fontAlgn="base" hangingPunct="0">
              <a:spcBef>
                <a:spcPct val="0"/>
              </a:spcBef>
              <a:spcAft>
                <a:spcPct val="0"/>
              </a:spcAft>
              <a:defRPr b="1">
                <a:solidFill>
                  <a:srgbClr val="00B0F0"/>
                </a:solidFill>
                <a:latin typeface="Arial" charset="0"/>
                <a:cs typeface="Arial" charset="0"/>
              </a:defRPr>
            </a:lvl5pPr>
            <a:lvl6pPr marL="457200" algn="l" rtl="0" fontAlgn="base">
              <a:spcBef>
                <a:spcPct val="0"/>
              </a:spcBef>
              <a:spcAft>
                <a:spcPct val="0"/>
              </a:spcAft>
              <a:defRPr b="1">
                <a:solidFill>
                  <a:schemeClr val="tx2"/>
                </a:solidFill>
                <a:latin typeface="Arial" charset="0"/>
                <a:cs typeface="Arial" charset="0"/>
              </a:defRPr>
            </a:lvl6pPr>
            <a:lvl7pPr marL="914400" algn="l" rtl="0" fontAlgn="base">
              <a:spcBef>
                <a:spcPct val="0"/>
              </a:spcBef>
              <a:spcAft>
                <a:spcPct val="0"/>
              </a:spcAft>
              <a:defRPr b="1">
                <a:solidFill>
                  <a:schemeClr val="tx2"/>
                </a:solidFill>
                <a:latin typeface="Arial" charset="0"/>
                <a:cs typeface="Arial" charset="0"/>
              </a:defRPr>
            </a:lvl7pPr>
            <a:lvl8pPr marL="1371600" algn="l" rtl="0" fontAlgn="base">
              <a:spcBef>
                <a:spcPct val="0"/>
              </a:spcBef>
              <a:spcAft>
                <a:spcPct val="0"/>
              </a:spcAft>
              <a:defRPr b="1">
                <a:solidFill>
                  <a:schemeClr val="tx2"/>
                </a:solidFill>
                <a:latin typeface="Arial" charset="0"/>
                <a:cs typeface="Arial" charset="0"/>
              </a:defRPr>
            </a:lvl8pPr>
            <a:lvl9pPr marL="1828800" algn="l" rtl="0" fontAlgn="base">
              <a:spcBef>
                <a:spcPct val="0"/>
              </a:spcBef>
              <a:spcAft>
                <a:spcPct val="0"/>
              </a:spcAft>
              <a:defRPr b="1">
                <a:solidFill>
                  <a:schemeClr val="tx2"/>
                </a:solidFill>
                <a:latin typeface="Arial" charset="0"/>
                <a:cs typeface="Arial" charset="0"/>
              </a:defRPr>
            </a:lvl9pPr>
          </a:lstStyle>
          <a:p>
            <a:r>
              <a:rPr lang="fr-CA" sz="2000" dirty="0" smtClean="0">
                <a:solidFill>
                  <a:srgbClr val="9BBB59"/>
                </a:solidFill>
              </a:rPr>
              <a:t>Capacité à bien vivre avec son orientation sexuelle / identité de genre</a:t>
            </a:r>
            <a:endParaRPr lang="fr-CA" dirty="0"/>
          </a:p>
        </p:txBody>
      </p:sp>
    </p:spTree>
    <p:extLst>
      <p:ext uri="{BB962C8B-B14F-4D97-AF65-F5344CB8AC3E}">
        <p14:creationId xmlns:p14="http://schemas.microsoft.com/office/powerpoint/2010/main" val="110511925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48</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2685487354"/>
              </p:ext>
            </p:extLst>
          </p:nvPr>
        </p:nvGraphicFramePr>
        <p:xfrm>
          <a:off x="539553" y="1412782"/>
          <a:ext cx="6155844" cy="4232799"/>
        </p:xfrm>
        <a:graphic>
          <a:graphicData uri="http://schemas.openxmlformats.org/drawingml/2006/table">
            <a:tbl>
              <a:tblPr firstRow="1" bandRow="1">
                <a:tableStyleId>{2D5ABB26-0587-4C30-8999-92F81FD0307C}</a:tableStyleId>
              </a:tblPr>
              <a:tblGrid>
                <a:gridCol w="2536072"/>
                <a:gridCol w="972215"/>
                <a:gridCol w="882519"/>
                <a:gridCol w="882519"/>
                <a:gridCol w="882519"/>
              </a:tblGrid>
              <a:tr h="31387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tc>
                <a:tc rowSpan="2" hMerge="1">
                  <a:txBody>
                    <a:bodyPr/>
                    <a:lstStyle/>
                    <a:p>
                      <a:endParaRPr lang="fr-CA"/>
                    </a:p>
                  </a:txBody>
                  <a:tcPr/>
                </a:tc>
              </a:tr>
              <a:tr h="138442">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fr-CA"/>
                    </a:p>
                  </a:txBody>
                  <a:tcPr/>
                </a:tc>
                <a:tc hMerge="1" vMerge="1">
                  <a:txBody>
                    <a:bodyPr/>
                    <a:lstStyle/>
                    <a:p>
                      <a:endParaRPr lang="fr-CA"/>
                    </a:p>
                  </a:txBody>
                  <a:tcPr/>
                </a:tc>
              </a:tr>
              <a:tr h="457288">
                <a:tc vMerge="1">
                  <a:txBody>
                    <a:bodyPr/>
                    <a:lstStyle/>
                    <a:p>
                      <a:endParaRPr lang="fr-CA"/>
                    </a:p>
                  </a:txBody>
                  <a:tcPr/>
                </a:tc>
                <a:tc vMerge="1">
                  <a:txBody>
                    <a:bodyPr/>
                    <a:lstStyle/>
                    <a:p>
                      <a:endParaRPr lang="fr-CA"/>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67347">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1771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1563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109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257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252000">
                <a:tc>
                  <a:txBody>
                    <a:bodyPr/>
                    <a:lstStyle/>
                    <a:p>
                      <a:pPr algn="l" fontAlgn="ctr"/>
                      <a:r>
                        <a:rPr lang="fr-CA" sz="1100" b="1" i="0" u="none" strike="noStrike" dirty="0" smtClean="0">
                          <a:solidFill>
                            <a:srgbClr val="595959"/>
                          </a:solidFill>
                          <a:effectLst/>
                          <a:latin typeface="Arial Narrow" panose="020B0606020202030204" pitchFamily="34" charset="0"/>
                        </a:rPr>
                        <a:t>vos relations intimes</a:t>
                      </a:r>
                      <a:endParaRPr lang="fr-CA" sz="11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fr-CA" dirty="0">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fr-CA" dirty="0">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fr-CA" dirty="0">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fr-CA" dirty="0">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52000">
                <a:tc>
                  <a:txBody>
                    <a:bodyPr/>
                    <a:lstStyle/>
                    <a:p>
                      <a:pPr marL="361950" indent="0" algn="l" fontAlgn="ctr"/>
                      <a:r>
                        <a:rPr lang="fr-CA" sz="1100" b="0" i="0" u="none" strike="noStrike" dirty="0">
                          <a:solidFill>
                            <a:srgbClr val="595959"/>
                          </a:solidFill>
                          <a:effectLst/>
                          <a:latin typeface="Arial Narrow" panose="020B0606020202030204" pitchFamily="34" charset="0"/>
                        </a:rPr>
                        <a:t>Plutôt </a:t>
                      </a:r>
                      <a:r>
                        <a:rPr lang="fr-CA" sz="1100" b="0" i="0" u="none" strike="noStrike" dirty="0" smtClean="0">
                          <a:solidFill>
                            <a:srgbClr val="595959"/>
                          </a:solidFill>
                          <a:effectLst/>
                          <a:latin typeface="Arial Narrow" panose="020B0606020202030204" pitchFamily="34" charset="0"/>
                        </a:rPr>
                        <a:t>et très négatif</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20</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19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52000">
                <a:tc>
                  <a:txBody>
                    <a:bodyPr/>
                    <a:lstStyle/>
                    <a:p>
                      <a:pPr algn="l" fontAlgn="ctr"/>
                      <a:r>
                        <a:rPr lang="fr-CA" sz="1100" b="1" i="0" u="none" strike="noStrike" dirty="0" smtClean="0">
                          <a:solidFill>
                            <a:srgbClr val="595959"/>
                          </a:solidFill>
                          <a:effectLst/>
                          <a:latin typeface="Arial Narrow" panose="020B0606020202030204" pitchFamily="34" charset="0"/>
                        </a:rPr>
                        <a:t>Votre santé mentale</a:t>
                      </a:r>
                      <a:endParaRPr lang="fr-CA" sz="11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52000">
                <a:tc>
                  <a:txBody>
                    <a:bodyPr/>
                    <a:lstStyle/>
                    <a:p>
                      <a:pPr marL="361950" indent="0" algn="l" fontAlgn="ctr"/>
                      <a:r>
                        <a:rPr lang="fr-CA" sz="1100" b="0" i="0" u="none" strike="noStrike" dirty="0">
                          <a:solidFill>
                            <a:srgbClr val="595959"/>
                          </a:solidFill>
                          <a:effectLst/>
                          <a:latin typeface="Arial Narrow" panose="020B0606020202030204" pitchFamily="34" charset="0"/>
                        </a:rPr>
                        <a:t>Plutôt </a:t>
                      </a:r>
                      <a:r>
                        <a:rPr lang="fr-CA" sz="1100" b="0" i="0" u="none" strike="noStrike" dirty="0" smtClean="0">
                          <a:solidFill>
                            <a:srgbClr val="595959"/>
                          </a:solidFill>
                          <a:effectLst/>
                          <a:latin typeface="Arial Narrow" panose="020B0606020202030204" pitchFamily="34" charset="0"/>
                        </a:rPr>
                        <a:t>et très négatif</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32</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E31836"/>
                          </a:solidFill>
                          <a:effectLst/>
                          <a:latin typeface="Arial Narrow" panose="020B0606020202030204" pitchFamily="34" charset="0"/>
                        </a:rPr>
                        <a:t>32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30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42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52000">
                <a:tc>
                  <a:txBody>
                    <a:bodyPr/>
                    <a:lstStyle/>
                    <a:p>
                      <a:pPr algn="l" fontAlgn="ctr"/>
                      <a:r>
                        <a:rPr lang="fr-CA" sz="1100" b="1" i="0" u="none" strike="noStrike" dirty="0" smtClean="0">
                          <a:solidFill>
                            <a:srgbClr val="595959"/>
                          </a:solidFill>
                          <a:effectLst/>
                          <a:latin typeface="Arial Narrow" panose="020B0606020202030204" pitchFamily="34" charset="0"/>
                        </a:rPr>
                        <a:t>Votre santé physique</a:t>
                      </a:r>
                      <a:endParaRPr lang="fr-CA" sz="11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52000">
                <a:tc>
                  <a:txBody>
                    <a:bodyPr/>
                    <a:lstStyle/>
                    <a:p>
                      <a:pPr marL="361950" indent="0" algn="l" fontAlgn="ctr"/>
                      <a:r>
                        <a:rPr lang="fr-CA" sz="1100" b="0" i="0" u="none" strike="noStrike" dirty="0">
                          <a:solidFill>
                            <a:srgbClr val="595959"/>
                          </a:solidFill>
                          <a:effectLst/>
                          <a:latin typeface="Arial Narrow" panose="020B0606020202030204" pitchFamily="34" charset="0"/>
                        </a:rPr>
                        <a:t>Plutôt </a:t>
                      </a:r>
                      <a:r>
                        <a:rPr lang="fr-CA" sz="1100" b="0" i="0" u="none" strike="noStrike" dirty="0" smtClean="0">
                          <a:solidFill>
                            <a:srgbClr val="595959"/>
                          </a:solidFill>
                          <a:effectLst/>
                          <a:latin typeface="Arial Narrow" panose="020B0606020202030204" pitchFamily="34" charset="0"/>
                        </a:rPr>
                        <a:t>et très négatif</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14</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E31836"/>
                          </a:solidFill>
                          <a:effectLst/>
                          <a:latin typeface="Arial Narrow" panose="020B0606020202030204" pitchFamily="34" charset="0"/>
                        </a:rPr>
                        <a:t>13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22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52000">
                <a:tc>
                  <a:txBody>
                    <a:bodyPr/>
                    <a:lstStyle/>
                    <a:p>
                      <a:pPr algn="l" fontAlgn="ctr"/>
                      <a:r>
                        <a:rPr lang="fr-CA" sz="1100" b="1" i="0" u="none" strike="noStrike" dirty="0" smtClean="0">
                          <a:solidFill>
                            <a:srgbClr val="595959"/>
                          </a:solidFill>
                          <a:effectLst/>
                          <a:latin typeface="Arial Narrow" panose="020B0606020202030204" pitchFamily="34" charset="0"/>
                        </a:rPr>
                        <a:t>Votre vie</a:t>
                      </a:r>
                      <a:r>
                        <a:rPr lang="fr-CA" sz="1100" b="1" i="0" u="none" strike="noStrike" baseline="0" dirty="0" smtClean="0">
                          <a:solidFill>
                            <a:srgbClr val="595959"/>
                          </a:solidFill>
                          <a:effectLst/>
                          <a:latin typeface="Arial Narrow" panose="020B0606020202030204" pitchFamily="34" charset="0"/>
                        </a:rPr>
                        <a:t> familiale</a:t>
                      </a:r>
                      <a:endParaRPr lang="fr-CA" sz="11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52000">
                <a:tc>
                  <a:txBody>
                    <a:bodyPr/>
                    <a:lstStyle/>
                    <a:p>
                      <a:pPr marL="361950" indent="0" algn="l" fontAlgn="ctr"/>
                      <a:r>
                        <a:rPr lang="fr-CA" sz="1100" b="0" i="0" u="none" strike="noStrike" dirty="0">
                          <a:solidFill>
                            <a:srgbClr val="595959"/>
                          </a:solidFill>
                          <a:effectLst/>
                          <a:latin typeface="Arial Narrow" panose="020B0606020202030204" pitchFamily="34" charset="0"/>
                        </a:rPr>
                        <a:t>Plutôt </a:t>
                      </a:r>
                      <a:r>
                        <a:rPr lang="fr-CA" sz="1100" b="0" i="0" u="none" strike="noStrike" dirty="0" smtClean="0">
                          <a:solidFill>
                            <a:srgbClr val="595959"/>
                          </a:solidFill>
                          <a:effectLst/>
                          <a:latin typeface="Arial Narrow" panose="020B0606020202030204" pitchFamily="34" charset="0"/>
                        </a:rPr>
                        <a:t>et très négatif</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28</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E31836"/>
                          </a:solidFill>
                          <a:effectLst/>
                          <a:latin typeface="Arial Narrow" panose="020B0606020202030204" pitchFamily="34" charset="0"/>
                        </a:rPr>
                        <a:t>27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32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41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52000">
                <a:tc>
                  <a:txBody>
                    <a:bodyPr/>
                    <a:lstStyle/>
                    <a:p>
                      <a:pPr algn="l" fontAlgn="ctr"/>
                      <a:r>
                        <a:rPr lang="fr-CA" sz="1100" b="1" i="0" u="none" strike="noStrike" dirty="0" smtClean="0">
                          <a:solidFill>
                            <a:srgbClr val="595959"/>
                          </a:solidFill>
                          <a:effectLst/>
                          <a:latin typeface="Arial Narrow" panose="020B0606020202030204" pitchFamily="34" charset="0"/>
                        </a:rPr>
                        <a:t>Votre carrière</a:t>
                      </a:r>
                      <a:endParaRPr lang="fr-CA" sz="11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52000">
                <a:tc>
                  <a:txBody>
                    <a:bodyPr/>
                    <a:lstStyle/>
                    <a:p>
                      <a:pPr marL="361950" indent="0" algn="l" fontAlgn="ctr"/>
                      <a:r>
                        <a:rPr lang="fr-CA" sz="1100" b="0" i="0" u="none" strike="noStrike" dirty="0">
                          <a:solidFill>
                            <a:srgbClr val="595959"/>
                          </a:solidFill>
                          <a:effectLst/>
                          <a:latin typeface="Arial Narrow" panose="020B0606020202030204" pitchFamily="34" charset="0"/>
                        </a:rPr>
                        <a:t>Plutôt </a:t>
                      </a:r>
                      <a:r>
                        <a:rPr lang="fr-CA" sz="1100" b="0" i="0" u="none" strike="noStrike" dirty="0" smtClean="0">
                          <a:solidFill>
                            <a:srgbClr val="595959"/>
                          </a:solidFill>
                          <a:effectLst/>
                          <a:latin typeface="Arial Narrow" panose="020B0606020202030204" pitchFamily="34" charset="0"/>
                        </a:rPr>
                        <a:t>et très négatif</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15</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15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52000">
                <a:tc>
                  <a:txBody>
                    <a:bodyPr/>
                    <a:lstStyle/>
                    <a:p>
                      <a:pPr algn="l" fontAlgn="ctr"/>
                      <a:r>
                        <a:rPr lang="fr-CA" sz="1100" b="1" i="0" u="none" strike="noStrike" dirty="0" smtClean="0">
                          <a:solidFill>
                            <a:srgbClr val="595959"/>
                          </a:solidFill>
                          <a:effectLst/>
                          <a:latin typeface="Arial Narrow" panose="020B0606020202030204" pitchFamily="34" charset="0"/>
                        </a:rPr>
                        <a:t>Votre progression</a:t>
                      </a:r>
                      <a:r>
                        <a:rPr lang="fr-CA" sz="1100" b="1" i="0" u="none" strike="noStrike" baseline="0" dirty="0" smtClean="0">
                          <a:solidFill>
                            <a:srgbClr val="595959"/>
                          </a:solidFill>
                          <a:effectLst/>
                          <a:latin typeface="Arial Narrow" panose="020B0606020202030204" pitchFamily="34" charset="0"/>
                        </a:rPr>
                        <a:t> financière dans la vie</a:t>
                      </a:r>
                      <a:endParaRPr lang="fr-CA" sz="11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52000">
                <a:tc>
                  <a:txBody>
                    <a:bodyPr/>
                    <a:lstStyle/>
                    <a:p>
                      <a:pPr marL="361950" indent="0" algn="l" fontAlgn="ctr"/>
                      <a:r>
                        <a:rPr lang="fr-CA" sz="1100" b="0" i="0" u="none" strike="noStrike" dirty="0">
                          <a:solidFill>
                            <a:srgbClr val="595959"/>
                          </a:solidFill>
                          <a:effectLst/>
                          <a:latin typeface="Arial Narrow" panose="020B0606020202030204" pitchFamily="34" charset="0"/>
                        </a:rPr>
                        <a:t>Plutôt </a:t>
                      </a:r>
                      <a:r>
                        <a:rPr lang="fr-CA" sz="1100" b="0" i="0" u="none" strike="noStrike" dirty="0" smtClean="0">
                          <a:solidFill>
                            <a:srgbClr val="595959"/>
                          </a:solidFill>
                          <a:effectLst/>
                          <a:latin typeface="Arial Narrow" panose="020B0606020202030204" pitchFamily="34" charset="0"/>
                        </a:rPr>
                        <a:t>et très négatif</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17</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16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9" name="Rectangle 8"/>
          <p:cNvSpPr/>
          <p:nvPr>
            <p:custDataLst>
              <p:tags r:id="rId4"/>
            </p:custDataLst>
          </p:nvPr>
        </p:nvSpPr>
        <p:spPr>
          <a:xfrm>
            <a:off x="510159" y="785970"/>
            <a:ext cx="2941831"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répondants de moins de 55 ans </a:t>
            </a:r>
            <a:endParaRPr lang="fr-CA" sz="900" dirty="0">
              <a:solidFill>
                <a:srgbClr val="000000"/>
              </a:solidFill>
              <a:latin typeface="Arial" panose="020B0604020202020204" pitchFamily="34" charset="0"/>
              <a:cs typeface="Arial" panose="020B0604020202020204" pitchFamily="34" charset="0"/>
            </a:endParaRPr>
          </a:p>
        </p:txBody>
      </p:sp>
      <p:sp>
        <p:nvSpPr>
          <p:cNvPr id="8" name="Rectangle 7"/>
          <p:cNvSpPr/>
          <p:nvPr>
            <p:custDataLst>
              <p:tags r:id="rId5"/>
            </p:custDataLst>
          </p:nvPr>
        </p:nvSpPr>
        <p:spPr>
          <a:xfrm>
            <a:off x="532819" y="6003097"/>
            <a:ext cx="8052786" cy="507831"/>
          </a:xfrm>
          <a:prstGeom prst="rect">
            <a:avLst/>
          </a:prstGeom>
        </p:spPr>
        <p:txBody>
          <a:bodyPr wrap="square">
            <a:spAutoFit/>
          </a:bodyPr>
          <a:lstStyle/>
          <a:p>
            <a:r>
              <a:rPr lang="en-US" sz="900" dirty="0" smtClean="0">
                <a:solidFill>
                  <a:srgbClr val="7F7F7F"/>
                </a:solidFill>
                <a:latin typeface="Arial" panose="020B0604020202020204" pitchFamily="34" charset="0"/>
                <a:cs typeface="Arial" panose="020B0604020202020204" pitchFamily="34" charset="0"/>
              </a:rPr>
              <a:t/>
            </a:r>
            <a:br>
              <a:rPr lang="en-US" sz="900" dirty="0" smtClean="0">
                <a:solidFill>
                  <a:srgbClr val="7F7F7F"/>
                </a:solidFill>
                <a:latin typeface="Arial" panose="020B0604020202020204" pitchFamily="34" charset="0"/>
                <a:cs typeface="Arial" panose="020B0604020202020204" pitchFamily="34" charset="0"/>
              </a:rPr>
            </a:br>
            <a:r>
              <a:rPr lang="en-US" sz="900" dirty="0" smtClean="0">
                <a:solidFill>
                  <a:srgbClr val="595959"/>
                </a:solidFill>
                <a:latin typeface="Arial" panose="020B0604020202020204" pitchFamily="34" charset="0"/>
                <a:cs typeface="Arial" panose="020B0604020202020204" pitchFamily="34" charset="0"/>
              </a:rPr>
              <a:t>Q86. </a:t>
            </a:r>
            <a:r>
              <a:rPr lang="fr-CA" sz="900" dirty="0">
                <a:solidFill>
                  <a:srgbClr val="595959"/>
                </a:solidFill>
                <a:latin typeface="Arial" panose="020B0604020202020204" pitchFamily="34" charset="0"/>
                <a:cs typeface="Arial" panose="020B0604020202020204" pitchFamily="34" charset="0"/>
              </a:rPr>
              <a:t>Avez-vous l’impression que votre orientation sexuelle/identité de genre a eu un impact très positif, plutôt positif, plutôt négatif, très négatif ou aucun impact sur les aspects suivants de votre vie : </a:t>
            </a:r>
          </a:p>
        </p:txBody>
      </p:sp>
      <p:sp>
        <p:nvSpPr>
          <p:cNvPr id="13" name="Titre 4"/>
          <p:cNvSpPr>
            <a:spLocks noGrp="1"/>
          </p:cNvSpPr>
          <p:nvPr>
            <p:ph type="title"/>
            <p:custDataLst>
              <p:tags r:id="rId6"/>
            </p:custDataLst>
          </p:nvPr>
        </p:nvSpPr>
        <p:spPr>
          <a:xfrm>
            <a:off x="526901" y="188640"/>
            <a:ext cx="5453360" cy="631545"/>
          </a:xfrm>
        </p:spPr>
        <p:txBody>
          <a:bodyPr>
            <a:noAutofit/>
          </a:bodyPr>
          <a:lstStyle/>
          <a:p>
            <a:r>
              <a:rPr lang="fr-CA" sz="2000" dirty="0" smtClean="0">
                <a:solidFill>
                  <a:srgbClr val="9BBB59"/>
                </a:solidFill>
              </a:rPr>
              <a:t>Impact de l’orientation sexuelle / identité de genre sur la qualité de vie</a:t>
            </a:r>
            <a:endParaRPr lang="fr-CA" sz="2000" dirty="0">
              <a:solidFill>
                <a:srgbClr val="9BBB59"/>
              </a:solidFill>
            </a:endParaRPr>
          </a:p>
        </p:txBody>
      </p:sp>
    </p:spTree>
    <p:extLst>
      <p:ext uri="{BB962C8B-B14F-4D97-AF65-F5344CB8AC3E}">
        <p14:creationId xmlns:p14="http://schemas.microsoft.com/office/powerpoint/2010/main" val="400460529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49</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2616720777"/>
              </p:ext>
            </p:extLst>
          </p:nvPr>
        </p:nvGraphicFramePr>
        <p:xfrm>
          <a:off x="539552" y="1268762"/>
          <a:ext cx="6390148" cy="4533401"/>
        </p:xfrm>
        <a:graphic>
          <a:graphicData uri="http://schemas.openxmlformats.org/drawingml/2006/table">
            <a:tbl>
              <a:tblPr firstRow="1" bandRow="1">
                <a:tableStyleId>{2D5ABB26-0587-4C30-8999-92F81FD0307C}</a:tableStyleId>
              </a:tblPr>
              <a:tblGrid>
                <a:gridCol w="3184664"/>
                <a:gridCol w="801371"/>
                <a:gridCol w="801371"/>
                <a:gridCol w="801371"/>
                <a:gridCol w="801371"/>
              </a:tblGrid>
              <a:tr h="315610">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endParaRPr lang="fr-CA"/>
                    </a:p>
                  </a:txBody>
                  <a:tcPr/>
                </a:tc>
              </a:tr>
              <a:tr h="139207">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fr-CA"/>
                    </a:p>
                  </a:txBody>
                  <a:tcPr/>
                </a:tc>
              </a:tr>
              <a:tr h="697309">
                <a:tc vMerge="1">
                  <a:txBody>
                    <a:bodyPr/>
                    <a:lstStyle/>
                    <a:p>
                      <a:endParaRPr lang="fr-CA"/>
                    </a:p>
                  </a:txBody>
                  <a:tcPr/>
                </a:tc>
                <a:tc vMerge="1">
                  <a:txBody>
                    <a:bodyPr/>
                    <a:lstStyle/>
                    <a:p>
                      <a:endParaRPr lang="fr-CA"/>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27003">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1771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1563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109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257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394284">
                <a:tc>
                  <a:txBody>
                    <a:bodyPr/>
                    <a:lstStyle/>
                    <a:p>
                      <a:pPr algn="l" fontAlgn="ctr"/>
                      <a:r>
                        <a:rPr lang="fr-CA" sz="1100" b="0" i="0" u="none" strike="noStrike" dirty="0">
                          <a:solidFill>
                            <a:srgbClr val="595959"/>
                          </a:solidFill>
                          <a:effectLst/>
                          <a:latin typeface="Arial Narrow" panose="020B0606020202030204" pitchFamily="34" charset="0"/>
                        </a:rPr>
                        <a:t>Oui, cela m’est un peu arrivé dans le passé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31</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35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94284">
                <a:tc>
                  <a:txBody>
                    <a:bodyPr/>
                    <a:lstStyle/>
                    <a:p>
                      <a:pPr algn="l" fontAlgn="ctr"/>
                      <a:r>
                        <a:rPr lang="fr-CA" sz="1100" b="0" i="0" u="none" strike="noStrike" dirty="0">
                          <a:solidFill>
                            <a:srgbClr val="595959"/>
                          </a:solidFill>
                          <a:effectLst/>
                          <a:latin typeface="Arial Narrow" panose="020B0606020202030204" pitchFamily="34" charset="0"/>
                        </a:rPr>
                        <a:t>Oui, cela m’est beaucoup arrivé dans le passé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38</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E31836"/>
                          </a:solidFill>
                          <a:effectLst/>
                          <a:latin typeface="Arial Narrow" panose="020B0606020202030204" pitchFamily="34" charset="0"/>
                        </a:rPr>
                        <a:t>37</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a:solidFill>
                            <a:srgbClr val="E31836"/>
                          </a:solidFill>
                          <a:effectLst/>
                          <a:latin typeface="Arial Narrow" panose="020B0606020202030204" pitchFamily="34" charset="0"/>
                        </a:rPr>
                        <a:t>24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48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94284">
                <a:tc>
                  <a:txBody>
                    <a:bodyPr/>
                    <a:lstStyle/>
                    <a:p>
                      <a:pPr algn="l" fontAlgn="ctr"/>
                      <a:r>
                        <a:rPr lang="fr-CA" sz="1100" b="0" i="0" u="none" strike="noStrike" dirty="0">
                          <a:solidFill>
                            <a:srgbClr val="595959"/>
                          </a:solidFill>
                          <a:effectLst/>
                          <a:latin typeface="Arial Narrow" panose="020B0606020202030204" pitchFamily="34" charset="0"/>
                        </a:rPr>
                        <a:t>Oui, j’en ressens un peu actuellement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22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22</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15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94284">
                <a:tc>
                  <a:txBody>
                    <a:bodyPr/>
                    <a:lstStyle/>
                    <a:p>
                      <a:pPr algn="l" fontAlgn="ctr"/>
                      <a:r>
                        <a:rPr lang="fr-CA" sz="1100" b="0" i="0" u="none" strike="noStrike" dirty="0">
                          <a:solidFill>
                            <a:srgbClr val="595959"/>
                          </a:solidFill>
                          <a:effectLst/>
                          <a:latin typeface="Arial Narrow" panose="020B0606020202030204" pitchFamily="34" charset="0"/>
                        </a:rPr>
                        <a:t>Oui, j’en ressens beaucoup actuellement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12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12</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E31836"/>
                          </a:solidFill>
                          <a:effectLst/>
                          <a:latin typeface="Arial Narrow" panose="020B0606020202030204" pitchFamily="34" charset="0"/>
                        </a:rPr>
                        <a:t>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14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94284">
                <a:tc>
                  <a:txBody>
                    <a:bodyPr/>
                    <a:lstStyle/>
                    <a:p>
                      <a:pPr algn="l" fontAlgn="ctr"/>
                      <a:r>
                        <a:rPr lang="fr-CA" sz="1100" b="0" i="0" u="none" strike="noStrike" dirty="0">
                          <a:solidFill>
                            <a:srgbClr val="595959"/>
                          </a:solidFill>
                          <a:effectLst/>
                          <a:latin typeface="Arial Narrow" panose="020B0606020202030204" pitchFamily="34" charset="0"/>
                        </a:rPr>
                        <a:t>Non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18</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18</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35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15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r>
              <a:tr h="394284">
                <a:tc>
                  <a:txBody>
                    <a:bodyPr/>
                    <a:lstStyle/>
                    <a:p>
                      <a:pPr algn="l" fontAlgn="ctr"/>
                      <a:r>
                        <a:rPr lang="fr-CA" sz="1100" b="0" i="0" u="none" strike="noStrike" dirty="0" smtClean="0">
                          <a:solidFill>
                            <a:srgbClr val="595959"/>
                          </a:solidFill>
                          <a:effectLst/>
                          <a:latin typeface="Arial Narrow" panose="020B0606020202030204" pitchFamily="34" charset="0"/>
                        </a:rPr>
                        <a:t>Total oui </a:t>
                      </a:r>
                      <a:r>
                        <a:rPr lang="fr-CA" sz="1100" b="0" i="0" u="none" strike="noStrike" dirty="0">
                          <a:solidFill>
                            <a:srgbClr val="595959"/>
                          </a:solidFill>
                          <a:effectLst/>
                          <a:latin typeface="Arial Narrow" panose="020B0606020202030204" pitchFamily="34" charset="0"/>
                        </a:rPr>
                        <a:t>dans le passé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68</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67</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57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00B0F0"/>
                          </a:solidFill>
                          <a:effectLst/>
                          <a:latin typeface="Arial Narrow" panose="020B0606020202030204" pitchFamily="34" charset="0"/>
                        </a:rPr>
                        <a:t>73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94284">
                <a:tc>
                  <a:txBody>
                    <a:bodyPr/>
                    <a:lstStyle/>
                    <a:p>
                      <a:pPr algn="l" fontAlgn="ctr"/>
                      <a:r>
                        <a:rPr lang="fr-CA" sz="1100" b="0" i="0" u="none" strike="noStrike" dirty="0" smtClean="0">
                          <a:solidFill>
                            <a:srgbClr val="595959"/>
                          </a:solidFill>
                          <a:effectLst/>
                          <a:latin typeface="Arial Narrow" panose="020B0606020202030204" pitchFamily="34" charset="0"/>
                        </a:rPr>
                        <a:t>Total</a:t>
                      </a:r>
                      <a:r>
                        <a:rPr lang="fr-CA" sz="1100" b="0" i="0" u="none" strike="noStrike" baseline="0" dirty="0" smtClean="0">
                          <a:solidFill>
                            <a:srgbClr val="595959"/>
                          </a:solidFill>
                          <a:effectLst/>
                          <a:latin typeface="Arial Narrow" panose="020B0606020202030204" pitchFamily="34" charset="0"/>
                        </a:rPr>
                        <a:t> o</a:t>
                      </a:r>
                      <a:r>
                        <a:rPr lang="fr-CA" sz="1100" b="0" i="0" u="none" strike="noStrike" dirty="0" smtClean="0">
                          <a:solidFill>
                            <a:srgbClr val="595959"/>
                          </a:solidFill>
                          <a:effectLst/>
                          <a:latin typeface="Arial Narrow" panose="020B0606020202030204" pitchFamily="34" charset="0"/>
                        </a:rPr>
                        <a:t>ui </a:t>
                      </a:r>
                      <a:r>
                        <a:rPr lang="fr-CA" sz="1100" b="0" i="0" u="none" strike="noStrike" dirty="0">
                          <a:solidFill>
                            <a:srgbClr val="595959"/>
                          </a:solidFill>
                          <a:effectLst/>
                          <a:latin typeface="Arial Narrow" panose="020B0606020202030204" pitchFamily="34" charset="0"/>
                        </a:rPr>
                        <a:t>actuellement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33</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33</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20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34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r>
              <a:tr h="394284">
                <a:tc>
                  <a:txBody>
                    <a:bodyPr/>
                    <a:lstStyle/>
                    <a:p>
                      <a:pPr algn="l" fontAlgn="ctr"/>
                      <a:r>
                        <a:rPr lang="fr-CA" sz="1100" b="0" i="0" u="none" strike="noStrike" dirty="0">
                          <a:solidFill>
                            <a:srgbClr val="595959"/>
                          </a:solidFill>
                          <a:effectLst/>
                          <a:latin typeface="Arial Narrow" panose="020B0606020202030204" pitchFamily="34" charset="0"/>
                        </a:rPr>
                        <a:t>Total oui (actuellement ou dans le passé)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82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82</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a:solidFill>
                            <a:srgbClr val="E31836"/>
                          </a:solidFill>
                          <a:effectLst/>
                          <a:latin typeface="Arial Narrow" panose="020B0606020202030204" pitchFamily="34" charset="0"/>
                        </a:rPr>
                        <a:t>65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85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3" name="Rectangle 12"/>
          <p:cNvSpPr/>
          <p:nvPr>
            <p:custDataLst>
              <p:tags r:id="rId4"/>
            </p:custDataLst>
          </p:nvPr>
        </p:nvSpPr>
        <p:spPr>
          <a:xfrm>
            <a:off x="510159" y="776949"/>
            <a:ext cx="2909771"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ensemble des </a:t>
            </a:r>
            <a:r>
              <a:rPr lang="fr-CA" sz="900" dirty="0">
                <a:solidFill>
                  <a:srgbClr val="9BBB59"/>
                </a:solidFill>
                <a:latin typeface="Arial" panose="020B0604020202020204" pitchFamily="34" charset="0"/>
                <a:cs typeface="Arial" panose="020B0604020202020204" pitchFamily="34" charset="0"/>
              </a:rPr>
              <a:t>répondants de moins de 55 </a:t>
            </a:r>
            <a:r>
              <a:rPr lang="fr-CA" sz="900" dirty="0" smtClean="0">
                <a:solidFill>
                  <a:srgbClr val="9BBB59"/>
                </a:solidFill>
                <a:latin typeface="Arial" panose="020B0604020202020204" pitchFamily="34" charset="0"/>
                <a:cs typeface="Arial" panose="020B0604020202020204" pitchFamily="34" charset="0"/>
              </a:rPr>
              <a:t>ans</a:t>
            </a:r>
            <a:endParaRPr lang="fr-CA" sz="900" dirty="0">
              <a:solidFill>
                <a:srgbClr val="000000"/>
              </a:solidFill>
              <a:latin typeface="Arial" panose="020B0604020202020204" pitchFamily="34" charset="0"/>
              <a:cs typeface="Arial" panose="020B0604020202020204" pitchFamily="34" charset="0"/>
            </a:endParaRPr>
          </a:p>
        </p:txBody>
      </p:sp>
      <p:sp>
        <p:nvSpPr>
          <p:cNvPr id="9" name="Titre 4"/>
          <p:cNvSpPr>
            <a:spLocks noGrp="1"/>
          </p:cNvSpPr>
          <p:nvPr>
            <p:ph type="title"/>
            <p:custDataLst>
              <p:tags r:id="rId5"/>
            </p:custDataLst>
          </p:nvPr>
        </p:nvSpPr>
        <p:spPr>
          <a:xfrm>
            <a:off x="558800" y="239382"/>
            <a:ext cx="8189664" cy="631545"/>
          </a:xfrm>
        </p:spPr>
        <p:txBody>
          <a:bodyPr>
            <a:normAutofit fontScale="90000"/>
          </a:bodyPr>
          <a:lstStyle/>
          <a:p>
            <a:r>
              <a:rPr lang="fr-CA" sz="2200" dirty="0" smtClean="0">
                <a:solidFill>
                  <a:srgbClr val="9BBB59"/>
                </a:solidFill>
              </a:rPr>
              <a:t>Manifestation de sentiments dépressifs en lien avec </a:t>
            </a:r>
            <a:br>
              <a:rPr lang="fr-CA" sz="2200" dirty="0" smtClean="0">
                <a:solidFill>
                  <a:srgbClr val="9BBB59"/>
                </a:solidFill>
              </a:rPr>
            </a:br>
            <a:r>
              <a:rPr lang="fr-CA" sz="2200" dirty="0" smtClean="0">
                <a:solidFill>
                  <a:srgbClr val="9BBB59"/>
                </a:solidFill>
              </a:rPr>
              <a:t>l’orientation sexuelle / identité de genre</a:t>
            </a:r>
            <a:r>
              <a:rPr lang="fr-CA" sz="2000" dirty="0" smtClean="0">
                <a:solidFill>
                  <a:srgbClr val="9BBB59"/>
                </a:solidFill>
              </a:rPr>
              <a:t/>
            </a:r>
            <a:br>
              <a:rPr lang="fr-CA" sz="2000" dirty="0" smtClean="0">
                <a:solidFill>
                  <a:srgbClr val="9BBB59"/>
                </a:solidFill>
              </a:rPr>
            </a:br>
            <a:endParaRPr lang="fr-CA" dirty="0"/>
          </a:p>
        </p:txBody>
      </p:sp>
      <p:sp>
        <p:nvSpPr>
          <p:cNvPr id="14" name="ZoneTexte 13"/>
          <p:cNvSpPr txBox="1"/>
          <p:nvPr>
            <p:custDataLst>
              <p:tags r:id="rId6"/>
            </p:custDataLst>
          </p:nvPr>
        </p:nvSpPr>
        <p:spPr>
          <a:xfrm>
            <a:off x="500202" y="6144038"/>
            <a:ext cx="7818207" cy="3693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Q84. </a:t>
            </a:r>
            <a:r>
              <a:rPr lang="fr-CA" sz="900" dirty="0">
                <a:solidFill>
                  <a:srgbClr val="595959"/>
                </a:solidFill>
                <a:latin typeface="Arial" panose="020B0604020202020204" pitchFamily="34" charset="0"/>
                <a:cs typeface="Arial" panose="020B0604020202020204" pitchFamily="34" charset="0"/>
              </a:rPr>
              <a:t>Vous arrive-t-il ou vous est-il déjà arrivé de ressentir des sentiments de désarroi, de solitude, d’isolement ou de découragement en lien avec votre orientation sexuelle/identité de genre ? </a:t>
            </a:r>
          </a:p>
        </p:txBody>
      </p:sp>
    </p:spTree>
    <p:extLst>
      <p:ext uri="{BB962C8B-B14F-4D97-AF65-F5344CB8AC3E}">
        <p14:creationId xmlns:p14="http://schemas.microsoft.com/office/powerpoint/2010/main" val="40136490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fr-CA" dirty="0" smtClean="0">
                <a:solidFill>
                  <a:srgbClr val="9BBB59"/>
                </a:solidFill>
              </a:rPr>
              <a:t>Préambule</a:t>
            </a:r>
            <a:endParaRPr lang="fr-CA" dirty="0">
              <a:solidFill>
                <a:srgbClr val="9BBB59"/>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5</a:t>
            </a:fld>
            <a:endParaRPr lang="en-CA">
              <a:solidFill>
                <a:srgbClr val="000000">
                  <a:tint val="75000"/>
                </a:srgbClr>
              </a:solidFill>
            </a:endParaRPr>
          </a:p>
        </p:txBody>
      </p:sp>
      <p:sp>
        <p:nvSpPr>
          <p:cNvPr id="7" name="Espace réservé du contenu 6"/>
          <p:cNvSpPr>
            <a:spLocks noGrp="1"/>
          </p:cNvSpPr>
          <p:nvPr>
            <p:ph type="body" sz="quarter" idx="13"/>
            <p:custDataLst>
              <p:tags r:id="rId3"/>
            </p:custDataLst>
          </p:nvPr>
        </p:nvSpPr>
        <p:spPr>
          <a:xfrm>
            <a:off x="558799" y="1518284"/>
            <a:ext cx="5311775" cy="4935052"/>
          </a:xfrm>
        </p:spPr>
        <p:txBody>
          <a:bodyPr>
            <a:normAutofit/>
          </a:bodyPr>
          <a:lstStyle/>
          <a:p>
            <a:r>
              <a:rPr lang="fr-CA" sz="1200" b="0" dirty="0">
                <a:solidFill>
                  <a:srgbClr val="7F7F7F"/>
                </a:solidFill>
              </a:rPr>
              <a:t>Nous avons considéré les répondants d’ascendance autochtone, asiatique, arabe, latino-américaine, caribéenne, afro-américaine et africaine comme des groupes d’origine ethnoculturelle « visible ». Les tailles d’échantillon de chacun de ces sous-groupes étant relativement </a:t>
            </a:r>
            <a:r>
              <a:rPr lang="fr-CA" sz="1200" b="0" dirty="0" smtClean="0">
                <a:solidFill>
                  <a:srgbClr val="7F7F7F"/>
                </a:solidFill>
              </a:rPr>
              <a:t>restreintes, </a:t>
            </a:r>
            <a:r>
              <a:rPr lang="fr-CA" sz="1200" b="0" dirty="0">
                <a:solidFill>
                  <a:srgbClr val="7F7F7F"/>
                </a:solidFill>
              </a:rPr>
              <a:t>nous les avons regroupés en deux groupes que nous comparons aux répondants de type caucasien : </a:t>
            </a:r>
            <a:r>
              <a:rPr lang="fr-CA" sz="1200" b="0" dirty="0" smtClean="0">
                <a:solidFill>
                  <a:srgbClr val="7F7F7F"/>
                </a:solidFill>
              </a:rPr>
              <a:t>les Autochtones et </a:t>
            </a:r>
            <a:r>
              <a:rPr lang="fr-CA" sz="1200" b="0" dirty="0">
                <a:solidFill>
                  <a:srgbClr val="7F7F7F"/>
                </a:solidFill>
              </a:rPr>
              <a:t>les autres groupes non </a:t>
            </a:r>
            <a:r>
              <a:rPr lang="fr-CA" sz="1200" b="0" dirty="0" smtClean="0">
                <a:solidFill>
                  <a:srgbClr val="7F7F7F"/>
                </a:solidFill>
              </a:rPr>
              <a:t>caucasiens.</a:t>
            </a:r>
            <a:endParaRPr lang="fr-CA" sz="1200" b="0" dirty="0">
              <a:solidFill>
                <a:srgbClr val="7F7F7F"/>
              </a:solidFill>
            </a:endParaRPr>
          </a:p>
          <a:p>
            <a:pPr>
              <a:spcBef>
                <a:spcPts val="1000"/>
              </a:spcBef>
            </a:pPr>
            <a:r>
              <a:rPr lang="fr-CA" sz="1200" b="0" dirty="0">
                <a:solidFill>
                  <a:srgbClr val="7F7F7F"/>
                </a:solidFill>
              </a:rPr>
              <a:t>Aucune pondération selon le critère de l’origine ethnique n’a été appliquée à l’échantillon. Comme c’est le cas dans la plupart des sondages,  les communautés culturelles, toujours plus difficiles à rejoindre, y sont quelque peu sous-représentées.</a:t>
            </a:r>
          </a:p>
          <a:p>
            <a:pPr>
              <a:spcBef>
                <a:spcPts val="1000"/>
              </a:spcBef>
            </a:pPr>
            <a:r>
              <a:rPr lang="fr-CA" sz="1200" b="0" dirty="0">
                <a:solidFill>
                  <a:srgbClr val="7F7F7F"/>
                </a:solidFill>
              </a:rPr>
              <a:t>L’échantillon compte cependant une bonne diversité d’origines ethniques, et ce, dans des proportions relativement cohérentes avec la présence des différents groupes culturels dans la population </a:t>
            </a:r>
            <a:r>
              <a:rPr lang="fr-CA" sz="1200" b="0" dirty="0" smtClean="0">
                <a:solidFill>
                  <a:srgbClr val="7F7F7F"/>
                </a:solidFill>
              </a:rPr>
              <a:t>canadienne</a:t>
            </a:r>
            <a:r>
              <a:rPr lang="fr-CA" sz="1200" b="0" dirty="0">
                <a:solidFill>
                  <a:srgbClr val="7F7F7F"/>
                </a:solidFill>
              </a:rPr>
              <a:t>.</a:t>
            </a:r>
          </a:p>
          <a:p>
            <a:pPr>
              <a:spcBef>
                <a:spcPts val="1000"/>
              </a:spcBef>
            </a:pPr>
            <a:r>
              <a:rPr lang="fr-CA" sz="1200" b="0" dirty="0">
                <a:solidFill>
                  <a:srgbClr val="7F7F7F"/>
                </a:solidFill>
              </a:rPr>
              <a:t>Comme l’analyse des premiers résultats démontrait une différence d’âge importante entre les répondants caucasiens et non caucasiens, ces derniers étant significativement plus jeunes, nous avons </a:t>
            </a:r>
            <a:r>
              <a:rPr lang="fr-CA" sz="1200" b="0" dirty="0" smtClean="0">
                <a:solidFill>
                  <a:srgbClr val="7F7F7F"/>
                </a:solidFill>
              </a:rPr>
              <a:t>décidé </a:t>
            </a:r>
            <a:r>
              <a:rPr lang="fr-CA" sz="1200" b="0" dirty="0">
                <a:solidFill>
                  <a:srgbClr val="7F7F7F"/>
                </a:solidFill>
              </a:rPr>
              <a:t>de comparer les données au sein des répondants âgés de moins de 55 ans, pour diminuer l’impact de la différence d’âge sur les résultats.</a:t>
            </a:r>
          </a:p>
          <a:p>
            <a:pPr>
              <a:spcBef>
                <a:spcPts val="1000"/>
              </a:spcBef>
            </a:pPr>
            <a:r>
              <a:rPr lang="fr-CA" sz="1200" b="0" dirty="0">
                <a:solidFill>
                  <a:srgbClr val="7F7F7F"/>
                </a:solidFill>
              </a:rPr>
              <a:t>Malgré tout, tel  qu’illustré </a:t>
            </a:r>
            <a:r>
              <a:rPr lang="fr-CA" sz="1200" b="0" dirty="0" smtClean="0">
                <a:solidFill>
                  <a:srgbClr val="7F7F7F"/>
                </a:solidFill>
              </a:rPr>
              <a:t>aux pages </a:t>
            </a:r>
            <a:r>
              <a:rPr lang="fr-CA" sz="1200" b="0" dirty="0">
                <a:solidFill>
                  <a:srgbClr val="7F7F7F"/>
                </a:solidFill>
              </a:rPr>
              <a:t>17 et </a:t>
            </a:r>
            <a:r>
              <a:rPr lang="fr-CA" sz="1200" b="0" dirty="0" smtClean="0">
                <a:solidFill>
                  <a:srgbClr val="7F7F7F"/>
                </a:solidFill>
              </a:rPr>
              <a:t>19, </a:t>
            </a:r>
            <a:r>
              <a:rPr lang="fr-CA" sz="1200" b="0" dirty="0">
                <a:solidFill>
                  <a:srgbClr val="7F7F7F"/>
                </a:solidFill>
              </a:rPr>
              <a:t>les répondants des autres groupes non caucasiens demeurent en moyenne plus jeunes que ceux des groupes autochtones et de type </a:t>
            </a:r>
            <a:r>
              <a:rPr lang="fr-CA" sz="1200" b="0" dirty="0" smtClean="0">
                <a:solidFill>
                  <a:srgbClr val="7F7F7F"/>
                </a:solidFill>
              </a:rPr>
              <a:t>caucasien </a:t>
            </a:r>
            <a:r>
              <a:rPr lang="fr-CA" sz="1200" b="0" dirty="0">
                <a:solidFill>
                  <a:srgbClr val="7F7F7F"/>
                </a:solidFill>
              </a:rPr>
              <a:t>et ont par conséquent proportionnellement moins commencé à dévoiler leur orientation sexuelle/identité de genre à leur entourage. </a:t>
            </a:r>
            <a:endParaRPr lang="fr-CA" sz="1200" b="0" dirty="0" smtClean="0"/>
          </a:p>
        </p:txBody>
      </p:sp>
      <p:sp>
        <p:nvSpPr>
          <p:cNvPr id="5" name="Espace réservé du pied de page 2"/>
          <p:cNvSpPr>
            <a:spLocks noGrp="1"/>
          </p:cNvSpPr>
          <p:nvPr>
            <p:ph type="ftr" sz="quarter" idx="11"/>
            <p:custDataLst>
              <p:tags r:id="rId4"/>
            </p:custDataLst>
          </p:nvPr>
        </p:nvSpPr>
        <p:spPr>
          <a:xfrm>
            <a:off x="558800" y="6494247"/>
            <a:ext cx="2560638" cy="238379"/>
          </a:xfrm>
        </p:spPr>
        <p:txBody>
          <a:bodyPr/>
          <a:lstStyle/>
          <a:p>
            <a:r>
              <a:rPr lang="en-CA" dirty="0" smtClean="0">
                <a:solidFill>
                  <a:srgbClr val="000000">
                    <a:tint val="75000"/>
                  </a:srgbClr>
                </a:solidFill>
              </a:rPr>
              <a:t>CROP</a:t>
            </a:r>
            <a:endParaRPr lang="en-CA" dirty="0">
              <a:solidFill>
                <a:srgbClr val="000000">
                  <a:tint val="75000"/>
                </a:srgbClr>
              </a:solidFill>
            </a:endParaRPr>
          </a:p>
        </p:txBody>
      </p:sp>
    </p:spTree>
    <p:extLst>
      <p:ext uri="{BB962C8B-B14F-4D97-AF65-F5344CB8AC3E}">
        <p14:creationId xmlns:p14="http://schemas.microsoft.com/office/powerpoint/2010/main" val="27425005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50</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4066477798"/>
              </p:ext>
            </p:extLst>
          </p:nvPr>
        </p:nvGraphicFramePr>
        <p:xfrm>
          <a:off x="539552" y="1268763"/>
          <a:ext cx="6390148" cy="4140405"/>
        </p:xfrm>
        <a:graphic>
          <a:graphicData uri="http://schemas.openxmlformats.org/drawingml/2006/table">
            <a:tbl>
              <a:tblPr firstRow="1" bandRow="1">
                <a:tableStyleId>{2D5ABB26-0587-4C30-8999-92F81FD0307C}</a:tableStyleId>
              </a:tblPr>
              <a:tblGrid>
                <a:gridCol w="3184664"/>
                <a:gridCol w="801371"/>
                <a:gridCol w="801371"/>
                <a:gridCol w="801371"/>
                <a:gridCol w="801371"/>
              </a:tblGrid>
              <a:tr h="24904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endParaRPr lang="fr-CA"/>
                    </a:p>
                  </a:txBody>
                  <a:tcPr/>
                </a:tc>
              </a:tr>
              <a:tr h="109848">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Total </a:t>
                      </a:r>
                      <a:r>
                        <a:rPr lang="en-CA" sz="1200" b="1" dirty="0" err="1" smtClean="0">
                          <a:solidFill>
                            <a:srgbClr val="9BBB59"/>
                          </a:solidFill>
                          <a:latin typeface="Arial" pitchFamily="34" charset="0"/>
                          <a:cs typeface="Arial" pitchFamily="34" charset="0"/>
                        </a:rPr>
                        <a:t>Oui</a:t>
                      </a:r>
                      <a:endParaRPr lang="en-CA" sz="1200" b="1"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fr-CA"/>
                    </a:p>
                  </a:txBody>
                  <a:tcPr/>
                </a:tc>
              </a:tr>
              <a:tr h="550246">
                <a:tc vMerge="1">
                  <a:txBody>
                    <a:bodyPr/>
                    <a:lstStyle/>
                    <a:p>
                      <a:endParaRPr lang="fr-CA"/>
                    </a:p>
                  </a:txBody>
                  <a:tcPr/>
                </a:tc>
                <a:tc vMerge="1">
                  <a:txBody>
                    <a:bodyPr/>
                    <a:lstStyle/>
                    <a:p>
                      <a:endParaRPr lang="fr-CA"/>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79128">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1659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1468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105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234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756000">
                <a:tc>
                  <a:txBody>
                    <a:bodyPr/>
                    <a:lstStyle/>
                    <a:p>
                      <a:pPr algn="l"/>
                      <a:r>
                        <a:rPr lang="fr-CA" sz="1200" b="0" dirty="0" smtClean="0">
                          <a:solidFill>
                            <a:srgbClr val="595959"/>
                          </a:solidFill>
                          <a:latin typeface="Arial Narrow" panose="020B0606020202030204" pitchFamily="34" charset="0"/>
                        </a:rPr>
                        <a:t>... d’avoir des relations sexuelles non protégées avec des gens que vous ne connaissiez pas ou peu </a:t>
                      </a:r>
                      <a:endParaRPr lang="fr-CA" sz="1200" b="0" dirty="0">
                        <a:solidFill>
                          <a:srgbClr val="000000"/>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54</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54</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61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49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756000">
                <a:tc>
                  <a:txBody>
                    <a:bodyPr/>
                    <a:lstStyle/>
                    <a:p>
                      <a:pPr algn="l"/>
                      <a:r>
                        <a:rPr lang="fr-CA" sz="1200" b="0" dirty="0" smtClean="0">
                          <a:solidFill>
                            <a:srgbClr val="595959"/>
                          </a:solidFill>
                          <a:latin typeface="Arial Narrow" panose="020B0606020202030204" pitchFamily="34" charset="0"/>
                        </a:rPr>
                        <a:t>... de consommer de l’alcool de façon excessive et répétitive </a:t>
                      </a:r>
                      <a:endParaRPr lang="fr-CA" sz="1200" b="0" dirty="0">
                        <a:solidFill>
                          <a:srgbClr val="000000"/>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62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00B0F0"/>
                          </a:solidFill>
                          <a:effectLst/>
                          <a:latin typeface="Arial Narrow" panose="020B0606020202030204" pitchFamily="34" charset="0"/>
                        </a:rPr>
                        <a:t>64</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66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48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756000">
                <a:tc>
                  <a:txBody>
                    <a:bodyPr/>
                    <a:lstStyle/>
                    <a:p>
                      <a:pPr algn="l"/>
                      <a:r>
                        <a:rPr lang="fr-CA" sz="1200" b="0" dirty="0" smtClean="0">
                          <a:solidFill>
                            <a:srgbClr val="595959"/>
                          </a:solidFill>
                          <a:latin typeface="Arial Narrow" panose="020B0606020202030204" pitchFamily="34" charset="0"/>
                        </a:rPr>
                        <a:t>... de consommer des drogues dites </a:t>
                      </a:r>
                      <a:br>
                        <a:rPr lang="fr-CA" sz="1200" b="0" dirty="0" smtClean="0">
                          <a:solidFill>
                            <a:srgbClr val="595959"/>
                          </a:solidFill>
                          <a:latin typeface="Arial Narrow" panose="020B0606020202030204" pitchFamily="34" charset="0"/>
                        </a:rPr>
                      </a:br>
                      <a:r>
                        <a:rPr lang="fr-CA" sz="1200" b="0" dirty="0" smtClean="0">
                          <a:solidFill>
                            <a:srgbClr val="595959"/>
                          </a:solidFill>
                          <a:latin typeface="Arial Narrow" panose="020B0606020202030204" pitchFamily="34" charset="0"/>
                        </a:rPr>
                        <a:t>« douces » (ex. cannabis, Ecstasy) </a:t>
                      </a:r>
                      <a:endParaRPr lang="fr-CA" sz="1200" b="0" dirty="0">
                        <a:solidFill>
                          <a:srgbClr val="000000"/>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57</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00B0F0"/>
                          </a:solidFill>
                          <a:effectLst/>
                          <a:latin typeface="Arial Narrow" panose="020B0606020202030204" pitchFamily="34" charset="0"/>
                        </a:rPr>
                        <a:t>60</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63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41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756000">
                <a:tc>
                  <a:txBody>
                    <a:bodyPr/>
                    <a:lstStyle/>
                    <a:p>
                      <a:pPr algn="l"/>
                      <a:r>
                        <a:rPr lang="fr-CA" sz="1200" b="0" dirty="0" smtClean="0">
                          <a:solidFill>
                            <a:srgbClr val="595959"/>
                          </a:solidFill>
                          <a:latin typeface="Arial Narrow" panose="020B0606020202030204" pitchFamily="34" charset="0"/>
                        </a:rPr>
                        <a:t>... de consommer des drogues dites « dures » (ex. cocaïne, héroïne, amphétamines, LSD) </a:t>
                      </a:r>
                      <a:endParaRPr lang="fr-CA" sz="1200" b="0" dirty="0">
                        <a:solidFill>
                          <a:srgbClr val="000000"/>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26</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25</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a:solidFill>
                            <a:srgbClr val="00B0F0"/>
                          </a:solidFill>
                          <a:effectLst/>
                          <a:latin typeface="Arial Narrow" panose="020B0606020202030204" pitchFamily="34" charset="0"/>
                        </a:rPr>
                        <a:t>37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18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9" name="Titre 4"/>
          <p:cNvSpPr>
            <a:spLocks noGrp="1"/>
          </p:cNvSpPr>
          <p:nvPr>
            <p:ph type="title"/>
            <p:custDataLst>
              <p:tags r:id="rId4"/>
            </p:custDataLst>
          </p:nvPr>
        </p:nvSpPr>
        <p:spPr>
          <a:xfrm>
            <a:off x="558800" y="112224"/>
            <a:ext cx="8189664" cy="870927"/>
          </a:xfrm>
        </p:spPr>
        <p:txBody>
          <a:bodyPr>
            <a:normAutofit fontScale="90000"/>
          </a:bodyPr>
          <a:lstStyle/>
          <a:p>
            <a:r>
              <a:rPr lang="fr-CA" sz="2400" dirty="0">
                <a:solidFill>
                  <a:srgbClr val="9BBB59"/>
                </a:solidFill>
              </a:rPr>
              <a:t>Proportion ayant ou ayant eu des comportements à </a:t>
            </a:r>
            <a:r>
              <a:rPr lang="fr-CA" sz="2400" dirty="0" smtClean="0">
                <a:solidFill>
                  <a:srgbClr val="9BBB59"/>
                </a:solidFill>
              </a:rPr>
              <a:t>risque</a:t>
            </a:r>
            <a:r>
              <a:rPr lang="fr-CA" sz="2000" dirty="0" smtClean="0">
                <a:solidFill>
                  <a:srgbClr val="9BBB59"/>
                </a:solidFill>
              </a:rPr>
              <a:t/>
            </a:r>
            <a:br>
              <a:rPr lang="fr-CA" sz="2000" dirty="0" smtClean="0">
                <a:solidFill>
                  <a:srgbClr val="9BBB59"/>
                </a:solidFill>
              </a:rPr>
            </a:br>
            <a:endParaRPr lang="fr-CA" dirty="0"/>
          </a:p>
        </p:txBody>
      </p:sp>
      <p:sp>
        <p:nvSpPr>
          <p:cNvPr id="8" name="ZoneTexte 7"/>
          <p:cNvSpPr txBox="1"/>
          <p:nvPr>
            <p:custDataLst>
              <p:tags r:id="rId5"/>
            </p:custDataLst>
          </p:nvPr>
        </p:nvSpPr>
        <p:spPr>
          <a:xfrm>
            <a:off x="500202" y="6272949"/>
            <a:ext cx="7818207"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Q53. </a:t>
            </a:r>
            <a:r>
              <a:rPr lang="fr-CA" sz="900" dirty="0">
                <a:solidFill>
                  <a:srgbClr val="595959"/>
                </a:solidFill>
                <a:latin typeface="Arial" panose="020B0604020202020204" pitchFamily="34" charset="0"/>
                <a:cs typeface="Arial" panose="020B0604020202020204" pitchFamily="34" charset="0"/>
              </a:rPr>
              <a:t>Vous arrive-t-il ou vous est-il déjà arrivé</a:t>
            </a:r>
            <a:r>
              <a:rPr lang="fr-CA" sz="900" dirty="0" smtClean="0">
                <a:solidFill>
                  <a:srgbClr val="595959"/>
                </a:solidFill>
                <a:latin typeface="Arial" panose="020B0604020202020204" pitchFamily="34" charset="0"/>
                <a:cs typeface="Arial" panose="020B0604020202020204" pitchFamily="34" charset="0"/>
              </a:rPr>
              <a:t>...?</a:t>
            </a:r>
            <a:endParaRPr lang="fr-CA" sz="900" dirty="0">
              <a:solidFill>
                <a:srgbClr val="595959"/>
              </a:solidFill>
              <a:latin typeface="Arial" panose="020B0604020202020204" pitchFamily="34" charset="0"/>
              <a:cs typeface="Arial" panose="020B0604020202020204" pitchFamily="34" charset="0"/>
            </a:endParaRPr>
          </a:p>
        </p:txBody>
      </p:sp>
      <p:sp>
        <p:nvSpPr>
          <p:cNvPr id="10" name="Rectangle 9"/>
          <p:cNvSpPr/>
          <p:nvPr>
            <p:custDataLst>
              <p:tags r:id="rId6"/>
            </p:custDataLst>
          </p:nvPr>
        </p:nvSpPr>
        <p:spPr>
          <a:xfrm>
            <a:off x="510159" y="749896"/>
            <a:ext cx="3038011"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a:t>
            </a:r>
            <a:r>
              <a:rPr lang="fr-CA" sz="900" dirty="0" smtClean="0">
                <a:solidFill>
                  <a:srgbClr val="9BBB59"/>
                </a:solidFill>
                <a:latin typeface="Arial" panose="020B0604020202020204" pitchFamily="34" charset="0"/>
                <a:cs typeface="Arial" panose="020B0604020202020204" pitchFamily="34" charset="0"/>
              </a:rPr>
              <a:t>ensemble des répondants de moins de 55 ans </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16365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51</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1552948787"/>
              </p:ext>
            </p:extLst>
          </p:nvPr>
        </p:nvGraphicFramePr>
        <p:xfrm>
          <a:off x="539552" y="1225719"/>
          <a:ext cx="6334696" cy="3211391"/>
        </p:xfrm>
        <a:graphic>
          <a:graphicData uri="http://schemas.openxmlformats.org/drawingml/2006/table">
            <a:tbl>
              <a:tblPr firstRow="1" bandRow="1">
                <a:tableStyleId>{2D5ABB26-0587-4C30-8999-92F81FD0307C}</a:tableStyleId>
              </a:tblPr>
              <a:tblGrid>
                <a:gridCol w="3162332"/>
                <a:gridCol w="793091"/>
                <a:gridCol w="793091"/>
                <a:gridCol w="793091"/>
                <a:gridCol w="793091"/>
              </a:tblGrid>
              <a:tr h="486162">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Origine ethnoculturelle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TlToBr w="12700" cmpd="sng">
                      <a:noFill/>
                      <a:prstDash val="solid"/>
                    </a:lnTlToBr>
                    <a:lnBlToTr w="12700" cmpd="sng">
                      <a:noFill/>
                      <a:prstDash val="solid"/>
                    </a:lnBlToTr>
                    <a:solidFill>
                      <a:srgbClr val="D7E4BD"/>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r>
              <a:tr h="51273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fr-CA"/>
                    </a:p>
                  </a:txBody>
                  <a:tcPr/>
                </a:tc>
                <a:tc>
                  <a:txBody>
                    <a:bodyPr/>
                    <a:lstStyle/>
                    <a:p>
                      <a:pPr algn="ctr" fontAlgn="b"/>
                      <a:r>
                        <a:rPr lang="fr-CA" sz="800" b="1" i="0" u="none" strike="noStrike" dirty="0" smtClean="0">
                          <a:solidFill>
                            <a:srgbClr val="595959"/>
                          </a:solidFill>
                          <a:effectLst/>
                          <a:latin typeface="Arial Narrow" panose="020B0606020202030204" pitchFamily="34" charset="0"/>
                        </a:rPr>
                        <a:t>Caucasiens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fr-CA" sz="800" b="1" i="0" u="none" strike="noStrike" dirty="0" smtClean="0">
                          <a:solidFill>
                            <a:srgbClr val="595959"/>
                          </a:solidFill>
                          <a:effectLst/>
                          <a:latin typeface="Arial Narrow" panose="020B0606020202030204" pitchFamily="34" charset="0"/>
                        </a:rPr>
                        <a:t>Autochtone</a:t>
                      </a:r>
                      <a:endParaRPr lang="fr-CA" sz="800" b="1" i="0" u="none" strike="noStrike" dirty="0">
                        <a:solidFill>
                          <a:srgbClr val="595959"/>
                        </a:solidFill>
                        <a:effectLst/>
                        <a:latin typeface="Arial Narrow" panose="020B0606020202030204" pitchFamily="34" charset="0"/>
                      </a:endParaRP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ctr" fontAlgn="b"/>
                      <a:r>
                        <a:rPr lang="fr-CA" sz="800" b="1" i="0" u="none" strike="noStrike" dirty="0">
                          <a:solidFill>
                            <a:srgbClr val="595959"/>
                          </a:solidFill>
                          <a:effectLst/>
                          <a:latin typeface="Arial Narrow" panose="020B0606020202030204" pitchFamily="34" charset="0"/>
                        </a:rPr>
                        <a:t>Autres non-caucasiens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r>
              <a:tr h="294254">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1771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1563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109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257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639412">
                <a:tc>
                  <a:txBody>
                    <a:bodyPr/>
                    <a:lstStyle/>
                    <a:p>
                      <a:pPr algn="l" fontAlgn="ctr"/>
                      <a:r>
                        <a:rPr lang="fr-CA" sz="1200" b="0" i="0" u="none" strike="noStrike" dirty="0" smtClean="0">
                          <a:solidFill>
                            <a:srgbClr val="595959"/>
                          </a:solidFill>
                          <a:effectLst/>
                          <a:latin typeface="Arial Narrow" panose="020B0606020202030204" pitchFamily="34" charset="0"/>
                        </a:rPr>
                        <a:t>1 – 2 : Malheureux (se)</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smtClean="0">
                          <a:solidFill>
                            <a:srgbClr val="595959"/>
                          </a:solidFill>
                          <a:effectLst/>
                          <a:latin typeface="Arial Narrow" panose="020B0606020202030204" pitchFamily="34" charset="0"/>
                        </a:rPr>
                        <a:t>14</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smtClean="0">
                          <a:solidFill>
                            <a:srgbClr val="595959"/>
                          </a:solidFill>
                          <a:effectLst/>
                          <a:latin typeface="Arial Narrow" panose="020B0606020202030204" pitchFamily="34" charset="0"/>
                        </a:rPr>
                        <a:t>13</a:t>
                      </a: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smtClean="0">
                          <a:solidFill>
                            <a:srgbClr val="595959"/>
                          </a:solidFill>
                          <a:effectLst/>
                          <a:latin typeface="Arial Narrow" panose="020B0606020202030204" pitchFamily="34" charset="0"/>
                        </a:rPr>
                        <a:t>6</a:t>
                      </a: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smtClean="0">
                          <a:solidFill>
                            <a:srgbClr val="595959"/>
                          </a:solidFill>
                          <a:effectLst/>
                          <a:latin typeface="Arial Narrow" panose="020B0606020202030204" pitchFamily="34" charset="0"/>
                        </a:rPr>
                        <a:t>21</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639412">
                <a:tc>
                  <a:txBody>
                    <a:bodyPr/>
                    <a:lstStyle/>
                    <a:p>
                      <a:pPr algn="l" fontAlgn="ctr"/>
                      <a:r>
                        <a:rPr lang="fr-CA" sz="1200" b="0" i="0" u="none" strike="noStrike" dirty="0" smtClean="0">
                          <a:solidFill>
                            <a:srgbClr val="595959"/>
                          </a:solidFill>
                          <a:effectLst/>
                          <a:latin typeface="Arial Narrow" panose="020B0606020202030204" pitchFamily="34" charset="0"/>
                        </a:rPr>
                        <a:t>5 – Très heureux (se)</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15</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29</a:t>
                      </a:r>
                    </a:p>
                  </a:txBody>
                  <a:tcPr marL="9525" marR="9525" marT="9525" marB="0" anchor="ctr">
                    <a:lnL w="5715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10</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r>
              <a:tr h="639412">
                <a:tc>
                  <a:txBody>
                    <a:bodyPr/>
                    <a:lstStyle/>
                    <a:p>
                      <a:pPr algn="l" fontAlgn="ctr"/>
                      <a:r>
                        <a:rPr lang="fr-CA" sz="1200" b="1" i="0" u="none" strike="noStrike" dirty="0" smtClean="0">
                          <a:solidFill>
                            <a:srgbClr val="595959"/>
                          </a:solidFill>
                          <a:effectLst/>
                          <a:latin typeface="Arial Narrow" panose="020B0606020202030204" pitchFamily="34" charset="0"/>
                        </a:rPr>
                        <a:t>Score moyen</a:t>
                      </a:r>
                      <a:endParaRPr lang="fr-CA" sz="12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1" u="none" strike="noStrike" dirty="0" smtClean="0">
                          <a:solidFill>
                            <a:srgbClr val="595959"/>
                          </a:solidFill>
                          <a:effectLst/>
                          <a:latin typeface="Arial Narrow" panose="020B0606020202030204" pitchFamily="34" charset="0"/>
                        </a:rPr>
                        <a:t>3,5</a:t>
                      </a:r>
                      <a:endParaRPr lang="fr-CA" sz="1200" b="1" i="1"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1" u="none" strike="noStrike" dirty="0" smtClean="0">
                          <a:solidFill>
                            <a:srgbClr val="595959"/>
                          </a:solidFill>
                          <a:effectLst/>
                          <a:latin typeface="Arial Narrow" panose="020B0606020202030204" pitchFamily="34" charset="0"/>
                        </a:rPr>
                        <a:t>3,5</a:t>
                      </a:r>
                      <a:endParaRPr lang="fr-CA" sz="1200" b="1" i="1"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1" i="1" u="none" strike="noStrike" kern="1200" dirty="0" smtClean="0">
                          <a:solidFill>
                            <a:srgbClr val="00B0F0"/>
                          </a:solidFill>
                          <a:effectLst/>
                          <a:latin typeface="Arial Narrow" panose="020B0606020202030204" pitchFamily="34" charset="0"/>
                          <a:ea typeface="+mn-ea"/>
                          <a:cs typeface="+mn-cs"/>
                        </a:rPr>
                        <a:t>3,8</a:t>
                      </a:r>
                      <a:endParaRPr lang="fr-CA" sz="1200" b="1" i="1"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1" i="1" u="none" strike="noStrike" kern="1200" dirty="0" smtClean="0">
                          <a:solidFill>
                            <a:srgbClr val="E31836"/>
                          </a:solidFill>
                          <a:effectLst/>
                          <a:latin typeface="Arial Narrow" panose="020B0606020202030204" pitchFamily="34" charset="0"/>
                          <a:ea typeface="+mn-ea"/>
                          <a:cs typeface="+mn-cs"/>
                        </a:rPr>
                        <a:t>3,3</a:t>
                      </a:r>
                      <a:endParaRPr lang="fr-CA" sz="1200" b="1" i="1"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1" name="Rectangle 10"/>
          <p:cNvSpPr/>
          <p:nvPr>
            <p:custDataLst>
              <p:tags r:id="rId4"/>
            </p:custDataLst>
          </p:nvPr>
        </p:nvSpPr>
        <p:spPr>
          <a:xfrm>
            <a:off x="510159" y="772914"/>
            <a:ext cx="2941831" cy="3693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répondants de moins de 55 ans </a:t>
            </a:r>
            <a:endParaRPr lang="fr-CA" sz="900" dirty="0">
              <a:solidFill>
                <a:srgbClr val="000000"/>
              </a:solidFill>
              <a:latin typeface="Arial" panose="020B0604020202020204" pitchFamily="34" charset="0"/>
              <a:cs typeface="Arial" panose="020B0604020202020204" pitchFamily="34" charset="0"/>
            </a:endParaRPr>
          </a:p>
          <a:p>
            <a:endParaRPr lang="fr-CA" sz="900" dirty="0">
              <a:solidFill>
                <a:srgbClr val="000000"/>
              </a:solidFill>
              <a:latin typeface="Arial" panose="020B0604020202020204" pitchFamily="34" charset="0"/>
              <a:cs typeface="Arial" panose="020B0604020202020204" pitchFamily="34" charset="0"/>
            </a:endParaRPr>
          </a:p>
        </p:txBody>
      </p:sp>
      <p:sp>
        <p:nvSpPr>
          <p:cNvPr id="8" name="Titre 4"/>
          <p:cNvSpPr txBox="1">
            <a:spLocks/>
          </p:cNvSpPr>
          <p:nvPr>
            <p:custDataLst>
              <p:tags r:id="rId5"/>
            </p:custDataLst>
          </p:nvPr>
        </p:nvSpPr>
        <p:spPr bwMode="auto">
          <a:xfrm>
            <a:off x="558800" y="332656"/>
            <a:ext cx="5309344" cy="63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fontScale="97500"/>
          </a:bodyPr>
          <a:lstStyle>
            <a:lvl1pPr algn="l" rtl="0" eaLnBrk="0" fontAlgn="base" hangingPunct="0">
              <a:spcBef>
                <a:spcPct val="0"/>
              </a:spcBef>
              <a:spcAft>
                <a:spcPct val="0"/>
              </a:spcAft>
              <a:defRPr b="1"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b="1">
                <a:solidFill>
                  <a:schemeClr val="tx2"/>
                </a:solidFill>
                <a:latin typeface="Arial" charset="0"/>
                <a:cs typeface="Arial" charset="0"/>
              </a:defRPr>
            </a:lvl2pPr>
            <a:lvl3pPr algn="l" rtl="0" eaLnBrk="0" fontAlgn="base" hangingPunct="0">
              <a:spcBef>
                <a:spcPct val="0"/>
              </a:spcBef>
              <a:spcAft>
                <a:spcPct val="0"/>
              </a:spcAft>
              <a:defRPr b="1">
                <a:solidFill>
                  <a:schemeClr val="tx2"/>
                </a:solidFill>
                <a:latin typeface="Arial" charset="0"/>
                <a:cs typeface="Arial" charset="0"/>
              </a:defRPr>
            </a:lvl3pPr>
            <a:lvl4pPr algn="l" rtl="0" eaLnBrk="0" fontAlgn="base" hangingPunct="0">
              <a:spcBef>
                <a:spcPct val="0"/>
              </a:spcBef>
              <a:spcAft>
                <a:spcPct val="0"/>
              </a:spcAft>
              <a:defRPr b="1">
                <a:solidFill>
                  <a:schemeClr val="tx2"/>
                </a:solidFill>
                <a:latin typeface="Arial" charset="0"/>
                <a:cs typeface="Arial" charset="0"/>
              </a:defRPr>
            </a:lvl4pPr>
            <a:lvl5pPr algn="l" rtl="0" eaLnBrk="0" fontAlgn="base" hangingPunct="0">
              <a:spcBef>
                <a:spcPct val="0"/>
              </a:spcBef>
              <a:spcAft>
                <a:spcPct val="0"/>
              </a:spcAft>
              <a:defRPr b="1">
                <a:solidFill>
                  <a:schemeClr val="tx2"/>
                </a:solidFill>
                <a:latin typeface="Arial" charset="0"/>
                <a:cs typeface="Arial" charset="0"/>
              </a:defRPr>
            </a:lvl5pPr>
            <a:lvl6pPr marL="457200" algn="l" rtl="0" fontAlgn="base">
              <a:spcBef>
                <a:spcPct val="0"/>
              </a:spcBef>
              <a:spcAft>
                <a:spcPct val="0"/>
              </a:spcAft>
              <a:defRPr b="1">
                <a:solidFill>
                  <a:schemeClr val="tx2"/>
                </a:solidFill>
                <a:latin typeface="Arial" charset="0"/>
                <a:cs typeface="Arial" charset="0"/>
              </a:defRPr>
            </a:lvl6pPr>
            <a:lvl7pPr marL="914400" algn="l" rtl="0" fontAlgn="base">
              <a:spcBef>
                <a:spcPct val="0"/>
              </a:spcBef>
              <a:spcAft>
                <a:spcPct val="0"/>
              </a:spcAft>
              <a:defRPr b="1">
                <a:solidFill>
                  <a:schemeClr val="tx2"/>
                </a:solidFill>
                <a:latin typeface="Arial" charset="0"/>
                <a:cs typeface="Arial" charset="0"/>
              </a:defRPr>
            </a:lvl7pPr>
            <a:lvl8pPr marL="1371600" algn="l" rtl="0" fontAlgn="base">
              <a:spcBef>
                <a:spcPct val="0"/>
              </a:spcBef>
              <a:spcAft>
                <a:spcPct val="0"/>
              </a:spcAft>
              <a:defRPr b="1">
                <a:solidFill>
                  <a:schemeClr val="tx2"/>
                </a:solidFill>
                <a:latin typeface="Arial" charset="0"/>
                <a:cs typeface="Arial" charset="0"/>
              </a:defRPr>
            </a:lvl8pPr>
            <a:lvl9pPr marL="1828800" algn="l" rtl="0" fontAlgn="base">
              <a:spcBef>
                <a:spcPct val="0"/>
              </a:spcBef>
              <a:spcAft>
                <a:spcPct val="0"/>
              </a:spcAft>
              <a:defRPr b="1">
                <a:solidFill>
                  <a:schemeClr val="tx2"/>
                </a:solidFill>
                <a:latin typeface="Arial" charset="0"/>
                <a:cs typeface="Arial" charset="0"/>
              </a:defRPr>
            </a:lvl9pPr>
          </a:lstStyle>
          <a:p>
            <a:r>
              <a:rPr lang="fr-CA" sz="2100" dirty="0">
                <a:solidFill>
                  <a:srgbClr val="9BBB59"/>
                </a:solidFill>
              </a:rPr>
              <a:t>Sentiment de </a:t>
            </a:r>
            <a:r>
              <a:rPr lang="fr-CA" sz="2100" dirty="0" smtClean="0">
                <a:solidFill>
                  <a:srgbClr val="9BBB59"/>
                </a:solidFill>
              </a:rPr>
              <a:t>bonheur</a:t>
            </a:r>
            <a:r>
              <a:rPr lang="fr-CA" sz="2000" dirty="0" smtClean="0">
                <a:solidFill>
                  <a:srgbClr val="9BBB59"/>
                </a:solidFill>
              </a:rPr>
              <a:t/>
            </a:r>
            <a:br>
              <a:rPr lang="fr-CA" sz="2000" dirty="0" smtClean="0">
                <a:solidFill>
                  <a:srgbClr val="9BBB59"/>
                </a:solidFill>
              </a:rPr>
            </a:br>
            <a:endParaRPr lang="fr-CA" dirty="0">
              <a:solidFill>
                <a:srgbClr val="00AFDC"/>
              </a:solidFill>
            </a:endParaRPr>
          </a:p>
        </p:txBody>
      </p:sp>
      <p:sp>
        <p:nvSpPr>
          <p:cNvPr id="9" name="ZoneTexte 8"/>
          <p:cNvSpPr txBox="1"/>
          <p:nvPr>
            <p:custDataLst>
              <p:tags r:id="rId6"/>
            </p:custDataLst>
          </p:nvPr>
        </p:nvSpPr>
        <p:spPr>
          <a:xfrm>
            <a:off x="500202" y="6258388"/>
            <a:ext cx="7818207"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Q69. </a:t>
            </a:r>
            <a:r>
              <a:rPr lang="fr-CA" sz="900" dirty="0">
                <a:solidFill>
                  <a:srgbClr val="595959"/>
                </a:solidFill>
                <a:latin typeface="Arial" panose="020B0604020202020204" pitchFamily="34" charset="0"/>
                <a:cs typeface="Arial" panose="020B0604020202020204" pitchFamily="34" charset="0"/>
              </a:rPr>
              <a:t>Sur une échelle de 1 à 5, où 1 signifie très malheureux(se) et 5, très heureux(se), dans quelle mesure vous considérez-vous heureux(se)? </a:t>
            </a:r>
          </a:p>
        </p:txBody>
      </p:sp>
    </p:spTree>
    <p:extLst>
      <p:ext uri="{BB962C8B-B14F-4D97-AF65-F5344CB8AC3E}">
        <p14:creationId xmlns:p14="http://schemas.microsoft.com/office/powerpoint/2010/main" val="380728553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texte 13"/>
          <p:cNvSpPr>
            <a:spLocks noGrp="1"/>
          </p:cNvSpPr>
          <p:nvPr>
            <p:ph type="body" sz="quarter" idx="15"/>
            <p:custDataLst>
              <p:tags r:id="rId1"/>
            </p:custDataLst>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555, RENÉ-LÉVESQUE OUEST</a:t>
            </a:r>
          </a:p>
          <a:p>
            <a:pPr lvl="1"/>
            <a:r>
              <a:rPr lang="fr-FR" dirty="0"/>
              <a:t>MONTRÉAL (QUÉBEC) H2Z 1B1</a:t>
            </a:r>
          </a:p>
          <a:p>
            <a:pPr lvl="1"/>
            <a:r>
              <a:rPr lang="fr-FR"/>
              <a:t>BUREAU 1501</a:t>
            </a:r>
            <a:endParaRPr lang="fr-FR" dirty="0" smtClean="0"/>
          </a:p>
        </p:txBody>
      </p:sp>
      <p:sp>
        <p:nvSpPr>
          <p:cNvPr id="7" name="Espace réservé du texte 13"/>
          <p:cNvSpPr>
            <a:spLocks noGrp="1"/>
          </p:cNvSpPr>
          <p:nvPr>
            <p:ph type="body" sz="quarter" idx="16"/>
            <p:custDataLst>
              <p:tags r:id="rId2"/>
            </p:custDataLst>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smtClean="0"/>
              <a:t>WWW.CROP.CA</a:t>
            </a:r>
            <a:endParaRPr lang="fr-FR" dirty="0" smtClean="0"/>
          </a:p>
        </p:txBody>
      </p:sp>
    </p:spTree>
    <p:extLst>
      <p:ext uri="{BB962C8B-B14F-4D97-AF65-F5344CB8AC3E}">
        <p14:creationId xmlns:p14="http://schemas.microsoft.com/office/powerpoint/2010/main" val="1443525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fr-CA" dirty="0" smtClean="0">
                <a:solidFill>
                  <a:srgbClr val="9BBB59"/>
                </a:solidFill>
              </a:rPr>
              <a:t>Préambule</a:t>
            </a:r>
            <a:endParaRPr lang="fr-CA" dirty="0">
              <a:solidFill>
                <a:srgbClr val="9BBB59"/>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6</a:t>
            </a:fld>
            <a:endParaRPr lang="en-CA">
              <a:solidFill>
                <a:srgbClr val="000000">
                  <a:tint val="75000"/>
                </a:srgbClr>
              </a:solidFill>
            </a:endParaRPr>
          </a:p>
        </p:txBody>
      </p:sp>
      <p:sp>
        <p:nvSpPr>
          <p:cNvPr id="7" name="Espace réservé du contenu 6"/>
          <p:cNvSpPr>
            <a:spLocks noGrp="1"/>
          </p:cNvSpPr>
          <p:nvPr>
            <p:ph type="body" sz="quarter" idx="13"/>
            <p:custDataLst>
              <p:tags r:id="rId3"/>
            </p:custDataLst>
          </p:nvPr>
        </p:nvSpPr>
        <p:spPr>
          <a:xfrm>
            <a:off x="558799" y="1518284"/>
            <a:ext cx="5311775" cy="5151075"/>
          </a:xfrm>
        </p:spPr>
        <p:txBody>
          <a:bodyPr>
            <a:normAutofit/>
          </a:bodyPr>
          <a:lstStyle/>
          <a:p>
            <a:r>
              <a:rPr lang="fr-CA" sz="1200" b="0" dirty="0">
                <a:solidFill>
                  <a:srgbClr val="7F7F7F"/>
                </a:solidFill>
              </a:rPr>
              <a:t>On observe également les différences suivantes dans la composition des trois groupes de répondants comparés dans ce rapport </a:t>
            </a:r>
            <a:r>
              <a:rPr lang="fr-CA" sz="1200" b="0" dirty="0" smtClean="0">
                <a:solidFill>
                  <a:srgbClr val="7F7F7F"/>
                </a:solidFill>
              </a:rPr>
              <a:t>(p.15 à 17), différences qui </a:t>
            </a:r>
            <a:r>
              <a:rPr lang="fr-CA" sz="1200" b="0" dirty="0">
                <a:solidFill>
                  <a:srgbClr val="7F7F7F"/>
                </a:solidFill>
              </a:rPr>
              <a:t>pourraient avoir un certain impact sur les résultats </a:t>
            </a:r>
            <a:r>
              <a:rPr lang="fr-CA" sz="1200" b="0" dirty="0" smtClean="0">
                <a:solidFill>
                  <a:srgbClr val="7F7F7F"/>
                </a:solidFill>
              </a:rPr>
              <a:t>: </a:t>
            </a:r>
            <a:endParaRPr lang="fr-CA" sz="1200" b="0" dirty="0">
              <a:solidFill>
                <a:srgbClr val="7F7F7F"/>
              </a:solidFill>
            </a:endParaRPr>
          </a:p>
          <a:p>
            <a:pPr marL="171450" indent="-171450">
              <a:spcBef>
                <a:spcPts val="600"/>
              </a:spcBef>
              <a:buClr>
                <a:srgbClr val="9BBB59"/>
              </a:buClr>
              <a:buFont typeface="Wingdings" panose="05000000000000000000" pitchFamily="2" charset="2"/>
              <a:buChar char="§"/>
            </a:pPr>
            <a:r>
              <a:rPr lang="fr-CA" sz="1200" b="0" dirty="0">
                <a:solidFill>
                  <a:srgbClr val="7F7F7F"/>
                </a:solidFill>
              </a:rPr>
              <a:t>les répondants caucasiens proviennent proportionnellement plus du Québec, les répondants autochtones, de l’Ouest, et les autres répondants non caucasiens, de l’Ontario.</a:t>
            </a:r>
          </a:p>
          <a:p>
            <a:pPr marL="171450" indent="-171450">
              <a:spcBef>
                <a:spcPts val="600"/>
              </a:spcBef>
              <a:buClr>
                <a:srgbClr val="9BBB59"/>
              </a:buClr>
              <a:buFont typeface="Wingdings" panose="05000000000000000000" pitchFamily="2" charset="2"/>
              <a:buChar char="§"/>
            </a:pPr>
            <a:r>
              <a:rPr lang="fr-CA" sz="1200" b="0" dirty="0">
                <a:solidFill>
                  <a:srgbClr val="7F7F7F"/>
                </a:solidFill>
              </a:rPr>
              <a:t>l’échantillon d’Autochtones est plus masculin que les deux </a:t>
            </a:r>
            <a:r>
              <a:rPr lang="fr-CA" sz="1200" b="0" dirty="0" smtClean="0">
                <a:solidFill>
                  <a:srgbClr val="7F7F7F"/>
                </a:solidFill>
              </a:rPr>
              <a:t>autres;</a:t>
            </a:r>
            <a:endParaRPr lang="fr-CA" sz="1200" b="0" dirty="0">
              <a:solidFill>
                <a:srgbClr val="7F7F7F"/>
              </a:solidFill>
            </a:endParaRPr>
          </a:p>
          <a:p>
            <a:pPr marL="171450" indent="-171450">
              <a:spcBef>
                <a:spcPts val="600"/>
              </a:spcBef>
              <a:buClr>
                <a:srgbClr val="9BBB59"/>
              </a:buClr>
              <a:buFont typeface="Wingdings" panose="05000000000000000000" pitchFamily="2" charset="2"/>
              <a:buChar char="§"/>
            </a:pPr>
            <a:r>
              <a:rPr lang="fr-CA" sz="1200" b="0" dirty="0">
                <a:solidFill>
                  <a:srgbClr val="7F7F7F"/>
                </a:solidFill>
              </a:rPr>
              <a:t>les échantillons de N</a:t>
            </a:r>
            <a:r>
              <a:rPr lang="fr-CA" sz="1200" b="0" dirty="0" smtClean="0">
                <a:solidFill>
                  <a:srgbClr val="7F7F7F"/>
                </a:solidFill>
              </a:rPr>
              <a:t>on-Caucasiens </a:t>
            </a:r>
            <a:r>
              <a:rPr lang="fr-CA" sz="1200" b="0" dirty="0">
                <a:solidFill>
                  <a:srgbClr val="7F7F7F"/>
                </a:solidFill>
              </a:rPr>
              <a:t>comptent proportionnellement plus de personnes bisexuelles. </a:t>
            </a:r>
            <a:endParaRPr lang="fr-CA" sz="1200" b="0" dirty="0" smtClean="0">
              <a:solidFill>
                <a:srgbClr val="7F7F7F"/>
              </a:solidFill>
            </a:endParaRPr>
          </a:p>
          <a:p>
            <a:pPr>
              <a:lnSpc>
                <a:spcPct val="95000"/>
              </a:lnSpc>
              <a:spcBef>
                <a:spcPts val="1800"/>
              </a:spcBef>
              <a:defRPr/>
            </a:pPr>
            <a:r>
              <a:rPr lang="fr-CA" sz="1400" dirty="0">
                <a:solidFill>
                  <a:schemeClr val="accent3">
                    <a:lumMod val="75000"/>
                  </a:schemeClr>
                </a:solidFill>
              </a:rPr>
              <a:t>Notes sur la lecture des résultats </a:t>
            </a:r>
          </a:p>
          <a:p>
            <a:pPr algn="just">
              <a:lnSpc>
                <a:spcPct val="95000"/>
              </a:lnSpc>
              <a:defRPr/>
            </a:pPr>
            <a:r>
              <a:rPr lang="fr-CA" sz="1200" b="0" dirty="0">
                <a:solidFill>
                  <a:srgbClr val="7F7F7F"/>
                </a:solidFill>
              </a:rPr>
              <a:t>Il est possible que la somme des résultats présentés n’égale pas toujours                   100 % puisqu’il s’agit de pourcentages arrondis.</a:t>
            </a:r>
          </a:p>
          <a:p>
            <a:pPr fontAlgn="base">
              <a:spcAft>
                <a:spcPct val="0"/>
              </a:spcAft>
              <a:defRPr/>
            </a:pPr>
            <a:r>
              <a:rPr lang="fr-CA" sz="1200" b="0" dirty="0">
                <a:solidFill>
                  <a:srgbClr val="7F7F7F"/>
                </a:solidFill>
              </a:rPr>
              <a:t>Les chiffres présentés en bleu ou rouge indiquent des différences observées entre </a:t>
            </a:r>
            <a:r>
              <a:rPr lang="fr-CA" sz="1200" b="0" dirty="0" smtClean="0">
                <a:solidFill>
                  <a:srgbClr val="7F7F7F"/>
                </a:solidFill>
              </a:rPr>
              <a:t>les </a:t>
            </a:r>
            <a:r>
              <a:rPr lang="fr-CA" sz="1200" b="0" dirty="0">
                <a:solidFill>
                  <a:srgbClr val="7F7F7F"/>
                </a:solidFill>
              </a:rPr>
              <a:t>sous-groupes </a:t>
            </a:r>
            <a:r>
              <a:rPr lang="fr-CA" sz="1200" b="0" dirty="0" smtClean="0">
                <a:solidFill>
                  <a:srgbClr val="7F7F7F"/>
                </a:solidFill>
              </a:rPr>
              <a:t>comparés : </a:t>
            </a:r>
            <a:endParaRPr lang="fr-CA" sz="1200" b="0" dirty="0">
              <a:solidFill>
                <a:srgbClr val="7F7F7F"/>
              </a:solidFill>
            </a:endParaRPr>
          </a:p>
          <a:p>
            <a:pPr marL="355600">
              <a:defRPr/>
            </a:pPr>
            <a:r>
              <a:rPr lang="en-CA" sz="1200" b="0" dirty="0">
                <a:solidFill>
                  <a:srgbClr val="7F7F7F"/>
                </a:solidFill>
              </a:rPr>
              <a:t>les </a:t>
            </a:r>
            <a:r>
              <a:rPr lang="fr-CA" sz="1200" b="0" dirty="0">
                <a:solidFill>
                  <a:srgbClr val="7F7F7F"/>
                </a:solidFill>
              </a:rPr>
              <a:t>chiffres</a:t>
            </a:r>
            <a:r>
              <a:rPr lang="fr-CA" sz="1200" b="0" dirty="0">
                <a:solidFill>
                  <a:schemeClr val="tx1">
                    <a:lumMod val="65000"/>
                    <a:lumOff val="35000"/>
                  </a:schemeClr>
                </a:solidFill>
              </a:rPr>
              <a:t> </a:t>
            </a:r>
            <a:r>
              <a:rPr lang="fr-CA" sz="1200" dirty="0">
                <a:solidFill>
                  <a:schemeClr val="tx2"/>
                </a:solidFill>
              </a:rPr>
              <a:t>en BLEU </a:t>
            </a:r>
            <a:r>
              <a:rPr lang="fr-CA" sz="1200" b="0" dirty="0">
                <a:solidFill>
                  <a:srgbClr val="7F7F7F"/>
                </a:solidFill>
              </a:rPr>
              <a:t>indiquent que le sous-groupe en question affiche un résultat significativement </a:t>
            </a:r>
            <a:r>
              <a:rPr lang="fr-CA" sz="1200" dirty="0">
                <a:solidFill>
                  <a:srgbClr val="00B0F0"/>
                </a:solidFill>
              </a:rPr>
              <a:t>supérieur </a:t>
            </a:r>
            <a:r>
              <a:rPr lang="fr-CA" sz="1200" b="0" dirty="0">
                <a:solidFill>
                  <a:srgbClr val="7F7F7F"/>
                </a:solidFill>
              </a:rPr>
              <a:t>aux autres.</a:t>
            </a:r>
          </a:p>
          <a:p>
            <a:pPr marL="355600">
              <a:defRPr/>
            </a:pPr>
            <a:r>
              <a:rPr lang="en-CA" sz="1200" b="0" dirty="0">
                <a:solidFill>
                  <a:srgbClr val="7F7F7F"/>
                </a:solidFill>
              </a:rPr>
              <a:t>les </a:t>
            </a:r>
            <a:r>
              <a:rPr lang="fr-CA" sz="1200" b="0" dirty="0">
                <a:solidFill>
                  <a:srgbClr val="7F7F7F"/>
                </a:solidFill>
              </a:rPr>
              <a:t>chiffres </a:t>
            </a:r>
            <a:r>
              <a:rPr lang="fr-CA" sz="1200" dirty="0">
                <a:solidFill>
                  <a:srgbClr val="FF0000"/>
                </a:solidFill>
              </a:rPr>
              <a:t>en ROUGE</a:t>
            </a:r>
            <a:r>
              <a:rPr lang="fr-CA" sz="1200" dirty="0">
                <a:solidFill>
                  <a:schemeClr val="tx2"/>
                </a:solidFill>
              </a:rPr>
              <a:t> </a:t>
            </a:r>
            <a:r>
              <a:rPr lang="fr-CA" sz="1200" b="0" dirty="0">
                <a:solidFill>
                  <a:srgbClr val="7F7F7F"/>
                </a:solidFill>
              </a:rPr>
              <a:t>indiquent que le sous-groupe en question affiche un résultat significativement </a:t>
            </a:r>
            <a:r>
              <a:rPr lang="fr-CA" sz="1200" dirty="0">
                <a:solidFill>
                  <a:srgbClr val="FF0000"/>
                </a:solidFill>
              </a:rPr>
              <a:t>inférieur </a:t>
            </a:r>
            <a:r>
              <a:rPr lang="fr-CA" sz="1200" b="0" dirty="0">
                <a:solidFill>
                  <a:srgbClr val="7F7F7F"/>
                </a:solidFill>
              </a:rPr>
              <a:t>aux autres.</a:t>
            </a:r>
          </a:p>
          <a:p>
            <a:pPr marL="171450" indent="-171450">
              <a:spcBef>
                <a:spcPts val="600"/>
              </a:spcBef>
              <a:buClr>
                <a:srgbClr val="9BBB59"/>
              </a:buClr>
              <a:buFont typeface="Wingdings" panose="05000000000000000000" pitchFamily="2" charset="2"/>
              <a:buChar char="§"/>
            </a:pPr>
            <a:endParaRPr lang="fr-CA" sz="1200" b="0" dirty="0">
              <a:solidFill>
                <a:srgbClr val="7F7F7F"/>
              </a:solidFill>
            </a:endParaRPr>
          </a:p>
        </p:txBody>
      </p:sp>
      <p:sp>
        <p:nvSpPr>
          <p:cNvPr id="5" name="Espace réservé du pied de page 2"/>
          <p:cNvSpPr>
            <a:spLocks noGrp="1"/>
          </p:cNvSpPr>
          <p:nvPr>
            <p:ph type="ftr" sz="quarter" idx="11"/>
            <p:custDataLst>
              <p:tags r:id="rId4"/>
            </p:custDataLst>
          </p:nvPr>
        </p:nvSpPr>
        <p:spPr>
          <a:xfrm>
            <a:off x="558800" y="6494247"/>
            <a:ext cx="2560638" cy="238379"/>
          </a:xfrm>
        </p:spPr>
        <p:txBody>
          <a:bodyPr/>
          <a:lstStyle/>
          <a:p>
            <a:r>
              <a:rPr lang="en-CA" dirty="0" smtClean="0">
                <a:solidFill>
                  <a:srgbClr val="000000">
                    <a:tint val="75000"/>
                  </a:srgbClr>
                </a:solidFill>
              </a:rPr>
              <a:t>CROP</a:t>
            </a:r>
            <a:endParaRPr lang="en-CA" dirty="0">
              <a:solidFill>
                <a:srgbClr val="000000">
                  <a:tint val="75000"/>
                </a:srgbClr>
              </a:solidFill>
            </a:endParaRPr>
          </a:p>
        </p:txBody>
      </p:sp>
    </p:spTree>
    <p:extLst>
      <p:ext uri="{BB962C8B-B14F-4D97-AF65-F5344CB8AC3E}">
        <p14:creationId xmlns:p14="http://schemas.microsoft.com/office/powerpoint/2010/main" val="13638193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558801" y="1699260"/>
            <a:ext cx="5309343" cy="2594674"/>
          </a:xfrm>
        </p:spPr>
        <p:txBody>
          <a:bodyPr/>
          <a:lstStyle/>
          <a:p>
            <a:r>
              <a:rPr lang="fr-CA" dirty="0" smtClean="0"/>
              <a:t>Grands constats</a:t>
            </a:r>
            <a:endParaRPr lang="fr-CA" dirty="0"/>
          </a:p>
        </p:txBody>
      </p:sp>
      <p:sp>
        <p:nvSpPr>
          <p:cNvPr id="3" name="Espace réservé du texte 2"/>
          <p:cNvSpPr>
            <a:spLocks noGrp="1"/>
          </p:cNvSpPr>
          <p:nvPr>
            <p:ph type="body" sz="quarter" idx="10"/>
            <p:custDataLst>
              <p:tags r:id="rId2"/>
            </p:custDataLst>
          </p:nvPr>
        </p:nvSpPr>
        <p:spPr/>
        <p:txBody>
          <a:bodyPr/>
          <a:lstStyle/>
          <a:p>
            <a:r>
              <a:rPr lang="fr-CA" i="1" dirty="0"/>
              <a:t>RAPPORT PRÉPARÉ POUR LA </a:t>
            </a:r>
            <a:r>
              <a:rPr lang="fr-CA" i="1" dirty="0" smtClean="0"/>
              <a:t>FONDATION JASMIN ROY</a:t>
            </a:r>
            <a:endParaRPr lang="fr-CA" i="1" dirty="0"/>
          </a:p>
          <a:p>
            <a:endParaRPr lang="en-CA" dirty="0"/>
          </a:p>
        </p:txBody>
      </p:sp>
    </p:spTree>
    <p:extLst>
      <p:ext uri="{BB962C8B-B14F-4D97-AF65-F5344CB8AC3E}">
        <p14:creationId xmlns:p14="http://schemas.microsoft.com/office/powerpoint/2010/main" val="11656935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fr-CA" dirty="0" smtClean="0">
                <a:solidFill>
                  <a:srgbClr val="9BBB59"/>
                </a:solidFill>
              </a:rPr>
              <a:t>Grands constats</a:t>
            </a:r>
            <a:endParaRPr lang="fr-CA" dirty="0">
              <a:solidFill>
                <a:srgbClr val="9BBB59"/>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8</a:t>
            </a:fld>
            <a:endParaRPr lang="en-CA">
              <a:solidFill>
                <a:srgbClr val="000000">
                  <a:tint val="75000"/>
                </a:srgbClr>
              </a:solidFill>
            </a:endParaRPr>
          </a:p>
        </p:txBody>
      </p:sp>
      <p:sp>
        <p:nvSpPr>
          <p:cNvPr id="7" name="Espace réservé du contenu 6"/>
          <p:cNvSpPr>
            <a:spLocks noGrp="1"/>
          </p:cNvSpPr>
          <p:nvPr>
            <p:ph type="body" sz="quarter" idx="13"/>
            <p:custDataLst>
              <p:tags r:id="rId3"/>
            </p:custDataLst>
          </p:nvPr>
        </p:nvSpPr>
        <p:spPr>
          <a:xfrm>
            <a:off x="558799" y="1485626"/>
            <a:ext cx="5311775" cy="5007059"/>
          </a:xfrm>
        </p:spPr>
        <p:txBody>
          <a:bodyPr>
            <a:normAutofit/>
          </a:bodyPr>
          <a:lstStyle/>
          <a:p>
            <a:pPr marL="228600" indent="-228600">
              <a:buClr>
                <a:srgbClr val="9BBB59"/>
              </a:buClr>
              <a:buFont typeface="Wingdings" panose="05000000000000000000" pitchFamily="2" charset="2"/>
              <a:buChar char="§"/>
            </a:pPr>
            <a:r>
              <a:rPr lang="fr-CA" sz="1200" b="0" dirty="0" smtClean="0"/>
              <a:t>Les répondants LGBT autochtones se distinguent principalement par une tendance à mieux vivre avec leur orientation sexuelle/identité de genre que la moyenne de la communauté LGBT.</a:t>
            </a:r>
          </a:p>
          <a:p>
            <a:pPr marL="719138" lvl="4" indent="-228600">
              <a:spcBef>
                <a:spcPts val="800"/>
              </a:spcBef>
              <a:buClr>
                <a:srgbClr val="9BBB59"/>
              </a:buClr>
              <a:buFont typeface="Wingdings" panose="05000000000000000000" pitchFamily="2" charset="2"/>
              <a:buChar char="ü"/>
            </a:pPr>
            <a:r>
              <a:rPr lang="fr-CA" sz="1200" dirty="0" smtClean="0">
                <a:solidFill>
                  <a:srgbClr val="7F7F7F"/>
                </a:solidFill>
              </a:rPr>
              <a:t>Les personnes LGBT autochtones tendent à ressentir une meilleure acceptation de leur orientation sexuelle/identité de genre par leur entourage, notamment dans leur cercle amis.</a:t>
            </a:r>
            <a:endParaRPr lang="fr-CA" sz="1200" dirty="0">
              <a:solidFill>
                <a:srgbClr val="7F7F7F"/>
              </a:solidFill>
            </a:endParaRPr>
          </a:p>
          <a:p>
            <a:pPr marL="719138" lvl="4" indent="-228600">
              <a:spcBef>
                <a:spcPts val="800"/>
              </a:spcBef>
              <a:buClr>
                <a:srgbClr val="9BBB59"/>
              </a:buClr>
              <a:buFont typeface="Wingdings" panose="05000000000000000000" pitchFamily="2" charset="2"/>
              <a:buChar char="ü"/>
            </a:pPr>
            <a:r>
              <a:rPr lang="fr-CA" sz="1200" dirty="0" smtClean="0">
                <a:solidFill>
                  <a:srgbClr val="7F7F7F"/>
                </a:solidFill>
              </a:rPr>
              <a:t>Ils affichent un </a:t>
            </a:r>
            <a:r>
              <a:rPr lang="fr-CA" sz="1200" dirty="0">
                <a:solidFill>
                  <a:srgbClr val="7F7F7F"/>
                </a:solidFill>
              </a:rPr>
              <a:t>sentiment d’appartenance à la communauté </a:t>
            </a:r>
            <a:r>
              <a:rPr lang="fr-CA" sz="1200" dirty="0" smtClean="0">
                <a:solidFill>
                  <a:srgbClr val="7F7F7F"/>
                </a:solidFill>
              </a:rPr>
              <a:t>LGBT un peu plus grand que les personnes LGBT de type caucasien ou d’autres groupes non caucasiens (82 % contre 68 %) et trouvent davantage que le mouvement LGBT représente bien les valeurs et besoins de l’ensemble des personnes LGBT.</a:t>
            </a:r>
          </a:p>
          <a:p>
            <a:pPr marL="719138" lvl="4" indent="-228600">
              <a:spcBef>
                <a:spcPts val="800"/>
              </a:spcBef>
              <a:buClr>
                <a:srgbClr val="9BBB59"/>
              </a:buClr>
              <a:buFont typeface="Wingdings" panose="05000000000000000000" pitchFamily="2" charset="2"/>
              <a:buChar char="ü"/>
            </a:pPr>
            <a:r>
              <a:rPr lang="fr-CA" sz="1200" dirty="0" smtClean="0">
                <a:solidFill>
                  <a:srgbClr val="7F7F7F"/>
                </a:solidFill>
              </a:rPr>
              <a:t>Ils sont proportionnellement moins nombreux à avoir vécu des sentiments de nature dépressive en lien avec </a:t>
            </a:r>
            <a:r>
              <a:rPr lang="fr-CA" sz="1200" dirty="0">
                <a:solidFill>
                  <a:srgbClr val="7F7F7F"/>
                </a:solidFill>
              </a:rPr>
              <a:t>leur orientation sexuelle/identité de </a:t>
            </a:r>
            <a:r>
              <a:rPr lang="fr-CA" sz="1200" dirty="0" smtClean="0">
                <a:solidFill>
                  <a:srgbClr val="7F7F7F"/>
                </a:solidFill>
              </a:rPr>
              <a:t>genre et se disent globalement légèrement plus heureux que la moyenne de la communauté.</a:t>
            </a:r>
          </a:p>
          <a:p>
            <a:pPr marL="228600" lvl="4" indent="-228600">
              <a:spcBef>
                <a:spcPts val="1000"/>
              </a:spcBef>
              <a:buClr>
                <a:srgbClr val="9BBB59"/>
              </a:buClr>
              <a:buFont typeface="Wingdings" panose="05000000000000000000" pitchFamily="2" charset="2"/>
              <a:buChar char="§"/>
            </a:pPr>
            <a:r>
              <a:rPr lang="fr-CA" sz="1200" dirty="0">
                <a:solidFill>
                  <a:srgbClr val="7F7F7F"/>
                </a:solidFill>
              </a:rPr>
              <a:t>Pouvoir briser l’isolement </a:t>
            </a:r>
            <a:r>
              <a:rPr lang="fr-CA" sz="1200" dirty="0" smtClean="0">
                <a:solidFill>
                  <a:srgbClr val="7F7F7F"/>
                </a:solidFill>
              </a:rPr>
              <a:t>(sentiment d’être seul à vivre cela) et </a:t>
            </a:r>
            <a:r>
              <a:rPr lang="fr-CA" sz="1200" dirty="0">
                <a:solidFill>
                  <a:srgbClr val="7F7F7F"/>
                </a:solidFill>
              </a:rPr>
              <a:t>trouver des modèles de personnes LGBT qui s’affirment semblent </a:t>
            </a:r>
            <a:r>
              <a:rPr lang="fr-CA" sz="1200" dirty="0" smtClean="0">
                <a:solidFill>
                  <a:srgbClr val="7F7F7F"/>
                </a:solidFill>
              </a:rPr>
              <a:t>toutefois des </a:t>
            </a:r>
            <a:r>
              <a:rPr lang="fr-CA" sz="1200" dirty="0">
                <a:solidFill>
                  <a:srgbClr val="7F7F7F"/>
                </a:solidFill>
              </a:rPr>
              <a:t>enjeux encore plus </a:t>
            </a:r>
            <a:r>
              <a:rPr lang="fr-CA" sz="1200" dirty="0" smtClean="0">
                <a:solidFill>
                  <a:srgbClr val="7F7F7F"/>
                </a:solidFill>
              </a:rPr>
              <a:t>importants </a:t>
            </a:r>
            <a:r>
              <a:rPr lang="fr-CA" sz="1200" dirty="0">
                <a:solidFill>
                  <a:srgbClr val="7F7F7F"/>
                </a:solidFill>
              </a:rPr>
              <a:t>aux yeux des personnes LGBT </a:t>
            </a:r>
            <a:r>
              <a:rPr lang="fr-CA" sz="1200" dirty="0" smtClean="0">
                <a:solidFill>
                  <a:srgbClr val="7F7F7F"/>
                </a:solidFill>
              </a:rPr>
              <a:t>autochtones que pour la moyenne de la communauté LGBT pendant le processus d’apprivoisement de leur orientation sexuelle/identité de genre.</a:t>
            </a:r>
          </a:p>
          <a:p>
            <a:pPr marL="228600" lvl="4" indent="-228600">
              <a:spcBef>
                <a:spcPts val="1000"/>
              </a:spcBef>
              <a:buClr>
                <a:srgbClr val="9BBB59"/>
              </a:buClr>
              <a:buFont typeface="Wingdings" panose="05000000000000000000" pitchFamily="2" charset="2"/>
              <a:buChar char="§"/>
            </a:pPr>
            <a:r>
              <a:rPr lang="fr-CA" sz="1200" dirty="0" smtClean="0">
                <a:solidFill>
                  <a:srgbClr val="7F7F7F"/>
                </a:solidFill>
              </a:rPr>
              <a:t>Ils émettent par ailleurs plus de réserves que les autres groupes LGBT quant au niveau de disposition de la société canadienne à faire des efforts pour intégrer les personnes LGBT et sont le plus favorables à la réalisation de publicités contre l’homophobie, la </a:t>
            </a:r>
            <a:r>
              <a:rPr lang="fr-CA" sz="1200" dirty="0" err="1" smtClean="0">
                <a:solidFill>
                  <a:srgbClr val="7F7F7F"/>
                </a:solidFill>
              </a:rPr>
              <a:t>biphobie</a:t>
            </a:r>
            <a:r>
              <a:rPr lang="fr-CA" sz="1200" dirty="0" smtClean="0">
                <a:solidFill>
                  <a:srgbClr val="7F7F7F"/>
                </a:solidFill>
              </a:rPr>
              <a:t> ou la </a:t>
            </a:r>
            <a:r>
              <a:rPr lang="fr-CA" sz="1200" dirty="0" err="1" smtClean="0">
                <a:solidFill>
                  <a:srgbClr val="7F7F7F"/>
                </a:solidFill>
              </a:rPr>
              <a:t>transphobie</a:t>
            </a:r>
            <a:r>
              <a:rPr lang="fr-CA" sz="1200" dirty="0" smtClean="0">
                <a:solidFill>
                  <a:srgbClr val="7F7F7F"/>
                </a:solidFill>
              </a:rPr>
              <a:t>.</a:t>
            </a:r>
            <a:endParaRPr lang="fr-CA" sz="1200" dirty="0">
              <a:solidFill>
                <a:srgbClr val="7F7F7F"/>
              </a:solidFill>
            </a:endParaRPr>
          </a:p>
          <a:p>
            <a:pPr marL="228600" lvl="4" indent="-228600">
              <a:buClr>
                <a:srgbClr val="9BBB59"/>
              </a:buClr>
              <a:buFont typeface="Wingdings" panose="05000000000000000000" pitchFamily="2" charset="2"/>
              <a:buChar char="§"/>
            </a:pPr>
            <a:endParaRPr lang="fr-CA" sz="1200" dirty="0">
              <a:solidFill>
                <a:srgbClr val="7F7F7F"/>
              </a:solidFill>
            </a:endParaRPr>
          </a:p>
        </p:txBody>
      </p:sp>
      <p:sp>
        <p:nvSpPr>
          <p:cNvPr id="5" name="Espace réservé du pied de page 2"/>
          <p:cNvSpPr>
            <a:spLocks noGrp="1"/>
          </p:cNvSpPr>
          <p:nvPr>
            <p:ph type="ftr" sz="quarter" idx="11"/>
            <p:custDataLst>
              <p:tags r:id="rId4"/>
            </p:custDataLst>
          </p:nvPr>
        </p:nvSpPr>
        <p:spPr>
          <a:xfrm>
            <a:off x="558800" y="6494247"/>
            <a:ext cx="2560638" cy="238379"/>
          </a:xfrm>
        </p:spPr>
        <p:txBody>
          <a:bodyPr/>
          <a:lstStyle/>
          <a:p>
            <a:r>
              <a:rPr lang="en-CA" dirty="0" smtClean="0">
                <a:solidFill>
                  <a:srgbClr val="000000">
                    <a:tint val="75000"/>
                  </a:srgbClr>
                </a:solidFill>
              </a:rPr>
              <a:t>CROP</a:t>
            </a:r>
            <a:endParaRPr lang="en-CA" dirty="0">
              <a:solidFill>
                <a:srgbClr val="000000">
                  <a:tint val="75000"/>
                </a:srgbClr>
              </a:solidFill>
            </a:endParaRPr>
          </a:p>
        </p:txBody>
      </p:sp>
      <p:sp>
        <p:nvSpPr>
          <p:cNvPr id="18" name="Chevron 17"/>
          <p:cNvSpPr/>
          <p:nvPr/>
        </p:nvSpPr>
        <p:spPr>
          <a:xfrm>
            <a:off x="6345709" y="1598791"/>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19" name="ZoneTexte 18"/>
          <p:cNvSpPr txBox="1"/>
          <p:nvPr/>
        </p:nvSpPr>
        <p:spPr>
          <a:xfrm>
            <a:off x="6573308" y="1567678"/>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p.47</a:t>
            </a:r>
            <a:endParaRPr lang="fr-CA" sz="1600" b="1" dirty="0">
              <a:solidFill>
                <a:srgbClr val="9BBB59"/>
              </a:solidFill>
              <a:latin typeface="Arial" panose="020B0604020202020204" pitchFamily="34" charset="0"/>
              <a:cs typeface="Arial" panose="020B0604020202020204" pitchFamily="34" charset="0"/>
            </a:endParaRPr>
          </a:p>
        </p:txBody>
      </p:sp>
      <p:sp>
        <p:nvSpPr>
          <p:cNvPr id="8" name="Chevron 7"/>
          <p:cNvSpPr/>
          <p:nvPr/>
        </p:nvSpPr>
        <p:spPr>
          <a:xfrm>
            <a:off x="6345709" y="2163969"/>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9" name="ZoneTexte 8"/>
          <p:cNvSpPr txBox="1"/>
          <p:nvPr/>
        </p:nvSpPr>
        <p:spPr>
          <a:xfrm>
            <a:off x="6573308" y="2132856"/>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p.20</a:t>
            </a:r>
            <a:endParaRPr lang="fr-CA" sz="1600" b="1" dirty="0">
              <a:solidFill>
                <a:srgbClr val="9BBB59"/>
              </a:solidFill>
              <a:latin typeface="Arial" panose="020B0604020202020204" pitchFamily="34" charset="0"/>
              <a:cs typeface="Arial" panose="020B0604020202020204" pitchFamily="34" charset="0"/>
            </a:endParaRPr>
          </a:p>
        </p:txBody>
      </p:sp>
      <p:sp>
        <p:nvSpPr>
          <p:cNvPr id="10" name="Chevron 9"/>
          <p:cNvSpPr/>
          <p:nvPr/>
        </p:nvSpPr>
        <p:spPr>
          <a:xfrm>
            <a:off x="6345709" y="3016683"/>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11" name="ZoneTexte 10"/>
          <p:cNvSpPr txBox="1"/>
          <p:nvPr/>
        </p:nvSpPr>
        <p:spPr>
          <a:xfrm>
            <a:off x="6573308" y="2985570"/>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p.44, 45</a:t>
            </a:r>
            <a:endParaRPr lang="fr-CA" sz="1600" b="1" dirty="0">
              <a:solidFill>
                <a:srgbClr val="9BBB59"/>
              </a:solidFill>
              <a:latin typeface="Arial" panose="020B0604020202020204" pitchFamily="34" charset="0"/>
              <a:cs typeface="Arial" panose="020B0604020202020204" pitchFamily="34" charset="0"/>
            </a:endParaRPr>
          </a:p>
        </p:txBody>
      </p:sp>
      <p:sp>
        <p:nvSpPr>
          <p:cNvPr id="12" name="Chevron 11"/>
          <p:cNvSpPr/>
          <p:nvPr/>
        </p:nvSpPr>
        <p:spPr>
          <a:xfrm>
            <a:off x="6345709" y="3964169"/>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13" name="ZoneTexte 12"/>
          <p:cNvSpPr txBox="1"/>
          <p:nvPr/>
        </p:nvSpPr>
        <p:spPr>
          <a:xfrm>
            <a:off x="6573308" y="3933056"/>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p.49, 51</a:t>
            </a:r>
            <a:endParaRPr lang="fr-CA" sz="1600" b="1" dirty="0">
              <a:solidFill>
                <a:srgbClr val="9BBB59"/>
              </a:solidFill>
              <a:latin typeface="Arial" panose="020B0604020202020204" pitchFamily="34" charset="0"/>
              <a:cs typeface="Arial" panose="020B0604020202020204" pitchFamily="34" charset="0"/>
            </a:endParaRPr>
          </a:p>
        </p:txBody>
      </p:sp>
      <p:sp>
        <p:nvSpPr>
          <p:cNvPr id="14" name="Chevron 13"/>
          <p:cNvSpPr/>
          <p:nvPr/>
        </p:nvSpPr>
        <p:spPr>
          <a:xfrm>
            <a:off x="6345709" y="4828265"/>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15" name="ZoneTexte 14"/>
          <p:cNvSpPr txBox="1"/>
          <p:nvPr/>
        </p:nvSpPr>
        <p:spPr>
          <a:xfrm>
            <a:off x="6573308" y="4797152"/>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p.31, 32</a:t>
            </a:r>
            <a:endParaRPr lang="fr-CA" sz="1600" b="1" dirty="0">
              <a:solidFill>
                <a:srgbClr val="9BBB59"/>
              </a:solidFill>
              <a:latin typeface="Arial" panose="020B0604020202020204" pitchFamily="34" charset="0"/>
              <a:cs typeface="Arial" panose="020B0604020202020204" pitchFamily="34" charset="0"/>
            </a:endParaRPr>
          </a:p>
        </p:txBody>
      </p:sp>
      <p:sp>
        <p:nvSpPr>
          <p:cNvPr id="16" name="Chevron 15"/>
          <p:cNvSpPr/>
          <p:nvPr/>
        </p:nvSpPr>
        <p:spPr>
          <a:xfrm>
            <a:off x="6345709" y="5908385"/>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17" name="ZoneTexte 16"/>
          <p:cNvSpPr txBox="1"/>
          <p:nvPr/>
        </p:nvSpPr>
        <p:spPr>
          <a:xfrm>
            <a:off x="6573308" y="5877272"/>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p.35, 36</a:t>
            </a:r>
            <a:endParaRPr lang="fr-CA" sz="1600" b="1" dirty="0">
              <a:solidFill>
                <a:srgbClr val="9BBB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4215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fr-CA" dirty="0" smtClean="0">
                <a:solidFill>
                  <a:srgbClr val="9BBB59"/>
                </a:solidFill>
              </a:rPr>
              <a:t>Grands constats</a:t>
            </a:r>
            <a:endParaRPr lang="fr-CA" dirty="0">
              <a:solidFill>
                <a:srgbClr val="9BBB59"/>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9</a:t>
            </a:fld>
            <a:endParaRPr lang="en-CA">
              <a:solidFill>
                <a:srgbClr val="000000">
                  <a:tint val="75000"/>
                </a:srgbClr>
              </a:solidFill>
            </a:endParaRPr>
          </a:p>
        </p:txBody>
      </p:sp>
      <p:sp>
        <p:nvSpPr>
          <p:cNvPr id="7" name="Espace réservé du contenu 6"/>
          <p:cNvSpPr>
            <a:spLocks noGrp="1"/>
          </p:cNvSpPr>
          <p:nvPr>
            <p:ph type="body" sz="quarter" idx="13"/>
            <p:custDataLst>
              <p:tags r:id="rId3"/>
            </p:custDataLst>
          </p:nvPr>
        </p:nvSpPr>
        <p:spPr/>
        <p:txBody>
          <a:bodyPr>
            <a:normAutofit/>
          </a:bodyPr>
          <a:lstStyle/>
          <a:p>
            <a:pPr marL="228600" indent="-228600">
              <a:buClr>
                <a:srgbClr val="9BBB59"/>
              </a:buClr>
              <a:buFont typeface="Wingdings" panose="05000000000000000000" pitchFamily="2" charset="2"/>
              <a:buChar char="§"/>
            </a:pPr>
            <a:r>
              <a:rPr lang="fr-CA" sz="1200" b="0" dirty="0" smtClean="0"/>
              <a:t>En ce qui concerne l’intimidation, les répondants autochtones ne sont pas plus nombreux que la moyenne </a:t>
            </a:r>
            <a:r>
              <a:rPr lang="fr-CA" sz="1200" b="0" dirty="0"/>
              <a:t>des répondants LBGT à </a:t>
            </a:r>
            <a:r>
              <a:rPr lang="fr-CA" sz="1200" b="0" dirty="0" smtClean="0"/>
              <a:t>en avoir subi, mais ils en ont subi proportionnellement plus en raison de leur apparence, et ce, davantage dans les lieux publics et dans la communauté LGBT.</a:t>
            </a:r>
          </a:p>
          <a:p>
            <a:pPr marL="228600" indent="-228600">
              <a:spcBef>
                <a:spcPts val="1000"/>
              </a:spcBef>
              <a:buClr>
                <a:srgbClr val="9BBB59"/>
              </a:buClr>
              <a:buFont typeface="Wingdings" panose="05000000000000000000" pitchFamily="2" charset="2"/>
              <a:buChar char="§"/>
            </a:pPr>
            <a:r>
              <a:rPr lang="fr-CA" sz="1200" b="0" dirty="0" smtClean="0"/>
              <a:t>À l’opposé, les personnes LGBT appartenant aux autres groupes ethnoculturels non caucasiens vivent clairement des moments plus difficiles que les autres membres de la communauté LGBT en raison de leur orientation sexuelle/identité de genre, et ce, tout particulièrement au sein de leur famille :</a:t>
            </a:r>
          </a:p>
          <a:p>
            <a:pPr marL="719138" lvl="4" indent="-228600">
              <a:spcBef>
                <a:spcPts val="800"/>
              </a:spcBef>
              <a:buClr>
                <a:srgbClr val="9BBB59"/>
              </a:buClr>
              <a:buFont typeface="Wingdings" panose="05000000000000000000" pitchFamily="2" charset="2"/>
              <a:buChar char="ü"/>
            </a:pPr>
            <a:r>
              <a:rPr lang="fr-CA" sz="1200" dirty="0">
                <a:solidFill>
                  <a:srgbClr val="7F7F7F"/>
                </a:solidFill>
              </a:rPr>
              <a:t>L</a:t>
            </a:r>
            <a:r>
              <a:rPr lang="fr-CA" sz="1200" dirty="0" smtClean="0">
                <a:solidFill>
                  <a:srgbClr val="7F7F7F"/>
                </a:solidFill>
              </a:rPr>
              <a:t>eur orientation sexuelle/identité de genre est nettement moins bien acceptée dans leur famille immédiate </a:t>
            </a:r>
            <a:r>
              <a:rPr lang="fr-CA" sz="1200" dirty="0">
                <a:solidFill>
                  <a:srgbClr val="7F7F7F"/>
                </a:solidFill>
              </a:rPr>
              <a:t>(</a:t>
            </a:r>
            <a:r>
              <a:rPr lang="fr-CA" sz="1200" dirty="0" smtClean="0">
                <a:solidFill>
                  <a:srgbClr val="7F7F7F"/>
                </a:solidFill>
              </a:rPr>
              <a:t>29 % </a:t>
            </a:r>
            <a:r>
              <a:rPr lang="fr-CA" sz="1200" dirty="0">
                <a:solidFill>
                  <a:srgbClr val="7F7F7F"/>
                </a:solidFill>
              </a:rPr>
              <a:t>plutôt mal ou très mal </a:t>
            </a:r>
            <a:r>
              <a:rPr lang="fr-CA" sz="1200" dirty="0" smtClean="0">
                <a:solidFill>
                  <a:srgbClr val="7F7F7F"/>
                </a:solidFill>
              </a:rPr>
              <a:t>acceptée contre 19 % chez les </a:t>
            </a:r>
            <a:r>
              <a:rPr lang="fr-CA" sz="1200" dirty="0">
                <a:solidFill>
                  <a:srgbClr val="7F7F7F"/>
                </a:solidFill>
              </a:rPr>
              <a:t>LGBT de type </a:t>
            </a:r>
            <a:r>
              <a:rPr lang="fr-CA" sz="1200" dirty="0" smtClean="0">
                <a:solidFill>
                  <a:srgbClr val="7F7F7F"/>
                </a:solidFill>
              </a:rPr>
              <a:t>caucasien) qui leur apporte par conséquent moins d’écoute et de soutien à ce sujet que les autres groupes LGBT;</a:t>
            </a:r>
          </a:p>
          <a:p>
            <a:pPr marL="719138" lvl="4" indent="-228600">
              <a:spcBef>
                <a:spcPts val="800"/>
              </a:spcBef>
              <a:buClr>
                <a:srgbClr val="9BBB59"/>
              </a:buClr>
              <a:buFont typeface="Wingdings" panose="05000000000000000000" pitchFamily="2" charset="2"/>
              <a:buChar char="ü"/>
            </a:pPr>
            <a:r>
              <a:rPr lang="fr-CA" sz="1200" dirty="0" smtClean="0">
                <a:solidFill>
                  <a:srgbClr val="7F7F7F"/>
                </a:solidFill>
              </a:rPr>
              <a:t>Leur famille réagit davantage par différentes formes de déni à leur </a:t>
            </a:r>
            <a:r>
              <a:rPr lang="fr-CA" sz="1200" dirty="0" err="1" smtClean="0">
                <a:solidFill>
                  <a:srgbClr val="7F7F7F"/>
                </a:solidFill>
              </a:rPr>
              <a:t>coming</a:t>
            </a:r>
            <a:r>
              <a:rPr lang="fr-CA" sz="1200" dirty="0" smtClean="0">
                <a:solidFill>
                  <a:srgbClr val="7F7F7F"/>
                </a:solidFill>
              </a:rPr>
              <a:t>-out : dans environ la moitié des cas, la famille va avoir tendance à ne pas croire, voire à ignorer cette réalité ou encore à essayer de les convaincre que ce n’est qu’une phase qui va passer (ce qui ne se produit que dans un quart à un tiers des cas chez les personnes </a:t>
            </a:r>
            <a:r>
              <a:rPr lang="fr-CA" sz="1200" dirty="0">
                <a:solidFill>
                  <a:srgbClr val="7F7F7F"/>
                </a:solidFill>
              </a:rPr>
              <a:t>LGBT de type </a:t>
            </a:r>
            <a:r>
              <a:rPr lang="fr-CA" sz="1200" dirty="0" smtClean="0">
                <a:solidFill>
                  <a:srgbClr val="7F7F7F"/>
                </a:solidFill>
              </a:rPr>
              <a:t>caucasien);</a:t>
            </a:r>
          </a:p>
          <a:p>
            <a:pPr marL="719138" lvl="4" indent="-228600">
              <a:spcBef>
                <a:spcPts val="800"/>
              </a:spcBef>
              <a:buClr>
                <a:srgbClr val="9BBB59"/>
              </a:buClr>
              <a:buFont typeface="Wingdings" panose="05000000000000000000" pitchFamily="2" charset="2"/>
              <a:buChar char="ü"/>
            </a:pPr>
            <a:r>
              <a:rPr lang="fr-CA" sz="1200" dirty="0">
                <a:solidFill>
                  <a:srgbClr val="7F7F7F"/>
                </a:solidFill>
              </a:rPr>
              <a:t>L</a:t>
            </a:r>
            <a:r>
              <a:rPr lang="fr-CA" sz="1200" dirty="0" smtClean="0">
                <a:solidFill>
                  <a:srgbClr val="7F7F7F"/>
                </a:solidFill>
              </a:rPr>
              <a:t>es </a:t>
            </a:r>
            <a:r>
              <a:rPr lang="fr-CA" sz="1200" dirty="0">
                <a:solidFill>
                  <a:srgbClr val="7F7F7F"/>
                </a:solidFill>
              </a:rPr>
              <a:t>réactions de rejet, de distance ou de changement de regard sur la personne qui </a:t>
            </a:r>
            <a:r>
              <a:rPr lang="fr-CA" sz="1200" dirty="0" smtClean="0">
                <a:solidFill>
                  <a:srgbClr val="7F7F7F"/>
                </a:solidFill>
              </a:rPr>
              <a:t>se </a:t>
            </a:r>
            <a:r>
              <a:rPr lang="fr-CA" sz="1200" dirty="0">
                <a:solidFill>
                  <a:srgbClr val="7F7F7F"/>
                </a:solidFill>
              </a:rPr>
              <a:t>dévoile sont également plus fréquentes (dans environ un tiers des cas </a:t>
            </a:r>
            <a:r>
              <a:rPr lang="fr-CA" sz="1200" dirty="0" smtClean="0">
                <a:solidFill>
                  <a:srgbClr val="7F7F7F"/>
                </a:solidFill>
              </a:rPr>
              <a:t>contre 16 % </a:t>
            </a:r>
            <a:r>
              <a:rPr lang="fr-CA" sz="1200" dirty="0">
                <a:solidFill>
                  <a:srgbClr val="7F7F7F"/>
                </a:solidFill>
              </a:rPr>
              <a:t>à </a:t>
            </a:r>
            <a:r>
              <a:rPr lang="fr-CA" sz="1200" dirty="0" smtClean="0">
                <a:solidFill>
                  <a:srgbClr val="7F7F7F"/>
                </a:solidFill>
              </a:rPr>
              <a:t>22 % </a:t>
            </a:r>
            <a:r>
              <a:rPr lang="fr-CA" sz="1200" dirty="0">
                <a:solidFill>
                  <a:srgbClr val="7F7F7F"/>
                </a:solidFill>
              </a:rPr>
              <a:t>chez les personnes LGBT de type caucasien</a:t>
            </a:r>
            <a:r>
              <a:rPr lang="fr-CA" sz="1200" dirty="0" smtClean="0">
                <a:solidFill>
                  <a:srgbClr val="7F7F7F"/>
                </a:solidFill>
              </a:rPr>
              <a:t>);</a:t>
            </a:r>
            <a:endParaRPr lang="fr-CA" sz="1200" dirty="0">
              <a:solidFill>
                <a:srgbClr val="7F7F7F"/>
              </a:solidFill>
            </a:endParaRPr>
          </a:p>
        </p:txBody>
      </p:sp>
      <p:sp>
        <p:nvSpPr>
          <p:cNvPr id="5" name="Espace réservé du pied de page 2"/>
          <p:cNvSpPr>
            <a:spLocks noGrp="1"/>
          </p:cNvSpPr>
          <p:nvPr>
            <p:ph type="ftr" sz="quarter" idx="11"/>
            <p:custDataLst>
              <p:tags r:id="rId4"/>
            </p:custDataLst>
          </p:nvPr>
        </p:nvSpPr>
        <p:spPr>
          <a:xfrm>
            <a:off x="558800" y="6494247"/>
            <a:ext cx="2560638" cy="238379"/>
          </a:xfrm>
        </p:spPr>
        <p:txBody>
          <a:bodyPr/>
          <a:lstStyle/>
          <a:p>
            <a:r>
              <a:rPr lang="en-CA" dirty="0" smtClean="0">
                <a:solidFill>
                  <a:srgbClr val="000000">
                    <a:tint val="75000"/>
                  </a:srgbClr>
                </a:solidFill>
              </a:rPr>
              <a:t>CROP</a:t>
            </a:r>
            <a:endParaRPr lang="en-CA" dirty="0">
              <a:solidFill>
                <a:srgbClr val="000000">
                  <a:tint val="75000"/>
                </a:srgbClr>
              </a:solidFill>
            </a:endParaRPr>
          </a:p>
        </p:txBody>
      </p:sp>
      <p:sp>
        <p:nvSpPr>
          <p:cNvPr id="18" name="Chevron 17"/>
          <p:cNvSpPr/>
          <p:nvPr/>
        </p:nvSpPr>
        <p:spPr>
          <a:xfrm>
            <a:off x="6372200" y="3615015"/>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19" name="ZoneTexte 18"/>
          <p:cNvSpPr txBox="1"/>
          <p:nvPr/>
        </p:nvSpPr>
        <p:spPr>
          <a:xfrm>
            <a:off x="6599799" y="3573016"/>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p.21, 22</a:t>
            </a:r>
            <a:endParaRPr lang="fr-CA" sz="1600" b="1" dirty="0">
              <a:solidFill>
                <a:srgbClr val="9BBB59"/>
              </a:solidFill>
              <a:latin typeface="Arial" panose="020B0604020202020204" pitchFamily="34" charset="0"/>
              <a:cs typeface="Arial" panose="020B0604020202020204" pitchFamily="34" charset="0"/>
            </a:endParaRPr>
          </a:p>
        </p:txBody>
      </p:sp>
      <p:sp>
        <p:nvSpPr>
          <p:cNvPr id="8" name="Chevron 7"/>
          <p:cNvSpPr/>
          <p:nvPr/>
        </p:nvSpPr>
        <p:spPr>
          <a:xfrm>
            <a:off x="6372200" y="1670799"/>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9" name="ZoneTexte 8"/>
          <p:cNvSpPr txBox="1"/>
          <p:nvPr/>
        </p:nvSpPr>
        <p:spPr>
          <a:xfrm>
            <a:off x="6599799" y="1628800"/>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p.40, 42</a:t>
            </a:r>
            <a:endParaRPr lang="fr-CA" sz="1600" b="1" dirty="0">
              <a:solidFill>
                <a:srgbClr val="9BBB59"/>
              </a:solidFill>
              <a:latin typeface="Arial" panose="020B0604020202020204" pitchFamily="34" charset="0"/>
              <a:cs typeface="Arial" panose="020B0604020202020204" pitchFamily="34" charset="0"/>
            </a:endParaRPr>
          </a:p>
        </p:txBody>
      </p:sp>
      <p:sp>
        <p:nvSpPr>
          <p:cNvPr id="10" name="Chevron 9"/>
          <p:cNvSpPr/>
          <p:nvPr/>
        </p:nvSpPr>
        <p:spPr>
          <a:xfrm>
            <a:off x="6372200" y="4767143"/>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11" name="ZoneTexte 10"/>
          <p:cNvSpPr txBox="1"/>
          <p:nvPr/>
        </p:nvSpPr>
        <p:spPr>
          <a:xfrm>
            <a:off x="6599799" y="4725144"/>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p.23</a:t>
            </a:r>
            <a:endParaRPr lang="fr-CA" sz="1600" b="1" dirty="0">
              <a:solidFill>
                <a:srgbClr val="9BBB59"/>
              </a:solidFill>
              <a:latin typeface="Arial" panose="020B0604020202020204" pitchFamily="34" charset="0"/>
              <a:cs typeface="Arial" panose="020B0604020202020204" pitchFamily="34" charset="0"/>
            </a:endParaRPr>
          </a:p>
        </p:txBody>
      </p:sp>
      <p:sp>
        <p:nvSpPr>
          <p:cNvPr id="12" name="Chevron 11"/>
          <p:cNvSpPr/>
          <p:nvPr/>
        </p:nvSpPr>
        <p:spPr>
          <a:xfrm>
            <a:off x="6372200" y="5775255"/>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13" name="ZoneTexte 12"/>
          <p:cNvSpPr txBox="1"/>
          <p:nvPr/>
        </p:nvSpPr>
        <p:spPr>
          <a:xfrm>
            <a:off x="6599799" y="5733256"/>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p.24</a:t>
            </a:r>
            <a:endParaRPr lang="fr-CA" sz="1600" b="1" dirty="0">
              <a:solidFill>
                <a:srgbClr val="9BBB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60087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6"/>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6"/>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6"/>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6"/>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6"/>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6"/>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6"/>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6"/>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6"/>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6"/>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4"/>
</p:tagLst>
</file>

<file path=ppt/tags/tag141.xml><?xml version="1.0" encoding="utf-8"?>
<p:tagLst xmlns:a="http://schemas.openxmlformats.org/drawingml/2006/main" xmlns:r="http://schemas.openxmlformats.org/officeDocument/2006/relationships" xmlns:p="http://schemas.openxmlformats.org/presentationml/2006/main">
  <p:tag name="NUM" val="6"/>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6"/>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6"/>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6"/>
</p:tagLst>
</file>

<file path=ppt/tags/tag152.xml><?xml version="1.0" encoding="utf-8"?>
<p:tagLst xmlns:a="http://schemas.openxmlformats.org/drawingml/2006/main" xmlns:r="http://schemas.openxmlformats.org/officeDocument/2006/relationships" xmlns:p="http://schemas.openxmlformats.org/presentationml/2006/main">
  <p:tag name="NUM" val="4"/>
</p:tagLst>
</file>

<file path=ppt/tags/tag153.xml><?xml version="1.0" encoding="utf-8"?>
<p:tagLst xmlns:a="http://schemas.openxmlformats.org/drawingml/2006/main" xmlns:r="http://schemas.openxmlformats.org/officeDocument/2006/relationships" xmlns:p="http://schemas.openxmlformats.org/presentationml/2006/main">
  <p:tag name="NUM" val="6"/>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6"/>
</p:tagLst>
</file>

<file path=ppt/tags/tag159.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60.xml><?xml version="1.0" encoding="utf-8"?>
<p:tagLst xmlns:a="http://schemas.openxmlformats.org/drawingml/2006/main" xmlns:r="http://schemas.openxmlformats.org/officeDocument/2006/relationships" xmlns:p="http://schemas.openxmlformats.org/presentationml/2006/main">
  <p:tag name="NUM" val="6"/>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6"/>
</p:tagLst>
</file>

<file path=ppt/tags/tag165.xml><?xml version="1.0" encoding="utf-8"?>
<p:tagLst xmlns:a="http://schemas.openxmlformats.org/drawingml/2006/main" xmlns:r="http://schemas.openxmlformats.org/officeDocument/2006/relationships" xmlns:p="http://schemas.openxmlformats.org/presentationml/2006/main">
  <p:tag name="NUM" val="6"/>
</p:tagLst>
</file>

<file path=ppt/tags/tag166.xml><?xml version="1.0" encoding="utf-8"?>
<p:tagLst xmlns:a="http://schemas.openxmlformats.org/drawingml/2006/main" xmlns:r="http://schemas.openxmlformats.org/officeDocument/2006/relationships" xmlns:p="http://schemas.openxmlformats.org/presentationml/2006/main">
  <p:tag name="NUM" val="4"/>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6"/>
</p:tagLst>
</file>

<file path=ppt/tags/tag171.xml><?xml version="1.0" encoding="utf-8"?>
<p:tagLst xmlns:a="http://schemas.openxmlformats.org/drawingml/2006/main" xmlns:r="http://schemas.openxmlformats.org/officeDocument/2006/relationships" xmlns:p="http://schemas.openxmlformats.org/presentationml/2006/main">
  <p:tag name="NUM" val="6"/>
</p:tagLst>
</file>

<file path=ppt/tags/tag172.xml><?xml version="1.0" encoding="utf-8"?>
<p:tagLst xmlns:a="http://schemas.openxmlformats.org/drawingml/2006/main" xmlns:r="http://schemas.openxmlformats.org/officeDocument/2006/relationships" xmlns:p="http://schemas.openxmlformats.org/presentationml/2006/main">
  <p:tag name="NUM" val="3"/>
</p:tagLst>
</file>

<file path=ppt/tags/tag173.xml><?xml version="1.0" encoding="utf-8"?>
<p:tagLst xmlns:a="http://schemas.openxmlformats.org/drawingml/2006/main" xmlns:r="http://schemas.openxmlformats.org/officeDocument/2006/relationships" xmlns:p="http://schemas.openxmlformats.org/presentationml/2006/main">
  <p:tag name="NUM" val="4"/>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2"/>
</p:tagLst>
</file>

<file path=ppt/tags/tag176.xml><?xml version="1.0" encoding="utf-8"?>
<p:tagLst xmlns:a="http://schemas.openxmlformats.org/drawingml/2006/main" xmlns:r="http://schemas.openxmlformats.org/officeDocument/2006/relationships" xmlns:p="http://schemas.openxmlformats.org/presentationml/2006/main">
  <p:tag name="NUM" val="6"/>
</p:tagLst>
</file>

<file path=ppt/tags/tag177.xml><?xml version="1.0" encoding="utf-8"?>
<p:tagLst xmlns:a="http://schemas.openxmlformats.org/drawingml/2006/main" xmlns:r="http://schemas.openxmlformats.org/officeDocument/2006/relationships" xmlns:p="http://schemas.openxmlformats.org/presentationml/2006/main">
  <p:tag name="NUM" val="6"/>
</p:tagLst>
</file>

<file path=ppt/tags/tag178.xml><?xml version="1.0" encoding="utf-8"?>
<p:tagLst xmlns:a="http://schemas.openxmlformats.org/drawingml/2006/main" xmlns:r="http://schemas.openxmlformats.org/officeDocument/2006/relationships" xmlns:p="http://schemas.openxmlformats.org/presentationml/2006/main">
  <p:tag name="NUM" val="4"/>
</p:tagLst>
</file>

<file path=ppt/tags/tag179.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6"/>
</p:tagLst>
</file>

<file path=ppt/tags/tag183.xml><?xml version="1.0" encoding="utf-8"?>
<p:tagLst xmlns:a="http://schemas.openxmlformats.org/drawingml/2006/main" xmlns:r="http://schemas.openxmlformats.org/officeDocument/2006/relationships" xmlns:p="http://schemas.openxmlformats.org/presentationml/2006/main">
  <p:tag name="NUM" val="4"/>
</p:tagLst>
</file>

<file path=ppt/tags/tag184.xml><?xml version="1.0" encoding="utf-8"?>
<p:tagLst xmlns:a="http://schemas.openxmlformats.org/drawingml/2006/main" xmlns:r="http://schemas.openxmlformats.org/officeDocument/2006/relationships" xmlns:p="http://schemas.openxmlformats.org/presentationml/2006/main">
  <p:tag name="NUM" val="3"/>
</p:tagLst>
</file>

<file path=ppt/tags/tag185.xml><?xml version="1.0" encoding="utf-8"?>
<p:tagLst xmlns:a="http://schemas.openxmlformats.org/drawingml/2006/main" xmlns:r="http://schemas.openxmlformats.org/officeDocument/2006/relationships" xmlns:p="http://schemas.openxmlformats.org/presentationml/2006/main">
  <p:tag name="NUM" val="6"/>
</p:tagLst>
</file>

<file path=ppt/tags/tag186.xml><?xml version="1.0" encoding="utf-8"?>
<p:tagLst xmlns:a="http://schemas.openxmlformats.org/drawingml/2006/main" xmlns:r="http://schemas.openxmlformats.org/officeDocument/2006/relationships" xmlns:p="http://schemas.openxmlformats.org/presentationml/2006/main">
  <p:tag name="NUM" val="1"/>
</p:tagLst>
</file>

<file path=ppt/tags/tag187.xml><?xml version="1.0" encoding="utf-8"?>
<p:tagLst xmlns:a="http://schemas.openxmlformats.org/drawingml/2006/main" xmlns:r="http://schemas.openxmlformats.org/officeDocument/2006/relationships" xmlns:p="http://schemas.openxmlformats.org/presentationml/2006/main">
  <p:tag name="NUM" val="2"/>
</p:tagLst>
</file>

<file path=ppt/tags/tag188.xml><?xml version="1.0" encoding="utf-8"?>
<p:tagLst xmlns:a="http://schemas.openxmlformats.org/drawingml/2006/main" xmlns:r="http://schemas.openxmlformats.org/officeDocument/2006/relationships" xmlns:p="http://schemas.openxmlformats.org/presentationml/2006/main">
  <p:tag name="NUM" val="6"/>
</p:tagLst>
</file>

<file path=ppt/tags/tag189.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190.xml><?xml version="1.0" encoding="utf-8"?>
<p:tagLst xmlns:a="http://schemas.openxmlformats.org/drawingml/2006/main" xmlns:r="http://schemas.openxmlformats.org/officeDocument/2006/relationships" xmlns:p="http://schemas.openxmlformats.org/presentationml/2006/main">
  <p:tag name="NUM" val="4"/>
</p:tagLst>
</file>

<file path=ppt/tags/tag191.xml><?xml version="1.0" encoding="utf-8"?>
<p:tagLst xmlns:a="http://schemas.openxmlformats.org/drawingml/2006/main" xmlns:r="http://schemas.openxmlformats.org/officeDocument/2006/relationships" xmlns:p="http://schemas.openxmlformats.org/presentationml/2006/main">
  <p:tag name="NUM" val="3"/>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6"/>
</p:tagLst>
</file>

<file path=ppt/tags/tag195.xml><?xml version="1.0" encoding="utf-8"?>
<p:tagLst xmlns:a="http://schemas.openxmlformats.org/drawingml/2006/main" xmlns:r="http://schemas.openxmlformats.org/officeDocument/2006/relationships" xmlns:p="http://schemas.openxmlformats.org/presentationml/2006/main">
  <p:tag name="NUM" val="3"/>
</p:tagLst>
</file>

<file path=ppt/tags/tag196.xml><?xml version="1.0" encoding="utf-8"?>
<p:tagLst xmlns:a="http://schemas.openxmlformats.org/drawingml/2006/main" xmlns:r="http://schemas.openxmlformats.org/officeDocument/2006/relationships" xmlns:p="http://schemas.openxmlformats.org/presentationml/2006/main">
  <p:tag name="NUM" val="4"/>
</p:tagLst>
</file>

<file path=ppt/tags/tag197.xml><?xml version="1.0" encoding="utf-8"?>
<p:tagLst xmlns:a="http://schemas.openxmlformats.org/drawingml/2006/main" xmlns:r="http://schemas.openxmlformats.org/officeDocument/2006/relationships" xmlns:p="http://schemas.openxmlformats.org/presentationml/2006/main">
  <p:tag name="NUM" val="6"/>
</p:tagLst>
</file>

<file path=ppt/tags/tag198.xml><?xml version="1.0" encoding="utf-8"?>
<p:tagLst xmlns:a="http://schemas.openxmlformats.org/drawingml/2006/main" xmlns:r="http://schemas.openxmlformats.org/officeDocument/2006/relationships" xmlns:p="http://schemas.openxmlformats.org/presentationml/2006/main">
  <p:tag name="NUM" val="1"/>
</p:tagLst>
</file>

<file path=ppt/tags/tag19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00.xml><?xml version="1.0" encoding="utf-8"?>
<p:tagLst xmlns:a="http://schemas.openxmlformats.org/drawingml/2006/main" xmlns:r="http://schemas.openxmlformats.org/officeDocument/2006/relationships" xmlns:p="http://schemas.openxmlformats.org/presentationml/2006/main">
  <p:tag name="NUM" val="6"/>
</p:tagLst>
</file>

<file path=ppt/tags/tag201.xml><?xml version="1.0" encoding="utf-8"?>
<p:tagLst xmlns:a="http://schemas.openxmlformats.org/drawingml/2006/main" xmlns:r="http://schemas.openxmlformats.org/officeDocument/2006/relationships" xmlns:p="http://schemas.openxmlformats.org/presentationml/2006/main">
  <p:tag name="NUM" val="3"/>
</p:tagLst>
</file>

<file path=ppt/tags/tag202.xml><?xml version="1.0" encoding="utf-8"?>
<p:tagLst xmlns:a="http://schemas.openxmlformats.org/drawingml/2006/main" xmlns:r="http://schemas.openxmlformats.org/officeDocument/2006/relationships" xmlns:p="http://schemas.openxmlformats.org/presentationml/2006/main">
  <p:tag name="NUM" val="6"/>
</p:tagLst>
</file>

<file path=ppt/tags/tag203.xml><?xml version="1.0" encoding="utf-8"?>
<p:tagLst xmlns:a="http://schemas.openxmlformats.org/drawingml/2006/main" xmlns:r="http://schemas.openxmlformats.org/officeDocument/2006/relationships" xmlns:p="http://schemas.openxmlformats.org/presentationml/2006/main">
  <p:tag name="NUM" val="4"/>
</p:tagLst>
</file>

<file path=ppt/tags/tag204.xml><?xml version="1.0" encoding="utf-8"?>
<p:tagLst xmlns:a="http://schemas.openxmlformats.org/drawingml/2006/main" xmlns:r="http://schemas.openxmlformats.org/officeDocument/2006/relationships" xmlns:p="http://schemas.openxmlformats.org/presentationml/2006/main">
  <p:tag name="NUM" val="1"/>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1"/>
</p:tagLst>
</file>

<file path=ppt/tags/tag207.xml><?xml version="1.0" encoding="utf-8"?>
<p:tagLst xmlns:a="http://schemas.openxmlformats.org/drawingml/2006/main" xmlns:r="http://schemas.openxmlformats.org/officeDocument/2006/relationships" xmlns:p="http://schemas.openxmlformats.org/presentationml/2006/main">
  <p:tag name="NUM" val="2"/>
</p:tagLst>
</file>

<file path=ppt/tags/tag208.xml><?xml version="1.0" encoding="utf-8"?>
<p:tagLst xmlns:a="http://schemas.openxmlformats.org/drawingml/2006/main" xmlns:r="http://schemas.openxmlformats.org/officeDocument/2006/relationships" xmlns:p="http://schemas.openxmlformats.org/presentationml/2006/main">
  <p:tag name="NUM" val="6"/>
</p:tagLst>
</file>

<file path=ppt/tags/tag209.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6"/>
</p:tagLst>
</file>

<file path=ppt/tags/tag211.xml><?xml version="1.0" encoding="utf-8"?>
<p:tagLst xmlns:a="http://schemas.openxmlformats.org/drawingml/2006/main" xmlns:r="http://schemas.openxmlformats.org/officeDocument/2006/relationships" xmlns:p="http://schemas.openxmlformats.org/presentationml/2006/main">
  <p:tag name="NUM" val="3"/>
</p:tagLst>
</file>

<file path=ppt/tags/tag212.xml><?xml version="1.0" encoding="utf-8"?>
<p:tagLst xmlns:a="http://schemas.openxmlformats.org/drawingml/2006/main" xmlns:r="http://schemas.openxmlformats.org/officeDocument/2006/relationships" xmlns:p="http://schemas.openxmlformats.org/presentationml/2006/main">
  <p:tag name="NUM" val="1"/>
</p:tagLst>
</file>

<file path=ppt/tags/tag213.xml><?xml version="1.0" encoding="utf-8"?>
<p:tagLst xmlns:a="http://schemas.openxmlformats.org/drawingml/2006/main" xmlns:r="http://schemas.openxmlformats.org/officeDocument/2006/relationships" xmlns:p="http://schemas.openxmlformats.org/presentationml/2006/main">
  <p:tag name="NUM" val="2"/>
</p:tagLst>
</file>

<file path=ppt/tags/tag214.xml><?xml version="1.0" encoding="utf-8"?>
<p:tagLst xmlns:a="http://schemas.openxmlformats.org/drawingml/2006/main" xmlns:r="http://schemas.openxmlformats.org/officeDocument/2006/relationships" xmlns:p="http://schemas.openxmlformats.org/presentationml/2006/main">
  <p:tag name="NUM" val="6"/>
</p:tagLst>
</file>

<file path=ppt/tags/tag215.xml><?xml version="1.0" encoding="utf-8"?>
<p:tagLst xmlns:a="http://schemas.openxmlformats.org/drawingml/2006/main" xmlns:r="http://schemas.openxmlformats.org/officeDocument/2006/relationships" xmlns:p="http://schemas.openxmlformats.org/presentationml/2006/main">
  <p:tag name="NUM" val="4"/>
</p:tagLst>
</file>

<file path=ppt/tags/tag216.xml><?xml version="1.0" encoding="utf-8"?>
<p:tagLst xmlns:a="http://schemas.openxmlformats.org/drawingml/2006/main" xmlns:r="http://schemas.openxmlformats.org/officeDocument/2006/relationships" xmlns:p="http://schemas.openxmlformats.org/presentationml/2006/main">
  <p:tag name="NUM" val="6"/>
</p:tagLst>
</file>

<file path=ppt/tags/tag217.xml><?xml version="1.0" encoding="utf-8"?>
<p:tagLst xmlns:a="http://schemas.openxmlformats.org/drawingml/2006/main" xmlns:r="http://schemas.openxmlformats.org/officeDocument/2006/relationships" xmlns:p="http://schemas.openxmlformats.org/presentationml/2006/main">
  <p:tag name="NUM" val="3"/>
</p:tagLst>
</file>

<file path=ppt/tags/tag218.xml><?xml version="1.0" encoding="utf-8"?>
<p:tagLst xmlns:a="http://schemas.openxmlformats.org/drawingml/2006/main" xmlns:r="http://schemas.openxmlformats.org/officeDocument/2006/relationships" xmlns:p="http://schemas.openxmlformats.org/presentationml/2006/main">
  <p:tag name="NUM" val="1"/>
</p:tagLst>
</file>

<file path=ppt/tags/tag219.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1"/>
</p:tagLst>
</file>

<file path=ppt/tags/tag221.xml><?xml version="1.0" encoding="utf-8"?>
<p:tagLst xmlns:a="http://schemas.openxmlformats.org/drawingml/2006/main" xmlns:r="http://schemas.openxmlformats.org/officeDocument/2006/relationships" xmlns:p="http://schemas.openxmlformats.org/presentationml/2006/main">
  <p:tag name="NUM" val="2"/>
</p:tagLst>
</file>

<file path=ppt/tags/tag222.xml><?xml version="1.0" encoding="utf-8"?>
<p:tagLst xmlns:a="http://schemas.openxmlformats.org/drawingml/2006/main" xmlns:r="http://schemas.openxmlformats.org/officeDocument/2006/relationships" xmlns:p="http://schemas.openxmlformats.org/presentationml/2006/main">
  <p:tag name="NUM" val="6"/>
</p:tagLst>
</file>

<file path=ppt/tags/tag223.xml><?xml version="1.0" encoding="utf-8"?>
<p:tagLst xmlns:a="http://schemas.openxmlformats.org/drawingml/2006/main" xmlns:r="http://schemas.openxmlformats.org/officeDocument/2006/relationships" xmlns:p="http://schemas.openxmlformats.org/presentationml/2006/main">
  <p:tag name="NUM" val="6"/>
</p:tagLst>
</file>

<file path=ppt/tags/tag224.xml><?xml version="1.0" encoding="utf-8"?>
<p:tagLst xmlns:a="http://schemas.openxmlformats.org/drawingml/2006/main" xmlns:r="http://schemas.openxmlformats.org/officeDocument/2006/relationships" xmlns:p="http://schemas.openxmlformats.org/presentationml/2006/main">
  <p:tag name="NUM" val="4"/>
</p:tagLst>
</file>

<file path=ppt/tags/tag225.xml><?xml version="1.0" encoding="utf-8"?>
<p:tagLst xmlns:a="http://schemas.openxmlformats.org/drawingml/2006/main" xmlns:r="http://schemas.openxmlformats.org/officeDocument/2006/relationships" xmlns:p="http://schemas.openxmlformats.org/presentationml/2006/main">
  <p:tag name="NUM" val="3"/>
</p:tagLst>
</file>

<file path=ppt/tags/tag226.xml><?xml version="1.0" encoding="utf-8"?>
<p:tagLst xmlns:a="http://schemas.openxmlformats.org/drawingml/2006/main" xmlns:r="http://schemas.openxmlformats.org/officeDocument/2006/relationships" xmlns:p="http://schemas.openxmlformats.org/presentationml/2006/main">
  <p:tag name="NUM" val="1"/>
</p:tagLst>
</file>

<file path=ppt/tags/tag227.xml><?xml version="1.0" encoding="utf-8"?>
<p:tagLst xmlns:a="http://schemas.openxmlformats.org/drawingml/2006/main" xmlns:r="http://schemas.openxmlformats.org/officeDocument/2006/relationships" xmlns:p="http://schemas.openxmlformats.org/presentationml/2006/main">
  <p:tag name="NUM" val="2"/>
</p:tagLst>
</file>

<file path=ppt/tags/tag228.xml><?xml version="1.0" encoding="utf-8"?>
<p:tagLst xmlns:a="http://schemas.openxmlformats.org/drawingml/2006/main" xmlns:r="http://schemas.openxmlformats.org/officeDocument/2006/relationships" xmlns:p="http://schemas.openxmlformats.org/presentationml/2006/main">
  <p:tag name="NUM" val="6"/>
</p:tagLst>
</file>

<file path=ppt/tags/tag229.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30.xml><?xml version="1.0" encoding="utf-8"?>
<p:tagLst xmlns:a="http://schemas.openxmlformats.org/drawingml/2006/main" xmlns:r="http://schemas.openxmlformats.org/officeDocument/2006/relationships" xmlns:p="http://schemas.openxmlformats.org/presentationml/2006/main">
  <p:tag name="NUM" val="4"/>
</p:tagLst>
</file>

<file path=ppt/tags/tag231.xml><?xml version="1.0" encoding="utf-8"?>
<p:tagLst xmlns:a="http://schemas.openxmlformats.org/drawingml/2006/main" xmlns:r="http://schemas.openxmlformats.org/officeDocument/2006/relationships" xmlns:p="http://schemas.openxmlformats.org/presentationml/2006/main">
  <p:tag name="NUM" val="3"/>
</p:tagLst>
</file>

<file path=ppt/tags/tag232.xml><?xml version="1.0" encoding="utf-8"?>
<p:tagLst xmlns:a="http://schemas.openxmlformats.org/drawingml/2006/main" xmlns:r="http://schemas.openxmlformats.org/officeDocument/2006/relationships" xmlns:p="http://schemas.openxmlformats.org/presentationml/2006/main">
  <p:tag name="NUM" val="1"/>
</p:tagLst>
</file>

<file path=ppt/tags/tag233.xml><?xml version="1.0" encoding="utf-8"?>
<p:tagLst xmlns:a="http://schemas.openxmlformats.org/drawingml/2006/main" xmlns:r="http://schemas.openxmlformats.org/officeDocument/2006/relationships" xmlns:p="http://schemas.openxmlformats.org/presentationml/2006/main">
  <p:tag name="NUM" val="2"/>
</p:tagLst>
</file>

<file path=ppt/tags/tag234.xml><?xml version="1.0" encoding="utf-8"?>
<p:tagLst xmlns:a="http://schemas.openxmlformats.org/drawingml/2006/main" xmlns:r="http://schemas.openxmlformats.org/officeDocument/2006/relationships" xmlns:p="http://schemas.openxmlformats.org/presentationml/2006/main">
  <p:tag name="NUM" val="6"/>
</p:tagLst>
</file>

<file path=ppt/tags/tag235.xml><?xml version="1.0" encoding="utf-8"?>
<p:tagLst xmlns:a="http://schemas.openxmlformats.org/drawingml/2006/main" xmlns:r="http://schemas.openxmlformats.org/officeDocument/2006/relationships" xmlns:p="http://schemas.openxmlformats.org/presentationml/2006/main">
  <p:tag name="NUM" val="6"/>
</p:tagLst>
</file>

<file path=ppt/tags/tag236.xml><?xml version="1.0" encoding="utf-8"?>
<p:tagLst xmlns:a="http://schemas.openxmlformats.org/drawingml/2006/main" xmlns:r="http://schemas.openxmlformats.org/officeDocument/2006/relationships" xmlns:p="http://schemas.openxmlformats.org/presentationml/2006/main">
  <p:tag name="NUM" val="3"/>
</p:tagLst>
</file>

<file path=ppt/tags/tag237.xml><?xml version="1.0" encoding="utf-8"?>
<p:tagLst xmlns:a="http://schemas.openxmlformats.org/drawingml/2006/main" xmlns:r="http://schemas.openxmlformats.org/officeDocument/2006/relationships" xmlns:p="http://schemas.openxmlformats.org/presentationml/2006/main">
  <p:tag name="NUM" val="4"/>
</p:tagLst>
</file>

<file path=ppt/tags/tag238.xml><?xml version="1.0" encoding="utf-8"?>
<p:tagLst xmlns:a="http://schemas.openxmlformats.org/drawingml/2006/main" xmlns:r="http://schemas.openxmlformats.org/officeDocument/2006/relationships" xmlns:p="http://schemas.openxmlformats.org/presentationml/2006/main">
  <p:tag name="NUM" val="1"/>
</p:tagLst>
</file>

<file path=ppt/tags/tag239.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40.xml><?xml version="1.0" encoding="utf-8"?>
<p:tagLst xmlns:a="http://schemas.openxmlformats.org/drawingml/2006/main" xmlns:r="http://schemas.openxmlformats.org/officeDocument/2006/relationships" xmlns:p="http://schemas.openxmlformats.org/presentationml/2006/main">
  <p:tag name="NUM" val="6"/>
</p:tagLst>
</file>

<file path=ppt/tags/tag241.xml><?xml version="1.0" encoding="utf-8"?>
<p:tagLst xmlns:a="http://schemas.openxmlformats.org/drawingml/2006/main" xmlns:r="http://schemas.openxmlformats.org/officeDocument/2006/relationships" xmlns:p="http://schemas.openxmlformats.org/presentationml/2006/main">
  <p:tag name="NUM" val="3"/>
</p:tagLst>
</file>

<file path=ppt/tags/tag242.xml><?xml version="1.0" encoding="utf-8"?>
<p:tagLst xmlns:a="http://schemas.openxmlformats.org/drawingml/2006/main" xmlns:r="http://schemas.openxmlformats.org/officeDocument/2006/relationships" xmlns:p="http://schemas.openxmlformats.org/presentationml/2006/main">
  <p:tag name="NUM" val="4"/>
</p:tagLst>
</file>

<file path=ppt/tags/tag243.xml><?xml version="1.0" encoding="utf-8"?>
<p:tagLst xmlns:a="http://schemas.openxmlformats.org/drawingml/2006/main" xmlns:r="http://schemas.openxmlformats.org/officeDocument/2006/relationships" xmlns:p="http://schemas.openxmlformats.org/presentationml/2006/main">
  <p:tag name="NUM" val="6"/>
</p:tagLst>
</file>

<file path=ppt/tags/tag244.xml><?xml version="1.0" encoding="utf-8"?>
<p:tagLst xmlns:a="http://schemas.openxmlformats.org/drawingml/2006/main" xmlns:r="http://schemas.openxmlformats.org/officeDocument/2006/relationships" xmlns:p="http://schemas.openxmlformats.org/presentationml/2006/main">
  <p:tag name="NUM" val="1"/>
</p:tagLst>
</file>

<file path=ppt/tags/tag245.xml><?xml version="1.0" encoding="utf-8"?>
<p:tagLst xmlns:a="http://schemas.openxmlformats.org/drawingml/2006/main" xmlns:r="http://schemas.openxmlformats.org/officeDocument/2006/relationships" xmlns:p="http://schemas.openxmlformats.org/presentationml/2006/main">
  <p:tag name="NUM" val="2"/>
</p:tagLst>
</file>

<file path=ppt/tags/tag246.xml><?xml version="1.0" encoding="utf-8"?>
<p:tagLst xmlns:a="http://schemas.openxmlformats.org/drawingml/2006/main" xmlns:r="http://schemas.openxmlformats.org/officeDocument/2006/relationships" xmlns:p="http://schemas.openxmlformats.org/presentationml/2006/main">
  <p:tag name="NUM" val="6"/>
</p:tagLst>
</file>

<file path=ppt/tags/tag247.xml><?xml version="1.0" encoding="utf-8"?>
<p:tagLst xmlns:a="http://schemas.openxmlformats.org/drawingml/2006/main" xmlns:r="http://schemas.openxmlformats.org/officeDocument/2006/relationships" xmlns:p="http://schemas.openxmlformats.org/presentationml/2006/main">
  <p:tag name="NUM" val="6"/>
</p:tagLst>
</file>

<file path=ppt/tags/tag248.xml><?xml version="1.0" encoding="utf-8"?>
<p:tagLst xmlns:a="http://schemas.openxmlformats.org/drawingml/2006/main" xmlns:r="http://schemas.openxmlformats.org/officeDocument/2006/relationships" xmlns:p="http://schemas.openxmlformats.org/presentationml/2006/main">
  <p:tag name="NUM" val="3"/>
</p:tagLst>
</file>

<file path=ppt/tags/tag249.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50.xml><?xml version="1.0" encoding="utf-8"?>
<p:tagLst xmlns:a="http://schemas.openxmlformats.org/drawingml/2006/main" xmlns:r="http://schemas.openxmlformats.org/officeDocument/2006/relationships" xmlns:p="http://schemas.openxmlformats.org/presentationml/2006/main">
  <p:tag name="NUM" val="1"/>
</p:tagLst>
</file>

<file path=ppt/tags/tag251.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6"/>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6"/>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6"/>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6"/>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6"/>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6"/>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2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24769</TotalTime>
  <Words>6615</Words>
  <Application>Microsoft Macintosh PowerPoint</Application>
  <PresentationFormat>Présentation à l'écran (4:3)</PresentationFormat>
  <Paragraphs>1911</Paragraphs>
  <Slides>52</Slides>
  <Notes>1</Notes>
  <HiddenSlides>0</HiddenSlides>
  <MMClips>0</MMClips>
  <ScaleCrop>false</ScaleCrop>
  <HeadingPairs>
    <vt:vector size="4" baseType="variant">
      <vt:variant>
        <vt:lpstr>Thème</vt:lpstr>
      </vt:variant>
      <vt:variant>
        <vt:i4>6</vt:i4>
      </vt:variant>
      <vt:variant>
        <vt:lpstr>Titres des diapositives</vt:lpstr>
      </vt:variant>
      <vt:variant>
        <vt:i4>52</vt:i4>
      </vt:variant>
    </vt:vector>
  </HeadingPairs>
  <TitlesOfParts>
    <vt:vector size="58" baseType="lpstr">
      <vt:lpstr>2_Thème Office</vt:lpstr>
      <vt:lpstr>3_Thème Office</vt:lpstr>
      <vt:lpstr>4_Thème Office</vt:lpstr>
      <vt:lpstr>5_Thème Office</vt:lpstr>
      <vt:lpstr>6_Thème Office</vt:lpstr>
      <vt:lpstr>Thème Office</vt:lpstr>
      <vt:lpstr>Présentation PowerPoint</vt:lpstr>
      <vt:lpstr>TABLE DES MATIÈRES</vt:lpstr>
      <vt:lpstr>Préambule</vt:lpstr>
      <vt:lpstr>Préambule</vt:lpstr>
      <vt:lpstr>Préambule</vt:lpstr>
      <vt:lpstr>Préambule</vt:lpstr>
      <vt:lpstr>Présentation PowerPoint</vt:lpstr>
      <vt:lpstr>Grands constats</vt:lpstr>
      <vt:lpstr>Grands constats</vt:lpstr>
      <vt:lpstr>Grands constats</vt:lpstr>
      <vt:lpstr>Grands constats</vt:lpstr>
      <vt:lpstr>Présentation PowerPoint</vt:lpstr>
      <vt:lpstr>Présentation PowerPoint</vt:lpstr>
      <vt:lpstr>Distribution de l’échantillon selon l’origine </vt:lpstr>
      <vt:lpstr>Distribution de l’échantillon par identité de genre selon l’origine </vt:lpstr>
      <vt:lpstr>Distribution de l’échantillon par orientation sexuelle selon l’origine </vt:lpstr>
      <vt:lpstr>Distribution de l’échantillon par âge et région selon l’origine</vt:lpstr>
      <vt:lpstr>Présentation PowerPoint</vt:lpstr>
      <vt:lpstr>Dévoilement de l’identité de genre / orientation sexuelle à l’entourage </vt:lpstr>
      <vt:lpstr>Niveau d’acceptation par l’entourage </vt:lpstr>
      <vt:lpstr>Niveau d’acceptation par l’entourage (suite)  </vt:lpstr>
      <vt:lpstr>Niveau d’écoute et de soutien obtenu dans la famille </vt:lpstr>
      <vt:lpstr>Réactions de la famille au coming-out</vt:lpstr>
      <vt:lpstr>Impact du coming-out sur la relation familiale</vt:lpstr>
      <vt:lpstr>Réactions des amis au coming-out </vt:lpstr>
      <vt:lpstr>Réactions des amis au coming-out </vt:lpstr>
      <vt:lpstr>Réactions du milieu de travail au coming-out </vt:lpstr>
      <vt:lpstr>Réactions du milieu d’études au coming-out </vt:lpstr>
      <vt:lpstr>Fréquence à laquelle des malaises sont ressentis dans l’entourage</vt:lpstr>
      <vt:lpstr>Sources de support les plus bénéfiques </vt:lpstr>
      <vt:lpstr>Aspects les plus bénéfiques dans le support obtenu </vt:lpstr>
      <vt:lpstr>Besoins en ressources</vt:lpstr>
      <vt:lpstr>Besoins en ressources (suite)  </vt:lpstr>
      <vt:lpstr>Présentation PowerPoint</vt:lpstr>
      <vt:lpstr>Perception de la disposition de la société canadienne à faire des efforts pour intégrer les personnes LGBT </vt:lpstr>
      <vt:lpstr>Interventions qu’il serait le plus utile à renforcer pour favoriser le bien-être et l’intégration des personnes LGBT dans la société canadienne actuelle </vt:lpstr>
      <vt:lpstr>Présentation PowerPoint</vt:lpstr>
      <vt:lpstr>Sentiment d’avoir vécu de la discrimination </vt:lpstr>
      <vt:lpstr>Contexte et type de discrimination subi </vt:lpstr>
      <vt:lpstr>Présentation PowerPoint</vt:lpstr>
      <vt:lpstr>Milieu où l’intimidation en lien avec l’orientation sexuelle ou l’identité de genre a été vécue </vt:lpstr>
      <vt:lpstr>Milieu où l’intimidation a été vécue pour une raison autre que l’orientation sexuelle ou l’identité de genre </vt:lpstr>
      <vt:lpstr>Présentation PowerPoint</vt:lpstr>
      <vt:lpstr>Sentiment d’appartenance au milieu LGBT</vt:lpstr>
      <vt:lpstr>Capacité des mouvements LGBT à véhiculer  les valeurs de tous</vt:lpstr>
      <vt:lpstr>Présentation PowerPoint</vt:lpstr>
      <vt:lpstr>Présentation PowerPoint</vt:lpstr>
      <vt:lpstr>Impact de l’orientation sexuelle / identité de genre sur la qualité de vie</vt:lpstr>
      <vt:lpstr>Manifestation de sentiments dépressifs en lien avec  l’orientation sexuelle / identité de genre </vt:lpstr>
      <vt:lpstr>Proportion ayant ou ayant eu des comportements à risque </vt:lpstr>
      <vt:lpstr>Présentation PowerPoint</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Bouchart d’Orval</dc:creator>
  <cp:lastModifiedBy>Allain Basque</cp:lastModifiedBy>
  <cp:revision>1707</cp:revision>
  <cp:lastPrinted>2017-07-27T22:25:32Z</cp:lastPrinted>
  <dcterms:created xsi:type="dcterms:W3CDTF">2011-04-13T12:46:45Z</dcterms:created>
  <dcterms:modified xsi:type="dcterms:W3CDTF">2017-08-04T18:59:58Z</dcterms:modified>
</cp:coreProperties>
</file>