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76" r:id="rId2"/>
    <p:sldMasterId id="2147483918" r:id="rId3"/>
    <p:sldMasterId id="2147484111" r:id="rId4"/>
    <p:sldMasterId id="2147484152" r:id="rId5"/>
    <p:sldMasterId id="2147484189" r:id="rId6"/>
  </p:sldMasterIdLst>
  <p:notesMasterIdLst>
    <p:notesMasterId r:id="rId59"/>
  </p:notesMasterIdLst>
  <p:handoutMasterIdLst>
    <p:handoutMasterId r:id="rId60"/>
  </p:handoutMasterIdLst>
  <p:sldIdLst>
    <p:sldId id="596" r:id="rId7"/>
    <p:sldId id="1006" r:id="rId8"/>
    <p:sldId id="1008" r:id="rId9"/>
    <p:sldId id="1009" r:id="rId10"/>
    <p:sldId id="1010" r:id="rId11"/>
    <p:sldId id="1011" r:id="rId12"/>
    <p:sldId id="1012" r:id="rId13"/>
    <p:sldId id="1013" r:id="rId14"/>
    <p:sldId id="1014" r:id="rId15"/>
    <p:sldId id="1015" r:id="rId16"/>
    <p:sldId id="1016" r:id="rId17"/>
    <p:sldId id="957" r:id="rId18"/>
    <p:sldId id="1000" r:id="rId19"/>
    <p:sldId id="997" r:id="rId20"/>
    <p:sldId id="959" r:id="rId21"/>
    <p:sldId id="960" r:id="rId22"/>
    <p:sldId id="961" r:id="rId23"/>
    <p:sldId id="1001" r:id="rId24"/>
    <p:sldId id="962" r:id="rId25"/>
    <p:sldId id="963" r:id="rId26"/>
    <p:sldId id="964" r:id="rId27"/>
    <p:sldId id="966" r:id="rId28"/>
    <p:sldId id="967" r:id="rId29"/>
    <p:sldId id="968" r:id="rId30"/>
    <p:sldId id="969" r:id="rId31"/>
    <p:sldId id="970" r:id="rId32"/>
    <p:sldId id="971" r:id="rId33"/>
    <p:sldId id="972" r:id="rId34"/>
    <p:sldId id="999" r:id="rId35"/>
    <p:sldId id="973" r:id="rId36"/>
    <p:sldId id="974" r:id="rId37"/>
    <p:sldId id="975" r:id="rId38"/>
    <p:sldId id="976" r:id="rId39"/>
    <p:sldId id="1002" r:id="rId40"/>
    <p:sldId id="977" r:id="rId41"/>
    <p:sldId id="980" r:id="rId42"/>
    <p:sldId id="1004" r:id="rId43"/>
    <p:sldId id="978" r:id="rId44"/>
    <p:sldId id="979" r:id="rId45"/>
    <p:sldId id="984" r:id="rId46"/>
    <p:sldId id="985" r:id="rId47"/>
    <p:sldId id="986" r:id="rId48"/>
    <p:sldId id="1003" r:id="rId49"/>
    <p:sldId id="993" r:id="rId50"/>
    <p:sldId id="981" r:id="rId51"/>
    <p:sldId id="1005" r:id="rId52"/>
    <p:sldId id="982" r:id="rId53"/>
    <p:sldId id="988" r:id="rId54"/>
    <p:sldId id="983" r:id="rId55"/>
    <p:sldId id="987" r:id="rId56"/>
    <p:sldId id="989" r:id="rId57"/>
    <p:sldId id="289" r:id="rId58"/>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C3D69B"/>
    <a:srgbClr val="9BBB59"/>
    <a:srgbClr val="77933C"/>
    <a:srgbClr val="EFF6C6"/>
    <a:srgbClr val="5A5A5A"/>
    <a:srgbClr val="7F7F7F"/>
    <a:srgbClr val="A6A6A6"/>
    <a:srgbClr val="EFF4E4"/>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456" autoAdjust="0"/>
    <p:restoredTop sz="99882" autoAdjust="0"/>
  </p:normalViewPr>
  <p:slideViewPr>
    <p:cSldViewPr>
      <p:cViewPr varScale="1">
        <p:scale>
          <a:sx n="83" d="100"/>
          <a:sy n="83" d="100"/>
        </p:scale>
        <p:origin x="-2512" y="-104"/>
      </p:cViewPr>
      <p:guideLst>
        <p:guide orient="horz" pos="1888"/>
        <p:guide pos="5148"/>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14748"/>
    </p:cViewPr>
  </p:sorterViewPr>
  <p:notesViewPr>
    <p:cSldViewPr>
      <p:cViewPr varScale="1">
        <p:scale>
          <a:sx n="66" d="100"/>
          <a:sy n="66" d="100"/>
        </p:scale>
        <p:origin x="-327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notesMaster" Target="notesMasters/notesMaster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Fréquentation totale</c:v>
                </c:pt>
              </c:strCache>
            </c:strRef>
          </c:tx>
          <c:spPr>
            <a:solidFill>
              <a:schemeClr val="accent3">
                <a:lumMod val="75000"/>
              </a:schemeClr>
            </a:solidFill>
          </c:spPr>
          <c:invertIfNegative val="0"/>
          <c:dLbls>
            <c:dLbl>
              <c:idx val="1"/>
              <c:layout>
                <c:manualLayout>
                  <c:x val="-0.000169518847397229"/>
                  <c:y val="-0.00011786087334469"/>
                </c:manualLayout>
              </c:layout>
              <c:dLblPos val="ctr"/>
              <c:showLegendKey val="0"/>
              <c:showVal val="1"/>
              <c:showCatName val="0"/>
              <c:showSerName val="0"/>
              <c:showPercent val="0"/>
              <c:showBubbleSize val="0"/>
            </c:dLbl>
            <c:dLbl>
              <c:idx val="2"/>
              <c:layout>
                <c:manualLayout>
                  <c:x val="-0.000536890062204736"/>
                  <c:y val="-5.849229216177E-5"/>
                </c:manualLayout>
              </c:layout>
              <c:dLblPos val="ctr"/>
              <c:showLegendKey val="0"/>
              <c:showVal val="1"/>
              <c:showCatName val="0"/>
              <c:showSerName val="0"/>
              <c:showPercent val="0"/>
              <c:showBubbleSize val="0"/>
            </c:dLbl>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298294093015691"/>
                  <c:y val="8.76289021150112E-7"/>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252358825825172"/>
                  <c:y val="4.38144510575056E-7"/>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239500230466057"/>
                  <c:y val="-0.00284070993431348"/>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7"/>
              <c:layout>
                <c:manualLayout>
                  <c:x val="0.00710684128604722"/>
                  <c:y val="0.00568242577834702"/>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Canadian</c:v>
                </c:pt>
                <c:pt idx="1">
                  <c:v>European</c:v>
                </c:pt>
                <c:pt idx="2">
                  <c:v>Native (Aboriginal)</c:v>
                </c:pt>
                <c:pt idx="3">
                  <c:v>Asian</c:v>
                </c:pt>
                <c:pt idx="4">
                  <c:v>Latin American</c:v>
                </c:pt>
                <c:pt idx="5">
                  <c:v>Caribbean</c:v>
                </c:pt>
                <c:pt idx="6">
                  <c:v>African/African American</c:v>
                </c:pt>
              </c:strCache>
            </c:strRef>
          </c:cat>
          <c:val>
            <c:numRef>
              <c:f>Feuil1!$B$2:$B$8</c:f>
              <c:numCache>
                <c:formatCode>0%</c:formatCode>
                <c:ptCount val="7"/>
                <c:pt idx="0">
                  <c:v>0.68</c:v>
                </c:pt>
                <c:pt idx="1">
                  <c:v>0.38</c:v>
                </c:pt>
                <c:pt idx="2">
                  <c:v>0.1</c:v>
                </c:pt>
                <c:pt idx="3">
                  <c:v>0.08</c:v>
                </c:pt>
                <c:pt idx="4">
                  <c:v>0.02</c:v>
                </c:pt>
                <c:pt idx="5">
                  <c:v>0.01</c:v>
                </c:pt>
                <c:pt idx="6">
                  <c:v>0.01</c:v>
                </c:pt>
              </c:numCache>
            </c:numRef>
          </c:val>
        </c:ser>
        <c:dLbls>
          <c:showLegendKey val="0"/>
          <c:showVal val="0"/>
          <c:showCatName val="0"/>
          <c:showSerName val="0"/>
          <c:showPercent val="0"/>
          <c:showBubbleSize val="0"/>
        </c:dLbls>
        <c:gapWidth val="60"/>
        <c:overlap val="100"/>
        <c:axId val="2109273192"/>
        <c:axId val="2109276312"/>
      </c:barChart>
      <c:catAx>
        <c:axId val="2109273192"/>
        <c:scaling>
          <c:orientation val="maxMin"/>
        </c:scaling>
        <c:delete val="0"/>
        <c:axPos val="l"/>
        <c:numFmt formatCode="General" sourceLinked="1"/>
        <c:majorTickMark val="out"/>
        <c:minorTickMark val="none"/>
        <c:tickLblPos val="nextTo"/>
        <c:txPr>
          <a:bodyPr/>
          <a:lstStyle/>
          <a:p>
            <a:pPr>
              <a:defRPr sz="14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109276312"/>
        <c:crosses val="autoZero"/>
        <c:auto val="1"/>
        <c:lblAlgn val="ctr"/>
        <c:lblOffset val="100"/>
        <c:noMultiLvlLbl val="0"/>
      </c:catAx>
      <c:valAx>
        <c:axId val="2109276312"/>
        <c:scaling>
          <c:orientation val="minMax"/>
          <c:max val="1.1"/>
          <c:min val="0.0"/>
        </c:scaling>
        <c:delete val="1"/>
        <c:axPos val="t"/>
        <c:numFmt formatCode="0%" sourceLinked="1"/>
        <c:majorTickMark val="out"/>
        <c:minorTickMark val="none"/>
        <c:tickLblPos val="nextTo"/>
        <c:crossAx val="2109273192"/>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7253277-E5BD-44A8-8450-70384FB2FB4D}" type="datetimeFigureOut">
              <a:rPr lang="fr-CA" smtClean="0"/>
              <a:t>17-08-03</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5A75275-5E74-4ECB-B84C-36E579181822}" type="slidenum">
              <a:rPr lang="fr-CA" smtClean="0"/>
              <a:t>‹#›</a:t>
            </a:fld>
            <a:endParaRPr lang="fr-CA"/>
          </a:p>
        </p:txBody>
      </p:sp>
    </p:spTree>
    <p:extLst>
      <p:ext uri="{BB962C8B-B14F-4D97-AF65-F5344CB8AC3E}">
        <p14:creationId xmlns:p14="http://schemas.microsoft.com/office/powerpoint/2010/main" val="914904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946" cy="464345"/>
          </a:xfrm>
          <a:prstGeom prst="rect">
            <a:avLst/>
          </a:prstGeom>
        </p:spPr>
        <p:txBody>
          <a:bodyPr vert="horz" lIns="91257" tIns="45629" rIns="91257" bIns="45629" rtlCol="0"/>
          <a:lstStyle>
            <a:lvl1pPr algn="l">
              <a:defRPr sz="1200"/>
            </a:lvl1pPr>
          </a:lstStyle>
          <a:p>
            <a:endParaRPr lang="en-CA"/>
          </a:p>
        </p:txBody>
      </p:sp>
      <p:sp>
        <p:nvSpPr>
          <p:cNvPr id="3" name="Espace réservé de la date 2"/>
          <p:cNvSpPr>
            <a:spLocks noGrp="1"/>
          </p:cNvSpPr>
          <p:nvPr>
            <p:ph type="dt" idx="1"/>
          </p:nvPr>
        </p:nvSpPr>
        <p:spPr>
          <a:xfrm>
            <a:off x="3970871" y="0"/>
            <a:ext cx="3037946" cy="464345"/>
          </a:xfrm>
          <a:prstGeom prst="rect">
            <a:avLst/>
          </a:prstGeom>
        </p:spPr>
        <p:txBody>
          <a:bodyPr vert="horz" lIns="91257" tIns="45629" rIns="91257" bIns="45629" rtlCol="0"/>
          <a:lstStyle>
            <a:lvl1pPr algn="r">
              <a:defRPr sz="1200"/>
            </a:lvl1pPr>
          </a:lstStyle>
          <a:p>
            <a:fld id="{FEA78D4A-1A98-4E3D-8096-34EEF9DF88BB}" type="datetimeFigureOut">
              <a:rPr lang="en-CA" smtClean="0"/>
              <a:t>17-08-03</a:t>
            </a:fld>
            <a:endParaRPr lang="en-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57" tIns="45629" rIns="91257" bIns="45629" rtlCol="0" anchor="ctr"/>
          <a:lstStyle/>
          <a:p>
            <a:endParaRPr lang="en-CA"/>
          </a:p>
        </p:txBody>
      </p:sp>
      <p:sp>
        <p:nvSpPr>
          <p:cNvPr id="5" name="Espace réservé des commentaires 4"/>
          <p:cNvSpPr>
            <a:spLocks noGrp="1"/>
          </p:cNvSpPr>
          <p:nvPr>
            <p:ph type="body" sz="quarter" idx="3"/>
          </p:nvPr>
        </p:nvSpPr>
        <p:spPr>
          <a:xfrm>
            <a:off x="701674" y="4415236"/>
            <a:ext cx="5607053" cy="4183855"/>
          </a:xfrm>
          <a:prstGeom prst="rect">
            <a:avLst/>
          </a:prstGeom>
        </p:spPr>
        <p:txBody>
          <a:bodyPr vert="horz" lIns="91257" tIns="45629" rIns="91257" bIns="4562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830471"/>
            <a:ext cx="3037946" cy="464345"/>
          </a:xfrm>
          <a:prstGeom prst="rect">
            <a:avLst/>
          </a:prstGeom>
        </p:spPr>
        <p:txBody>
          <a:bodyPr vert="horz" lIns="91257" tIns="45629" rIns="91257" bIns="45629"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0871" y="8830471"/>
            <a:ext cx="3037946" cy="464345"/>
          </a:xfrm>
          <a:prstGeom prst="rect">
            <a:avLst/>
          </a:prstGeom>
        </p:spPr>
        <p:txBody>
          <a:bodyPr vert="horz" lIns="91257" tIns="45629" rIns="91257" bIns="45629" rtlCol="0" anchor="b"/>
          <a:lstStyle>
            <a:lvl1pPr algn="r">
              <a:defRPr sz="1200"/>
            </a:lvl1pPr>
          </a:lstStyle>
          <a:p>
            <a:fld id="{354AB965-D607-4121-B5A7-17BD1E7FA4FF}" type="slidenum">
              <a:rPr lang="en-CA" smtClean="0"/>
              <a:t>‹#›</a:t>
            </a:fld>
            <a:endParaRPr lang="en-CA"/>
          </a:p>
        </p:txBody>
      </p:sp>
    </p:spTree>
    <p:extLst>
      <p:ext uri="{BB962C8B-B14F-4D97-AF65-F5344CB8AC3E}">
        <p14:creationId xmlns:p14="http://schemas.microsoft.com/office/powerpoint/2010/main" val="110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Rot="1" noChangeAspect="1" noChangeArrowheads="1" noTextEdit="1"/>
          </p:cNvSpPr>
          <p:nvPr>
            <p:ph type="sldImg"/>
          </p:nvPr>
        </p:nvSpPr>
        <p:spPr>
          <a:xfrm>
            <a:off x="1182688" y="695325"/>
            <a:ext cx="4648200" cy="3486150"/>
          </a:xfrm>
          <a:ln/>
        </p:spPr>
      </p:sp>
      <p:sp>
        <p:nvSpPr>
          <p:cNvPr id="658435" name="Rectangle 3"/>
          <p:cNvSpPr>
            <a:spLocks noGrp="1" noChangeArrowheads="1"/>
          </p:cNvSpPr>
          <p:nvPr>
            <p:ph type="body" idx="1"/>
          </p:nvPr>
        </p:nvSpPr>
        <p:spPr>
          <a:xfrm>
            <a:off x="935635" y="4416103"/>
            <a:ext cx="5139135" cy="4183995"/>
          </a:xfrm>
        </p:spPr>
        <p:txBody>
          <a:bodyPr/>
          <a:lstStyle/>
          <a:p>
            <a:endParaRPr lang="fr-FR" dirty="0"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4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2066380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5A0A6E0B-FD1D-4D12-9EE6-AEBA239D8529}"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5941415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rgbClr val="B5CC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9906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212251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079447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1293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B5CC2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9971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2749431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298896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183620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1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771468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07610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14995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449635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0278400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054914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Tree>
    <p:extLst>
      <p:ext uri="{BB962C8B-B14F-4D97-AF65-F5344CB8AC3E}">
        <p14:creationId xmlns:p14="http://schemas.microsoft.com/office/powerpoint/2010/main" val="37139011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608131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1027575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63768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14918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358996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7904855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2455375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181909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26496826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94928908"/>
      </p:ext>
    </p:extLst>
  </p:cSld>
  <p:clrMapOvr>
    <a:masterClrMapping/>
  </p:clrMapOvr>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1285205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41595"/>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600" y="1039457"/>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4510007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731406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Tree>
    <p:extLst>
      <p:ext uri="{BB962C8B-B14F-4D97-AF65-F5344CB8AC3E}">
        <p14:creationId xmlns:p14="http://schemas.microsoft.com/office/powerpoint/2010/main" val="39904604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99041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25184839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B5CC22"/>
                </a:solidFill>
              </a:defRPr>
            </a:lvl1pPr>
          </a:lstStyle>
          <a:p>
            <a:r>
              <a:rPr lang="fr-FR" dirty="0" smtClean="0"/>
              <a:t>Cliquez pour modifier le style du titre</a:t>
            </a:r>
            <a:endParaRPr lang="en-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2379152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6707092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8532627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17-08-03</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799873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1389270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950247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104094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6633528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801777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55372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1283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26792694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93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855120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552144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788890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186779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4" name="Rectangle 7"/>
          <p:cNvSpPr/>
          <p:nvPr userDrawn="1"/>
        </p:nvSpPr>
        <p:spPr>
          <a:xfrm>
            <a:off x="558800" y="2393950"/>
            <a:ext cx="5311775"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5" name="Connecteur droit 8"/>
          <p:cNvCxnSpPr/>
          <p:nvPr userDrawn="1"/>
        </p:nvCxnSpPr>
        <p:spPr>
          <a:xfrm>
            <a:off x="558800" y="6483350"/>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58801" y="1271397"/>
            <a:ext cx="5311774" cy="1392620"/>
          </a:xfrm>
        </p:spPr>
        <p:txBody>
          <a:bodyPr anchor="t">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US" dirty="0" smtClean="0"/>
              <a:t>Click to edit Master title style</a:t>
            </a:r>
            <a:endParaRPr lang="fr-CA" dirty="0" smtClean="0"/>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err="1" smtClean="0"/>
              <a:t>Click to edit Master text styles</a:t>
            </a:r>
          </a:p>
        </p:txBody>
      </p:sp>
      <p:sp>
        <p:nvSpPr>
          <p:cNvPr id="6" name="Espace réservé de la date 3"/>
          <p:cNvSpPr>
            <a:spLocks noGrp="1"/>
          </p:cNvSpPr>
          <p:nvPr>
            <p:ph type="dt" sz="half" idx="10"/>
          </p:nvPr>
        </p:nvSpPr>
        <p:spPr>
          <a:xfrm>
            <a:off x="3273425" y="6483350"/>
            <a:ext cx="2560638" cy="236538"/>
          </a:xfrm>
        </p:spPr>
        <p:txBody>
          <a:bodyPr/>
          <a:lstStyle>
            <a:lvl1pPr>
              <a:buClr>
                <a:schemeClr val="bg1"/>
              </a:buClr>
              <a:defRPr>
                <a:solidFill>
                  <a:schemeClr val="bg1"/>
                </a:solidFill>
              </a:defRPr>
            </a:lvl1pPr>
          </a:lstStyle>
          <a:p>
            <a:pPr>
              <a:buClr>
                <a:prstClr val="white"/>
              </a:buClr>
              <a:defRPr/>
            </a:pPr>
            <a:fld id="{808555F4-09F9-4B8C-91C6-66448B8EE770}" type="datetime1">
              <a:rPr lang="fr-FR">
                <a:solidFill>
                  <a:prstClr val="white"/>
                </a:solidFill>
              </a:rPr>
              <a:pPr>
                <a:buClr>
                  <a:prstClr val="white"/>
                </a:buClr>
                <a:defRPr/>
              </a:pPr>
              <a:t>17-08-03</a:t>
            </a:fld>
            <a:endParaRPr lang="en-CA" dirty="0">
              <a:solidFill>
                <a:prstClr val="white"/>
              </a:solidFill>
            </a:endParaRPr>
          </a:p>
        </p:txBody>
      </p:sp>
      <p:sp>
        <p:nvSpPr>
          <p:cNvPr id="7"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defRPr/>
            </a:pPr>
            <a:r>
              <a:rPr lang="en-CA" dirty="0">
                <a:solidFill>
                  <a:prstClr val="white"/>
                </a:solidFill>
              </a:rPr>
              <a:t>CROP</a:t>
            </a:r>
          </a:p>
        </p:txBody>
      </p:sp>
      <p:sp>
        <p:nvSpPr>
          <p:cNvPr id="8"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defRPr/>
            </a:pPr>
            <a:fld id="{2D3B485D-A011-431C-87BC-F12F5DDC3806}" type="slidenum">
              <a:rPr lang="en-CA">
                <a:solidFill>
                  <a:prstClr val="white"/>
                </a:solidFill>
              </a:rPr>
              <a:pPr>
                <a:buClr>
                  <a:prstClr val="white"/>
                </a:buClr>
                <a:defRPr/>
              </a:pPr>
              <a:t>‹#›</a:t>
            </a:fld>
            <a:endParaRPr lang="en-CA" dirty="0">
              <a:solidFill>
                <a:prstClr val="white"/>
              </a:solidFill>
            </a:endParaRPr>
          </a:p>
        </p:txBody>
      </p:sp>
    </p:spTree>
    <p:extLst>
      <p:ext uri="{BB962C8B-B14F-4D97-AF65-F5344CB8AC3E}">
        <p14:creationId xmlns:p14="http://schemas.microsoft.com/office/powerpoint/2010/main" val="6693687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4" name="Rectangle 11"/>
          <p:cNvSpPr/>
          <p:nvPr userDrawn="1"/>
        </p:nvSpPr>
        <p:spPr>
          <a:xfrm>
            <a:off x="558800" y="4430713"/>
            <a:ext cx="5311775" cy="55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5" name="Forme en L 8"/>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 </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1426202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2"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rme en L 2"/>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4"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2909094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1BB71AD4-63A3-42C3-A347-B07A802F2C2E}" type="datetime1">
              <a:rPr lang="fr-FR">
                <a:solidFill>
                  <a:srgbClr val="000000">
                    <a:tint val="75000"/>
                  </a:srgbClr>
                </a:solidFill>
              </a:rPr>
              <a:pPr>
                <a:defRPr/>
              </a:pPr>
              <a:t>17-08-03</a:t>
            </a:fld>
            <a:endParaRPr lang="en-CA" dirty="0">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16"/>
          </p:nvPr>
        </p:nvSpPr>
        <p:spPr/>
        <p:txBody>
          <a:bodyPr/>
          <a:lstStyle>
            <a:lvl1pPr>
              <a:defRPr/>
            </a:lvl1pPr>
          </a:lstStyle>
          <a:p>
            <a:pPr>
              <a:defRPr/>
            </a:pPr>
            <a:fld id="{18239141-2E42-4ABB-84FD-6FABED6D0D53}" type="slidenum">
              <a:rPr lang="en-CA">
                <a:solidFill>
                  <a:srgbClr val="000000">
                    <a:tint val="75000"/>
                  </a:srgbClr>
                </a:solidFill>
              </a:rPr>
              <a:pPr>
                <a:defRPr/>
              </a:pPr>
              <a:t>‹#›</a:t>
            </a:fld>
            <a:endParaRPr lang="en-CA" dirty="0">
              <a:solidFill>
                <a:srgbClr val="000000">
                  <a:tint val="75000"/>
                </a:srgbClr>
              </a:solidFill>
            </a:endParaRPr>
          </a:p>
        </p:txBody>
      </p:sp>
      <p:sp>
        <p:nvSpPr>
          <p:cNvPr id="7" name="Titre 1"/>
          <p:cNvSpPr>
            <a:spLocks noGrp="1"/>
          </p:cNvSpPr>
          <p:nvPr>
            <p:ph type="title"/>
          </p:nvPr>
        </p:nvSpPr>
        <p:spPr>
          <a:xfrm>
            <a:off x="558800" y="373063"/>
            <a:ext cx="5311775" cy="631545"/>
          </a:xfrm>
        </p:spPr>
        <p:txBody>
          <a:bodyPr/>
          <a:lstStyle/>
          <a:p>
            <a:r>
              <a:rPr lang="fr-FR" dirty="0" smtClean="0"/>
              <a:t>Cliquez pour modifier le style du titre</a:t>
            </a:r>
            <a:endParaRPr lang="en-CA" dirty="0"/>
          </a:p>
        </p:txBody>
      </p:sp>
      <p:sp>
        <p:nvSpPr>
          <p:cNvPr id="9" name="Rectangle 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426465375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8912020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6" name="Rectangle 5"/>
          <p:cNvSpPr/>
          <p:nvPr userDrawn="1"/>
        </p:nvSpPr>
        <p:spPr>
          <a:xfrm>
            <a:off x="5989638" y="3538538"/>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A149C51B-E569-4CDE-A3C1-FD32450A79E5}" type="datetime1">
              <a:rPr lang="fr-FR">
                <a:solidFill>
                  <a:srgbClr val="000000">
                    <a:tint val="75000"/>
                  </a:srgbClr>
                </a:solidFill>
              </a:rPr>
              <a:pPr>
                <a:defRPr/>
              </a:pPr>
              <a:t>17-08-03</a:t>
            </a:fld>
            <a:endParaRPr lang="en-CA" dirty="0">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18"/>
          </p:nvPr>
        </p:nvSpPr>
        <p:spPr/>
        <p:txBody>
          <a:bodyPr/>
          <a:lstStyle>
            <a:lvl1pPr>
              <a:defRPr/>
            </a:lvl1pPr>
          </a:lstStyle>
          <a:p>
            <a:pPr>
              <a:defRPr/>
            </a:pPr>
            <a:fld id="{B412C3A8-9530-430F-B609-E0A319CE000B}" type="slidenum">
              <a:rPr lang="en-CA">
                <a:solidFill>
                  <a:srgbClr val="000000">
                    <a:tint val="75000"/>
                  </a:srgbClr>
                </a:solidFill>
              </a:rPr>
              <a:pPr>
                <a:defRPr/>
              </a:pPr>
              <a:t>‹#›</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414210984"/>
      </p:ext>
    </p:extLst>
  </p:cSld>
  <p:clrMapOvr>
    <a:masterClrMapping/>
  </p:clrMapOvr>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B497C260-481A-41F4-A466-61F8186261C4}"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9BEC1190-AB8C-4AB6-8144-7D71C1D119D7}"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8744517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5" name="Rectangle 9"/>
          <p:cNvSpPr/>
          <p:nvPr userDrawn="1"/>
        </p:nvSpPr>
        <p:spPr>
          <a:xfrm>
            <a:off x="546988" y="5955582"/>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6013525"/>
            <a:ext cx="5313364" cy="466650"/>
          </a:xfrm>
        </p:spPr>
        <p:txBody>
          <a:bodyPr>
            <a:normAutofit/>
          </a:bodyPr>
          <a:lstStyle>
            <a:lvl1pPr marL="0" indent="0">
              <a:lnSpc>
                <a:spcPts val="1400"/>
              </a:lnSpc>
              <a:spcBef>
                <a:spcPts val="600"/>
              </a:spcBef>
              <a:buNone/>
              <a:defRPr sz="9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995B3D38-0AC3-4257-BDC9-1B829E99DD40}"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3ECBD63B-432F-426D-BBFD-3F00516AE86C}"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26755845"/>
      </p:ext>
    </p:extLst>
  </p:cSld>
  <p:clrMapOvr>
    <a:masterClrMapping/>
  </p:clrMapOvr>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9492C245-F7E2-4D09-B2D7-104BC386EA93}"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7"/>
          </p:nvPr>
        </p:nvSpPr>
        <p:spPr/>
        <p:txBody>
          <a:bodyPr/>
          <a:lstStyle>
            <a:lvl1pPr>
              <a:defRPr/>
            </a:lvl1pPr>
          </a:lstStyle>
          <a:p>
            <a:pPr>
              <a:defRPr/>
            </a:pPr>
            <a:fld id="{8210ECEB-2C50-44D1-81D8-D49606E4B0B5}" type="slidenum">
              <a:rPr lang="en-CA">
                <a:solidFill>
                  <a:srgbClr val="000000">
                    <a:tint val="75000"/>
                  </a:srgbClr>
                </a:solidFill>
              </a:rPr>
              <a:pPr>
                <a:defRPr/>
              </a:pPr>
              <a:t>‹#›</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840753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0DD81D64-108C-4539-BCA3-0E8CAC5876C9}"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D9103211-AA59-44B8-8866-F8B2988E6A9F}"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263450814"/>
      </p:ext>
    </p:extLst>
  </p:cSld>
  <p:clrMapOvr>
    <a:masterClrMapping/>
  </p:clrMapOvr>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E1AB3C2B-71F7-4912-B00D-341C17CBDE5D}"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1ABCE176-82E6-4604-8B61-4A1E2BD779C0}"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544982753"/>
      </p:ext>
    </p:extLst>
  </p:cSld>
  <p:clrMapOvr>
    <a:masterClrMapping/>
  </p:clrMapOvr>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F6D2952D-CC2E-42BD-B732-4A503593A8DE}"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8"/>
          </p:nvPr>
        </p:nvSpPr>
        <p:spPr/>
        <p:txBody>
          <a:bodyPr/>
          <a:lstStyle>
            <a:lvl1pPr>
              <a:defRPr/>
            </a:lvl1pPr>
          </a:lstStyle>
          <a:p>
            <a:pPr>
              <a:defRPr/>
            </a:pPr>
            <a:fld id="{D549158A-0A62-4054-8EBC-AD4312ABC23C}" type="slidenum">
              <a:rPr lang="en-CA">
                <a:solidFill>
                  <a:srgbClr val="000000">
                    <a:tint val="75000"/>
                  </a:srgbClr>
                </a:solidFill>
              </a:rPr>
              <a:pPr>
                <a:defRPr/>
              </a:pPr>
              <a:t>‹#›</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0700658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1BA13C6B-F560-4A29-AB04-3319FF892114}"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7AB9C906-DBC4-4B07-998C-CF406BC28BFF}"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5779541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32984D43-3117-4F01-8732-61A17F2083CC}"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B6C98FA-820B-4050-8A11-9FF0D37A98B6}"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18601086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8" name="Forme en L 1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smtClean="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7C945E2-81FE-49DA-B943-9F91520D1406}" type="datetime1">
              <a:rPr lang="fr-FR">
                <a:solidFill>
                  <a:srgbClr val="000000">
                    <a:tint val="75000"/>
                  </a:srgbClr>
                </a:solidFill>
              </a:rPr>
              <a:pPr>
                <a:defRPr/>
              </a:pPr>
              <a:t>17-08-03</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8B8FA839-4645-4636-98F0-82440693F841}"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255597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34872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9" name="Rectangle 11"/>
          <p:cNvSpPr/>
          <p:nvPr userDrawn="1"/>
        </p:nvSpPr>
        <p:spPr>
          <a:xfrm>
            <a:off x="5989638"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0" name="Rectangle 14"/>
          <p:cNvSpPr/>
          <p:nvPr userDrawn="1"/>
        </p:nvSpPr>
        <p:spPr>
          <a:xfrm>
            <a:off x="558800"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8"/>
          <p:cNvSpPr/>
          <p:nvPr userDrawn="1"/>
        </p:nvSpPr>
        <p:spPr>
          <a:xfrm>
            <a:off x="3273425" y="2274888"/>
            <a:ext cx="2600325"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4"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0F33DF0E-D4C4-4432-813C-F2AD4DF765A7}" type="datetime1">
              <a:rPr lang="fr-FR">
                <a:solidFill>
                  <a:srgbClr val="000000">
                    <a:tint val="75000"/>
                  </a:srgbClr>
                </a:solidFill>
              </a:rPr>
              <a:pPr>
                <a:defRPr/>
              </a:pPr>
              <a:t>17-08-03</a:t>
            </a:fld>
            <a:endParaRPr lang="en-CA" dirty="0">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dirty="0">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F1990E80-07BC-415D-8C97-B94299FB1CD4}" type="slidenum">
              <a:rPr lang="en-CA">
                <a:solidFill>
                  <a:srgbClr val="000000">
                    <a:tint val="75000"/>
                  </a:srgbClr>
                </a:solidFill>
              </a:rPr>
              <a:pPr>
                <a:defRPr/>
              </a:pPr>
              <a:t>‹#›</a:t>
            </a:fld>
            <a:endParaRPr lang="en-CA" dirty="0">
              <a:solidFill>
                <a:srgbClr val="000000">
                  <a:tint val="75000"/>
                </a:srgbClr>
              </a:solidFill>
            </a:endParaRPr>
          </a:p>
        </p:txBody>
      </p:sp>
      <p:sp>
        <p:nvSpPr>
          <p:cNvPr id="19" name="Rectangle 1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1"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9385732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0" name="Rectangle 11"/>
          <p:cNvSpPr/>
          <p:nvPr userDrawn="1"/>
        </p:nvSpPr>
        <p:spPr>
          <a:xfrm>
            <a:off x="5989638"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Rectangle 18"/>
          <p:cNvSpPr/>
          <p:nvPr userDrawn="1"/>
        </p:nvSpPr>
        <p:spPr>
          <a:xfrm>
            <a:off x="3273425" y="3530600"/>
            <a:ext cx="260032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7"/>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442F724A-43E1-48D5-8B1A-DCBA4B056CFF}" type="datetime1">
              <a:rPr lang="fr-FR">
                <a:solidFill>
                  <a:srgbClr val="000000">
                    <a:tint val="75000"/>
                  </a:srgbClr>
                </a:solidFill>
              </a:rPr>
              <a:pPr>
                <a:defRPr/>
              </a:pPr>
              <a:t>17-08-03</a:t>
            </a:fld>
            <a:endParaRPr lang="en-CA" dirty="0">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30888E95-0A5C-49CA-B75D-ADAE77AFC03A}" type="slidenum">
              <a:rPr lang="en-CA">
                <a:solidFill>
                  <a:srgbClr val="000000">
                    <a:tint val="75000"/>
                  </a:srgbClr>
                </a:solidFill>
              </a:rPr>
              <a:pPr>
                <a:defRPr/>
              </a:pPr>
              <a:t>‹#›</a:t>
            </a:fld>
            <a:endParaRPr lang="en-CA" dirty="0">
              <a:solidFill>
                <a:srgbClr val="000000">
                  <a:tint val="75000"/>
                </a:srgbClr>
              </a:solidFill>
            </a:endParaRPr>
          </a:p>
        </p:txBody>
      </p:sp>
      <p:sp>
        <p:nvSpPr>
          <p:cNvPr id="24" name="Rectangle 2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8"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30994853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6" name="Rectangle 12"/>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dirty="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08C55B12-D4A4-4C72-B464-DC997C5B06A0}"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5"/>
          </p:nvPr>
        </p:nvSpPr>
        <p:spPr/>
        <p:txBody>
          <a:bodyPr/>
          <a:lstStyle>
            <a:lvl1pPr>
              <a:defRPr/>
            </a:lvl1pPr>
          </a:lstStyle>
          <a:p>
            <a:pPr>
              <a:defRPr/>
            </a:pPr>
            <a:fld id="{A737FB3E-7906-4B45-8143-5802C04BF52D}"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1954526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6" name="Rectangle 12"/>
          <p:cNvSpPr/>
          <p:nvPr userDrawn="1"/>
        </p:nvSpPr>
        <p:spPr>
          <a:xfrm>
            <a:off x="558800" y="4430713"/>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dirty="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4DC3D272-C97C-43EB-8EA5-FC3E66E8D561}"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4"/>
          </p:nvPr>
        </p:nvSpPr>
        <p:spPr/>
        <p:txBody>
          <a:bodyPr/>
          <a:lstStyle>
            <a:lvl1pPr>
              <a:defRPr/>
            </a:lvl1pPr>
          </a:lstStyle>
          <a:p>
            <a:pPr>
              <a:defRPr/>
            </a:pPr>
            <a:fld id="{19060651-F0B0-42B6-B1D7-50209060BAD4}"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3472596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5" name="Rectangle 9"/>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486DDDC6-CA9A-40EA-923D-1E2D34E898E2}"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88F8B58-64F5-4067-9439-43F2AFD13E13}"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0285175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7"/>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77E140F5-ABC4-4FAF-B557-BDDEF618145D}" type="datetime1">
              <a:rPr lang="fr-FR">
                <a:solidFill>
                  <a:srgbClr val="000000">
                    <a:tint val="75000"/>
                  </a:srgbClr>
                </a:solidFill>
              </a:rPr>
              <a:pPr>
                <a:defRPr/>
              </a:pPr>
              <a:t>17-08-03</a:t>
            </a:fld>
            <a:endParaRPr lang="en-CA" dirty="0">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3" name="Espace réservé du numéro de diapositive 5"/>
          <p:cNvSpPr>
            <a:spLocks noGrp="1"/>
          </p:cNvSpPr>
          <p:nvPr>
            <p:ph type="sldNum" sz="quarter" idx="18"/>
          </p:nvPr>
        </p:nvSpPr>
        <p:spPr/>
        <p:txBody>
          <a:bodyPr/>
          <a:lstStyle>
            <a:lvl1pPr>
              <a:defRPr/>
            </a:lvl1pPr>
          </a:lstStyle>
          <a:p>
            <a:pPr>
              <a:defRPr/>
            </a:pPr>
            <a:fld id="{D1B0ED54-BA43-4ECB-AEFB-20F07DC40D6E}" type="slidenum">
              <a:rPr lang="en-CA">
                <a:solidFill>
                  <a:srgbClr val="000000">
                    <a:tint val="75000"/>
                  </a:srgbClr>
                </a:solidFill>
              </a:rPr>
              <a:pPr>
                <a:defRPr/>
              </a:pPr>
              <a:t>‹#›</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5553597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7" name="Rectangle 15"/>
          <p:cNvSpPr/>
          <p:nvPr userDrawn="1"/>
        </p:nvSpPr>
        <p:spPr>
          <a:xfrm>
            <a:off x="3273425" y="5824538"/>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dirty="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1B279F0A-F595-4296-9354-D9AE29F33EFF}" type="datetime1">
              <a:rPr lang="fr-FR">
                <a:solidFill>
                  <a:srgbClr val="000000">
                    <a:tint val="75000"/>
                  </a:srgbClr>
                </a:solidFill>
              </a:rPr>
              <a:pPr>
                <a:defRPr/>
              </a:pPr>
              <a:t>17-08-03</a:t>
            </a:fld>
            <a:endParaRPr lang="en-CA" dirty="0">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D7A69421-65C6-4D9D-8ECE-FCEB7FCF0B36}"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2358100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cxnSp>
        <p:nvCxnSpPr>
          <p:cNvPr id="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18"/>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dirty="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F14705CB-C15C-4803-BCE1-F2B21BF25E95}"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9"/>
          </p:nvPr>
        </p:nvSpPr>
        <p:spPr/>
        <p:txBody>
          <a:bodyPr/>
          <a:lstStyle>
            <a:lvl1pPr>
              <a:defRPr/>
            </a:lvl1pPr>
          </a:lstStyle>
          <a:p>
            <a:pPr>
              <a:defRPr/>
            </a:pPr>
            <a:fld id="{440F2651-5979-44AA-A4B9-83B82D9222A3}"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556366191"/>
      </p:ext>
    </p:extLst>
  </p:cSld>
  <p:clrMapOvr>
    <a:masterClrMapping/>
  </p:clrMapOvr>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6" name="Rectangle 11"/>
          <p:cNvSpPr/>
          <p:nvPr userDrawn="1"/>
        </p:nvSpPr>
        <p:spPr>
          <a:xfrm>
            <a:off x="5989638" y="45593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5217AA5B-4CCE-4C69-922C-F4A93380432F}"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E91D0964-7F1D-4510-93AB-7542C95DCEFF}" type="slidenum">
              <a:rPr lang="en-CA">
                <a:solidFill>
                  <a:srgbClr val="000000">
                    <a:tint val="75000"/>
                  </a:srgbClr>
                </a:solidFill>
              </a:rPr>
              <a:pPr>
                <a:defRPr/>
              </a:pPr>
              <a:t>‹#›</a:t>
            </a:fld>
            <a:endParaRPr lang="en-CA" dirty="0">
              <a:solidFill>
                <a:srgbClr val="000000">
                  <a:tint val="75000"/>
                </a:srgbClr>
              </a:solidFill>
            </a:endParaRPr>
          </a:p>
        </p:txBody>
      </p:sp>
      <p:sp>
        <p:nvSpPr>
          <p:cNvPr id="10"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7073436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11" name="Rectangle 11"/>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8"/>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23"/>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8" name="Rectangle 24"/>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25"/>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en-US" dirty="0" smtClean="0"/>
              <a:t>Click to edit Master text styles</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E51BFA0D-E5A9-4BFF-A38D-30EE1BC36B66}" type="datetime1">
              <a:rPr lang="fr-FR">
                <a:solidFill>
                  <a:srgbClr val="000000">
                    <a:tint val="75000"/>
                  </a:srgbClr>
                </a:solidFill>
              </a:rPr>
              <a:pPr>
                <a:defRPr/>
              </a:pPr>
              <a:t>17-08-03</a:t>
            </a:fld>
            <a:endParaRPr lang="en-CA" dirty="0">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FD9EB5B6-5095-4E5C-9C54-EF116331C96F}"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77778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924778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4"/>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Rectangle 18"/>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33"/>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2" name="Rectangle 35"/>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3" name="Rectangle 37"/>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4"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F0C2E3AB-6912-4AE7-8B8B-A46CFFD0BFE2}" type="datetime1">
              <a:rPr lang="fr-FR">
                <a:solidFill>
                  <a:srgbClr val="000000">
                    <a:tint val="75000"/>
                  </a:srgbClr>
                </a:solidFill>
              </a:rPr>
              <a:pPr>
                <a:defRPr/>
              </a:pPr>
              <a:t>17-08-03</a:t>
            </a:fld>
            <a:endParaRPr lang="en-CA" dirty="0">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D3AD196E-E89E-4A78-841B-12B67BB619C9}"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400305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cxnSp>
        <p:nvCxnSpPr>
          <p:cNvPr id="12"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5FF2DB45-7DCB-43FC-8BB8-825CCD7D26F1}" type="datetime1">
              <a:rPr lang="fr-FR">
                <a:solidFill>
                  <a:srgbClr val="000000">
                    <a:tint val="75000"/>
                  </a:srgbClr>
                </a:solidFill>
              </a:rPr>
              <a:pPr>
                <a:defRPr/>
              </a:pPr>
              <a:t>17-08-03</a:t>
            </a:fld>
            <a:endParaRPr lang="en-CA" dirty="0">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BBCA37F3-F444-471F-9BD5-F11DCFB37C68}"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1681032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5" name="Forme en L 20"/>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2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25"/>
          <p:cNvSpPr/>
          <p:nvPr userDrawn="1"/>
        </p:nvSpPr>
        <p:spPr>
          <a:xfrm>
            <a:off x="3275013" y="5541963"/>
            <a:ext cx="5311775" cy="5397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dirty="0">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smtClean="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dirty="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5B995749-0A9C-42BE-94F1-C3B6776EB15F}" type="datetime1">
              <a:rPr lang="fr-FR">
                <a:solidFill>
                  <a:srgbClr val="000000">
                    <a:tint val="75000"/>
                  </a:srgbClr>
                </a:solidFill>
              </a:rPr>
              <a:pPr>
                <a:defRPr/>
              </a:pPr>
              <a:t>17-08-03</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BFD8FD85-F63F-4310-991E-2DA13CA9EB14}"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0738803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fld id="{D15A9DAF-6679-441A-8D71-2271FED96B2E}" type="datetime1">
              <a:rPr lang="fr-FR">
                <a:solidFill>
                  <a:srgbClr val="000000">
                    <a:tint val="75000"/>
                  </a:srgbClr>
                </a:solidFill>
              </a:rPr>
              <a:pPr>
                <a:defRPr/>
              </a:pPr>
              <a:t>17-08-03</a:t>
            </a:fld>
            <a:endParaRPr lang="en-CA" dirty="0">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lvl1pPr>
              <a:defRPr/>
            </a:lvl1pPr>
          </a:lstStyle>
          <a:p>
            <a:pPr>
              <a:defRPr/>
            </a:pPr>
            <a:fld id="{23748BE6-EF7B-4047-848D-D68CA397080C}" type="slidenum">
              <a:rPr lang="en-CA">
                <a:solidFill>
                  <a:srgbClr val="000000">
                    <a:tint val="75000"/>
                  </a:srgbClr>
                </a:solidFill>
              </a:rPr>
              <a:pPr>
                <a:defRPr/>
              </a:pPr>
              <a:t>‹#›</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7989022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dirty="0" err="1" smtClean="0"/>
              <a:t>Click to edit Master title style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dirty="0">
                <a:solidFill>
                  <a:srgbClr val="000000">
                    <a:tint val="75000"/>
                  </a:srgbClr>
                </a:solidFill>
              </a:rPr>
              <a:t>CROP</a:t>
            </a:r>
          </a:p>
        </p:txBody>
      </p:sp>
      <p:sp>
        <p:nvSpPr>
          <p:cNvPr id="4" name="Espace réservé du numéro de diapositive 5"/>
          <p:cNvSpPr>
            <a:spLocks noGrp="1"/>
          </p:cNvSpPr>
          <p:nvPr>
            <p:ph type="sldNum" sz="quarter" idx="11"/>
          </p:nvPr>
        </p:nvSpPr>
        <p:spPr/>
        <p:txBody>
          <a:bodyPr/>
          <a:lstStyle>
            <a:lvl1pPr>
              <a:defRPr/>
            </a:lvl1pPr>
          </a:lstStyle>
          <a:p>
            <a:pPr>
              <a:defRPr/>
            </a:pPr>
            <a:fld id="{E76DE6C2-331A-4133-B5FE-2CD5B6E8FDC6}" type="slidenum">
              <a:rPr lang="en-CA">
                <a:solidFill>
                  <a:srgbClr val="000000">
                    <a:tint val="75000"/>
                  </a:srgbClr>
                </a:solidFill>
              </a:rPr>
              <a:pPr>
                <a:defRPr/>
              </a:pPr>
              <a:t>‹#›</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9CC7B433-349B-4FB9-8689-B4148EE7565E}" type="datetime1">
              <a:rPr lang="fr-FR">
                <a:solidFill>
                  <a:srgbClr val="000000">
                    <a:tint val="75000"/>
                  </a:srgbClr>
                </a:solidFill>
              </a:rPr>
              <a:pPr>
                <a:defRPr/>
              </a:pPr>
              <a:t>17-08-03</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6895057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solidFill>
                  <a:srgbClr val="000000">
                    <a:tint val="75000"/>
                  </a:srgbClr>
                </a:solidFill>
              </a:defRPr>
            </a:lvl1pPr>
          </a:lstStyle>
          <a:p>
            <a:pPr>
              <a:defRPr/>
            </a:pPr>
            <a:fld id="{C8E06357-0775-4C2F-AE1F-EA932CB163E2}" type="datetime1">
              <a:rPr lang="fr-FR"/>
              <a:pPr>
                <a:defRPr/>
              </a:pPr>
              <a:t>17-08-03</a:t>
            </a:fld>
            <a:endParaRPr lang="en-CA" dirty="0"/>
          </a:p>
        </p:txBody>
      </p:sp>
      <p:sp>
        <p:nvSpPr>
          <p:cNvPr id="7" name="Espace réservé du pied de page 4"/>
          <p:cNvSpPr>
            <a:spLocks noGrp="1"/>
          </p:cNvSpPr>
          <p:nvPr>
            <p:ph type="ftr" sz="quarter" idx="16"/>
          </p:nvPr>
        </p:nvSpPr>
        <p:spPr/>
        <p:txBody>
          <a:bodyPr/>
          <a:lstStyle>
            <a:lvl1pPr>
              <a:defRPr>
                <a:solidFill>
                  <a:srgbClr val="000000">
                    <a:tint val="75000"/>
                  </a:srgbClr>
                </a:solidFill>
              </a:defRPr>
            </a:lvl1pPr>
          </a:lstStyle>
          <a:p>
            <a:pPr>
              <a:defRPr/>
            </a:pPr>
            <a:r>
              <a:rPr lang="en-CA" dirty="0"/>
              <a:t>CROP</a:t>
            </a:r>
          </a:p>
        </p:txBody>
      </p:sp>
      <p:sp>
        <p:nvSpPr>
          <p:cNvPr id="8" name="Espace réservé du numéro de diapositive 5"/>
          <p:cNvSpPr>
            <a:spLocks noGrp="1"/>
          </p:cNvSpPr>
          <p:nvPr>
            <p:ph type="sldNum" sz="quarter" idx="17"/>
          </p:nvPr>
        </p:nvSpPr>
        <p:spPr/>
        <p:txBody>
          <a:bodyPr/>
          <a:lstStyle>
            <a:lvl1pPr>
              <a:defRPr>
                <a:solidFill>
                  <a:srgbClr val="000000">
                    <a:tint val="75000"/>
                  </a:srgbClr>
                </a:solidFill>
              </a:defRPr>
            </a:lvl1pPr>
          </a:lstStyle>
          <a:p>
            <a:pPr>
              <a:defRPr/>
            </a:pPr>
            <a:fld id="{1A1F9E7F-551A-4700-88D8-0DB7EC123246}" type="slidenum">
              <a:rPr lang="en-CA"/>
              <a:pPr>
                <a:defRPr/>
              </a:pPr>
              <a:t>‹#›</a:t>
            </a:fld>
            <a:endParaRPr lang="en-CA" dirty="0"/>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9011595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2" descr="http://www.netizenwallpapers.com/upload/DesktopWallpapers/cache/Motocross-Bike-in-Sky-1680x1050.jpg"/>
          <p:cNvPicPr>
            <a:picLocks noChangeAspect="1" noChangeArrowheads="1"/>
          </p:cNvPicPr>
          <p:nvPr userDrawn="1"/>
        </p:nvPicPr>
        <p:blipFill rotWithShape="1">
          <a:blip r:embed="rId3" cstate="email">
            <a:duotone>
              <a:prstClr val="black"/>
              <a:srgbClr val="6FB9FD">
                <a:tint val="45000"/>
                <a:satMod val="400000"/>
              </a:srgbClr>
            </a:duotone>
            <a:extLst>
              <a:ext uri="{BEBA8EAE-BF5A-486C-A8C5-ECC9F3942E4B}">
                <a14:imgProps xmlns:a14="http://schemas.microsoft.com/office/drawing/2010/main">
                  <a14:imgLayer r:embed="rId4">
                    <a14:imgEffect>
                      <a14:brightnessContrast contrast="36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idx="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7" name="Espace réservé du texte 20"/>
          <p:cNvSpPr>
            <a:spLocks noGrp="1"/>
          </p:cNvSpPr>
          <p:nvPr>
            <p:ph type="body" sz="quarter" idx="13"/>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4" name="Espace réservé du pied de page 2"/>
          <p:cNvSpPr>
            <a:spLocks noGrp="1"/>
          </p:cNvSpPr>
          <p:nvPr>
            <p:ph type="ftr" sz="quarter" idx="14"/>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3"/>
          <p:cNvSpPr>
            <a:spLocks noGrp="1"/>
          </p:cNvSpPr>
          <p:nvPr>
            <p:ph type="sldNum" sz="quarter" idx="15"/>
          </p:nvPr>
        </p:nvSpPr>
        <p:spPr/>
        <p:txBody>
          <a:bodyPr/>
          <a:lstStyle>
            <a:lvl1pPr>
              <a:defRPr/>
            </a:lvl1pPr>
          </a:lstStyle>
          <a:p>
            <a:pPr>
              <a:defRPr/>
            </a:pPr>
            <a:fld id="{6CF536DD-9559-4176-99BD-653991412255}" type="slidenum">
              <a:rPr lang="en-CA">
                <a:solidFill>
                  <a:srgbClr val="000000">
                    <a:tint val="75000"/>
                  </a:srgbClr>
                </a:solidFill>
              </a:rPr>
              <a:pPr>
                <a:defRPr/>
              </a:pPr>
              <a:t>‹#›</a:t>
            </a:fld>
            <a:endParaRPr lang="en-CA" dirty="0">
              <a:solidFill>
                <a:srgbClr val="000000">
                  <a:tint val="75000"/>
                </a:srgbClr>
              </a:solidFill>
            </a:endParaRPr>
          </a:p>
        </p:txBody>
      </p:sp>
      <p:sp>
        <p:nvSpPr>
          <p:cNvPr id="8" name="Espace réservé de la date 4"/>
          <p:cNvSpPr>
            <a:spLocks noGrp="1"/>
          </p:cNvSpPr>
          <p:nvPr>
            <p:ph type="dt" sz="half" idx="16"/>
          </p:nvPr>
        </p:nvSpPr>
        <p:spPr/>
        <p:txBody>
          <a:bodyPr/>
          <a:lstStyle>
            <a:lvl1pPr>
              <a:defRPr/>
            </a:lvl1pPr>
          </a:lstStyle>
          <a:p>
            <a:pPr>
              <a:defRPr/>
            </a:pPr>
            <a:fld id="{2DFBE22F-D7C5-4876-B9FB-7E31E069395D}" type="datetime1">
              <a:rPr lang="fr-FR">
                <a:solidFill>
                  <a:srgbClr val="000000">
                    <a:tint val="75000"/>
                  </a:srgbClr>
                </a:solidFill>
              </a:rPr>
              <a:pPr>
                <a:defRPr/>
              </a:pPr>
              <a:t>17-08-03</a:t>
            </a:fld>
            <a:endParaRPr lang="en-CA" dirty="0">
              <a:solidFill>
                <a:srgbClr val="000000">
                  <a:tint val="75000"/>
                </a:srgbClr>
              </a:solidFill>
            </a:endParaRPr>
          </a:p>
        </p:txBody>
      </p:sp>
    </p:spTree>
    <p:extLst>
      <p:ext uri="{BB962C8B-B14F-4D97-AF65-F5344CB8AC3E}">
        <p14:creationId xmlns:p14="http://schemas.microsoft.com/office/powerpoint/2010/main" val="10120579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685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0" y="1955038"/>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cxnSp>
        <p:nvCxnSpPr>
          <p:cNvPr id="14" name="Connecteur droit 13"/>
          <p:cNvCxnSpPr/>
          <p:nvPr userDrawn="1"/>
        </p:nvCxnSpPr>
        <p:spPr>
          <a:xfrm>
            <a:off x="570991" y="242763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101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6855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492095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403895"/>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15264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7455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555456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2379578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6457088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685064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253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929528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8092477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978864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29967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57226072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455774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12403602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838094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42158932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73171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7994465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6190739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983010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150092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94858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42212" y="4646901"/>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19875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5039994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63205999"/>
      </p:ext>
    </p:extLst>
  </p:cSld>
  <p:clrMapOvr>
    <a:masterClrMapping/>
  </p:clrMapOvr>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1142043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0054712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270196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597869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25222081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581608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81741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0966219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17-08-03</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42916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1439742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2071715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091990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439131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25331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9077241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17901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4824974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17-08-03</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81580493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2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6846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52324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4750875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615786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3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33681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5841672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42728068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449191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2877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517506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9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014760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686846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52744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2916063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242036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36049432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3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289391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2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28110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3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548004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28554525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7486811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8192292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168043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189373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285474018"/>
      </p:ext>
    </p:extLst>
  </p:cSld>
  <p:clrMapOvr>
    <a:masterClrMapping/>
  </p:clrMapOvr>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19450541"/>
      </p:ext>
    </p:extLst>
  </p:cSld>
  <p:clrMapOvr>
    <a:masterClrMapping/>
  </p:clrMapOvr>
  <p:timing>
    <p:tnLst>
      <p:par>
        <p:cTn xmlns:p14="http://schemas.microsoft.com/office/powerpoint/2010/mai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6098053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6251088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0420025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4599569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6169901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31549756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17-08-03</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16260452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4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1419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66169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42873376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3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9511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5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7085284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872051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0846320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1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8006457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1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2792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1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284769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1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7736207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16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821896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17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712153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8430122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2713201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4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59094320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5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9070909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4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6781694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5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0249596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9718636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87833892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85621238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1064609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607958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7578509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25761499"/>
      </p:ext>
    </p:extLst>
  </p:cSld>
  <p:clrMapOvr>
    <a:masterClrMapping/>
  </p:clrMapOvr>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643744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2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0000864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2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476503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2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37829628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2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66499527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6972797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17-08-03</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44323664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6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1884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3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182377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5025980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4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23426299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7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8852631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90269657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06556197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18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535373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19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879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20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5697744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2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718778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2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1350533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2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097430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35093509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7698875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6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19878603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7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4156708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6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5609416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7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2855212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6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31795910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7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420920305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64895181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3046134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83862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271228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4659086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65830809"/>
      </p:ext>
    </p:extLst>
  </p:cSld>
  <p:clrMapOvr>
    <a:masterClrMapping/>
  </p:clrMapOvr>
  <p:timing>
    <p:tnLst>
      <p:par>
        <p:cTn xmlns:p14="http://schemas.microsoft.com/office/powerpoint/2010/mai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3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8041969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3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17612037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3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7961889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3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7305056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3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39752266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8654918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3_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solidFill>
                  <a:prstClr val="black">
                    <a:tint val="75000"/>
                  </a:prstClr>
                </a:solidFill>
              </a:rPr>
              <a:pPr>
                <a:defRPr/>
              </a:pPr>
              <a:t>17-08-03</a:t>
            </a:fld>
            <a:endParaRPr lang="en-CA">
              <a:solidFill>
                <a:prstClr val="black">
                  <a:tint val="75000"/>
                </a:prstClr>
              </a:solidFill>
            </a:endParaRPr>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solidFill>
                  <a:prstClr val="black">
                    <a:tint val="75000"/>
                  </a:prstClr>
                </a:solidFill>
              </a:rPr>
              <a:pPr>
                <a:defRPr/>
              </a:pPr>
              <a:t>‹#›</a:t>
            </a:fld>
            <a:endParaRPr lang="en-CA">
              <a:solidFill>
                <a:prstClr val="black">
                  <a:tint val="75000"/>
                </a:prstClr>
              </a:solidFill>
            </a:endParaRPr>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solidFill>
                  <a:prstClr val="black">
                    <a:tint val="75000"/>
                  </a:prstClr>
                </a:solidFill>
              </a:rPr>
              <a:t>CROP</a:t>
            </a:r>
            <a:endParaRPr lang="en-CA" dirty="0">
              <a:solidFill>
                <a:prstClr val="black">
                  <a:tint val="75000"/>
                </a:prstClr>
              </a:solidFill>
            </a:endParaRPr>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54097332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8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41412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4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60429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48536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5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6377840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9_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9521508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4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18865534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4_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58377209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2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1222048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2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4689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26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495588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27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30579801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28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9230076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29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2997841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4360086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7760795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8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32551762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9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76030513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8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417073302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9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7599259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8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5417837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9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112643362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4_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59305688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9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4313863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4_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312342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17-08-03</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22461579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0869592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4_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31336174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4_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121004681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4_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5024364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4_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291086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4_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223060111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_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223659953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smtClean="0">
                <a:solidFill>
                  <a:prstClr val="black">
                    <a:tint val="75000"/>
                  </a:prstClr>
                </a:solidFill>
              </a:rPr>
              <a:t>CROP</a:t>
            </a:r>
            <a:endParaRPr lang="en-CA" dirty="0">
              <a:solidFill>
                <a:prstClr val="black">
                  <a:tint val="75000"/>
                </a:prst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prstClr val="black">
                    <a:tint val="75000"/>
                  </a:prstClr>
                </a:solidFill>
              </a:rPr>
              <a:pPr/>
              <a:t>‹#›</a:t>
            </a:fld>
            <a:endParaRPr lang="en-CA" dirty="0">
              <a:solidFill>
                <a:prstClr val="black">
                  <a:tint val="75000"/>
                </a:prst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prstClr val="black">
                    <a:tint val="75000"/>
                  </a:prstClr>
                </a:solidFill>
              </a:rPr>
              <a:pPr/>
              <a:t>17-08-03</a:t>
            </a:fld>
            <a:endParaRPr lang="en-CA">
              <a:solidFill>
                <a:prstClr val="black">
                  <a:tint val="75000"/>
                </a:prstClr>
              </a:solidFill>
            </a:endParaRPr>
          </a:p>
        </p:txBody>
      </p:sp>
      <p:sp>
        <p:nvSpPr>
          <p:cNvPr id="6"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7" name="Espace réservé du texte 20"/>
          <p:cNvSpPr>
            <a:spLocks noGrp="1"/>
          </p:cNvSpPr>
          <p:nvPr>
            <p:ph type="body" sz="quarter" idx="13"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8" name="Rectangle 7"/>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69769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1407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80678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66521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823404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6144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385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50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2563315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5130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68349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59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7200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262404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772844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90944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570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4741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31461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97927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51030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480148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01138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84678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288241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866470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54685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8181116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98159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884481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837496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946578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896094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3220623070"/>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1471359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944835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13641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95264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172980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2191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742849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41207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79928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1911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B175D5F3-B47F-4CB1-A465-83E59DC873E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689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84466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9F5C327-5C60-4846-9648-0498D3D79308}"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7986670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D0658CA-7A4F-476B-AB1A-B45950E702E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846518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3E8AB87B-21C9-499B-9862-BEE4C89425FF}"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101255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1A62A93-987A-4978-9EDA-411E7B4C65E4}"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965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8AD6102-43C7-4911-8C27-640EECBED2E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7330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8673912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BADAD1-B9AF-4739-A2FC-ED2B6017CD8B}"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36411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8D38092-D6C2-4A8D-9CA0-2492B5733209}"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74919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FA9F0BB5-3F38-4F35-9A24-FDC3A3BD35E0}"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776819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021EEB1-DE6C-420C-AF45-D37FC0E9047A}"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515441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CA18426D-5C94-445A-989D-1C12F2FCF071}"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346336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F5D4B79D-1CD7-4FAC-A874-6590835BF48A}"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18638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6716D22E-732A-4501-89FB-8CA2566F8AE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337045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46298AC3-8598-4579-88A1-DD96717267A7}"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88402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2C6F79C-3D0C-4A54-8D4D-16205B0C63DD}"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771366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0F7C4D14-8219-40DD-ADA6-F92AD9B2200E}"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85919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6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7801454-67B2-42B5-9915-F392ED2F03D7}"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1791120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66524F3-EBB2-43AF-B221-789D61137587}"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5682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8D67DE13-4785-4824-9B0E-EE4C36876C55}"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065931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906180-AAFD-4ACB-A54C-9C762CBFF7F8}"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2695767960"/>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8BADE18-BBA6-4233-AE1C-70DE084F646E}"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4096777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A8CD1934-DC58-496F-A84B-EF03C21AE26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3489998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2A8979C-2F37-4AE7-8A1E-5689F3BF987B}"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212830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5A3A2DB4-B966-4500-9B9D-7E56D4E343B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73171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E8A090A5-4592-47C4-BAAE-91E15C6A200D}"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637312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411FA143-FF7B-42CE-8CB3-A580E7F04726}"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912194502"/>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9.xml"/><Relationship Id="rId20" Type="http://schemas.openxmlformats.org/officeDocument/2006/relationships/slideLayout" Target="../slideLayouts/slideLayout60.xml"/><Relationship Id="rId21" Type="http://schemas.openxmlformats.org/officeDocument/2006/relationships/slideLayout" Target="../slideLayouts/slideLayout61.xml"/><Relationship Id="rId22" Type="http://schemas.openxmlformats.org/officeDocument/2006/relationships/slideLayout" Target="../slideLayouts/slideLayout62.xml"/><Relationship Id="rId23" Type="http://schemas.openxmlformats.org/officeDocument/2006/relationships/slideLayout" Target="../slideLayouts/slideLayout63.xml"/><Relationship Id="rId24" Type="http://schemas.openxmlformats.org/officeDocument/2006/relationships/slideLayout" Target="../slideLayouts/slideLayout64.xml"/><Relationship Id="rId25" Type="http://schemas.openxmlformats.org/officeDocument/2006/relationships/slideLayout" Target="../slideLayouts/slideLayout65.xml"/><Relationship Id="rId26" Type="http://schemas.openxmlformats.org/officeDocument/2006/relationships/slideLayout" Target="../slideLayouts/slideLayout66.xml"/><Relationship Id="rId27" Type="http://schemas.openxmlformats.org/officeDocument/2006/relationships/slideLayout" Target="../slideLayouts/slideLayout67.xml"/><Relationship Id="rId28" Type="http://schemas.openxmlformats.org/officeDocument/2006/relationships/slideLayout" Target="../slideLayouts/slideLayout68.xml"/><Relationship Id="rId29" Type="http://schemas.openxmlformats.org/officeDocument/2006/relationships/slideLayout" Target="../slideLayouts/slideLayout69.xml"/><Relationship Id="rId30" Type="http://schemas.openxmlformats.org/officeDocument/2006/relationships/slideLayout" Target="../slideLayouts/slideLayout70.xml"/><Relationship Id="rId31" Type="http://schemas.openxmlformats.org/officeDocument/2006/relationships/theme" Target="../theme/theme2.xml"/><Relationship Id="rId10" Type="http://schemas.openxmlformats.org/officeDocument/2006/relationships/slideLayout" Target="../slideLayouts/slideLayout50.xml"/><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slideLayout" Target="../slideLayouts/slideLayout55.xml"/><Relationship Id="rId16" Type="http://schemas.openxmlformats.org/officeDocument/2006/relationships/slideLayout" Target="../slideLayouts/slideLayout56.xml"/><Relationship Id="rId17" Type="http://schemas.openxmlformats.org/officeDocument/2006/relationships/slideLayout" Target="../slideLayouts/slideLayout57.xml"/><Relationship Id="rId18" Type="http://schemas.openxmlformats.org/officeDocument/2006/relationships/slideLayout" Target="../slideLayouts/slideLayout58.xml"/><Relationship Id="rId19" Type="http://schemas.openxmlformats.org/officeDocument/2006/relationships/slideLayout" Target="../slideLayouts/slideLayout59.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79.xml"/><Relationship Id="rId20" Type="http://schemas.openxmlformats.org/officeDocument/2006/relationships/slideLayout" Target="../slideLayouts/slideLayout90.xml"/><Relationship Id="rId21" Type="http://schemas.openxmlformats.org/officeDocument/2006/relationships/slideLayout" Target="../slideLayouts/slideLayout91.xml"/><Relationship Id="rId22" Type="http://schemas.openxmlformats.org/officeDocument/2006/relationships/slideLayout" Target="../slideLayouts/slideLayout92.xml"/><Relationship Id="rId23" Type="http://schemas.openxmlformats.org/officeDocument/2006/relationships/slideLayout" Target="../slideLayouts/slideLayout93.xml"/><Relationship Id="rId24" Type="http://schemas.openxmlformats.org/officeDocument/2006/relationships/slideLayout" Target="../slideLayouts/slideLayout94.xml"/><Relationship Id="rId25" Type="http://schemas.openxmlformats.org/officeDocument/2006/relationships/slideLayout" Target="../slideLayouts/slideLayout95.xml"/><Relationship Id="rId26" Type="http://schemas.openxmlformats.org/officeDocument/2006/relationships/slideLayout" Target="../slideLayouts/slideLayout96.xml"/><Relationship Id="rId27" Type="http://schemas.openxmlformats.org/officeDocument/2006/relationships/slideLayout" Target="../slideLayouts/slideLayout97.xml"/><Relationship Id="rId28" Type="http://schemas.openxmlformats.org/officeDocument/2006/relationships/slideLayout" Target="../slideLayouts/slideLayout98.xml"/><Relationship Id="rId29" Type="http://schemas.openxmlformats.org/officeDocument/2006/relationships/slideLayout" Target="../slideLayouts/slideLayout99.xml"/><Relationship Id="rId30" Type="http://schemas.openxmlformats.org/officeDocument/2006/relationships/slideLayout" Target="../slideLayouts/slideLayout100.xml"/><Relationship Id="rId31" Type="http://schemas.openxmlformats.org/officeDocument/2006/relationships/theme" Target="../theme/theme3.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slideLayout" Target="../slideLayouts/slideLayout86.xml"/><Relationship Id="rId17" Type="http://schemas.openxmlformats.org/officeDocument/2006/relationships/slideLayout" Target="../slideLayouts/slideLayout87.xml"/><Relationship Id="rId18" Type="http://schemas.openxmlformats.org/officeDocument/2006/relationships/slideLayout" Target="../slideLayouts/slideLayout88.xml"/><Relationship Id="rId19" Type="http://schemas.openxmlformats.org/officeDocument/2006/relationships/slideLayout" Target="../slideLayouts/slideLayout8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20.xml"/><Relationship Id="rId21" Type="http://schemas.openxmlformats.org/officeDocument/2006/relationships/slideLayout" Target="../slideLayouts/slideLayout121.xml"/><Relationship Id="rId22" Type="http://schemas.openxmlformats.org/officeDocument/2006/relationships/slideLayout" Target="../slideLayouts/slideLayout122.xml"/><Relationship Id="rId23" Type="http://schemas.openxmlformats.org/officeDocument/2006/relationships/slideLayout" Target="../slideLayouts/slideLayout123.xml"/><Relationship Id="rId24" Type="http://schemas.openxmlformats.org/officeDocument/2006/relationships/slideLayout" Target="../slideLayouts/slideLayout124.xml"/><Relationship Id="rId25" Type="http://schemas.openxmlformats.org/officeDocument/2006/relationships/slideLayout" Target="../slideLayouts/slideLayout125.xml"/><Relationship Id="rId26" Type="http://schemas.openxmlformats.org/officeDocument/2006/relationships/slideLayout" Target="../slideLayouts/slideLayout126.xml"/><Relationship Id="rId27" Type="http://schemas.openxmlformats.org/officeDocument/2006/relationships/slideLayout" Target="../slideLayouts/slideLayout127.xml"/><Relationship Id="rId28" Type="http://schemas.openxmlformats.org/officeDocument/2006/relationships/slideLayout" Target="../slideLayouts/slideLayout128.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30" Type="http://schemas.openxmlformats.org/officeDocument/2006/relationships/slideLayout" Target="../slideLayouts/slideLayout130.xml"/><Relationship Id="rId31" Type="http://schemas.openxmlformats.org/officeDocument/2006/relationships/slideLayout" Target="../slideLayouts/slideLayout131.xml"/><Relationship Id="rId32" Type="http://schemas.openxmlformats.org/officeDocument/2006/relationships/slideLayout" Target="../slideLayouts/slideLayout132.xml"/><Relationship Id="rId9" Type="http://schemas.openxmlformats.org/officeDocument/2006/relationships/slideLayout" Target="../slideLayouts/slideLayout109.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33" Type="http://schemas.openxmlformats.org/officeDocument/2006/relationships/slideLayout" Target="../slideLayouts/slideLayout133.xml"/><Relationship Id="rId34" Type="http://schemas.openxmlformats.org/officeDocument/2006/relationships/slideLayout" Target="../slideLayouts/slideLayout134.xml"/><Relationship Id="rId35" Type="http://schemas.openxmlformats.org/officeDocument/2006/relationships/slideLayout" Target="../slideLayouts/slideLayout135.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1" Type="http://schemas.openxmlformats.org/officeDocument/2006/relationships/slideLayout" Target="../slideLayouts/slideLayout111.xml"/><Relationship Id="rId12" Type="http://schemas.openxmlformats.org/officeDocument/2006/relationships/slideLayout" Target="../slideLayouts/slideLayout112.xml"/><Relationship Id="rId13" Type="http://schemas.openxmlformats.org/officeDocument/2006/relationships/slideLayout" Target="../slideLayouts/slideLayout113.xml"/><Relationship Id="rId14" Type="http://schemas.openxmlformats.org/officeDocument/2006/relationships/slideLayout" Target="../slideLayouts/slideLayout114.xml"/><Relationship Id="rId15" Type="http://schemas.openxmlformats.org/officeDocument/2006/relationships/slideLayout" Target="../slideLayouts/slideLayout115.xml"/><Relationship Id="rId16" Type="http://schemas.openxmlformats.org/officeDocument/2006/relationships/slideLayout" Target="../slideLayouts/slideLayout116.xml"/><Relationship Id="rId17" Type="http://schemas.openxmlformats.org/officeDocument/2006/relationships/slideLayout" Target="../slideLayouts/slideLayout117.xml"/><Relationship Id="rId18" Type="http://schemas.openxmlformats.org/officeDocument/2006/relationships/slideLayout" Target="../slideLayouts/slideLayout118.xml"/><Relationship Id="rId19" Type="http://schemas.openxmlformats.org/officeDocument/2006/relationships/slideLayout" Target="../slideLayouts/slideLayout119.xml"/><Relationship Id="rId37" Type="http://schemas.openxmlformats.org/officeDocument/2006/relationships/slideLayout" Target="../slideLayouts/slideLayout137.xml"/><Relationship Id="rId38" Type="http://schemas.openxmlformats.org/officeDocument/2006/relationships/slideLayout" Target="../slideLayouts/slideLayout138.xml"/><Relationship Id="rId39" Type="http://schemas.openxmlformats.org/officeDocument/2006/relationships/slideLayout" Target="../slideLayouts/slideLayout139.xml"/><Relationship Id="rId40" Type="http://schemas.openxmlformats.org/officeDocument/2006/relationships/slideLayout" Target="../slideLayouts/slideLayout140.xml"/><Relationship Id="rId4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60.xml"/><Relationship Id="rId21" Type="http://schemas.openxmlformats.org/officeDocument/2006/relationships/slideLayout" Target="../slideLayouts/slideLayout161.xml"/><Relationship Id="rId22" Type="http://schemas.openxmlformats.org/officeDocument/2006/relationships/slideLayout" Target="../slideLayouts/slideLayout162.xml"/><Relationship Id="rId23" Type="http://schemas.openxmlformats.org/officeDocument/2006/relationships/slideLayout" Target="../slideLayouts/slideLayout163.xml"/><Relationship Id="rId24" Type="http://schemas.openxmlformats.org/officeDocument/2006/relationships/slideLayout" Target="../slideLayouts/slideLayout164.xml"/><Relationship Id="rId25" Type="http://schemas.openxmlformats.org/officeDocument/2006/relationships/slideLayout" Target="../slideLayouts/slideLayout165.xml"/><Relationship Id="rId26" Type="http://schemas.openxmlformats.org/officeDocument/2006/relationships/slideLayout" Target="../slideLayouts/slideLayout166.xml"/><Relationship Id="rId27" Type="http://schemas.openxmlformats.org/officeDocument/2006/relationships/slideLayout" Target="../slideLayouts/slideLayout167.xml"/><Relationship Id="rId28" Type="http://schemas.openxmlformats.org/officeDocument/2006/relationships/slideLayout" Target="../slideLayouts/slideLayout168.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5" Type="http://schemas.openxmlformats.org/officeDocument/2006/relationships/slideLayout" Target="../slideLayouts/slideLayout145.xml"/><Relationship Id="rId30" Type="http://schemas.openxmlformats.org/officeDocument/2006/relationships/slideLayout" Target="../slideLayouts/slideLayout170.xml"/><Relationship Id="rId31" Type="http://schemas.openxmlformats.org/officeDocument/2006/relationships/slideLayout" Target="../slideLayouts/slideLayout171.xml"/><Relationship Id="rId32" Type="http://schemas.openxmlformats.org/officeDocument/2006/relationships/slideLayout" Target="../slideLayouts/slideLayout172.xml"/><Relationship Id="rId9" Type="http://schemas.openxmlformats.org/officeDocument/2006/relationships/slideLayout" Target="../slideLayouts/slideLayout149.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33" Type="http://schemas.openxmlformats.org/officeDocument/2006/relationships/slideLayout" Target="../slideLayouts/slideLayout173.xml"/><Relationship Id="rId34" Type="http://schemas.openxmlformats.org/officeDocument/2006/relationships/slideLayout" Target="../slideLayouts/slideLayout174.xml"/><Relationship Id="rId35" Type="http://schemas.openxmlformats.org/officeDocument/2006/relationships/slideLayout" Target="../slideLayouts/slideLayout175.xml"/><Relationship Id="rId36" Type="http://schemas.openxmlformats.org/officeDocument/2006/relationships/slideLayout" Target="../slideLayouts/slideLayout176.xml"/><Relationship Id="rId10" Type="http://schemas.openxmlformats.org/officeDocument/2006/relationships/slideLayout" Target="../slideLayouts/slideLayout150.xml"/><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slideLayout" Target="../slideLayouts/slideLayout155.xml"/><Relationship Id="rId16" Type="http://schemas.openxmlformats.org/officeDocument/2006/relationships/slideLayout" Target="../slideLayouts/slideLayout156.xml"/><Relationship Id="rId17" Type="http://schemas.openxmlformats.org/officeDocument/2006/relationships/slideLayout" Target="../slideLayouts/slideLayout157.xml"/><Relationship Id="rId18" Type="http://schemas.openxmlformats.org/officeDocument/2006/relationships/slideLayout" Target="../slideLayouts/slideLayout158.xml"/><Relationship Id="rId19" Type="http://schemas.openxmlformats.org/officeDocument/2006/relationships/slideLayout" Target="../slideLayouts/slideLayout159.xml"/><Relationship Id="rId3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42" Type="http://schemas.openxmlformats.org/officeDocument/2006/relationships/slideLayout" Target="../slideLayouts/slideLayout318.xml"/><Relationship Id="rId143" Type="http://schemas.openxmlformats.org/officeDocument/2006/relationships/slideLayout" Target="../slideLayouts/slideLayout319.xml"/><Relationship Id="rId144" Type="http://schemas.openxmlformats.org/officeDocument/2006/relationships/slideLayout" Target="../slideLayouts/slideLayout320.xml"/><Relationship Id="rId145" Type="http://schemas.openxmlformats.org/officeDocument/2006/relationships/slideLayout" Target="../slideLayouts/slideLayout321.xml"/><Relationship Id="rId146" Type="http://schemas.openxmlformats.org/officeDocument/2006/relationships/slideLayout" Target="../slideLayouts/slideLayout322.xml"/><Relationship Id="rId147" Type="http://schemas.openxmlformats.org/officeDocument/2006/relationships/slideLayout" Target="../slideLayouts/slideLayout323.xml"/><Relationship Id="rId148" Type="http://schemas.openxmlformats.org/officeDocument/2006/relationships/slideLayout" Target="../slideLayouts/slideLayout324.xml"/><Relationship Id="rId149" Type="http://schemas.openxmlformats.org/officeDocument/2006/relationships/slideLayout" Target="../slideLayouts/slideLayout325.xml"/><Relationship Id="rId40" Type="http://schemas.openxmlformats.org/officeDocument/2006/relationships/slideLayout" Target="../slideLayouts/slideLayout216.xml"/><Relationship Id="rId41" Type="http://schemas.openxmlformats.org/officeDocument/2006/relationships/slideLayout" Target="../slideLayouts/slideLayout217.xml"/><Relationship Id="rId42" Type="http://schemas.openxmlformats.org/officeDocument/2006/relationships/slideLayout" Target="../slideLayouts/slideLayout218.xml"/><Relationship Id="rId43" Type="http://schemas.openxmlformats.org/officeDocument/2006/relationships/slideLayout" Target="../slideLayouts/slideLayout219.xml"/><Relationship Id="rId44" Type="http://schemas.openxmlformats.org/officeDocument/2006/relationships/slideLayout" Target="../slideLayouts/slideLayout220.xml"/><Relationship Id="rId45" Type="http://schemas.openxmlformats.org/officeDocument/2006/relationships/slideLayout" Target="../slideLayouts/slideLayout221.xml"/><Relationship Id="rId46" Type="http://schemas.openxmlformats.org/officeDocument/2006/relationships/slideLayout" Target="../slideLayouts/slideLayout222.xml"/><Relationship Id="rId47" Type="http://schemas.openxmlformats.org/officeDocument/2006/relationships/slideLayout" Target="../slideLayouts/slideLayout223.xml"/><Relationship Id="rId48" Type="http://schemas.openxmlformats.org/officeDocument/2006/relationships/slideLayout" Target="../slideLayouts/slideLayout224.xml"/><Relationship Id="rId49" Type="http://schemas.openxmlformats.org/officeDocument/2006/relationships/slideLayout" Target="../slideLayouts/slideLayout225.xml"/><Relationship Id="rId80" Type="http://schemas.openxmlformats.org/officeDocument/2006/relationships/slideLayout" Target="../slideLayouts/slideLayout256.xml"/><Relationship Id="rId81" Type="http://schemas.openxmlformats.org/officeDocument/2006/relationships/slideLayout" Target="../slideLayouts/slideLayout257.xml"/><Relationship Id="rId82" Type="http://schemas.openxmlformats.org/officeDocument/2006/relationships/slideLayout" Target="../slideLayouts/slideLayout258.xml"/><Relationship Id="rId83" Type="http://schemas.openxmlformats.org/officeDocument/2006/relationships/slideLayout" Target="../slideLayouts/slideLayout259.xml"/><Relationship Id="rId84" Type="http://schemas.openxmlformats.org/officeDocument/2006/relationships/slideLayout" Target="../slideLayouts/slideLayout260.xml"/><Relationship Id="rId85" Type="http://schemas.openxmlformats.org/officeDocument/2006/relationships/slideLayout" Target="../slideLayouts/slideLayout261.xml"/><Relationship Id="rId86" Type="http://schemas.openxmlformats.org/officeDocument/2006/relationships/slideLayout" Target="../slideLayouts/slideLayout262.xml"/><Relationship Id="rId87" Type="http://schemas.openxmlformats.org/officeDocument/2006/relationships/slideLayout" Target="../slideLayouts/slideLayout263.xml"/><Relationship Id="rId88" Type="http://schemas.openxmlformats.org/officeDocument/2006/relationships/slideLayout" Target="../slideLayouts/slideLayout264.xml"/><Relationship Id="rId89" Type="http://schemas.openxmlformats.org/officeDocument/2006/relationships/slideLayout" Target="../slideLayouts/slideLayout265.xml"/><Relationship Id="rId110" Type="http://schemas.openxmlformats.org/officeDocument/2006/relationships/slideLayout" Target="../slideLayouts/slideLayout286.xml"/><Relationship Id="rId111" Type="http://schemas.openxmlformats.org/officeDocument/2006/relationships/slideLayout" Target="../slideLayouts/slideLayout287.xml"/><Relationship Id="rId112" Type="http://schemas.openxmlformats.org/officeDocument/2006/relationships/slideLayout" Target="../slideLayouts/slideLayout288.xml"/><Relationship Id="rId113" Type="http://schemas.openxmlformats.org/officeDocument/2006/relationships/slideLayout" Target="../slideLayouts/slideLayout289.xml"/><Relationship Id="rId114" Type="http://schemas.openxmlformats.org/officeDocument/2006/relationships/slideLayout" Target="../slideLayouts/slideLayout290.xml"/><Relationship Id="rId115" Type="http://schemas.openxmlformats.org/officeDocument/2006/relationships/slideLayout" Target="../slideLayouts/slideLayout291.xml"/><Relationship Id="rId116" Type="http://schemas.openxmlformats.org/officeDocument/2006/relationships/slideLayout" Target="../slideLayouts/slideLayout292.xml"/><Relationship Id="rId117" Type="http://schemas.openxmlformats.org/officeDocument/2006/relationships/slideLayout" Target="../slideLayouts/slideLayout293.xml"/><Relationship Id="rId118" Type="http://schemas.openxmlformats.org/officeDocument/2006/relationships/slideLayout" Target="../slideLayouts/slideLayout294.xml"/><Relationship Id="rId119" Type="http://schemas.openxmlformats.org/officeDocument/2006/relationships/slideLayout" Target="../slideLayouts/slideLayout295.xml"/><Relationship Id="rId150" Type="http://schemas.openxmlformats.org/officeDocument/2006/relationships/slideLayout" Target="../slideLayouts/slideLayout326.xml"/><Relationship Id="rId151" Type="http://schemas.openxmlformats.org/officeDocument/2006/relationships/slideLayout" Target="../slideLayouts/slideLayout327.xml"/><Relationship Id="rId152" Type="http://schemas.openxmlformats.org/officeDocument/2006/relationships/slideLayout" Target="../slideLayouts/slideLayout328.xml"/><Relationship Id="rId10" Type="http://schemas.openxmlformats.org/officeDocument/2006/relationships/slideLayout" Target="../slideLayouts/slideLayout186.xml"/><Relationship Id="rId11" Type="http://schemas.openxmlformats.org/officeDocument/2006/relationships/slideLayout" Target="../slideLayouts/slideLayout187.xml"/><Relationship Id="rId12" Type="http://schemas.openxmlformats.org/officeDocument/2006/relationships/slideLayout" Target="../slideLayouts/slideLayout188.xml"/><Relationship Id="rId13" Type="http://schemas.openxmlformats.org/officeDocument/2006/relationships/slideLayout" Target="../slideLayouts/slideLayout189.xml"/><Relationship Id="rId14" Type="http://schemas.openxmlformats.org/officeDocument/2006/relationships/slideLayout" Target="../slideLayouts/slideLayout190.xml"/><Relationship Id="rId15" Type="http://schemas.openxmlformats.org/officeDocument/2006/relationships/slideLayout" Target="../slideLayouts/slideLayout191.xml"/><Relationship Id="rId16" Type="http://schemas.openxmlformats.org/officeDocument/2006/relationships/slideLayout" Target="../slideLayouts/slideLayout192.xml"/><Relationship Id="rId17" Type="http://schemas.openxmlformats.org/officeDocument/2006/relationships/slideLayout" Target="../slideLayouts/slideLayout193.xml"/><Relationship Id="rId18" Type="http://schemas.openxmlformats.org/officeDocument/2006/relationships/slideLayout" Target="../slideLayouts/slideLayout194.xml"/><Relationship Id="rId19" Type="http://schemas.openxmlformats.org/officeDocument/2006/relationships/slideLayout" Target="../slideLayouts/slideLayout195.xml"/><Relationship Id="rId153" Type="http://schemas.openxmlformats.org/officeDocument/2006/relationships/slideLayout" Target="../slideLayouts/slideLayout329.xml"/><Relationship Id="rId154" Type="http://schemas.openxmlformats.org/officeDocument/2006/relationships/slideLayout" Target="../slideLayouts/slideLayout330.xml"/><Relationship Id="rId155" Type="http://schemas.openxmlformats.org/officeDocument/2006/relationships/slideLayout" Target="../slideLayouts/slideLayout331.xml"/><Relationship Id="rId156" Type="http://schemas.openxmlformats.org/officeDocument/2006/relationships/slideLayout" Target="../slideLayouts/slideLayout332.xml"/><Relationship Id="rId157" Type="http://schemas.openxmlformats.org/officeDocument/2006/relationships/slideLayout" Target="../slideLayouts/slideLayout333.xml"/><Relationship Id="rId158" Type="http://schemas.openxmlformats.org/officeDocument/2006/relationships/slideLayout" Target="../slideLayouts/slideLayout334.xml"/><Relationship Id="rId159" Type="http://schemas.openxmlformats.org/officeDocument/2006/relationships/slideLayout" Target="../slideLayouts/slideLayout335.xml"/><Relationship Id="rId50" Type="http://schemas.openxmlformats.org/officeDocument/2006/relationships/slideLayout" Target="../slideLayouts/slideLayout226.xml"/><Relationship Id="rId51" Type="http://schemas.openxmlformats.org/officeDocument/2006/relationships/slideLayout" Target="../slideLayouts/slideLayout227.xml"/><Relationship Id="rId52" Type="http://schemas.openxmlformats.org/officeDocument/2006/relationships/slideLayout" Target="../slideLayouts/slideLayout228.xml"/><Relationship Id="rId53" Type="http://schemas.openxmlformats.org/officeDocument/2006/relationships/slideLayout" Target="../slideLayouts/slideLayout229.xml"/><Relationship Id="rId54" Type="http://schemas.openxmlformats.org/officeDocument/2006/relationships/slideLayout" Target="../slideLayouts/slideLayout230.xml"/><Relationship Id="rId55" Type="http://schemas.openxmlformats.org/officeDocument/2006/relationships/slideLayout" Target="../slideLayouts/slideLayout231.xml"/><Relationship Id="rId56" Type="http://schemas.openxmlformats.org/officeDocument/2006/relationships/slideLayout" Target="../slideLayouts/slideLayout232.xml"/><Relationship Id="rId57" Type="http://schemas.openxmlformats.org/officeDocument/2006/relationships/slideLayout" Target="../slideLayouts/slideLayout233.xml"/><Relationship Id="rId58" Type="http://schemas.openxmlformats.org/officeDocument/2006/relationships/slideLayout" Target="../slideLayouts/slideLayout234.xml"/><Relationship Id="rId59" Type="http://schemas.openxmlformats.org/officeDocument/2006/relationships/slideLayout" Target="../slideLayouts/slideLayout235.xml"/><Relationship Id="rId90" Type="http://schemas.openxmlformats.org/officeDocument/2006/relationships/slideLayout" Target="../slideLayouts/slideLayout266.xml"/><Relationship Id="rId91" Type="http://schemas.openxmlformats.org/officeDocument/2006/relationships/slideLayout" Target="../slideLayouts/slideLayout267.xml"/><Relationship Id="rId92" Type="http://schemas.openxmlformats.org/officeDocument/2006/relationships/slideLayout" Target="../slideLayouts/slideLayout268.xml"/><Relationship Id="rId93" Type="http://schemas.openxmlformats.org/officeDocument/2006/relationships/slideLayout" Target="../slideLayouts/slideLayout269.xml"/><Relationship Id="rId94" Type="http://schemas.openxmlformats.org/officeDocument/2006/relationships/slideLayout" Target="../slideLayouts/slideLayout270.xml"/><Relationship Id="rId95" Type="http://schemas.openxmlformats.org/officeDocument/2006/relationships/slideLayout" Target="../slideLayouts/slideLayout271.xml"/><Relationship Id="rId96" Type="http://schemas.openxmlformats.org/officeDocument/2006/relationships/slideLayout" Target="../slideLayouts/slideLayout272.xml"/><Relationship Id="rId97" Type="http://schemas.openxmlformats.org/officeDocument/2006/relationships/slideLayout" Target="../slideLayouts/slideLayout273.xml"/><Relationship Id="rId98" Type="http://schemas.openxmlformats.org/officeDocument/2006/relationships/slideLayout" Target="../slideLayouts/slideLayout274.xml"/><Relationship Id="rId99" Type="http://schemas.openxmlformats.org/officeDocument/2006/relationships/slideLayout" Target="../slideLayouts/slideLayout275.xml"/><Relationship Id="rId120" Type="http://schemas.openxmlformats.org/officeDocument/2006/relationships/slideLayout" Target="../slideLayouts/slideLayout296.xml"/><Relationship Id="rId121" Type="http://schemas.openxmlformats.org/officeDocument/2006/relationships/slideLayout" Target="../slideLayouts/slideLayout297.xml"/><Relationship Id="rId122" Type="http://schemas.openxmlformats.org/officeDocument/2006/relationships/slideLayout" Target="../slideLayouts/slideLayout298.xml"/><Relationship Id="rId123" Type="http://schemas.openxmlformats.org/officeDocument/2006/relationships/slideLayout" Target="../slideLayouts/slideLayout299.xml"/><Relationship Id="rId124" Type="http://schemas.openxmlformats.org/officeDocument/2006/relationships/slideLayout" Target="../slideLayouts/slideLayout300.xml"/><Relationship Id="rId125" Type="http://schemas.openxmlformats.org/officeDocument/2006/relationships/slideLayout" Target="../slideLayouts/slideLayout301.xml"/><Relationship Id="rId126" Type="http://schemas.openxmlformats.org/officeDocument/2006/relationships/slideLayout" Target="../slideLayouts/slideLayout302.xml"/><Relationship Id="rId127" Type="http://schemas.openxmlformats.org/officeDocument/2006/relationships/slideLayout" Target="../slideLayouts/slideLayout303.xml"/><Relationship Id="rId128" Type="http://schemas.openxmlformats.org/officeDocument/2006/relationships/slideLayout" Target="../slideLayouts/slideLayout304.xml"/><Relationship Id="rId129" Type="http://schemas.openxmlformats.org/officeDocument/2006/relationships/slideLayout" Target="../slideLayouts/slideLayout305.xml"/><Relationship Id="rId160" Type="http://schemas.openxmlformats.org/officeDocument/2006/relationships/slideLayout" Target="../slideLayouts/slideLayout336.xml"/><Relationship Id="rId161" Type="http://schemas.openxmlformats.org/officeDocument/2006/relationships/slideLayout" Target="../slideLayouts/slideLayout337.xml"/><Relationship Id="rId162" Type="http://schemas.openxmlformats.org/officeDocument/2006/relationships/theme" Target="../theme/theme6.xml"/><Relationship Id="rId20" Type="http://schemas.openxmlformats.org/officeDocument/2006/relationships/slideLayout" Target="../slideLayouts/slideLayout196.xml"/><Relationship Id="rId21" Type="http://schemas.openxmlformats.org/officeDocument/2006/relationships/slideLayout" Target="../slideLayouts/slideLayout197.xml"/><Relationship Id="rId22" Type="http://schemas.openxmlformats.org/officeDocument/2006/relationships/slideLayout" Target="../slideLayouts/slideLayout198.xml"/><Relationship Id="rId23" Type="http://schemas.openxmlformats.org/officeDocument/2006/relationships/slideLayout" Target="../slideLayouts/slideLayout199.xml"/><Relationship Id="rId24" Type="http://schemas.openxmlformats.org/officeDocument/2006/relationships/slideLayout" Target="../slideLayouts/slideLayout200.xml"/><Relationship Id="rId25" Type="http://schemas.openxmlformats.org/officeDocument/2006/relationships/slideLayout" Target="../slideLayouts/slideLayout201.xml"/><Relationship Id="rId26" Type="http://schemas.openxmlformats.org/officeDocument/2006/relationships/slideLayout" Target="../slideLayouts/slideLayout202.xml"/><Relationship Id="rId27" Type="http://schemas.openxmlformats.org/officeDocument/2006/relationships/slideLayout" Target="../slideLayouts/slideLayout203.xml"/><Relationship Id="rId28" Type="http://schemas.openxmlformats.org/officeDocument/2006/relationships/slideLayout" Target="../slideLayouts/slideLayout204.xml"/><Relationship Id="rId29" Type="http://schemas.openxmlformats.org/officeDocument/2006/relationships/slideLayout" Target="../slideLayouts/slideLayout205.xml"/><Relationship Id="rId60" Type="http://schemas.openxmlformats.org/officeDocument/2006/relationships/slideLayout" Target="../slideLayouts/slideLayout236.xml"/><Relationship Id="rId61" Type="http://schemas.openxmlformats.org/officeDocument/2006/relationships/slideLayout" Target="../slideLayouts/slideLayout237.xml"/><Relationship Id="rId62" Type="http://schemas.openxmlformats.org/officeDocument/2006/relationships/slideLayout" Target="../slideLayouts/slideLayout238.xml"/><Relationship Id="rId63" Type="http://schemas.openxmlformats.org/officeDocument/2006/relationships/slideLayout" Target="../slideLayouts/slideLayout239.xml"/><Relationship Id="rId64" Type="http://schemas.openxmlformats.org/officeDocument/2006/relationships/slideLayout" Target="../slideLayouts/slideLayout240.xml"/><Relationship Id="rId65" Type="http://schemas.openxmlformats.org/officeDocument/2006/relationships/slideLayout" Target="../slideLayouts/slideLayout241.xml"/><Relationship Id="rId66" Type="http://schemas.openxmlformats.org/officeDocument/2006/relationships/slideLayout" Target="../slideLayouts/slideLayout242.xml"/><Relationship Id="rId67" Type="http://schemas.openxmlformats.org/officeDocument/2006/relationships/slideLayout" Target="../slideLayouts/slideLayout243.xml"/><Relationship Id="rId68" Type="http://schemas.openxmlformats.org/officeDocument/2006/relationships/slideLayout" Target="../slideLayouts/slideLayout244.xml"/><Relationship Id="rId69" Type="http://schemas.openxmlformats.org/officeDocument/2006/relationships/slideLayout" Target="../slideLayouts/slideLayout245.xml"/><Relationship Id="rId130" Type="http://schemas.openxmlformats.org/officeDocument/2006/relationships/slideLayout" Target="../slideLayouts/slideLayout306.xml"/><Relationship Id="rId131" Type="http://schemas.openxmlformats.org/officeDocument/2006/relationships/slideLayout" Target="../slideLayouts/slideLayout307.xml"/><Relationship Id="rId132" Type="http://schemas.openxmlformats.org/officeDocument/2006/relationships/slideLayout" Target="../slideLayouts/slideLayout308.xml"/><Relationship Id="rId133" Type="http://schemas.openxmlformats.org/officeDocument/2006/relationships/slideLayout" Target="../slideLayouts/slideLayout309.xml"/><Relationship Id="rId134" Type="http://schemas.openxmlformats.org/officeDocument/2006/relationships/slideLayout" Target="../slideLayouts/slideLayout310.xml"/><Relationship Id="rId135" Type="http://schemas.openxmlformats.org/officeDocument/2006/relationships/slideLayout" Target="../slideLayouts/slideLayout311.xml"/><Relationship Id="rId136" Type="http://schemas.openxmlformats.org/officeDocument/2006/relationships/slideLayout" Target="../slideLayouts/slideLayout312.xml"/><Relationship Id="rId137" Type="http://schemas.openxmlformats.org/officeDocument/2006/relationships/slideLayout" Target="../slideLayouts/slideLayout313.xml"/><Relationship Id="rId138" Type="http://schemas.openxmlformats.org/officeDocument/2006/relationships/slideLayout" Target="../slideLayouts/slideLayout314.xml"/><Relationship Id="rId139" Type="http://schemas.openxmlformats.org/officeDocument/2006/relationships/slideLayout" Target="../slideLayouts/slideLayout315.xml"/><Relationship Id="rId30" Type="http://schemas.openxmlformats.org/officeDocument/2006/relationships/slideLayout" Target="../slideLayouts/slideLayout206.xml"/><Relationship Id="rId31" Type="http://schemas.openxmlformats.org/officeDocument/2006/relationships/slideLayout" Target="../slideLayouts/slideLayout207.xml"/><Relationship Id="rId32" Type="http://schemas.openxmlformats.org/officeDocument/2006/relationships/slideLayout" Target="../slideLayouts/slideLayout208.xml"/><Relationship Id="rId33" Type="http://schemas.openxmlformats.org/officeDocument/2006/relationships/slideLayout" Target="../slideLayouts/slideLayout209.xml"/><Relationship Id="rId34" Type="http://schemas.openxmlformats.org/officeDocument/2006/relationships/slideLayout" Target="../slideLayouts/slideLayout210.xml"/><Relationship Id="rId35" Type="http://schemas.openxmlformats.org/officeDocument/2006/relationships/slideLayout" Target="../slideLayouts/slideLayout211.xml"/><Relationship Id="rId36" Type="http://schemas.openxmlformats.org/officeDocument/2006/relationships/slideLayout" Target="../slideLayouts/slideLayout212.xml"/><Relationship Id="rId37" Type="http://schemas.openxmlformats.org/officeDocument/2006/relationships/slideLayout" Target="../slideLayouts/slideLayout213.xml"/><Relationship Id="rId38" Type="http://schemas.openxmlformats.org/officeDocument/2006/relationships/slideLayout" Target="../slideLayouts/slideLayout214.xml"/><Relationship Id="rId39" Type="http://schemas.openxmlformats.org/officeDocument/2006/relationships/slideLayout" Target="../slideLayouts/slideLayout215.xml"/><Relationship Id="rId70" Type="http://schemas.openxmlformats.org/officeDocument/2006/relationships/slideLayout" Target="../slideLayouts/slideLayout246.xml"/><Relationship Id="rId71" Type="http://schemas.openxmlformats.org/officeDocument/2006/relationships/slideLayout" Target="../slideLayouts/slideLayout247.xml"/><Relationship Id="rId72" Type="http://schemas.openxmlformats.org/officeDocument/2006/relationships/slideLayout" Target="../slideLayouts/slideLayout248.xml"/><Relationship Id="rId73" Type="http://schemas.openxmlformats.org/officeDocument/2006/relationships/slideLayout" Target="../slideLayouts/slideLayout249.xml"/><Relationship Id="rId74" Type="http://schemas.openxmlformats.org/officeDocument/2006/relationships/slideLayout" Target="../slideLayouts/slideLayout250.xml"/><Relationship Id="rId75" Type="http://schemas.openxmlformats.org/officeDocument/2006/relationships/slideLayout" Target="../slideLayouts/slideLayout251.xml"/><Relationship Id="rId76" Type="http://schemas.openxmlformats.org/officeDocument/2006/relationships/slideLayout" Target="../slideLayouts/slideLayout252.xml"/><Relationship Id="rId77" Type="http://schemas.openxmlformats.org/officeDocument/2006/relationships/slideLayout" Target="../slideLayouts/slideLayout253.xml"/><Relationship Id="rId78" Type="http://schemas.openxmlformats.org/officeDocument/2006/relationships/slideLayout" Target="../slideLayouts/slideLayout254.xml"/><Relationship Id="rId79" Type="http://schemas.openxmlformats.org/officeDocument/2006/relationships/slideLayout" Target="../slideLayouts/slideLayout255.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100" Type="http://schemas.openxmlformats.org/officeDocument/2006/relationships/slideLayout" Target="../slideLayouts/slideLayout276.xml"/><Relationship Id="rId101" Type="http://schemas.openxmlformats.org/officeDocument/2006/relationships/slideLayout" Target="../slideLayouts/slideLayout277.xml"/><Relationship Id="rId102" Type="http://schemas.openxmlformats.org/officeDocument/2006/relationships/slideLayout" Target="../slideLayouts/slideLayout278.xml"/><Relationship Id="rId103" Type="http://schemas.openxmlformats.org/officeDocument/2006/relationships/slideLayout" Target="../slideLayouts/slideLayout279.xml"/><Relationship Id="rId104" Type="http://schemas.openxmlformats.org/officeDocument/2006/relationships/slideLayout" Target="../slideLayouts/slideLayout280.xml"/><Relationship Id="rId105" Type="http://schemas.openxmlformats.org/officeDocument/2006/relationships/slideLayout" Target="../slideLayouts/slideLayout281.xml"/><Relationship Id="rId106" Type="http://schemas.openxmlformats.org/officeDocument/2006/relationships/slideLayout" Target="../slideLayouts/slideLayout282.xml"/><Relationship Id="rId107" Type="http://schemas.openxmlformats.org/officeDocument/2006/relationships/slideLayout" Target="../slideLayouts/slideLayout283.xml"/><Relationship Id="rId108" Type="http://schemas.openxmlformats.org/officeDocument/2006/relationships/slideLayout" Target="../slideLayouts/slideLayout284.xml"/><Relationship Id="rId109" Type="http://schemas.openxmlformats.org/officeDocument/2006/relationships/slideLayout" Target="../slideLayouts/slideLayout285.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40" Type="http://schemas.openxmlformats.org/officeDocument/2006/relationships/slideLayout" Target="../slideLayouts/slideLayout316.xml"/><Relationship Id="rId141" Type="http://schemas.openxmlformats.org/officeDocument/2006/relationships/slideLayout" Target="../slideLayouts/slideLayout3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511674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307198339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DFCB8B95-51E8-459B-952B-B3E504C6B567}"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291622235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en-CA" dirty="0" err="1" smtClean="0"/>
              <a:t>Cliquez</a:t>
            </a:r>
            <a:r>
              <a:rPr lang="en-CA" dirty="0" smtClean="0"/>
              <a:t> </a:t>
            </a:r>
            <a:r>
              <a:rPr lang="en-CA" dirty="0" err="1" smtClean="0"/>
              <a:t>ici</a:t>
            </a:r>
            <a:r>
              <a:rPr lang="en-CA" dirty="0" smtClean="0"/>
              <a:t> pour modifier le style du </a:t>
            </a:r>
            <a:r>
              <a:rPr lang="en-CA" dirty="0" err="1" smtClean="0"/>
              <a:t>texte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186497362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 id="2147484138" r:id="rId27"/>
    <p:sldLayoutId id="2147484139" r:id="rId28"/>
    <p:sldLayoutId id="2147484140" r:id="rId29"/>
    <p:sldLayoutId id="2147484141" r:id="rId30"/>
    <p:sldLayoutId id="2147484142" r:id="rId31"/>
    <p:sldLayoutId id="2147484143" r:id="rId32"/>
    <p:sldLayoutId id="2147484144" r:id="rId33"/>
    <p:sldLayoutId id="2147484145" r:id="rId34"/>
    <p:sldLayoutId id="2147484146" r:id="rId35"/>
    <p:sldLayoutId id="2147484147" r:id="rId36"/>
    <p:sldLayoutId id="2147484148" r:id="rId37"/>
    <p:sldLayoutId id="2147484149" r:id="rId38"/>
    <p:sldLayoutId id="2147484150" r:id="rId39"/>
    <p:sldLayoutId id="2147484151" r:id="rId4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baseline="0">
          <a:solidFill>
            <a:srgbClr val="B5CC2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58800" y="373063"/>
            <a:ext cx="5311775"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endParaRPr lang="en-CA" smtClean="0"/>
          </a:p>
        </p:txBody>
      </p:sp>
      <p:sp>
        <p:nvSpPr>
          <p:cNvPr id="1027" name="Espace réservé du texte 2"/>
          <p:cNvSpPr>
            <a:spLocks noGrp="1"/>
          </p:cNvSpPr>
          <p:nvPr>
            <p:ph type="body" idx="1"/>
          </p:nvPr>
        </p:nvSpPr>
        <p:spPr bwMode="auto">
          <a:xfrm>
            <a:off x="558800" y="1517650"/>
            <a:ext cx="5311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u pied de page 4"/>
          <p:cNvSpPr>
            <a:spLocks noGrp="1"/>
          </p:cNvSpPr>
          <p:nvPr>
            <p:ph type="ftr" sz="quarter" idx="3"/>
          </p:nvPr>
        </p:nvSpPr>
        <p:spPr>
          <a:xfrm>
            <a:off x="558800" y="6483350"/>
            <a:ext cx="2560638" cy="238125"/>
          </a:xfrm>
          <a:prstGeom prst="rect">
            <a:avLst/>
          </a:prstGeom>
        </p:spPr>
        <p:txBody>
          <a:bodyPr vert="horz" lIns="0" tIns="0" rIns="0" bIns="0" rtlCol="0" anchor="ctr"/>
          <a:lstStyle>
            <a:lvl1pPr algn="l" fontAlgn="auto">
              <a:spcBef>
                <a:spcPts val="0"/>
              </a:spcBef>
              <a:spcAft>
                <a:spcPts val="0"/>
              </a:spcAft>
              <a:defRPr sz="1000">
                <a:solidFill>
                  <a:schemeClr val="tx1">
                    <a:tint val="75000"/>
                  </a:schemeClr>
                </a:solidFill>
                <a:latin typeface="Arial Narrow" pitchFamily="34" charset="0"/>
                <a:cs typeface="+mn-cs"/>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4"/>
          </p:nvPr>
        </p:nvSpPr>
        <p:spPr>
          <a:xfrm>
            <a:off x="5989638" y="6483350"/>
            <a:ext cx="2597150" cy="238125"/>
          </a:xfrm>
          <a:prstGeom prst="rect">
            <a:avLst/>
          </a:prstGeom>
        </p:spPr>
        <p:txBody>
          <a:bodyPr vert="horz" lIns="0" tIns="0" rIns="0" bIns="0" rtlCol="0" anchor="ctr"/>
          <a:lstStyle>
            <a:lvl1pPr algn="r" fontAlgn="auto">
              <a:spcBef>
                <a:spcPts val="0"/>
              </a:spcBef>
              <a:spcAft>
                <a:spcPts val="0"/>
              </a:spcAft>
              <a:defRPr sz="1000">
                <a:solidFill>
                  <a:schemeClr val="tx1">
                    <a:tint val="75000"/>
                  </a:schemeClr>
                </a:solidFill>
                <a:latin typeface="Arial Narrow" pitchFamily="34" charset="0"/>
                <a:cs typeface="+mn-cs"/>
              </a:defRPr>
            </a:lvl1pPr>
          </a:lstStyle>
          <a:p>
            <a:pPr>
              <a:defRPr/>
            </a:pPr>
            <a:fld id="{0C7B244A-80AA-4673-A27D-0A019959D5E8}" type="slidenum">
              <a:rPr lang="en-CA">
                <a:solidFill>
                  <a:srgbClr val="000000">
                    <a:tint val="75000"/>
                  </a:srgbClr>
                </a:solidFill>
              </a:rPr>
              <a:pPr>
                <a:defRPr/>
              </a:pPr>
              <a:t>‹#›</a:t>
            </a:fld>
            <a:endParaRPr lang="en-CA" dirty="0">
              <a:solidFill>
                <a:srgbClr val="000000">
                  <a:tint val="75000"/>
                </a:srgbClr>
              </a:solidFill>
            </a:endParaRPr>
          </a:p>
        </p:txBody>
      </p:sp>
      <p:cxnSp>
        <p:nvCxnSpPr>
          <p:cNvPr id="8" name="Connecteur droit 7"/>
          <p:cNvCxnSpPr/>
          <p:nvPr/>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e la date 19"/>
          <p:cNvSpPr>
            <a:spLocks noGrp="1"/>
          </p:cNvSpPr>
          <p:nvPr>
            <p:ph type="dt" sz="half" idx="2"/>
          </p:nvPr>
        </p:nvSpPr>
        <p:spPr>
          <a:xfrm>
            <a:off x="3273425" y="6483350"/>
            <a:ext cx="2560638" cy="23812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Narrow" pitchFamily="34" charset="0"/>
                <a:cs typeface="Arial" pitchFamily="34" charset="0"/>
              </a:defRPr>
            </a:lvl1pPr>
          </a:lstStyle>
          <a:p>
            <a:pPr>
              <a:defRPr/>
            </a:pPr>
            <a:fld id="{B1F76D0E-28C8-480E-A52F-B51E620BAE30}" type="datetime1">
              <a:rPr lang="fr-FR">
                <a:solidFill>
                  <a:srgbClr val="000000">
                    <a:tint val="75000"/>
                  </a:srgbClr>
                </a:solidFill>
              </a:rPr>
              <a:pPr>
                <a:defRPr/>
              </a:pPr>
              <a:t>17-08-03</a:t>
            </a:fld>
            <a:endParaRPr lang="en-CA" dirty="0">
              <a:solidFill>
                <a:srgbClr val="000000">
                  <a:tint val="75000"/>
                </a:srgbClr>
              </a:solidFill>
            </a:endParaRPr>
          </a:p>
        </p:txBody>
      </p:sp>
    </p:spTree>
    <p:extLst>
      <p:ext uri="{BB962C8B-B14F-4D97-AF65-F5344CB8AC3E}">
        <p14:creationId xmlns:p14="http://schemas.microsoft.com/office/powerpoint/2010/main" val="47309808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b="1">
          <a:solidFill>
            <a:srgbClr val="00B0F0"/>
          </a:solidFill>
          <a:latin typeface="Arial" charset="0"/>
          <a:cs typeface="Arial" charset="0"/>
        </a:defRPr>
      </a:lvl2pPr>
      <a:lvl3pPr algn="l" rtl="0" eaLnBrk="0" fontAlgn="base" hangingPunct="0">
        <a:spcBef>
          <a:spcPct val="0"/>
        </a:spcBef>
        <a:spcAft>
          <a:spcPct val="0"/>
        </a:spcAft>
        <a:defRPr b="1">
          <a:solidFill>
            <a:srgbClr val="00B0F0"/>
          </a:solidFill>
          <a:latin typeface="Arial" charset="0"/>
          <a:cs typeface="Arial" charset="0"/>
        </a:defRPr>
      </a:lvl3pPr>
      <a:lvl4pPr algn="l" rtl="0" eaLnBrk="0" fontAlgn="base" hangingPunct="0">
        <a:spcBef>
          <a:spcPct val="0"/>
        </a:spcBef>
        <a:spcAft>
          <a:spcPct val="0"/>
        </a:spcAft>
        <a:defRPr b="1">
          <a:solidFill>
            <a:srgbClr val="00B0F0"/>
          </a:solidFill>
          <a:latin typeface="Arial" charset="0"/>
          <a:cs typeface="Arial" charset="0"/>
        </a:defRPr>
      </a:lvl4pPr>
      <a:lvl5pPr algn="l" rtl="0" eaLnBrk="0" fontAlgn="base" hangingPunct="0">
        <a:spcBef>
          <a:spcPct val="0"/>
        </a:spcBef>
        <a:spcAft>
          <a:spcPct val="0"/>
        </a:spcAft>
        <a:defRPr b="1">
          <a:solidFill>
            <a:srgbClr val="00B0F0"/>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p:titleStyle>
    <p:bodyStyle>
      <a:lvl1pPr marL="342900" indent="-342900" algn="l" rtl="0" eaLnBrk="0" fontAlgn="base" hangingPunct="0">
        <a:spcBef>
          <a:spcPts val="12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1pPr>
      <a:lvl2pPr marL="742950" indent="-28575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2pPr>
      <a:lvl3pPr marL="228600" indent="685800" algn="l" rtl="0" eaLnBrk="0" fontAlgn="base" hangingPunct="0">
        <a:spcBef>
          <a:spcPts val="14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3pPr>
      <a:lvl4pPr marL="228600" indent="114300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4pPr>
      <a:lvl5pPr marL="2057400" indent="-228600" algn="l" rtl="0" eaLnBrk="0" fontAlgn="base" hangingPunct="0">
        <a:spcBef>
          <a:spcPts val="12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90753217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 id="2147484226" r:id="rId37"/>
    <p:sldLayoutId id="2147484227" r:id="rId38"/>
    <p:sldLayoutId id="2147484228" r:id="rId39"/>
    <p:sldLayoutId id="2147484229" r:id="rId40"/>
    <p:sldLayoutId id="2147484230" r:id="rId41"/>
    <p:sldLayoutId id="2147484231" r:id="rId42"/>
    <p:sldLayoutId id="2147484232" r:id="rId43"/>
    <p:sldLayoutId id="2147484233" r:id="rId44"/>
    <p:sldLayoutId id="2147484234" r:id="rId45"/>
    <p:sldLayoutId id="2147484235" r:id="rId46"/>
    <p:sldLayoutId id="2147484236" r:id="rId47"/>
    <p:sldLayoutId id="2147484237" r:id="rId48"/>
    <p:sldLayoutId id="2147484238" r:id="rId49"/>
    <p:sldLayoutId id="2147484239" r:id="rId50"/>
    <p:sldLayoutId id="2147484240" r:id="rId51"/>
    <p:sldLayoutId id="2147484241" r:id="rId52"/>
    <p:sldLayoutId id="2147484242" r:id="rId53"/>
    <p:sldLayoutId id="2147484243" r:id="rId54"/>
    <p:sldLayoutId id="2147484244" r:id="rId55"/>
    <p:sldLayoutId id="2147484245" r:id="rId56"/>
    <p:sldLayoutId id="2147484246" r:id="rId57"/>
    <p:sldLayoutId id="2147484247" r:id="rId58"/>
    <p:sldLayoutId id="2147484248" r:id="rId59"/>
    <p:sldLayoutId id="2147484249" r:id="rId60"/>
    <p:sldLayoutId id="2147484250" r:id="rId61"/>
    <p:sldLayoutId id="2147484251" r:id="rId62"/>
    <p:sldLayoutId id="2147484252" r:id="rId63"/>
    <p:sldLayoutId id="2147484253" r:id="rId64"/>
    <p:sldLayoutId id="2147484254" r:id="rId65"/>
    <p:sldLayoutId id="2147484255" r:id="rId66"/>
    <p:sldLayoutId id="2147484256" r:id="rId67"/>
    <p:sldLayoutId id="2147484257" r:id="rId68"/>
    <p:sldLayoutId id="2147484258" r:id="rId69"/>
    <p:sldLayoutId id="2147484259" r:id="rId70"/>
    <p:sldLayoutId id="2147484260" r:id="rId71"/>
    <p:sldLayoutId id="2147484261" r:id="rId72"/>
    <p:sldLayoutId id="2147484262" r:id="rId73"/>
    <p:sldLayoutId id="2147484263" r:id="rId74"/>
    <p:sldLayoutId id="2147484264" r:id="rId75"/>
    <p:sldLayoutId id="2147484265" r:id="rId76"/>
    <p:sldLayoutId id="2147484266" r:id="rId77"/>
    <p:sldLayoutId id="2147484267" r:id="rId78"/>
    <p:sldLayoutId id="2147484268" r:id="rId79"/>
    <p:sldLayoutId id="2147484269" r:id="rId80"/>
    <p:sldLayoutId id="2147484270" r:id="rId81"/>
    <p:sldLayoutId id="2147484271" r:id="rId82"/>
    <p:sldLayoutId id="2147484272" r:id="rId83"/>
    <p:sldLayoutId id="2147484273" r:id="rId84"/>
    <p:sldLayoutId id="2147484274" r:id="rId85"/>
    <p:sldLayoutId id="2147484275" r:id="rId86"/>
    <p:sldLayoutId id="2147484276" r:id="rId87"/>
    <p:sldLayoutId id="2147484277" r:id="rId88"/>
    <p:sldLayoutId id="2147484278" r:id="rId89"/>
    <p:sldLayoutId id="2147484279" r:id="rId90"/>
    <p:sldLayoutId id="2147484280" r:id="rId91"/>
    <p:sldLayoutId id="2147484281" r:id="rId92"/>
    <p:sldLayoutId id="2147484282" r:id="rId93"/>
    <p:sldLayoutId id="2147484283" r:id="rId94"/>
    <p:sldLayoutId id="2147484284" r:id="rId95"/>
    <p:sldLayoutId id="2147484285" r:id="rId96"/>
    <p:sldLayoutId id="2147484286" r:id="rId97"/>
    <p:sldLayoutId id="2147484287" r:id="rId98"/>
    <p:sldLayoutId id="2147484288" r:id="rId99"/>
    <p:sldLayoutId id="2147484289" r:id="rId100"/>
    <p:sldLayoutId id="2147484290" r:id="rId101"/>
    <p:sldLayoutId id="2147484291" r:id="rId102"/>
    <p:sldLayoutId id="2147484292" r:id="rId103"/>
    <p:sldLayoutId id="2147484293" r:id="rId104"/>
    <p:sldLayoutId id="2147484294" r:id="rId105"/>
    <p:sldLayoutId id="2147484295" r:id="rId106"/>
    <p:sldLayoutId id="2147484296" r:id="rId107"/>
    <p:sldLayoutId id="2147484297" r:id="rId108"/>
    <p:sldLayoutId id="2147484298" r:id="rId109"/>
    <p:sldLayoutId id="2147484299" r:id="rId110"/>
    <p:sldLayoutId id="2147484300" r:id="rId111"/>
    <p:sldLayoutId id="2147484301" r:id="rId112"/>
    <p:sldLayoutId id="2147484302" r:id="rId113"/>
    <p:sldLayoutId id="2147484303" r:id="rId114"/>
    <p:sldLayoutId id="2147484304" r:id="rId115"/>
    <p:sldLayoutId id="2147484305" r:id="rId116"/>
    <p:sldLayoutId id="2147484306" r:id="rId117"/>
    <p:sldLayoutId id="2147484307" r:id="rId118"/>
    <p:sldLayoutId id="2147484308" r:id="rId119"/>
    <p:sldLayoutId id="2147484309" r:id="rId120"/>
    <p:sldLayoutId id="2147484310" r:id="rId121"/>
    <p:sldLayoutId id="2147484311" r:id="rId122"/>
    <p:sldLayoutId id="2147484312" r:id="rId123"/>
    <p:sldLayoutId id="2147484313" r:id="rId124"/>
    <p:sldLayoutId id="2147484314" r:id="rId125"/>
    <p:sldLayoutId id="2147484315" r:id="rId126"/>
    <p:sldLayoutId id="2147484316" r:id="rId127"/>
    <p:sldLayoutId id="2147484317" r:id="rId128"/>
    <p:sldLayoutId id="2147484318" r:id="rId129"/>
    <p:sldLayoutId id="2147484319" r:id="rId130"/>
    <p:sldLayoutId id="2147484320" r:id="rId131"/>
    <p:sldLayoutId id="2147484321" r:id="rId132"/>
    <p:sldLayoutId id="2147484322" r:id="rId133"/>
    <p:sldLayoutId id="2147484323" r:id="rId134"/>
    <p:sldLayoutId id="2147484324" r:id="rId135"/>
    <p:sldLayoutId id="2147484325" r:id="rId136"/>
    <p:sldLayoutId id="2147484326" r:id="rId137"/>
    <p:sldLayoutId id="2147484327" r:id="rId138"/>
    <p:sldLayoutId id="2147484328" r:id="rId139"/>
    <p:sldLayoutId id="2147484329" r:id="rId140"/>
    <p:sldLayoutId id="2147484330" r:id="rId141"/>
    <p:sldLayoutId id="2147484331" r:id="rId142"/>
    <p:sldLayoutId id="2147484332" r:id="rId143"/>
    <p:sldLayoutId id="2147484333" r:id="rId144"/>
    <p:sldLayoutId id="2147484334" r:id="rId145"/>
    <p:sldLayoutId id="2147484335" r:id="rId146"/>
    <p:sldLayoutId id="2147484336" r:id="rId147"/>
    <p:sldLayoutId id="2147484337" r:id="rId148"/>
    <p:sldLayoutId id="2147484338" r:id="rId149"/>
    <p:sldLayoutId id="2147484339" r:id="rId150"/>
    <p:sldLayoutId id="2147484340" r:id="rId151"/>
    <p:sldLayoutId id="2147484341" r:id="rId152"/>
    <p:sldLayoutId id="2147484342" r:id="rId153"/>
    <p:sldLayoutId id="2147484343" r:id="rId154"/>
    <p:sldLayoutId id="2147484344" r:id="rId155"/>
    <p:sldLayoutId id="2147484345" r:id="rId156"/>
    <p:sldLayoutId id="2147484346" r:id="rId157"/>
    <p:sldLayoutId id="2147484347" r:id="rId158"/>
    <p:sldLayoutId id="2147484348" r:id="rId159"/>
    <p:sldLayoutId id="2147484349" r:id="rId160"/>
    <p:sldLayoutId id="2147484350" r:id="rId16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image" Target="../media/image11.jpeg"/><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tags" Target="../tags/tag34.xml"/><Relationship Id="rId5" Type="http://schemas.openxmlformats.org/officeDocument/2006/relationships/slideLayout" Target="../slideLayouts/slideLayout45.xml"/><Relationship Id="rId1" Type="http://schemas.openxmlformats.org/officeDocument/2006/relationships/tags" Target="../tags/tag31.xml"/><Relationship Id="rId2"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slideLayout" Target="../slideLayouts/slideLayout45.xml"/><Relationship Id="rId1" Type="http://schemas.openxmlformats.org/officeDocument/2006/relationships/tags" Target="../tags/tag35.xml"/><Relationship Id="rId2"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4.jpeg"/><Relationship Id="rId1" Type="http://schemas.openxmlformats.org/officeDocument/2006/relationships/tags" Target="../tags/tag39.xml"/><Relationship Id="rId2" Type="http://schemas.openxmlformats.org/officeDocument/2006/relationships/tags" Target="../tags/tag4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41.xml"/><Relationship Id="rId2"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slideLayout" Target="../slideLayouts/slideLayout149.xml"/><Relationship Id="rId7" Type="http://schemas.openxmlformats.org/officeDocument/2006/relationships/chart" Target="../charts/chart1.xml"/><Relationship Id="rId1" Type="http://schemas.openxmlformats.org/officeDocument/2006/relationships/tags" Target="../tags/tag43.xml"/><Relationship Id="rId2"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6" Type="http://schemas.openxmlformats.org/officeDocument/2006/relationships/slideLayout" Target="../slideLayouts/slideLayout149.xml"/><Relationship Id="rId1" Type="http://schemas.openxmlformats.org/officeDocument/2006/relationships/tags" Target="../tags/tag48.xml"/><Relationship Id="rId2"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tags" Target="../tags/tag56.xml"/><Relationship Id="rId5" Type="http://schemas.openxmlformats.org/officeDocument/2006/relationships/tags" Target="../tags/tag57.xml"/><Relationship Id="rId6" Type="http://schemas.openxmlformats.org/officeDocument/2006/relationships/slideLayout" Target="../slideLayouts/slideLayout149.xml"/><Relationship Id="rId1" Type="http://schemas.openxmlformats.org/officeDocument/2006/relationships/tags" Target="../tags/tag53.xml"/><Relationship Id="rId2" Type="http://schemas.openxmlformats.org/officeDocument/2006/relationships/tags" Target="../tags/tag54.xml"/></Relationships>
</file>

<file path=ppt/slides/_rels/slide17.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slideLayout" Target="../slideLayouts/slideLayout149.xml"/><Relationship Id="rId1" Type="http://schemas.openxmlformats.org/officeDocument/2006/relationships/tags" Target="../tags/tag58.xml"/><Relationship Id="rId2"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63.xml"/><Relationship Id="rId2"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tags" Target="../tags/tag69.xml"/><Relationship Id="rId6" Type="http://schemas.openxmlformats.org/officeDocument/2006/relationships/slideLayout" Target="../slideLayouts/slideLayout149.xml"/><Relationship Id="rId1" Type="http://schemas.openxmlformats.org/officeDocument/2006/relationships/tags" Target="../tags/tag65.xml"/><Relationship Id="rId2" Type="http://schemas.openxmlformats.org/officeDocument/2006/relationships/tags" Target="../tags/tag6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80.xml"/><Relationship Id="rId6"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tags" Target="../tags/tag75.xml"/><Relationship Id="rId7" Type="http://schemas.openxmlformats.org/officeDocument/2006/relationships/slideLayout" Target="../slideLayouts/slideLayout149.xml"/><Relationship Id="rId1" Type="http://schemas.openxmlformats.org/officeDocument/2006/relationships/tags" Target="../tags/tag70.xml"/><Relationship Id="rId2" Type="http://schemas.openxmlformats.org/officeDocument/2006/relationships/tags" Target="../tags/tag71.xml"/></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tags" Target="../tags/tag79.xml"/><Relationship Id="rId5" Type="http://schemas.openxmlformats.org/officeDocument/2006/relationships/tags" Target="../tags/tag80.xml"/><Relationship Id="rId6" Type="http://schemas.openxmlformats.org/officeDocument/2006/relationships/tags" Target="../tags/tag81.xml"/><Relationship Id="rId7" Type="http://schemas.openxmlformats.org/officeDocument/2006/relationships/slideLayout" Target="../slideLayouts/slideLayout149.xml"/><Relationship Id="rId1" Type="http://schemas.openxmlformats.org/officeDocument/2006/relationships/tags" Target="../tags/tag76.xml"/><Relationship Id="rId2"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tags" Target="../tags/tag86.xml"/><Relationship Id="rId6" Type="http://schemas.openxmlformats.org/officeDocument/2006/relationships/tags" Target="../tags/tag87.xml"/><Relationship Id="rId7" Type="http://schemas.openxmlformats.org/officeDocument/2006/relationships/slideLayout" Target="../slideLayouts/slideLayout149.xml"/><Relationship Id="rId1" Type="http://schemas.openxmlformats.org/officeDocument/2006/relationships/tags" Target="../tags/tag82.xml"/><Relationship Id="rId2" Type="http://schemas.openxmlformats.org/officeDocument/2006/relationships/tags" Target="../tags/tag83.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tags" Target="../tags/tag91.xml"/><Relationship Id="rId5" Type="http://schemas.openxmlformats.org/officeDocument/2006/relationships/tags" Target="../tags/tag92.xml"/><Relationship Id="rId6" Type="http://schemas.openxmlformats.org/officeDocument/2006/relationships/tags" Target="../tags/tag93.xml"/><Relationship Id="rId7" Type="http://schemas.openxmlformats.org/officeDocument/2006/relationships/slideLayout" Target="../slideLayouts/slideLayout149.xml"/><Relationship Id="rId1" Type="http://schemas.openxmlformats.org/officeDocument/2006/relationships/tags" Target="../tags/tag88.xml"/><Relationship Id="rId2" Type="http://schemas.openxmlformats.org/officeDocument/2006/relationships/tags" Target="../tags/tag89.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4" Type="http://schemas.openxmlformats.org/officeDocument/2006/relationships/tags" Target="../tags/tag97.xml"/><Relationship Id="rId5" Type="http://schemas.openxmlformats.org/officeDocument/2006/relationships/tags" Target="../tags/tag98.xml"/><Relationship Id="rId6" Type="http://schemas.openxmlformats.org/officeDocument/2006/relationships/tags" Target="../tags/tag99.xml"/><Relationship Id="rId7" Type="http://schemas.openxmlformats.org/officeDocument/2006/relationships/slideLayout" Target="../slideLayouts/slideLayout149.xml"/><Relationship Id="rId1" Type="http://schemas.openxmlformats.org/officeDocument/2006/relationships/tags" Target="../tags/tag94.xml"/><Relationship Id="rId2" Type="http://schemas.openxmlformats.org/officeDocument/2006/relationships/tags" Target="../tags/tag95.xml"/></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4" Type="http://schemas.openxmlformats.org/officeDocument/2006/relationships/tags" Target="../tags/tag103.xml"/><Relationship Id="rId5" Type="http://schemas.openxmlformats.org/officeDocument/2006/relationships/tags" Target="../tags/tag104.xml"/><Relationship Id="rId6" Type="http://schemas.openxmlformats.org/officeDocument/2006/relationships/tags" Target="../tags/tag105.xml"/><Relationship Id="rId7" Type="http://schemas.openxmlformats.org/officeDocument/2006/relationships/slideLayout" Target="../slideLayouts/slideLayout149.xml"/><Relationship Id="rId1" Type="http://schemas.openxmlformats.org/officeDocument/2006/relationships/tags" Target="../tags/tag100.xml"/><Relationship Id="rId2" Type="http://schemas.openxmlformats.org/officeDocument/2006/relationships/tags" Target="../tags/tag101.xml"/></Relationships>
</file>

<file path=ppt/slides/_rels/slide26.xml.rels><?xml version="1.0" encoding="UTF-8" standalone="yes"?>
<Relationships xmlns="http://schemas.openxmlformats.org/package/2006/relationships"><Relationship Id="rId3" Type="http://schemas.openxmlformats.org/officeDocument/2006/relationships/tags" Target="../tags/tag108.xml"/><Relationship Id="rId4" Type="http://schemas.openxmlformats.org/officeDocument/2006/relationships/tags" Target="../tags/tag109.xml"/><Relationship Id="rId5" Type="http://schemas.openxmlformats.org/officeDocument/2006/relationships/tags" Target="../tags/tag110.xml"/><Relationship Id="rId6" Type="http://schemas.openxmlformats.org/officeDocument/2006/relationships/tags" Target="../tags/tag111.xml"/><Relationship Id="rId7" Type="http://schemas.openxmlformats.org/officeDocument/2006/relationships/slideLayout" Target="../slideLayouts/slideLayout149.xml"/><Relationship Id="rId1" Type="http://schemas.openxmlformats.org/officeDocument/2006/relationships/tags" Target="../tags/tag106.xml"/><Relationship Id="rId2" Type="http://schemas.openxmlformats.org/officeDocument/2006/relationships/tags" Target="../tags/tag107.xml"/></Relationships>
</file>

<file path=ppt/slides/_rels/slide27.xml.rels><?xml version="1.0" encoding="UTF-8" standalone="yes"?>
<Relationships xmlns="http://schemas.openxmlformats.org/package/2006/relationships"><Relationship Id="rId3" Type="http://schemas.openxmlformats.org/officeDocument/2006/relationships/tags" Target="../tags/tag114.xml"/><Relationship Id="rId4" Type="http://schemas.openxmlformats.org/officeDocument/2006/relationships/tags" Target="../tags/tag115.xml"/><Relationship Id="rId5" Type="http://schemas.openxmlformats.org/officeDocument/2006/relationships/tags" Target="../tags/tag116.xml"/><Relationship Id="rId6" Type="http://schemas.openxmlformats.org/officeDocument/2006/relationships/tags" Target="../tags/tag117.xml"/><Relationship Id="rId7" Type="http://schemas.openxmlformats.org/officeDocument/2006/relationships/slideLayout" Target="../slideLayouts/slideLayout149.xml"/><Relationship Id="rId1" Type="http://schemas.openxmlformats.org/officeDocument/2006/relationships/tags" Target="../tags/tag112.xml"/><Relationship Id="rId2" Type="http://schemas.openxmlformats.org/officeDocument/2006/relationships/tags" Target="../tags/tag113.xml"/></Relationships>
</file>

<file path=ppt/slides/_rels/slide28.xml.rels><?xml version="1.0" encoding="UTF-8" standalone="yes"?>
<Relationships xmlns="http://schemas.openxmlformats.org/package/2006/relationships"><Relationship Id="rId3" Type="http://schemas.openxmlformats.org/officeDocument/2006/relationships/tags" Target="../tags/tag120.xml"/><Relationship Id="rId4" Type="http://schemas.openxmlformats.org/officeDocument/2006/relationships/tags" Target="../tags/tag121.xml"/><Relationship Id="rId5" Type="http://schemas.openxmlformats.org/officeDocument/2006/relationships/tags" Target="../tags/tag122.xml"/><Relationship Id="rId6" Type="http://schemas.openxmlformats.org/officeDocument/2006/relationships/tags" Target="../tags/tag123.xml"/><Relationship Id="rId7" Type="http://schemas.openxmlformats.org/officeDocument/2006/relationships/slideLayout" Target="../slideLayouts/slideLayout149.xml"/><Relationship Id="rId1" Type="http://schemas.openxmlformats.org/officeDocument/2006/relationships/tags" Target="../tags/tag118.xml"/><Relationship Id="rId2" Type="http://schemas.openxmlformats.org/officeDocument/2006/relationships/tags" Target="../tags/tag119.xml"/></Relationships>
</file>

<file path=ppt/slides/_rels/slide29.xml.rels><?xml version="1.0" encoding="UTF-8" standalone="yes"?>
<Relationships xmlns="http://schemas.openxmlformats.org/package/2006/relationships"><Relationship Id="rId3" Type="http://schemas.openxmlformats.org/officeDocument/2006/relationships/tags" Target="../tags/tag126.xml"/><Relationship Id="rId4" Type="http://schemas.openxmlformats.org/officeDocument/2006/relationships/tags" Target="../tags/tag127.xml"/><Relationship Id="rId5" Type="http://schemas.openxmlformats.org/officeDocument/2006/relationships/tags" Target="../tags/tag128.xml"/><Relationship Id="rId6" Type="http://schemas.openxmlformats.org/officeDocument/2006/relationships/tags" Target="../tags/tag129.xml"/><Relationship Id="rId7" Type="http://schemas.openxmlformats.org/officeDocument/2006/relationships/slideLayout" Target="../slideLayouts/slideLayout149.xml"/><Relationship Id="rId1" Type="http://schemas.openxmlformats.org/officeDocument/2006/relationships/tags" Target="../tags/tag124.xml"/><Relationship Id="rId2" Type="http://schemas.openxmlformats.org/officeDocument/2006/relationships/tags" Target="../tags/tag125.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Layout" Target="../slideLayouts/slideLayout75.xml"/><Relationship Id="rId1" Type="http://schemas.openxmlformats.org/officeDocument/2006/relationships/tags" Target="../tags/tag5.xml"/><Relationship Id="rId2"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tags" Target="../tags/tag132.xml"/><Relationship Id="rId4" Type="http://schemas.openxmlformats.org/officeDocument/2006/relationships/tags" Target="../tags/tag133.xml"/><Relationship Id="rId5" Type="http://schemas.openxmlformats.org/officeDocument/2006/relationships/tags" Target="../tags/tag134.xml"/><Relationship Id="rId6" Type="http://schemas.openxmlformats.org/officeDocument/2006/relationships/tags" Target="../tags/tag135.xml"/><Relationship Id="rId7" Type="http://schemas.openxmlformats.org/officeDocument/2006/relationships/slideLayout" Target="../slideLayouts/slideLayout149.xml"/><Relationship Id="rId1" Type="http://schemas.openxmlformats.org/officeDocument/2006/relationships/tags" Target="../tags/tag130.xml"/><Relationship Id="rId2" Type="http://schemas.openxmlformats.org/officeDocument/2006/relationships/tags" Target="../tags/tag131.xml"/></Relationships>
</file>

<file path=ppt/slides/_rels/slide31.xml.rels><?xml version="1.0" encoding="UTF-8" standalone="yes"?>
<Relationships xmlns="http://schemas.openxmlformats.org/package/2006/relationships"><Relationship Id="rId3" Type="http://schemas.openxmlformats.org/officeDocument/2006/relationships/tags" Target="../tags/tag138.xml"/><Relationship Id="rId4" Type="http://schemas.openxmlformats.org/officeDocument/2006/relationships/tags" Target="../tags/tag139.xml"/><Relationship Id="rId5" Type="http://schemas.openxmlformats.org/officeDocument/2006/relationships/tags" Target="../tags/tag140.xml"/><Relationship Id="rId6" Type="http://schemas.openxmlformats.org/officeDocument/2006/relationships/tags" Target="../tags/tag141.xml"/><Relationship Id="rId7" Type="http://schemas.openxmlformats.org/officeDocument/2006/relationships/slideLayout" Target="../slideLayouts/slideLayout149.xml"/><Relationship Id="rId1" Type="http://schemas.openxmlformats.org/officeDocument/2006/relationships/tags" Target="../tags/tag136.xml"/><Relationship Id="rId2" Type="http://schemas.openxmlformats.org/officeDocument/2006/relationships/tags" Target="../tags/tag137.xml"/></Relationships>
</file>

<file path=ppt/slides/_rels/slide32.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tags" Target="../tags/tag145.xml"/><Relationship Id="rId5" Type="http://schemas.openxmlformats.org/officeDocument/2006/relationships/tags" Target="../tags/tag146.xml"/><Relationship Id="rId6" Type="http://schemas.openxmlformats.org/officeDocument/2006/relationships/tags" Target="../tags/tag147.xml"/><Relationship Id="rId7" Type="http://schemas.openxmlformats.org/officeDocument/2006/relationships/slideLayout" Target="../slideLayouts/slideLayout149.xml"/><Relationship Id="rId1" Type="http://schemas.openxmlformats.org/officeDocument/2006/relationships/tags" Target="../tags/tag142.xml"/><Relationship Id="rId2" Type="http://schemas.openxmlformats.org/officeDocument/2006/relationships/tags" Target="../tags/tag143.xml"/></Relationships>
</file>

<file path=ppt/slides/_rels/slide3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tags" Target="../tags/tag151.xml"/><Relationship Id="rId5" Type="http://schemas.openxmlformats.org/officeDocument/2006/relationships/tags" Target="../tags/tag152.xml"/><Relationship Id="rId6" Type="http://schemas.openxmlformats.org/officeDocument/2006/relationships/tags" Target="../tags/tag153.xml"/><Relationship Id="rId7" Type="http://schemas.openxmlformats.org/officeDocument/2006/relationships/slideLayout" Target="../slideLayouts/slideLayout149.xml"/><Relationship Id="rId1" Type="http://schemas.openxmlformats.org/officeDocument/2006/relationships/tags" Target="../tags/tag148.xml"/><Relationship Id="rId2" Type="http://schemas.openxmlformats.org/officeDocument/2006/relationships/tags" Target="../tags/tag14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154.xml"/><Relationship Id="rId2" Type="http://schemas.openxmlformats.org/officeDocument/2006/relationships/tags" Target="../tags/tag155.xml"/></Relationships>
</file>

<file path=ppt/slides/_rels/slide35.xml.rels><?xml version="1.0" encoding="UTF-8" standalone="yes"?>
<Relationships xmlns="http://schemas.openxmlformats.org/package/2006/relationships"><Relationship Id="rId3" Type="http://schemas.openxmlformats.org/officeDocument/2006/relationships/tags" Target="../tags/tag158.xml"/><Relationship Id="rId4" Type="http://schemas.openxmlformats.org/officeDocument/2006/relationships/tags" Target="../tags/tag159.xml"/><Relationship Id="rId5" Type="http://schemas.openxmlformats.org/officeDocument/2006/relationships/tags" Target="../tags/tag160.xml"/><Relationship Id="rId6" Type="http://schemas.openxmlformats.org/officeDocument/2006/relationships/tags" Target="../tags/tag161.xml"/><Relationship Id="rId7" Type="http://schemas.openxmlformats.org/officeDocument/2006/relationships/slideLayout" Target="../slideLayouts/slideLayout149.xml"/><Relationship Id="rId1" Type="http://schemas.openxmlformats.org/officeDocument/2006/relationships/tags" Target="../tags/tag156.xml"/><Relationship Id="rId2" Type="http://schemas.openxmlformats.org/officeDocument/2006/relationships/tags" Target="../tags/tag157.xml"/></Relationships>
</file>

<file path=ppt/slides/_rels/slide36.xml.rels><?xml version="1.0" encoding="UTF-8" standalone="yes"?>
<Relationships xmlns="http://schemas.openxmlformats.org/package/2006/relationships"><Relationship Id="rId3" Type="http://schemas.openxmlformats.org/officeDocument/2006/relationships/tags" Target="../tags/tag164.xml"/><Relationship Id="rId4" Type="http://schemas.openxmlformats.org/officeDocument/2006/relationships/tags" Target="../tags/tag165.xml"/><Relationship Id="rId5" Type="http://schemas.openxmlformats.org/officeDocument/2006/relationships/tags" Target="../tags/tag166.xml"/><Relationship Id="rId6" Type="http://schemas.openxmlformats.org/officeDocument/2006/relationships/tags" Target="../tags/tag167.xml"/><Relationship Id="rId7" Type="http://schemas.openxmlformats.org/officeDocument/2006/relationships/slideLayout" Target="../slideLayouts/slideLayout149.xml"/><Relationship Id="rId1" Type="http://schemas.openxmlformats.org/officeDocument/2006/relationships/tags" Target="../tags/tag162.xml"/><Relationship Id="rId2" Type="http://schemas.openxmlformats.org/officeDocument/2006/relationships/tags" Target="../tags/tag163.xml"/></Relationships>
</file>

<file path=ppt/slides/_rels/slide37.xml.rels><?xml version="1.0" encoding="UTF-8" standalone="yes"?>
<Relationships xmlns="http://schemas.openxmlformats.org/package/2006/relationships"><Relationship Id="rId3" Type="http://schemas.openxmlformats.org/officeDocument/2006/relationships/tags" Target="../tags/tag170.xml"/><Relationship Id="rId4" Type="http://schemas.openxmlformats.org/officeDocument/2006/relationships/tags" Target="../tags/tag171.xml"/><Relationship Id="rId5" Type="http://schemas.openxmlformats.org/officeDocument/2006/relationships/tags" Target="../tags/tag172.xml"/><Relationship Id="rId6" Type="http://schemas.openxmlformats.org/officeDocument/2006/relationships/tags" Target="../tags/tag173.xml"/><Relationship Id="rId7" Type="http://schemas.openxmlformats.org/officeDocument/2006/relationships/slideLayout" Target="../slideLayouts/slideLayout149.xml"/><Relationship Id="rId1" Type="http://schemas.openxmlformats.org/officeDocument/2006/relationships/tags" Target="../tags/tag168.xml"/><Relationship Id="rId2" Type="http://schemas.openxmlformats.org/officeDocument/2006/relationships/tags" Target="../tags/tag169.xml"/></Relationships>
</file>

<file path=ppt/slides/_rels/slide38.xml.rels><?xml version="1.0" encoding="UTF-8" standalone="yes"?>
<Relationships xmlns="http://schemas.openxmlformats.org/package/2006/relationships"><Relationship Id="rId3" Type="http://schemas.openxmlformats.org/officeDocument/2006/relationships/tags" Target="../tags/tag176.xml"/><Relationship Id="rId4" Type="http://schemas.openxmlformats.org/officeDocument/2006/relationships/tags" Target="../tags/tag177.xml"/><Relationship Id="rId5" Type="http://schemas.openxmlformats.org/officeDocument/2006/relationships/tags" Target="../tags/tag178.xml"/><Relationship Id="rId6" Type="http://schemas.openxmlformats.org/officeDocument/2006/relationships/tags" Target="../tags/tag179.xml"/><Relationship Id="rId7" Type="http://schemas.openxmlformats.org/officeDocument/2006/relationships/slideLayout" Target="../slideLayouts/slideLayout149.xml"/><Relationship Id="rId1" Type="http://schemas.openxmlformats.org/officeDocument/2006/relationships/tags" Target="../tags/tag174.xml"/><Relationship Id="rId2" Type="http://schemas.openxmlformats.org/officeDocument/2006/relationships/tags" Target="../tags/tag175.xml"/></Relationships>
</file>

<file path=ppt/slides/_rels/slide39.xml.rels><?xml version="1.0" encoding="UTF-8" standalone="yes"?>
<Relationships xmlns="http://schemas.openxmlformats.org/package/2006/relationships"><Relationship Id="rId3" Type="http://schemas.openxmlformats.org/officeDocument/2006/relationships/tags" Target="../tags/tag182.xml"/><Relationship Id="rId4" Type="http://schemas.openxmlformats.org/officeDocument/2006/relationships/tags" Target="../tags/tag183.xml"/><Relationship Id="rId5" Type="http://schemas.openxmlformats.org/officeDocument/2006/relationships/tags" Target="../tags/tag184.xml"/><Relationship Id="rId6" Type="http://schemas.openxmlformats.org/officeDocument/2006/relationships/tags" Target="../tags/tag185.xml"/><Relationship Id="rId7" Type="http://schemas.openxmlformats.org/officeDocument/2006/relationships/slideLayout" Target="../slideLayouts/slideLayout149.xml"/><Relationship Id="rId1" Type="http://schemas.openxmlformats.org/officeDocument/2006/relationships/tags" Target="../tags/tag180.xml"/><Relationship Id="rId2" Type="http://schemas.openxmlformats.org/officeDocument/2006/relationships/tags" Target="../tags/tag181.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slideLayout" Target="../slideLayouts/slideLayout6.xml"/><Relationship Id="rId1" Type="http://schemas.openxmlformats.org/officeDocument/2006/relationships/tags" Target="../tags/tag9.xml"/><Relationship Id="rId2"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tags" Target="../tags/tag188.xml"/><Relationship Id="rId4" Type="http://schemas.openxmlformats.org/officeDocument/2006/relationships/tags" Target="../tags/tag189.xml"/><Relationship Id="rId5" Type="http://schemas.openxmlformats.org/officeDocument/2006/relationships/tags" Target="../tags/tag190.xml"/><Relationship Id="rId6" Type="http://schemas.openxmlformats.org/officeDocument/2006/relationships/tags" Target="../tags/tag191.xml"/><Relationship Id="rId7" Type="http://schemas.openxmlformats.org/officeDocument/2006/relationships/slideLayout" Target="../slideLayouts/slideLayout149.xml"/><Relationship Id="rId1" Type="http://schemas.openxmlformats.org/officeDocument/2006/relationships/tags" Target="../tags/tag186.xml"/><Relationship Id="rId2" Type="http://schemas.openxmlformats.org/officeDocument/2006/relationships/tags" Target="../tags/tag187.xml"/></Relationships>
</file>

<file path=ppt/slides/_rels/slide41.xml.rels><?xml version="1.0" encoding="UTF-8" standalone="yes"?>
<Relationships xmlns="http://schemas.openxmlformats.org/package/2006/relationships"><Relationship Id="rId3" Type="http://schemas.openxmlformats.org/officeDocument/2006/relationships/tags" Target="../tags/tag194.xml"/><Relationship Id="rId4" Type="http://schemas.openxmlformats.org/officeDocument/2006/relationships/tags" Target="../tags/tag195.xml"/><Relationship Id="rId5" Type="http://schemas.openxmlformats.org/officeDocument/2006/relationships/tags" Target="../tags/tag196.xml"/><Relationship Id="rId6" Type="http://schemas.openxmlformats.org/officeDocument/2006/relationships/tags" Target="../tags/tag197.xml"/><Relationship Id="rId7" Type="http://schemas.openxmlformats.org/officeDocument/2006/relationships/slideLayout" Target="../slideLayouts/slideLayout149.xml"/><Relationship Id="rId1" Type="http://schemas.openxmlformats.org/officeDocument/2006/relationships/tags" Target="../tags/tag192.xml"/><Relationship Id="rId2" Type="http://schemas.openxmlformats.org/officeDocument/2006/relationships/tags" Target="../tags/tag193.xml"/></Relationships>
</file>

<file path=ppt/slides/_rels/slide42.xml.rels><?xml version="1.0" encoding="UTF-8" standalone="yes"?>
<Relationships xmlns="http://schemas.openxmlformats.org/package/2006/relationships"><Relationship Id="rId3" Type="http://schemas.openxmlformats.org/officeDocument/2006/relationships/tags" Target="../tags/tag200.xml"/><Relationship Id="rId4" Type="http://schemas.openxmlformats.org/officeDocument/2006/relationships/tags" Target="../tags/tag201.xml"/><Relationship Id="rId5" Type="http://schemas.openxmlformats.org/officeDocument/2006/relationships/tags" Target="../tags/tag202.xml"/><Relationship Id="rId6" Type="http://schemas.openxmlformats.org/officeDocument/2006/relationships/tags" Target="../tags/tag203.xml"/><Relationship Id="rId7" Type="http://schemas.openxmlformats.org/officeDocument/2006/relationships/slideLayout" Target="../slideLayouts/slideLayout149.xml"/><Relationship Id="rId1" Type="http://schemas.openxmlformats.org/officeDocument/2006/relationships/tags" Target="../tags/tag198.xml"/><Relationship Id="rId2" Type="http://schemas.openxmlformats.org/officeDocument/2006/relationships/tags" Target="../tags/tag19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204.xml"/><Relationship Id="rId2" Type="http://schemas.openxmlformats.org/officeDocument/2006/relationships/tags" Target="../tags/tag205.xml"/></Relationships>
</file>

<file path=ppt/slides/_rels/slide44.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tags" Target="../tags/tag209.xml"/><Relationship Id="rId5" Type="http://schemas.openxmlformats.org/officeDocument/2006/relationships/tags" Target="../tags/tag210.xml"/><Relationship Id="rId6" Type="http://schemas.openxmlformats.org/officeDocument/2006/relationships/tags" Target="../tags/tag211.xml"/><Relationship Id="rId7" Type="http://schemas.openxmlformats.org/officeDocument/2006/relationships/slideLayout" Target="../slideLayouts/slideLayout149.xml"/><Relationship Id="rId1" Type="http://schemas.openxmlformats.org/officeDocument/2006/relationships/tags" Target="../tags/tag206.xml"/><Relationship Id="rId2" Type="http://schemas.openxmlformats.org/officeDocument/2006/relationships/tags" Target="../tags/tag207.xml"/></Relationships>
</file>

<file path=ppt/slides/_rels/slide45.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tags" Target="../tags/tag215.xml"/><Relationship Id="rId5" Type="http://schemas.openxmlformats.org/officeDocument/2006/relationships/tags" Target="../tags/tag216.xml"/><Relationship Id="rId6" Type="http://schemas.openxmlformats.org/officeDocument/2006/relationships/tags" Target="../tags/tag217.xml"/><Relationship Id="rId7" Type="http://schemas.openxmlformats.org/officeDocument/2006/relationships/slideLayout" Target="../slideLayouts/slideLayout149.xml"/><Relationship Id="rId1" Type="http://schemas.openxmlformats.org/officeDocument/2006/relationships/tags" Target="../tags/tag212.xml"/><Relationship Id="rId2" Type="http://schemas.openxmlformats.org/officeDocument/2006/relationships/tags" Target="../tags/tag21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5.jpeg"/><Relationship Id="rId1" Type="http://schemas.openxmlformats.org/officeDocument/2006/relationships/tags" Target="../tags/tag218.xml"/><Relationship Id="rId2" Type="http://schemas.openxmlformats.org/officeDocument/2006/relationships/tags" Target="../tags/tag219.xml"/></Relationships>
</file>

<file path=ppt/slides/_rels/slide47.xml.rels><?xml version="1.0" encoding="UTF-8" standalone="yes"?>
<Relationships xmlns="http://schemas.openxmlformats.org/package/2006/relationships"><Relationship Id="rId3" Type="http://schemas.openxmlformats.org/officeDocument/2006/relationships/tags" Target="../tags/tag222.xml"/><Relationship Id="rId4" Type="http://schemas.openxmlformats.org/officeDocument/2006/relationships/tags" Target="../tags/tag223.xml"/><Relationship Id="rId5" Type="http://schemas.openxmlformats.org/officeDocument/2006/relationships/tags" Target="../tags/tag224.xml"/><Relationship Id="rId6" Type="http://schemas.openxmlformats.org/officeDocument/2006/relationships/tags" Target="../tags/tag225.xml"/><Relationship Id="rId7" Type="http://schemas.openxmlformats.org/officeDocument/2006/relationships/slideLayout" Target="../slideLayouts/slideLayout149.xml"/><Relationship Id="rId1" Type="http://schemas.openxmlformats.org/officeDocument/2006/relationships/tags" Target="../tags/tag220.xml"/><Relationship Id="rId2" Type="http://schemas.openxmlformats.org/officeDocument/2006/relationships/tags" Target="../tags/tag221.xml"/></Relationships>
</file>

<file path=ppt/slides/_rels/slide48.xml.rels><?xml version="1.0" encoding="UTF-8" standalone="yes"?>
<Relationships xmlns="http://schemas.openxmlformats.org/package/2006/relationships"><Relationship Id="rId3" Type="http://schemas.openxmlformats.org/officeDocument/2006/relationships/tags" Target="../tags/tag228.xml"/><Relationship Id="rId4" Type="http://schemas.openxmlformats.org/officeDocument/2006/relationships/tags" Target="../tags/tag229.xml"/><Relationship Id="rId5" Type="http://schemas.openxmlformats.org/officeDocument/2006/relationships/tags" Target="../tags/tag230.xml"/><Relationship Id="rId6" Type="http://schemas.openxmlformats.org/officeDocument/2006/relationships/tags" Target="../tags/tag231.xml"/><Relationship Id="rId7" Type="http://schemas.openxmlformats.org/officeDocument/2006/relationships/slideLayout" Target="../slideLayouts/slideLayout149.xml"/><Relationship Id="rId1" Type="http://schemas.openxmlformats.org/officeDocument/2006/relationships/tags" Target="../tags/tag226.xml"/><Relationship Id="rId2" Type="http://schemas.openxmlformats.org/officeDocument/2006/relationships/tags" Target="../tags/tag227.xml"/></Relationships>
</file>

<file path=ppt/slides/_rels/slide49.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tags" Target="../tags/tag235.xml"/><Relationship Id="rId5" Type="http://schemas.openxmlformats.org/officeDocument/2006/relationships/tags" Target="../tags/tag236.xml"/><Relationship Id="rId6" Type="http://schemas.openxmlformats.org/officeDocument/2006/relationships/tags" Target="../tags/tag237.xml"/><Relationship Id="rId7" Type="http://schemas.openxmlformats.org/officeDocument/2006/relationships/slideLayout" Target="../slideLayouts/slideLayout149.xml"/><Relationship Id="rId1" Type="http://schemas.openxmlformats.org/officeDocument/2006/relationships/tags" Target="../tags/tag232.xml"/><Relationship Id="rId2" Type="http://schemas.openxmlformats.org/officeDocument/2006/relationships/tags" Target="../tags/tag233.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slideLayout" Target="../slideLayouts/slideLayout6.xml"/><Relationship Id="rId1" Type="http://schemas.openxmlformats.org/officeDocument/2006/relationships/tags" Target="../tags/tag13.xml"/><Relationship Id="rId2"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tags" Target="../tags/tag241.xml"/><Relationship Id="rId5" Type="http://schemas.openxmlformats.org/officeDocument/2006/relationships/tags" Target="../tags/tag242.xml"/><Relationship Id="rId6" Type="http://schemas.openxmlformats.org/officeDocument/2006/relationships/tags" Target="../tags/tag243.xml"/><Relationship Id="rId7" Type="http://schemas.openxmlformats.org/officeDocument/2006/relationships/slideLayout" Target="../slideLayouts/slideLayout149.xml"/><Relationship Id="rId1" Type="http://schemas.openxmlformats.org/officeDocument/2006/relationships/tags" Target="../tags/tag238.xml"/><Relationship Id="rId2" Type="http://schemas.openxmlformats.org/officeDocument/2006/relationships/tags" Target="../tags/tag239.xml"/></Relationships>
</file>

<file path=ppt/slides/_rels/slide51.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tags" Target="../tags/tag247.xml"/><Relationship Id="rId5" Type="http://schemas.openxmlformats.org/officeDocument/2006/relationships/tags" Target="../tags/tag248.xml"/><Relationship Id="rId6" Type="http://schemas.openxmlformats.org/officeDocument/2006/relationships/tags" Target="../tags/tag249.xml"/><Relationship Id="rId7" Type="http://schemas.openxmlformats.org/officeDocument/2006/relationships/slideLayout" Target="../slideLayouts/slideLayout149.xml"/><Relationship Id="rId1" Type="http://schemas.openxmlformats.org/officeDocument/2006/relationships/tags" Target="../tags/tag244.xml"/><Relationship Id="rId2" Type="http://schemas.openxmlformats.org/officeDocument/2006/relationships/tags" Target="../tags/tag24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jpeg"/><Relationship Id="rId1" Type="http://schemas.openxmlformats.org/officeDocument/2006/relationships/tags" Target="../tags/tag250.xml"/><Relationship Id="rId2" Type="http://schemas.openxmlformats.org/officeDocument/2006/relationships/tags" Target="../tags/tag251.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slideLayout" Target="../slideLayouts/slideLayout6.xml"/><Relationship Id="rId1" Type="http://schemas.openxmlformats.org/officeDocument/2006/relationships/tags" Target="../tags/tag17.xml"/><Relationship Id="rId2"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image" Target="../media/image13.jpeg"/><Relationship Id="rId1" Type="http://schemas.openxmlformats.org/officeDocument/2006/relationships/tags" Target="../tags/tag21.xml"/><Relationship Id="rId2"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slideLayout" Target="../slideLayouts/slideLayout45.xml"/><Relationship Id="rId1" Type="http://schemas.openxmlformats.org/officeDocument/2006/relationships/tags" Target="../tags/tag23.xml"/><Relationship Id="rId2"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slideLayout" Target="../slideLayouts/slideLayout45.xml"/><Relationship Id="rId1" Type="http://schemas.openxmlformats.org/officeDocument/2006/relationships/tags" Target="../tags/tag27.xml"/><Relationship Id="rId2"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5"/>
          </p:nvPr>
        </p:nvSpPr>
        <p:spPr>
          <a:xfrm>
            <a:off x="582084" y="2481527"/>
            <a:ext cx="3959224" cy="1081964"/>
          </a:xfrm>
        </p:spPr>
        <p:txBody>
          <a:bodyPr/>
          <a:lstStyle/>
          <a:p>
            <a:r>
              <a:rPr lang="en-US" dirty="0" smtClean="0"/>
              <a:t>AN OVERVIEW OF </a:t>
            </a:r>
            <a:r>
              <a:rPr lang="en-US" dirty="0"/>
              <a:t>THE SPECIFICITIES</a:t>
            </a:r>
          </a:p>
          <a:p>
            <a:r>
              <a:rPr lang="en-US" dirty="0"/>
              <a:t>OF </a:t>
            </a:r>
            <a:r>
              <a:rPr lang="en-US" dirty="0" smtClean="0"/>
              <a:t>LGBT ETHNO-CULTURAL GROUPS</a:t>
            </a:r>
            <a:endParaRPr lang="en-US" dirty="0"/>
          </a:p>
          <a:p>
            <a:r>
              <a:rPr lang="en-US" dirty="0"/>
              <a:t>IN CANADA IN 2017</a:t>
            </a:r>
          </a:p>
        </p:txBody>
      </p:sp>
      <p:sp>
        <p:nvSpPr>
          <p:cNvPr id="5" name="Espace réservé du texte 4"/>
          <p:cNvSpPr>
            <a:spLocks noGrp="1"/>
          </p:cNvSpPr>
          <p:nvPr>
            <p:ph type="body" sz="quarter" idx="16"/>
          </p:nvPr>
        </p:nvSpPr>
        <p:spPr/>
        <p:txBody>
          <a:bodyPr/>
          <a:lstStyle/>
          <a:p>
            <a:r>
              <a:rPr lang="en-CA" dirty="0"/>
              <a:t>EXCERPTS FROM A SURVEY CONDUCTED</a:t>
            </a:r>
          </a:p>
          <a:p>
            <a:r>
              <a:rPr lang="en-CA" dirty="0"/>
              <a:t>ON BEHALF OF FONDATION JASMIN ROY</a:t>
            </a:r>
          </a:p>
        </p:txBody>
      </p:sp>
      <p:pic>
        <p:nvPicPr>
          <p:cNvPr id="6" name="Image 5" descr="H:\Projets en cours\Fondation Jasmin Roy\16-8927 LGBTQ\Logo fondation Jasmin Roy\LOGO_JROY_horiz_HR_RGB-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3771" y="188640"/>
            <a:ext cx="1953260" cy="767715"/>
          </a:xfrm>
          <a:prstGeom prst="rect">
            <a:avLst/>
          </a:prstGeom>
          <a:noFill/>
          <a:ln>
            <a:noFill/>
          </a:ln>
        </p:spPr>
      </p:pic>
    </p:spTree>
    <p:extLst>
      <p:ext uri="{BB962C8B-B14F-4D97-AF65-F5344CB8AC3E}">
        <p14:creationId xmlns:p14="http://schemas.microsoft.com/office/powerpoint/2010/main" val="1987576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Key findings</a:t>
            </a:r>
            <a:endParaRPr lang="en-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10</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85626"/>
            <a:ext cx="5311775" cy="5007059"/>
          </a:xfrm>
        </p:spPr>
        <p:txBody>
          <a:bodyPr>
            <a:normAutofit/>
          </a:bodyPr>
          <a:lstStyle/>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The resulting emotional burden is all the heavier for these Non-Caucasian LGBT individuals: 34% said their family gave them the impression that they were causing them sadness (vs.19% of Caucasian LGBT respondents)</a:t>
            </a:r>
          </a:p>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It is not surprising then that LGBT people from ethnic </a:t>
            </a:r>
            <a:r>
              <a:rPr lang="en-CA" sz="1200" dirty="0">
                <a:solidFill>
                  <a:srgbClr val="7F7F7F"/>
                </a:solidFill>
              </a:rPr>
              <a:t>backgrounds experience more </a:t>
            </a:r>
            <a:r>
              <a:rPr lang="en-CA" sz="1200" dirty="0" smtClean="0">
                <a:solidFill>
                  <a:srgbClr val="7F7F7F"/>
                </a:solidFill>
              </a:rPr>
              <a:t>often within the family circle moments of unease in connection with their sexual orientation/gender identity</a:t>
            </a:r>
          </a:p>
          <a:p>
            <a:pPr marL="719138" lvl="4" indent="-228600">
              <a:spcBef>
                <a:spcPts val="800"/>
              </a:spcBef>
              <a:buClr>
                <a:srgbClr val="9BBB59"/>
              </a:buClr>
              <a:buFont typeface="Wingdings" panose="05000000000000000000" pitchFamily="2" charset="2"/>
              <a:buChar char="ü"/>
            </a:pPr>
            <a:r>
              <a:rPr lang="en-US" sz="1200" dirty="0">
                <a:solidFill>
                  <a:srgbClr val="7F7F7F"/>
                </a:solidFill>
              </a:rPr>
              <a:t>Also, while </a:t>
            </a:r>
            <a:r>
              <a:rPr lang="en-US" sz="1200" dirty="0" smtClean="0">
                <a:solidFill>
                  <a:srgbClr val="7F7F7F"/>
                </a:solidFill>
              </a:rPr>
              <a:t>they did not, proportionally, experience more or less bullying </a:t>
            </a:r>
            <a:r>
              <a:rPr lang="en-US" sz="1200" dirty="0">
                <a:solidFill>
                  <a:srgbClr val="7F7F7F"/>
                </a:solidFill>
              </a:rPr>
              <a:t>in connection with their sexual </a:t>
            </a:r>
            <a:r>
              <a:rPr lang="en-US" sz="1200" dirty="0" smtClean="0">
                <a:solidFill>
                  <a:srgbClr val="7F7F7F"/>
                </a:solidFill>
              </a:rPr>
              <a:t>orientation/gender </a:t>
            </a:r>
            <a:r>
              <a:rPr lang="en-US" sz="1200" dirty="0">
                <a:solidFill>
                  <a:srgbClr val="7F7F7F"/>
                </a:solidFill>
              </a:rPr>
              <a:t>identity </a:t>
            </a:r>
            <a:r>
              <a:rPr lang="en-US" sz="1200" dirty="0" smtClean="0">
                <a:solidFill>
                  <a:srgbClr val="7F7F7F"/>
                </a:solidFill>
              </a:rPr>
              <a:t>than the </a:t>
            </a:r>
            <a:r>
              <a:rPr lang="en-US" sz="1200" dirty="0">
                <a:solidFill>
                  <a:srgbClr val="7F7F7F"/>
                </a:solidFill>
              </a:rPr>
              <a:t>community average, </a:t>
            </a:r>
            <a:r>
              <a:rPr lang="en-US" sz="1200" dirty="0" smtClean="0">
                <a:solidFill>
                  <a:srgbClr val="7F7F7F"/>
                </a:solidFill>
              </a:rPr>
              <a:t>they report a higher percentage of  </a:t>
            </a:r>
            <a:r>
              <a:rPr lang="en-US" sz="1200" dirty="0">
                <a:solidFill>
                  <a:srgbClr val="7F7F7F"/>
                </a:solidFill>
              </a:rPr>
              <a:t>bullying incidents of this type </a:t>
            </a:r>
            <a:r>
              <a:rPr lang="en-US" sz="1200" dirty="0" smtClean="0">
                <a:solidFill>
                  <a:srgbClr val="7F7F7F"/>
                </a:solidFill>
              </a:rPr>
              <a:t>in family surroundings</a:t>
            </a:r>
            <a:endParaRPr lang="fr-CA" sz="1200" dirty="0" smtClean="0">
              <a:solidFill>
                <a:srgbClr val="7F7F7F"/>
              </a:solidFill>
            </a:endParaRPr>
          </a:p>
          <a:p>
            <a:pPr marL="228600" lvl="4" indent="-228600">
              <a:spcBef>
                <a:spcPts val="1000"/>
              </a:spcBef>
              <a:buClr>
                <a:srgbClr val="9BBB59"/>
              </a:buClr>
              <a:buFont typeface="Wingdings" panose="05000000000000000000" pitchFamily="2" charset="2"/>
              <a:buChar char="§"/>
            </a:pPr>
            <a:r>
              <a:rPr lang="en-CA" sz="1200" dirty="0" smtClean="0">
                <a:solidFill>
                  <a:srgbClr val="7F7F7F"/>
                </a:solidFill>
              </a:rPr>
              <a:t>A larger proportion of LGBT people from other non-Caucasian ethno-cultural groups said that following their coming out, they felt isolated from the others at school or less accepted by the school staff, and/or had to face more challenges or bullying in their work environment.  </a:t>
            </a:r>
          </a:p>
          <a:p>
            <a:pPr marL="228600" lvl="4" indent="-228600">
              <a:spcBef>
                <a:spcPts val="1000"/>
              </a:spcBef>
              <a:buClr>
                <a:srgbClr val="9BBB59"/>
              </a:buClr>
              <a:buFont typeface="Wingdings" panose="05000000000000000000" pitchFamily="2" charset="2"/>
              <a:buChar char="§"/>
            </a:pPr>
            <a:r>
              <a:rPr lang="en-CA" sz="1200" dirty="0">
                <a:solidFill>
                  <a:srgbClr val="7F7F7F"/>
                </a:solidFill>
              </a:rPr>
              <a:t>There are proportionally more Non-Caucasian LGBT respondents who think that community and local LGBT resources are most important, </a:t>
            </a:r>
            <a:r>
              <a:rPr lang="en-CA" sz="1200" dirty="0" smtClean="0">
                <a:solidFill>
                  <a:srgbClr val="7F7F7F"/>
                </a:solidFill>
              </a:rPr>
              <a:t>i.e. places </a:t>
            </a:r>
            <a:r>
              <a:rPr lang="en-CA" sz="1200" dirty="0">
                <a:solidFill>
                  <a:srgbClr val="7F7F7F"/>
                </a:solidFill>
              </a:rPr>
              <a:t>where they would be listened to without judgement, and who plead for a greater visibility of these types of support resources. </a:t>
            </a: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86427" y="167079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614026" y="162880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p.23</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86427" y="2432878"/>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614026" y="2390879"/>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p.29</a:t>
            </a:r>
            <a:endParaRPr lang="fr-CA" sz="1600" b="1" dirty="0">
              <a:solidFill>
                <a:srgbClr val="9BBB59"/>
              </a:solidFill>
              <a:latin typeface="Arial" panose="020B0604020202020204" pitchFamily="34" charset="0"/>
              <a:cs typeface="Arial" panose="020B0604020202020204" pitchFamily="34" charset="0"/>
            </a:endParaRPr>
          </a:p>
        </p:txBody>
      </p:sp>
      <p:sp>
        <p:nvSpPr>
          <p:cNvPr id="10" name="Chevron 9"/>
          <p:cNvSpPr/>
          <p:nvPr/>
        </p:nvSpPr>
        <p:spPr>
          <a:xfrm>
            <a:off x="6386427" y="311095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1" name="ZoneTexte 10"/>
          <p:cNvSpPr txBox="1"/>
          <p:nvPr/>
        </p:nvSpPr>
        <p:spPr>
          <a:xfrm>
            <a:off x="6614026" y="306896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p.41</a:t>
            </a:r>
            <a:endParaRPr lang="fr-CA" sz="1600" b="1" dirty="0">
              <a:solidFill>
                <a:srgbClr val="9BBB59"/>
              </a:solidFill>
              <a:latin typeface="Arial" panose="020B0604020202020204" pitchFamily="34" charset="0"/>
              <a:cs typeface="Arial" panose="020B0604020202020204" pitchFamily="34" charset="0"/>
            </a:endParaRPr>
          </a:p>
        </p:txBody>
      </p:sp>
      <p:sp>
        <p:nvSpPr>
          <p:cNvPr id="12" name="Chevron 11"/>
          <p:cNvSpPr/>
          <p:nvPr/>
        </p:nvSpPr>
        <p:spPr>
          <a:xfrm>
            <a:off x="6386427" y="398594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3" name="ZoneTexte 12"/>
          <p:cNvSpPr txBox="1"/>
          <p:nvPr/>
        </p:nvSpPr>
        <p:spPr>
          <a:xfrm>
            <a:off x="6614026" y="3943942"/>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p.28, 21, 27, 41</a:t>
            </a:r>
            <a:endParaRPr lang="fr-CA" sz="1600" b="1" dirty="0">
              <a:solidFill>
                <a:srgbClr val="9BBB59"/>
              </a:solidFill>
              <a:latin typeface="Arial" panose="020B0604020202020204" pitchFamily="34" charset="0"/>
              <a:cs typeface="Arial" panose="020B0604020202020204" pitchFamily="34" charset="0"/>
            </a:endParaRPr>
          </a:p>
        </p:txBody>
      </p:sp>
      <p:sp>
        <p:nvSpPr>
          <p:cNvPr id="14" name="Chevron 13"/>
          <p:cNvSpPr/>
          <p:nvPr/>
        </p:nvSpPr>
        <p:spPr>
          <a:xfrm>
            <a:off x="6386427" y="483915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5" name="ZoneTexte 14"/>
          <p:cNvSpPr txBox="1"/>
          <p:nvPr/>
        </p:nvSpPr>
        <p:spPr>
          <a:xfrm>
            <a:off x="6614026" y="4797152"/>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p.30, 36</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618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Key findings</a:t>
            </a:r>
            <a:endParaRPr lang="en-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11</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pPr marL="228600" lvl="4" indent="-228600">
              <a:buClr>
                <a:srgbClr val="9BBB59"/>
              </a:buClr>
              <a:buFont typeface="Wingdings" panose="05000000000000000000" pitchFamily="2" charset="2"/>
              <a:buChar char="§"/>
            </a:pPr>
            <a:r>
              <a:rPr lang="en-CA" sz="1200" dirty="0" smtClean="0">
                <a:solidFill>
                  <a:srgbClr val="7F7F7F"/>
                </a:solidFill>
              </a:rPr>
              <a:t>While, proportionally, there are more other Non-Caucasian LGBT individuals than the community average who think that Canadian society is willing to make the necessary efforts to integrate sexual minorities (probably as opposed to their own culture), they still don’t feel as comfortable showing affection to a partner in a public situation (public areas, with friends who are not sexual minorities, and particularly not at a family get-together) .</a:t>
            </a:r>
          </a:p>
          <a:p>
            <a:pPr marL="228600" lvl="4" indent="-228600">
              <a:buClr>
                <a:srgbClr val="9BBB59"/>
              </a:buClr>
              <a:buFont typeface="Wingdings" panose="05000000000000000000" pitchFamily="2" charset="2"/>
              <a:buChar char="§"/>
            </a:pPr>
            <a:r>
              <a:rPr lang="en-CA" sz="1200" dirty="0" smtClean="0">
                <a:solidFill>
                  <a:srgbClr val="7F7F7F"/>
                </a:solidFill>
              </a:rPr>
              <a:t>And lastly, LGBT people from other ethno-cultural groups do not live as well with their sexual orientation/gender identity and are a bit less happy in life than the Canadian average.</a:t>
            </a:r>
            <a:endParaRPr lang="en-CA" sz="120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93121" y="188682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620720" y="1844824"/>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p.35, 37</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81546" y="284441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609145" y="2802414"/>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p.47, 51</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67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lstStyle/>
          <a:p>
            <a:r>
              <a:rPr lang="fr-CA" dirty="0" smtClean="0"/>
              <a:t>Comparative tables</a:t>
            </a:r>
            <a:endParaRPr lang="fr-CA" dirty="0"/>
          </a:p>
        </p:txBody>
      </p:sp>
      <p:sp>
        <p:nvSpPr>
          <p:cNvPr id="3" name="Espace réservé du texte 2"/>
          <p:cNvSpPr>
            <a:spLocks noGrp="1"/>
          </p:cNvSpPr>
          <p:nvPr>
            <p:ph type="body" sz="quarter" idx="10"/>
            <p:custDataLst>
              <p:tags r:id="rId2"/>
            </p:custDataLst>
          </p:nvPr>
        </p:nvSpPr>
        <p:spPr/>
        <p:txBody>
          <a:bodyPr/>
          <a:lstStyle/>
          <a:p>
            <a:r>
              <a:rPr lang="fr-CA" i="1" dirty="0" smtClean="0"/>
              <a:t>REPORT PREPARED FOR FONDATION JASMIN ROY</a:t>
            </a:r>
            <a:endParaRPr lang="fr-CA" i="1" dirty="0"/>
          </a:p>
          <a:p>
            <a:endParaRPr lang="en-CA" dirty="0"/>
          </a:p>
        </p:txBody>
      </p:sp>
    </p:spTree>
    <p:extLst>
      <p:ext uri="{BB962C8B-B14F-4D97-AF65-F5344CB8AC3E}">
        <p14:creationId xmlns:p14="http://schemas.microsoft.com/office/powerpoint/2010/main" val="5791771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fr-CA" sz="2800" i="1" dirty="0" err="1" smtClean="0"/>
              <a:t>Sample</a:t>
            </a:r>
            <a:r>
              <a:rPr lang="fr-CA" sz="2800" i="1" dirty="0" smtClean="0"/>
              <a:t> </a:t>
            </a:r>
            <a:r>
              <a:rPr lang="fr-CA" sz="2800" i="1" dirty="0" err="1" smtClean="0"/>
              <a:t>characteristics</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smtClean="0"/>
              <a:t>REPORT PREPARED FOR FONDATION JASMIN ROY</a:t>
            </a:r>
            <a:endParaRPr lang="fr-CA" i="1" dirty="0"/>
          </a:p>
          <a:p>
            <a:endParaRPr lang="en-CA" dirty="0"/>
          </a:p>
        </p:txBody>
      </p:sp>
    </p:spTree>
    <p:extLst>
      <p:ext uri="{BB962C8B-B14F-4D97-AF65-F5344CB8AC3E}">
        <p14:creationId xmlns:p14="http://schemas.microsoft.com/office/powerpoint/2010/main" val="3969238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81279" y="188640"/>
            <a:ext cx="5309344" cy="631545"/>
          </a:xfrm>
        </p:spPr>
        <p:txBody>
          <a:bodyPr/>
          <a:lstStyle/>
          <a:p>
            <a:r>
              <a:rPr lang="en-CA" sz="2000" dirty="0" smtClean="0">
                <a:solidFill>
                  <a:srgbClr val="9BBB59"/>
                </a:solidFill>
              </a:rPr>
              <a:t>Sample distribution by origin</a:t>
            </a:r>
            <a:endParaRPr lang="en-CA" dirty="0"/>
          </a:p>
        </p:txBody>
      </p:sp>
      <p:sp>
        <p:nvSpPr>
          <p:cNvPr id="13" name="Rectangle 12"/>
          <p:cNvSpPr/>
          <p:nvPr/>
        </p:nvSpPr>
        <p:spPr>
          <a:xfrm>
            <a:off x="590294" y="6241506"/>
            <a:ext cx="4572000" cy="230832"/>
          </a:xfrm>
          <a:prstGeom prst="rect">
            <a:avLst/>
          </a:prstGeom>
        </p:spPr>
        <p:txBody>
          <a:bodyPr>
            <a:spAutoFit/>
          </a:bodyPr>
          <a:lstStyle/>
          <a:p>
            <a:r>
              <a:rPr lang="en-CA" sz="900" dirty="0" smtClean="0">
                <a:solidFill>
                  <a:srgbClr val="595959"/>
                </a:solidFill>
                <a:latin typeface="Arial" panose="020B0604020202020204" pitchFamily="34" charset="0"/>
                <a:cs typeface="Arial" panose="020B0604020202020204" pitchFamily="34" charset="0"/>
              </a:rPr>
              <a:t>Note: Multiple answers permitted</a:t>
            </a:r>
            <a:endParaRPr lang="en-CA" sz="900" dirty="0">
              <a:solidFill>
                <a:srgbClr val="595959"/>
              </a:solidFill>
              <a:latin typeface="Arial" panose="020B0604020202020204" pitchFamily="34" charset="0"/>
              <a:cs typeface="Arial" panose="020B0604020202020204" pitchFamily="34" charset="0"/>
            </a:endParaRPr>
          </a:p>
        </p:txBody>
      </p:sp>
      <p:sp>
        <p:nvSpPr>
          <p:cNvPr id="7" name="Rectangle 6"/>
          <p:cNvSpPr/>
          <p:nvPr>
            <p:custDataLst>
              <p:tags r:id="rId4"/>
            </p:custDataLst>
          </p:nvPr>
        </p:nvSpPr>
        <p:spPr>
          <a:xfrm>
            <a:off x="510159" y="817869"/>
            <a:ext cx="2919389" cy="230832"/>
          </a:xfrm>
          <a:prstGeom prst="rect">
            <a:avLst/>
          </a:prstGeom>
        </p:spPr>
        <p:txBody>
          <a:bodyPr wrap="none">
            <a:spAutoFit/>
          </a:bodyPr>
          <a:lstStyle/>
          <a:p>
            <a:r>
              <a:rPr lang="en-CA" sz="900" dirty="0" smtClean="0">
                <a:solidFill>
                  <a:srgbClr val="9BBB59"/>
                </a:solidFill>
                <a:latin typeface="Arial" panose="020B0604020202020204" pitchFamily="34" charset="0"/>
                <a:cs typeface="Arial" panose="020B0604020202020204" pitchFamily="34" charset="0"/>
              </a:rPr>
              <a:t>Base: Total respondents under 55 years old (n=1771)</a:t>
            </a:r>
            <a:endParaRPr lang="en-CA" sz="9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590294" y="6077749"/>
            <a:ext cx="4572000" cy="230832"/>
          </a:xfrm>
          <a:prstGeom prst="rect">
            <a:avLst/>
          </a:prstGeom>
        </p:spPr>
        <p:txBody>
          <a:bodyPr>
            <a:spAutoFit/>
          </a:bodyPr>
          <a:lstStyle/>
          <a:p>
            <a:r>
              <a:rPr lang="en-CA" sz="900" dirty="0" smtClean="0">
                <a:solidFill>
                  <a:srgbClr val="595959"/>
                </a:solidFill>
                <a:latin typeface="Arial" panose="020B0604020202020204" pitchFamily="34" charset="0"/>
                <a:cs typeface="Arial" panose="020B0604020202020204" pitchFamily="34" charset="0"/>
              </a:rPr>
              <a:t>Q11B. Which of the following groups do or did your parents belong to? </a:t>
            </a:r>
            <a:endParaRPr lang="en-CA" sz="900" dirty="0">
              <a:solidFill>
                <a:srgbClr val="595959"/>
              </a:solidFill>
              <a:latin typeface="Arial" panose="020B0604020202020204" pitchFamily="34" charset="0"/>
              <a:cs typeface="Arial" panose="020B0604020202020204" pitchFamily="34" charset="0"/>
            </a:endParaRPr>
          </a:p>
        </p:txBody>
      </p:sp>
      <p:graphicFrame>
        <p:nvGraphicFramePr>
          <p:cNvPr id="9" name="Graphique 8"/>
          <p:cNvGraphicFramePr/>
          <p:nvPr>
            <p:custDataLst>
              <p:tags r:id="rId5"/>
            </p:custDataLst>
            <p:extLst>
              <p:ext uri="{D42A27DB-BD31-4B8C-83A1-F6EECF244321}">
                <p14:modId xmlns:p14="http://schemas.microsoft.com/office/powerpoint/2010/main" val="1828110759"/>
              </p:ext>
            </p:extLst>
          </p:nvPr>
        </p:nvGraphicFramePr>
        <p:xfrm>
          <a:off x="-972616" y="1513045"/>
          <a:ext cx="8294063" cy="45647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161081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15</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81279" y="188640"/>
            <a:ext cx="5309344" cy="631545"/>
          </a:xfrm>
        </p:spPr>
        <p:txBody>
          <a:bodyPr/>
          <a:lstStyle/>
          <a:p>
            <a:r>
              <a:rPr lang="en-CA" sz="2000" dirty="0" smtClean="0">
                <a:solidFill>
                  <a:srgbClr val="9BBB59"/>
                </a:solidFill>
              </a:rPr>
              <a:t>Sample distribution by gender identity according to origin</a:t>
            </a:r>
            <a:endParaRPr lang="en-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394027174"/>
              </p:ext>
            </p:extLst>
          </p:nvPr>
        </p:nvGraphicFramePr>
        <p:xfrm>
          <a:off x="599560" y="1218679"/>
          <a:ext cx="5268585" cy="3696718"/>
        </p:xfrm>
        <a:graphic>
          <a:graphicData uri="http://schemas.openxmlformats.org/drawingml/2006/table">
            <a:tbl>
              <a:tblPr firstRow="1" bandRow="1">
                <a:tableStyleId>{2D5ABB26-0587-4C30-8999-92F81FD0307C}</a:tableStyleId>
              </a:tblPr>
              <a:tblGrid>
                <a:gridCol w="2577633"/>
                <a:gridCol w="896984"/>
                <a:gridCol w="896984"/>
                <a:gridCol w="896984"/>
              </a:tblGrid>
              <a:tr h="40649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T>
                      <a:noFill/>
                    </a:lnT>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vMerge="1">
                  <a:txBody>
                    <a:bodyPr/>
                    <a:lstStyle/>
                    <a:p>
                      <a:endParaRPr lang="fr-CA"/>
                    </a:p>
                  </a:txBody>
                  <a:tcPr/>
                </a:tc>
                <a:tc>
                  <a:txBody>
                    <a:bodyPr/>
                    <a:lstStyle/>
                    <a:p>
                      <a:pPr algn="ctr" fontAlgn="b"/>
                      <a:endParaRPr lang="en-CA" sz="3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CA" sz="3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CA" sz="8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en-CA" sz="1100" b="0" i="0" u="none" strike="noStrike" noProof="0" dirty="0" smtClean="0">
                          <a:solidFill>
                            <a:srgbClr val="5A5A5A"/>
                          </a:solidFill>
                          <a:effectLst/>
                          <a:latin typeface="Arial Narrow"/>
                        </a:rPr>
                        <a:t>Binary cisgender</a:t>
                      </a:r>
                      <a:r>
                        <a:rPr lang="en-CA" sz="1100" b="0" i="0" u="none" strike="noStrike" baseline="0" noProof="0" dirty="0" smtClean="0">
                          <a:solidFill>
                            <a:srgbClr val="5A5A5A"/>
                          </a:solidFill>
                          <a:effectLst/>
                          <a:latin typeface="Arial Narrow"/>
                        </a:rPr>
                        <a:t> individuals</a:t>
                      </a:r>
                      <a:endParaRPr lang="en-CA" sz="1100" b="0" i="0" u="none" strike="noStrike" noProof="0"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82</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90</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0119">
                <a:tc>
                  <a:txBody>
                    <a:bodyPr/>
                    <a:lstStyle/>
                    <a:p>
                      <a:pPr algn="r" fontAlgn="b"/>
                      <a:r>
                        <a:rPr lang="en-CA" sz="1100" b="0" i="1" u="none" strike="noStrike" noProof="0" dirty="0" smtClean="0">
                          <a:solidFill>
                            <a:srgbClr val="5A5A5A"/>
                          </a:solidFill>
                          <a:effectLst/>
                          <a:latin typeface="Arial Narrow"/>
                        </a:rPr>
                        <a:t>Man </a:t>
                      </a:r>
                      <a:endParaRPr lang="en-CA" sz="1100" b="0" i="1" u="none" strike="noStrike" noProof="0"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1" u="none" strike="noStrike" noProof="0" dirty="0" smtClean="0">
                          <a:solidFill>
                            <a:srgbClr val="595959"/>
                          </a:solidFill>
                          <a:effectLst/>
                          <a:latin typeface="Arial Narrow" panose="020B0606020202030204" pitchFamily="34" charset="0"/>
                        </a:rPr>
                        <a:t>38</a:t>
                      </a:r>
                      <a:endParaRPr lang="en-CA" sz="1200" b="0" i="1"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1" u="none" strike="noStrike" noProof="0" dirty="0" smtClean="0">
                          <a:solidFill>
                            <a:srgbClr val="00B0F0"/>
                          </a:solidFill>
                          <a:effectLst/>
                          <a:latin typeface="Arial Narrow" panose="020B0606020202030204" pitchFamily="34" charset="0"/>
                        </a:rPr>
                        <a:t>57</a:t>
                      </a:r>
                      <a:endParaRPr lang="en-CA" sz="1200" b="1" i="1" u="none" strike="noStrike" noProof="0" dirty="0">
                        <a:solidFill>
                          <a:srgbClr val="00B0F0"/>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1" u="none" strike="noStrike" noProof="0" dirty="0" smtClean="0">
                          <a:solidFill>
                            <a:srgbClr val="E31836"/>
                          </a:solidFill>
                          <a:effectLst/>
                          <a:latin typeface="Arial Narrow" panose="020B0606020202030204" pitchFamily="34" charset="0"/>
                        </a:rPr>
                        <a:t>31</a:t>
                      </a:r>
                      <a:endParaRPr lang="en-CA" sz="1200" b="0" i="1"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32">
                <a:tc>
                  <a:txBody>
                    <a:bodyPr/>
                    <a:lstStyle/>
                    <a:p>
                      <a:pPr algn="r" fontAlgn="b"/>
                      <a:r>
                        <a:rPr lang="en-CA" sz="1100" b="0" i="1" u="none" strike="noStrike" baseline="0" noProof="0" dirty="0" smtClean="0">
                          <a:solidFill>
                            <a:srgbClr val="5A5A5A"/>
                          </a:solidFill>
                          <a:effectLst/>
                          <a:latin typeface="Arial Narrow"/>
                        </a:rPr>
                        <a:t>Woman </a:t>
                      </a:r>
                      <a:endParaRPr lang="en-CA" sz="1100" b="0" i="1" u="none" strike="noStrike" noProof="0"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1" u="none" strike="noStrike" noProof="0" dirty="0" smtClean="0">
                          <a:solidFill>
                            <a:srgbClr val="595959"/>
                          </a:solidFill>
                          <a:effectLst/>
                          <a:latin typeface="Arial Narrow" panose="020B0606020202030204" pitchFamily="34" charset="0"/>
                        </a:rPr>
                        <a:t>44</a:t>
                      </a:r>
                      <a:endParaRPr lang="en-CA" sz="1200" b="0" i="1"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1" u="none" strike="noStrike" noProof="0" dirty="0" smtClean="0">
                          <a:solidFill>
                            <a:srgbClr val="E31836"/>
                          </a:solidFill>
                          <a:effectLst/>
                          <a:latin typeface="Arial Narrow" panose="020B0606020202030204" pitchFamily="34" charset="0"/>
                        </a:rPr>
                        <a:t>33</a:t>
                      </a:r>
                      <a:endParaRPr lang="en-CA" sz="1200" b="0" i="1" u="none" strike="noStrike" noProof="0" dirty="0">
                        <a:solidFill>
                          <a:srgbClr val="E31836"/>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1" u="none" strike="noStrike" kern="1200" noProof="0" dirty="0" smtClean="0">
                          <a:solidFill>
                            <a:srgbClr val="00B0F0"/>
                          </a:solidFill>
                          <a:effectLst/>
                          <a:latin typeface="Arial Narrow" panose="020B0606020202030204" pitchFamily="34" charset="0"/>
                          <a:ea typeface="+mn-ea"/>
                          <a:cs typeface="+mn-cs"/>
                        </a:rPr>
                        <a:t>50</a:t>
                      </a:r>
                      <a:endParaRPr lang="en-CA" sz="1200" b="0" i="1"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en-CA" sz="1100" b="0" i="0" u="none" strike="noStrike" noProof="0" dirty="0" smtClean="0">
                          <a:solidFill>
                            <a:srgbClr val="5A5A5A"/>
                          </a:solidFill>
                          <a:effectLst/>
                          <a:latin typeface="Arial Narrow"/>
                        </a:rPr>
                        <a:t>Binary transgender individuals</a:t>
                      </a:r>
                      <a:endParaRPr lang="en-CA" sz="1100" b="0" i="0" u="none" strike="noStrike" noProof="0"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9</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4</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11</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en-CA" sz="1100" b="0" i="0" u="none" strike="noStrike" noProof="0" dirty="0" smtClean="0">
                          <a:solidFill>
                            <a:srgbClr val="5A5A5A"/>
                          </a:solidFill>
                          <a:effectLst/>
                          <a:latin typeface="Arial Narrow"/>
                        </a:rPr>
                        <a:t>Non-binary</a:t>
                      </a:r>
                      <a:r>
                        <a:rPr lang="en-CA" sz="1100" b="0" i="0" u="none" strike="noStrike" baseline="0" noProof="0" dirty="0" smtClean="0">
                          <a:solidFill>
                            <a:srgbClr val="5A5A5A"/>
                          </a:solidFill>
                          <a:effectLst/>
                          <a:latin typeface="Arial Narrow"/>
                        </a:rPr>
                        <a:t> transgender individuals</a:t>
                      </a:r>
                      <a:endParaRPr lang="en-CA" sz="1100" b="0" i="0" u="none" strike="noStrike" noProof="0"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en-CA" sz="1100" b="0" i="0" u="none" strike="noStrike" noProof="0" dirty="0" smtClean="0">
                          <a:solidFill>
                            <a:srgbClr val="5A5A5A"/>
                          </a:solidFill>
                          <a:effectLst/>
                          <a:latin typeface="Arial Narrow"/>
                        </a:rPr>
                        <a:t>Non-binary individuals: </a:t>
                      </a:r>
                      <a:r>
                        <a:rPr lang="en-CA" sz="1100" b="0" i="0" u="none" strike="noStrike" noProof="0" dirty="0" err="1" smtClean="0">
                          <a:solidFill>
                            <a:srgbClr val="5A5A5A"/>
                          </a:solidFill>
                          <a:effectLst/>
                          <a:latin typeface="Arial Narrow"/>
                        </a:rPr>
                        <a:t>genderfluid</a:t>
                      </a:r>
                      <a:r>
                        <a:rPr lang="en-CA" sz="1100" b="0" i="0" u="none" strike="noStrike" noProof="0" dirty="0" smtClean="0">
                          <a:solidFill>
                            <a:srgbClr val="5A5A5A"/>
                          </a:solidFill>
                          <a:effectLst/>
                          <a:latin typeface="Arial Narrow"/>
                        </a:rPr>
                        <a:t>, </a:t>
                      </a:r>
                      <a:r>
                        <a:rPr lang="en-CA" sz="1100" b="0" i="0" u="none" strike="noStrike" noProof="0" dirty="0" err="1" smtClean="0">
                          <a:solidFill>
                            <a:srgbClr val="5A5A5A"/>
                          </a:solidFill>
                          <a:effectLst/>
                          <a:latin typeface="Arial Narrow"/>
                        </a:rPr>
                        <a:t>agender</a:t>
                      </a:r>
                      <a:r>
                        <a:rPr lang="en-CA" sz="1100" b="0" i="0" u="none" strike="noStrike" noProof="0" dirty="0" smtClean="0">
                          <a:solidFill>
                            <a:srgbClr val="5A5A5A"/>
                          </a:solidFill>
                          <a:effectLst/>
                          <a:latin typeface="Arial Narrow"/>
                        </a:rPr>
                        <a:t> or demi-gender</a:t>
                      </a:r>
                      <a:endParaRPr lang="en-CA" sz="1100" b="0" i="0" u="none" strike="noStrike" noProof="0"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2</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3" name="Rectangle 12"/>
          <p:cNvSpPr/>
          <p:nvPr/>
        </p:nvSpPr>
        <p:spPr>
          <a:xfrm>
            <a:off x="590294" y="6165304"/>
            <a:ext cx="4572000" cy="230832"/>
          </a:xfrm>
          <a:prstGeom prst="rect">
            <a:avLst/>
          </a:prstGeom>
        </p:spPr>
        <p:txBody>
          <a:bodyPr>
            <a:spAutoFit/>
          </a:bodyPr>
          <a:lstStyle/>
          <a:p>
            <a:r>
              <a:rPr lang="en-CA" sz="900" dirty="0" smtClean="0">
                <a:solidFill>
                  <a:srgbClr val="595959"/>
                </a:solidFill>
                <a:latin typeface="Arial" panose="020B0604020202020204" pitchFamily="34" charset="0"/>
                <a:cs typeface="Arial" panose="020B0604020202020204" pitchFamily="34" charset="0"/>
              </a:rPr>
              <a:t>Q5. How would you define your gender identity? Are you… </a:t>
            </a:r>
            <a:endParaRPr lang="en-CA" sz="900" dirty="0">
              <a:solidFill>
                <a:srgbClr val="595959"/>
              </a:solidFill>
              <a:latin typeface="Arial" panose="020B0604020202020204" pitchFamily="34" charset="0"/>
              <a:cs typeface="Arial" panose="020B0604020202020204" pitchFamily="34" charset="0"/>
            </a:endParaRPr>
          </a:p>
        </p:txBody>
      </p:sp>
      <p:sp>
        <p:nvSpPr>
          <p:cNvPr id="7" name="Rectangle 6"/>
          <p:cNvSpPr/>
          <p:nvPr>
            <p:custDataLst>
              <p:tags r:id="rId5"/>
            </p:custDataLst>
          </p:nvPr>
        </p:nvSpPr>
        <p:spPr>
          <a:xfrm>
            <a:off x="510159" y="817869"/>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6653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16</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30622" y="186324"/>
            <a:ext cx="5309344" cy="631545"/>
          </a:xfrm>
        </p:spPr>
        <p:txBody>
          <a:bodyPr/>
          <a:lstStyle/>
          <a:p>
            <a:r>
              <a:rPr lang="en-CA" sz="2000" dirty="0">
                <a:solidFill>
                  <a:srgbClr val="9BBB59"/>
                </a:solidFill>
              </a:rPr>
              <a:t>Sample distribution by </a:t>
            </a:r>
            <a:r>
              <a:rPr lang="en-CA" sz="2000" dirty="0" smtClean="0">
                <a:solidFill>
                  <a:srgbClr val="9BBB59"/>
                </a:solidFill>
              </a:rPr>
              <a:t>sexual orientation according to origin</a:t>
            </a:r>
            <a:r>
              <a:rPr lang="en-CA" sz="2000" dirty="0">
                <a:solidFill>
                  <a:srgbClr val="9BBB59"/>
                </a:solidFill>
              </a:rPr>
              <a:t/>
            </a:r>
            <a:br>
              <a:rPr lang="en-CA" sz="2000" dirty="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997278052"/>
              </p:ext>
            </p:extLst>
          </p:nvPr>
        </p:nvGraphicFramePr>
        <p:xfrm>
          <a:off x="623679" y="1382454"/>
          <a:ext cx="4558696" cy="3229491"/>
        </p:xfrm>
        <a:graphic>
          <a:graphicData uri="http://schemas.openxmlformats.org/drawingml/2006/table">
            <a:tbl>
              <a:tblPr firstRow="1" bandRow="1">
                <a:tableStyleId>{2D5ABB26-0587-4C30-8999-92F81FD0307C}</a:tableStyleId>
              </a:tblPr>
              <a:tblGrid>
                <a:gridCol w="2230324"/>
                <a:gridCol w="776124"/>
                <a:gridCol w="776124"/>
                <a:gridCol w="776124"/>
              </a:tblGrid>
              <a:tr h="4542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r>
              <a:tr h="4079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en-CA" sz="1100" b="0" i="0" u="none" strike="noStrike" kern="1200" noProof="0" dirty="0" smtClean="0">
                          <a:solidFill>
                            <a:srgbClr val="5A5A5A"/>
                          </a:solidFill>
                          <a:effectLst/>
                          <a:latin typeface="Arial Narrow"/>
                          <a:ea typeface="+mn-ea"/>
                          <a:cs typeface="+mn-cs"/>
                        </a:rPr>
                        <a:t>Homosexual</a:t>
                      </a:r>
                      <a:endParaRPr lang="en-CA" sz="1100" b="0" i="0" u="none" strike="noStrike" kern="1200" noProof="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48</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37</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en-CA" sz="1100" b="0" i="0" u="none" strike="noStrike" kern="1200" noProof="0" dirty="0" smtClean="0">
                          <a:solidFill>
                            <a:srgbClr val="5A5A5A"/>
                          </a:solidFill>
                          <a:effectLst/>
                          <a:latin typeface="Arial Narrow"/>
                          <a:ea typeface="+mn-ea"/>
                          <a:cs typeface="+mn-cs"/>
                        </a:rPr>
                        <a:t>Bisexual</a:t>
                      </a:r>
                      <a:endParaRPr lang="en-CA" sz="1100" b="0" i="0" u="none" strike="noStrike" kern="1200" noProof="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40</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45</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en-CA" sz="1100" b="0" i="0" u="none" strike="noStrike" kern="1200" noProof="0" dirty="0" smtClean="0">
                          <a:solidFill>
                            <a:srgbClr val="5A5A5A"/>
                          </a:solidFill>
                          <a:effectLst/>
                          <a:latin typeface="Arial Narrow"/>
                          <a:ea typeface="+mn-ea"/>
                          <a:cs typeface="+mn-cs"/>
                        </a:rPr>
                        <a:t>Pansexual</a:t>
                      </a:r>
                      <a:endParaRPr lang="en-CA" sz="1100" b="0" i="0" u="none" strike="noStrike" kern="1200" noProof="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13</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40000">
                <a:tc>
                  <a:txBody>
                    <a:bodyPr/>
                    <a:lstStyle/>
                    <a:p>
                      <a:pPr algn="l" fontAlgn="b"/>
                      <a:r>
                        <a:rPr lang="en-CA" sz="1100" b="0" i="0" u="none" strike="noStrike" kern="1200" noProof="0" dirty="0" smtClean="0">
                          <a:solidFill>
                            <a:srgbClr val="5A5A5A"/>
                          </a:solidFill>
                          <a:effectLst/>
                          <a:latin typeface="Arial Narrow"/>
                          <a:ea typeface="+mn-ea"/>
                          <a:cs typeface="+mn-cs"/>
                        </a:rPr>
                        <a:t>Asexual</a:t>
                      </a:r>
                      <a:endParaRPr lang="en-CA" sz="1100" b="0" i="0" u="none" strike="noStrike" kern="1200" noProof="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2" name="Rectangle 1"/>
          <p:cNvSpPr/>
          <p:nvPr/>
        </p:nvSpPr>
        <p:spPr>
          <a:xfrm>
            <a:off x="590294" y="6207836"/>
            <a:ext cx="4572000" cy="230832"/>
          </a:xfrm>
          <a:prstGeom prst="rect">
            <a:avLst/>
          </a:prstGeom>
        </p:spPr>
        <p:txBody>
          <a:bodyPr>
            <a:spAutoFit/>
          </a:bodyPr>
          <a:lstStyle/>
          <a:p>
            <a:r>
              <a:rPr lang="fr-CA" sz="900" dirty="0">
                <a:solidFill>
                  <a:srgbClr val="595959"/>
                </a:solidFill>
                <a:latin typeface="Arial" panose="020B0604020202020204" pitchFamily="34" charset="0"/>
                <a:cs typeface="Arial" panose="020B0604020202020204" pitchFamily="34" charset="0"/>
              </a:rPr>
              <a:t>Q6. </a:t>
            </a:r>
            <a:r>
              <a:rPr lang="en-CA" sz="900" dirty="0">
                <a:solidFill>
                  <a:srgbClr val="595959"/>
                </a:solidFill>
                <a:latin typeface="Arial" panose="020B0604020202020204" pitchFamily="34" charset="0"/>
                <a:cs typeface="Arial" panose="020B0604020202020204" pitchFamily="34" charset="0"/>
              </a:rPr>
              <a:t>How would you define your sexual orientation? Would you say you are… </a:t>
            </a:r>
            <a:endParaRPr lang="fr-CA" sz="900" dirty="0">
              <a:solidFill>
                <a:srgbClr val="595959"/>
              </a:solidFill>
              <a:latin typeface="Arial" panose="020B0604020202020204" pitchFamily="34" charset="0"/>
              <a:cs typeface="Arial" panose="020B0604020202020204" pitchFamily="34" charset="0"/>
            </a:endParaRPr>
          </a:p>
        </p:txBody>
      </p:sp>
      <p:sp>
        <p:nvSpPr>
          <p:cNvPr id="8" name="Rectangle 7"/>
          <p:cNvSpPr/>
          <p:nvPr>
            <p:custDataLst>
              <p:tags r:id="rId5"/>
            </p:custDataLst>
          </p:nvPr>
        </p:nvSpPr>
        <p:spPr>
          <a:xfrm>
            <a:off x="510159" y="817869"/>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1631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031672475"/>
              </p:ext>
            </p:extLst>
          </p:nvPr>
        </p:nvGraphicFramePr>
        <p:xfrm>
          <a:off x="539552" y="1213533"/>
          <a:ext cx="5540256" cy="4188288"/>
        </p:xfrm>
        <a:graphic>
          <a:graphicData uri="http://schemas.openxmlformats.org/drawingml/2006/table">
            <a:tbl>
              <a:tblPr firstRow="1" bandRow="1">
                <a:tableStyleId>{2D5ABB26-0587-4C30-8999-92F81FD0307C}</a:tableStyleId>
              </a:tblPr>
              <a:tblGrid>
                <a:gridCol w="2282461"/>
                <a:gridCol w="874991"/>
                <a:gridCol w="794268"/>
                <a:gridCol w="794268"/>
                <a:gridCol w="794268"/>
              </a:tblGrid>
              <a:tr h="32280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42379">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614320">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5608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37725">
                <a:tc>
                  <a:txBody>
                    <a:bodyPr/>
                    <a:lstStyle/>
                    <a:p>
                      <a:pPr algn="l" fontAlgn="ctr"/>
                      <a:r>
                        <a:rPr lang="en-CA" sz="1200" b="1" i="0" u="none" strike="noStrike" noProof="0" dirty="0" smtClean="0">
                          <a:solidFill>
                            <a:srgbClr val="595959"/>
                          </a:solidFill>
                          <a:effectLst/>
                          <a:latin typeface="Arial Narrow" panose="020B0606020202030204" pitchFamily="34" charset="0"/>
                        </a:rPr>
                        <a:t>Age of respondents </a:t>
                      </a:r>
                      <a:endParaRPr lang="en-CA" sz="12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200" noProof="0" dirty="0">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200" noProof="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200" noProof="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200" noProof="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15-17</a:t>
                      </a:r>
                      <a:r>
                        <a:rPr lang="en-CA" sz="1200" b="0" i="0" u="none" strike="noStrike" baseline="0" noProof="0" dirty="0" smtClean="0">
                          <a:solidFill>
                            <a:srgbClr val="595959"/>
                          </a:solidFill>
                          <a:effectLst/>
                          <a:latin typeface="Arial Narrow" panose="020B0606020202030204" pitchFamily="34" charset="0"/>
                        </a:rPr>
                        <a:t> years</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18-24 </a:t>
                      </a:r>
                      <a:r>
                        <a:rPr lang="en-CA" sz="1200" b="0" i="0" u="none" strike="noStrike" baseline="0" noProof="0" dirty="0" smtClean="0">
                          <a:solidFill>
                            <a:srgbClr val="595959"/>
                          </a:solidFill>
                          <a:effectLst/>
                          <a:latin typeface="Arial Narrow" panose="020B0606020202030204" pitchFamily="34" charset="0"/>
                        </a:rPr>
                        <a:t>years</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13</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12</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24</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25-34 </a:t>
                      </a:r>
                      <a:r>
                        <a:rPr lang="en-CA" sz="1200" b="0" i="0" u="none" strike="noStrike" baseline="0" noProof="0" dirty="0" smtClean="0">
                          <a:solidFill>
                            <a:srgbClr val="595959"/>
                          </a:solidFill>
                          <a:effectLst/>
                          <a:latin typeface="Arial Narrow" panose="020B0606020202030204" pitchFamily="34" charset="0"/>
                        </a:rPr>
                        <a:t>years</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41</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41</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32</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35-44 </a:t>
                      </a:r>
                      <a:r>
                        <a:rPr lang="en-CA" sz="1200" b="0" i="0" u="none" strike="noStrike" baseline="0" noProof="0" dirty="0" smtClean="0">
                          <a:solidFill>
                            <a:srgbClr val="595959"/>
                          </a:solidFill>
                          <a:effectLst/>
                          <a:latin typeface="Arial Narrow" panose="020B0606020202030204" pitchFamily="34" charset="0"/>
                        </a:rPr>
                        <a:t>years</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45-54 </a:t>
                      </a:r>
                      <a:r>
                        <a:rPr lang="en-CA" sz="1200" b="0" i="0" u="none" strike="noStrike" baseline="0" noProof="0" dirty="0" smtClean="0">
                          <a:solidFill>
                            <a:srgbClr val="595959"/>
                          </a:solidFill>
                          <a:effectLst/>
                          <a:latin typeface="Arial Narrow" panose="020B0606020202030204" pitchFamily="34" charset="0"/>
                        </a:rPr>
                        <a:t>years</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16</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22</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10</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algn="l"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37725">
                <a:tc>
                  <a:txBody>
                    <a:bodyPr/>
                    <a:lstStyle/>
                    <a:p>
                      <a:pPr algn="l" fontAlgn="ctr"/>
                      <a:r>
                        <a:rPr lang="en-CA" sz="1200" b="1" i="0" u="none" strike="noStrike" noProof="0" dirty="0" smtClean="0">
                          <a:solidFill>
                            <a:srgbClr val="595959"/>
                          </a:solidFill>
                          <a:effectLst/>
                          <a:latin typeface="Arial Narrow" panose="020B0606020202030204" pitchFamily="34" charset="0"/>
                        </a:rPr>
                        <a:t>Region</a:t>
                      </a:r>
                      <a:endParaRPr lang="en-CA" sz="12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9D9D9"/>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Atlantic</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6</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Quebec</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26</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9</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5</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Ontario</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37</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55</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37725">
                <a:tc>
                  <a:txBody>
                    <a:bodyPr/>
                    <a:lstStyle/>
                    <a:p>
                      <a:pPr marL="361950" indent="0" algn="l" fontAlgn="ctr"/>
                      <a:r>
                        <a:rPr lang="en-CA" sz="1200" b="0" i="0" u="none" strike="noStrike" noProof="0" dirty="0" smtClean="0">
                          <a:solidFill>
                            <a:srgbClr val="595959"/>
                          </a:solidFill>
                          <a:effectLst/>
                          <a:latin typeface="Arial Narrow" panose="020B0606020202030204" pitchFamily="34" charset="0"/>
                        </a:rPr>
                        <a:t>Western Canada</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43</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817869"/>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5"/>
            </p:custDataLst>
          </p:nvPr>
        </p:nvSpPr>
        <p:spPr>
          <a:xfrm>
            <a:off x="558800" y="97789"/>
            <a:ext cx="5237336" cy="631545"/>
          </a:xfrm>
        </p:spPr>
        <p:txBody>
          <a:bodyPr>
            <a:noAutofit/>
          </a:bodyPr>
          <a:lstStyle/>
          <a:p>
            <a:r>
              <a:rPr lang="en-CA" sz="2000" dirty="0" smtClean="0">
                <a:solidFill>
                  <a:srgbClr val="9BBB59"/>
                </a:solidFill>
              </a:rPr>
              <a:t>Sample distribution by age and region according to origin</a:t>
            </a:r>
            <a:endParaRPr lang="en-CA" sz="2000" dirty="0">
              <a:solidFill>
                <a:srgbClr val="9BBB59"/>
              </a:solidFill>
            </a:endParaRPr>
          </a:p>
        </p:txBody>
      </p:sp>
    </p:spTree>
    <p:extLst>
      <p:ext uri="{BB962C8B-B14F-4D97-AF65-F5344CB8AC3E}">
        <p14:creationId xmlns:p14="http://schemas.microsoft.com/office/powerpoint/2010/main" val="1563067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en-CA" sz="2800" i="1" dirty="0" smtClean="0"/>
              <a:t>Coming out to others about one’s sexual orientation/ gender identity </a:t>
            </a:r>
            <a:endParaRPr lang="en-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smtClean="0"/>
              <a:t>REPORT PREPARED FOR FONDATION JASMIN ROY</a:t>
            </a:r>
            <a:endParaRPr lang="fr-CA" i="1" dirty="0"/>
          </a:p>
          <a:p>
            <a:endParaRPr lang="en-CA" dirty="0"/>
          </a:p>
        </p:txBody>
      </p:sp>
    </p:spTree>
    <p:extLst>
      <p:ext uri="{BB962C8B-B14F-4D97-AF65-F5344CB8AC3E}">
        <p14:creationId xmlns:p14="http://schemas.microsoft.com/office/powerpoint/2010/main" val="1416615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19</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56741"/>
            <a:ext cx="6533480" cy="631545"/>
          </a:xfrm>
        </p:spPr>
        <p:txBody>
          <a:bodyPr/>
          <a:lstStyle/>
          <a:p>
            <a:r>
              <a:rPr lang="en-CA" sz="2000" dirty="0">
                <a:solidFill>
                  <a:srgbClr val="9BBB59"/>
                </a:solidFill>
              </a:rPr>
              <a:t>Revealing </a:t>
            </a:r>
            <a:r>
              <a:rPr lang="en-CA" sz="2000" dirty="0" smtClean="0">
                <a:solidFill>
                  <a:srgbClr val="9BBB59"/>
                </a:solidFill>
              </a:rPr>
              <a:t>their gender identity/sexual </a:t>
            </a:r>
            <a:br>
              <a:rPr lang="en-CA" sz="2000" dirty="0" smtClean="0">
                <a:solidFill>
                  <a:srgbClr val="9BBB59"/>
                </a:solidFill>
              </a:rPr>
            </a:br>
            <a:r>
              <a:rPr lang="en-CA" sz="2000" dirty="0" smtClean="0">
                <a:solidFill>
                  <a:srgbClr val="9BBB59"/>
                </a:solidFill>
              </a:rPr>
              <a:t>orientation </a:t>
            </a:r>
            <a:r>
              <a:rPr lang="en-CA" sz="2000" dirty="0">
                <a:solidFill>
                  <a:srgbClr val="9BBB59"/>
                </a:solidFill>
              </a:rPr>
              <a:t>to </a:t>
            </a:r>
            <a:r>
              <a:rPr lang="en-CA" sz="2000" dirty="0" smtClean="0">
                <a:solidFill>
                  <a:srgbClr val="9BBB59"/>
                </a:solidFill>
              </a:rPr>
              <a:t>the people around them</a:t>
            </a:r>
            <a:endParaRPr lang="fr-CA" sz="2000"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948900297"/>
              </p:ext>
            </p:extLst>
          </p:nvPr>
        </p:nvGraphicFramePr>
        <p:xfrm>
          <a:off x="539550" y="1213531"/>
          <a:ext cx="6168939" cy="3419268"/>
        </p:xfrm>
        <a:graphic>
          <a:graphicData uri="http://schemas.openxmlformats.org/drawingml/2006/table">
            <a:tbl>
              <a:tblPr firstRow="1" bandRow="1">
                <a:tableStyleId>{2D5ABB26-0587-4C30-8999-92F81FD0307C}</a:tableStyleId>
              </a:tblPr>
              <a:tblGrid>
                <a:gridCol w="2723703"/>
                <a:gridCol w="925335"/>
                <a:gridCol w="839967"/>
                <a:gridCol w="839967"/>
                <a:gridCol w="839967"/>
              </a:tblGrid>
              <a:tr h="3898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7196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noProof="0"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09684">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595866">
                <a:tc>
                  <a:txBody>
                    <a:bodyPr/>
                    <a:lstStyle/>
                    <a:p>
                      <a:pPr algn="l"/>
                      <a:r>
                        <a:rPr lang="en-CA" sz="1100" b="1" i="0" u="none" strike="noStrike" kern="1200" noProof="0" dirty="0" smtClean="0">
                          <a:solidFill>
                            <a:srgbClr val="595959"/>
                          </a:solidFill>
                          <a:effectLst/>
                          <a:latin typeface="Arial Narrow" panose="020B0606020202030204" pitchFamily="34" charset="0"/>
                          <a:ea typeface="+mn-ea"/>
                          <a:cs typeface="+mn-cs"/>
                        </a:rPr>
                        <a:t>Revealing gender identity                             </a:t>
                      </a:r>
                      <a:r>
                        <a:rPr lang="en-CA" sz="800" b="1" kern="1200" noProof="0" dirty="0" smtClean="0">
                          <a:solidFill>
                            <a:srgbClr val="7F7F7F"/>
                          </a:solidFill>
                          <a:latin typeface="Arial Narrow" panose="020B0606020202030204" pitchFamily="34" charset="0"/>
                          <a:ea typeface="+mn-ea"/>
                          <a:cs typeface="Arial" pitchFamily="34" charset="0"/>
                        </a:rPr>
                        <a:t>n=</a:t>
                      </a:r>
                      <a:r>
                        <a:rPr lang="en-CA" sz="1100" b="1" i="0" u="none" strike="noStrike" baseline="0" noProof="0" dirty="0" smtClean="0">
                          <a:solidFill>
                            <a:srgbClr val="595959"/>
                          </a:solidFill>
                          <a:effectLst/>
                          <a:latin typeface="Arial Narrow" panose="020B0606020202030204" pitchFamily="34" charset="0"/>
                        </a:rPr>
                        <a:t/>
                      </a:r>
                      <a:br>
                        <a:rPr lang="en-CA" sz="1100" b="1" i="0" u="none" strike="noStrike" baseline="0" noProof="0" dirty="0" smtClean="0">
                          <a:solidFill>
                            <a:srgbClr val="595959"/>
                          </a:solidFill>
                          <a:effectLst/>
                          <a:latin typeface="Arial Narrow" panose="020B0606020202030204" pitchFamily="34" charset="0"/>
                        </a:rPr>
                      </a:br>
                      <a:r>
                        <a:rPr lang="en-CA" sz="900" noProof="0" dirty="0" smtClean="0">
                          <a:solidFill>
                            <a:srgbClr val="9BBB59"/>
                          </a:solidFill>
                          <a:latin typeface="Arial Narrow" panose="020B0606020202030204" pitchFamily="34" charset="0"/>
                          <a:cs typeface="Arial" panose="020B0604020202020204" pitchFamily="34" charset="0"/>
                        </a:rPr>
                        <a:t>Transgender, non-binary or </a:t>
                      </a:r>
                      <a:r>
                        <a:rPr lang="en-CA" sz="900" noProof="0" dirty="0" err="1" smtClean="0">
                          <a:solidFill>
                            <a:srgbClr val="9BBB59"/>
                          </a:solidFill>
                          <a:latin typeface="Arial Narrow" panose="020B0606020202030204" pitchFamily="34" charset="0"/>
                          <a:cs typeface="Arial" panose="020B0604020202020204" pitchFamily="34" charset="0"/>
                        </a:rPr>
                        <a:t>genderfluid</a:t>
                      </a:r>
                      <a:r>
                        <a:rPr lang="en-CA" sz="900" noProof="0" dirty="0" smtClean="0">
                          <a:solidFill>
                            <a:srgbClr val="9BBB59"/>
                          </a:solidFill>
                          <a:latin typeface="Arial Narrow" panose="020B0606020202030204" pitchFamily="34" charset="0"/>
                          <a:cs typeface="Arial" panose="020B0604020202020204" pitchFamily="34" charset="0"/>
                        </a:rPr>
                        <a:t> individuals under </a:t>
                      </a:r>
                      <a:br>
                        <a:rPr lang="en-CA" sz="900" noProof="0" dirty="0" smtClean="0">
                          <a:solidFill>
                            <a:srgbClr val="9BBB59"/>
                          </a:solidFill>
                          <a:latin typeface="Arial Narrow" panose="020B0606020202030204" pitchFamily="34" charset="0"/>
                          <a:cs typeface="Arial" panose="020B0604020202020204" pitchFamily="34" charset="0"/>
                        </a:rPr>
                      </a:br>
                      <a:r>
                        <a:rPr lang="en-CA" sz="900" noProof="0" dirty="0" smtClean="0">
                          <a:solidFill>
                            <a:srgbClr val="9BBB59"/>
                          </a:solidFill>
                          <a:latin typeface="Arial Narrow" panose="020B0606020202030204" pitchFamily="34" charset="0"/>
                          <a:cs typeface="Arial" panose="020B0604020202020204" pitchFamily="34" charset="0"/>
                        </a:rPr>
                        <a:t>55 years old</a:t>
                      </a:r>
                      <a:endParaRPr lang="en-CA" sz="900" b="1" kern="1200" noProof="0" dirty="0" smtClean="0">
                        <a:solidFill>
                          <a:srgbClr val="7F7F7F"/>
                        </a:solidFill>
                        <a:latin typeface="Arial Narrow" panose="020B0606020202030204" pitchFamily="34" charset="0"/>
                        <a:ea typeface="+mn-ea"/>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311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278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41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en-CA" sz="1100" b="0" i="0" u="none" strike="noStrike" noProof="0" dirty="0" smtClean="0">
                          <a:solidFill>
                            <a:srgbClr val="595959"/>
                          </a:solidFill>
                          <a:effectLst/>
                          <a:latin typeface="Arial Narrow" panose="020B0606020202030204" pitchFamily="34" charset="0"/>
                        </a:rPr>
                        <a:t>Yes</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91</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noProof="0" dirty="0" smtClean="0">
                          <a:solidFill>
                            <a:srgbClr val="00B0F0"/>
                          </a:solidFill>
                          <a:effectLst/>
                          <a:latin typeface="Arial Narrow" panose="020B0606020202030204" pitchFamily="34" charset="0"/>
                        </a:rPr>
                        <a:t>92</a:t>
                      </a:r>
                      <a:endParaRPr lang="en-CA" sz="11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86</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85</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en-CA" sz="1100" b="0" i="0" u="none" strike="noStrike" noProof="0" dirty="0" smtClean="0">
                          <a:solidFill>
                            <a:srgbClr val="595959"/>
                          </a:solidFill>
                          <a:effectLst/>
                          <a:latin typeface="Arial Narrow" panose="020B0606020202030204" pitchFamily="34" charset="0"/>
                        </a:rPr>
                        <a:t>No</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9</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noProof="0" dirty="0" smtClean="0">
                          <a:solidFill>
                            <a:srgbClr val="E31836"/>
                          </a:solidFill>
                          <a:effectLst/>
                          <a:latin typeface="Arial Narrow" panose="020B0606020202030204" pitchFamily="34" charset="0"/>
                        </a:rPr>
                        <a:t>8</a:t>
                      </a:r>
                      <a:endParaRPr lang="en-CA" sz="11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14</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15</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97131">
                <a:tc>
                  <a:txBody>
                    <a:bodyPr/>
                    <a:lstStyle/>
                    <a:p>
                      <a:pPr algn="l"/>
                      <a:r>
                        <a:rPr lang="en-CA" sz="1100" b="1" i="0" u="none" strike="noStrike" kern="1200" noProof="0" dirty="0" smtClean="0">
                          <a:solidFill>
                            <a:srgbClr val="595959"/>
                          </a:solidFill>
                          <a:effectLst/>
                          <a:latin typeface="Arial Narrow" panose="020B0606020202030204" pitchFamily="34" charset="0"/>
                          <a:ea typeface="+mn-ea"/>
                          <a:cs typeface="+mn-cs"/>
                        </a:rPr>
                        <a:t>Revealing sexual orientation                        </a:t>
                      </a:r>
                      <a:r>
                        <a:rPr lang="en-CA" sz="800" b="1" kern="1200" noProof="0" dirty="0" smtClean="0">
                          <a:solidFill>
                            <a:srgbClr val="7F7F7F"/>
                          </a:solidFill>
                          <a:latin typeface="Arial Narrow" panose="020B0606020202030204" pitchFamily="34" charset="0"/>
                          <a:ea typeface="+mn-ea"/>
                          <a:cs typeface="Arial" pitchFamily="34" charset="0"/>
                        </a:rPr>
                        <a:t>n=</a:t>
                      </a:r>
                      <a:br>
                        <a:rPr lang="en-CA" sz="800" b="1" kern="1200" noProof="0" dirty="0" smtClean="0">
                          <a:solidFill>
                            <a:srgbClr val="7F7F7F"/>
                          </a:solidFill>
                          <a:latin typeface="Arial Narrow" panose="020B0606020202030204" pitchFamily="34" charset="0"/>
                          <a:ea typeface="+mn-ea"/>
                          <a:cs typeface="Arial" pitchFamily="34" charset="0"/>
                        </a:rPr>
                      </a:br>
                      <a:r>
                        <a:rPr lang="en-CA" sz="900" b="0" kern="1200" noProof="0" dirty="0" smtClean="0">
                          <a:solidFill>
                            <a:srgbClr val="9BBB59"/>
                          </a:solidFill>
                          <a:latin typeface="Arial Narrow" panose="020B0606020202030204" pitchFamily="34" charset="0"/>
                          <a:ea typeface="+mn-ea"/>
                          <a:cs typeface="Arial" panose="020B0604020202020204" pitchFamily="34" charset="0"/>
                        </a:rPr>
                        <a:t>Non-heterosexual LGBT</a:t>
                      </a:r>
                      <a:r>
                        <a:rPr lang="en-CA" sz="900" b="0" kern="1200" baseline="0" noProof="0" dirty="0" smtClean="0">
                          <a:solidFill>
                            <a:srgbClr val="9BBB59"/>
                          </a:solidFill>
                          <a:latin typeface="Arial Narrow" panose="020B0606020202030204" pitchFamily="34" charset="0"/>
                          <a:ea typeface="+mn-ea"/>
                          <a:cs typeface="Arial" panose="020B0604020202020204" pitchFamily="34" charset="0"/>
                        </a:rPr>
                        <a:t> individuals under 55 years old </a:t>
                      </a:r>
                      <a:r>
                        <a:rPr lang="en-CA" sz="900" b="1" i="0" u="none" strike="noStrike" baseline="0" noProof="0" dirty="0" smtClean="0">
                          <a:solidFill>
                            <a:srgbClr val="595959"/>
                          </a:solidFill>
                          <a:effectLst/>
                          <a:latin typeface="Arial Narrow" panose="020B0606020202030204" pitchFamily="34" charset="0"/>
                        </a:rPr>
                        <a:t>                   </a:t>
                      </a:r>
                      <a:endParaRPr lang="en-CA" sz="900" b="1" kern="1200" noProof="0" dirty="0" smtClean="0">
                        <a:solidFill>
                          <a:srgbClr val="7F7F7F"/>
                        </a:solidFill>
                        <a:latin typeface="Arial Narrow" panose="020B0606020202030204" pitchFamily="34" charset="0"/>
                        <a:ea typeface="+mn-ea"/>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1750</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1543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en-CA" sz="1100" b="0" i="0" u="none" strike="noStrike" noProof="0" dirty="0" smtClean="0">
                          <a:solidFill>
                            <a:srgbClr val="595959"/>
                          </a:solidFill>
                          <a:effectLst/>
                          <a:latin typeface="Arial Narrow" panose="020B0606020202030204" pitchFamily="34" charset="0"/>
                        </a:rPr>
                        <a:t>Yes</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87</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1" i="0" u="none" strike="noStrike" noProof="0" dirty="0" smtClean="0">
                          <a:solidFill>
                            <a:srgbClr val="00B0F0"/>
                          </a:solidFill>
                          <a:effectLst/>
                          <a:latin typeface="Arial Narrow" panose="020B0606020202030204" pitchFamily="34" charset="0"/>
                        </a:rPr>
                        <a:t>88</a:t>
                      </a:r>
                      <a:endParaRPr lang="en-CA" sz="11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00B0F0"/>
                          </a:solidFill>
                          <a:effectLst/>
                          <a:latin typeface="Arial Narrow" panose="020B0606020202030204" pitchFamily="34" charset="0"/>
                        </a:rPr>
                        <a:t>89</a:t>
                      </a:r>
                      <a:endParaRPr lang="en-CA" sz="11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1" i="0" u="none" strike="noStrike" noProof="0" dirty="0" smtClean="0">
                          <a:solidFill>
                            <a:srgbClr val="E31836"/>
                          </a:solidFill>
                          <a:effectLst/>
                          <a:latin typeface="Arial Narrow" panose="020B0606020202030204" pitchFamily="34" charset="0"/>
                        </a:rPr>
                        <a:t>75</a:t>
                      </a:r>
                      <a:endParaRPr lang="en-CA" sz="11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en-CA" sz="1100" b="0" i="0" u="none" strike="noStrike" noProof="0" dirty="0" smtClean="0">
                          <a:solidFill>
                            <a:srgbClr val="595959"/>
                          </a:solidFill>
                          <a:effectLst/>
                          <a:latin typeface="Arial Narrow" panose="020B0606020202030204" pitchFamily="34" charset="0"/>
                        </a:rPr>
                        <a:t>No </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Narrow" panose="020B0606020202030204" pitchFamily="34" charset="0"/>
                        </a:rPr>
                        <a:t>13</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1" i="0" u="none" strike="noStrike" noProof="0" dirty="0" smtClean="0">
                          <a:solidFill>
                            <a:srgbClr val="E31836"/>
                          </a:solidFill>
                          <a:effectLst/>
                          <a:latin typeface="Arial Narrow" panose="020B0606020202030204" pitchFamily="34" charset="0"/>
                        </a:rPr>
                        <a:t>12</a:t>
                      </a:r>
                      <a:endParaRPr lang="en-CA" sz="11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Narrow" panose="020B0606020202030204" pitchFamily="34" charset="0"/>
                          <a:ea typeface="+mn-ea"/>
                          <a:cs typeface="+mn-cs"/>
                        </a:rPr>
                        <a:t>11</a:t>
                      </a:r>
                      <a:endParaRPr lang="en-CA" sz="11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1" i="0" u="none" strike="noStrike" noProof="0" dirty="0" smtClean="0">
                          <a:solidFill>
                            <a:srgbClr val="00B0F0"/>
                          </a:solidFill>
                          <a:effectLst/>
                          <a:latin typeface="Arial Narrow" panose="020B0606020202030204" pitchFamily="34" charset="0"/>
                        </a:rPr>
                        <a:t>25</a:t>
                      </a:r>
                      <a:endParaRPr lang="en-CA" sz="11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ZoneTexte 8"/>
          <p:cNvSpPr txBox="1"/>
          <p:nvPr>
            <p:custDataLst>
              <p:tags r:id="rId5"/>
            </p:custDataLst>
          </p:nvPr>
        </p:nvSpPr>
        <p:spPr>
          <a:xfrm>
            <a:off x="500202" y="6084004"/>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Q18a</a:t>
            </a:r>
            <a:r>
              <a:rPr lang="fr-CA" sz="900" dirty="0">
                <a:solidFill>
                  <a:srgbClr val="595959"/>
                </a:solidFill>
                <a:latin typeface="Arial" panose="020B0604020202020204" pitchFamily="34" charset="0"/>
                <a:cs typeface="Arial" panose="020B0604020202020204" pitchFamily="34" charset="0"/>
              </a:rPr>
              <a:t>. </a:t>
            </a:r>
            <a:r>
              <a:rPr lang="en-CA" sz="900" dirty="0">
                <a:solidFill>
                  <a:srgbClr val="595959"/>
                </a:solidFill>
                <a:latin typeface="Arial" panose="020B0604020202020204" pitchFamily="34" charset="0"/>
                <a:cs typeface="Arial" panose="020B0604020202020204" pitchFamily="34" charset="0"/>
              </a:rPr>
              <a:t>Have you started revealing your gender identity to the people around you (friends, family, etc.)? </a:t>
            </a:r>
            <a:endParaRPr lang="fr-CA" sz="900" dirty="0">
              <a:solidFill>
                <a:srgbClr val="595959"/>
              </a:solidFill>
              <a:latin typeface="Arial" panose="020B0604020202020204" pitchFamily="34" charset="0"/>
              <a:cs typeface="Arial" panose="020B0604020202020204" pitchFamily="34" charset="0"/>
            </a:endParaRPr>
          </a:p>
          <a:p>
            <a:r>
              <a:rPr lang="fr-CA" sz="900" dirty="0">
                <a:solidFill>
                  <a:srgbClr val="595959"/>
                </a:solidFill>
                <a:latin typeface="Arial" panose="020B0604020202020204" pitchFamily="34" charset="0"/>
                <a:cs typeface="Arial" panose="020B0604020202020204" pitchFamily="34" charset="0"/>
              </a:rPr>
              <a:t>Q18c. </a:t>
            </a:r>
            <a:r>
              <a:rPr lang="en-CA" sz="900" dirty="0">
                <a:solidFill>
                  <a:srgbClr val="595959"/>
                </a:solidFill>
                <a:latin typeface="Arial" panose="020B0604020202020204" pitchFamily="34" charset="0"/>
                <a:cs typeface="Arial" panose="020B0604020202020204" pitchFamily="34" charset="0"/>
              </a:rPr>
              <a:t>Have you started revealing your sexual orientation to your inner circle (friends, family, etc.)? </a:t>
            </a:r>
            <a:endParaRPr lang="fr-CA" sz="900" dirty="0">
              <a:solidFill>
                <a:srgbClr val="595959"/>
              </a:solidFill>
              <a:latin typeface="Arial" panose="020B0604020202020204" pitchFamily="34" charset="0"/>
              <a:cs typeface="Arial" panose="020B0604020202020204" pitchFamily="34" charset="0"/>
            </a:endParaRPr>
          </a:p>
        </p:txBody>
      </p:sp>
      <p:sp>
        <p:nvSpPr>
          <p:cNvPr id="7" name="ZoneTexte 6"/>
          <p:cNvSpPr txBox="1"/>
          <p:nvPr/>
        </p:nvSpPr>
        <p:spPr>
          <a:xfrm>
            <a:off x="6948264" y="6222504"/>
            <a:ext cx="1348446" cy="230832"/>
          </a:xfrm>
          <a:prstGeom prst="rect">
            <a:avLst/>
          </a:prstGeom>
          <a:noFill/>
        </p:spPr>
        <p:txBody>
          <a:bodyPr wrap="none" rtlCol="0">
            <a:spAutoFit/>
          </a:bodyPr>
          <a:lstStyle/>
          <a:p>
            <a:r>
              <a:rPr lang="en-CA" sz="900" dirty="0" smtClean="0">
                <a:solidFill>
                  <a:srgbClr val="5A5A5A"/>
                </a:solidFill>
                <a:latin typeface="Arial Narrow" panose="020B0606020202030204" pitchFamily="34" charset="0"/>
              </a:rPr>
              <a:t>*Caution: small sample size</a:t>
            </a:r>
            <a:endParaRPr lang="en-CA" sz="900" dirty="0">
              <a:solidFill>
                <a:srgbClr val="5A5A5A"/>
              </a:solidFill>
              <a:latin typeface="Arial Narrow" panose="020B0606020202030204" pitchFamily="34" charset="0"/>
            </a:endParaRPr>
          </a:p>
        </p:txBody>
      </p:sp>
    </p:spTree>
    <p:extLst>
      <p:ext uri="{BB962C8B-B14F-4D97-AF65-F5344CB8AC3E}">
        <p14:creationId xmlns:p14="http://schemas.microsoft.com/office/powerpoint/2010/main" val="1209574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custDataLst>
              <p:tags r:id="rId1"/>
            </p:custDataLst>
          </p:nvPr>
        </p:nvSpPr>
        <p:spPr/>
        <p:txBody>
          <a:bodyPr anchor="ctr" anchorCtr="0"/>
          <a:lstStyle/>
          <a:p>
            <a:r>
              <a:rPr lang="fr-CA" dirty="0"/>
              <a:t>TABLE OF CONTENTS</a:t>
            </a:r>
            <a:endParaRPr lang="fr-CA" dirty="0" smtClean="0"/>
          </a:p>
        </p:txBody>
      </p:sp>
      <p:graphicFrame>
        <p:nvGraphicFramePr>
          <p:cNvPr id="21" name="Espace réservé du contenu 20"/>
          <p:cNvGraphicFramePr>
            <a:graphicFrameLocks noGrp="1"/>
          </p:cNvGraphicFramePr>
          <p:nvPr>
            <p:ph idx="1"/>
            <p:custDataLst>
              <p:tags r:id="rId2"/>
            </p:custDataLst>
            <p:extLst>
              <p:ext uri="{D42A27DB-BD31-4B8C-83A1-F6EECF244321}">
                <p14:modId xmlns:p14="http://schemas.microsoft.com/office/powerpoint/2010/main" val="1931352833"/>
              </p:ext>
            </p:extLst>
          </p:nvPr>
        </p:nvGraphicFramePr>
        <p:xfrm>
          <a:off x="558800" y="1612075"/>
          <a:ext cx="5309344" cy="2791287"/>
        </p:xfrm>
        <a:graphic>
          <a:graphicData uri="http://schemas.openxmlformats.org/drawingml/2006/table">
            <a:tbl>
              <a:tblPr firstRow="1" bandRow="1">
                <a:tableStyleId>{2D5ABB26-0587-4C30-8999-92F81FD0307C}</a:tableStyleId>
              </a:tblPr>
              <a:tblGrid>
                <a:gridCol w="4909311"/>
                <a:gridCol w="400033"/>
              </a:tblGrid>
              <a:tr h="305883">
                <a:tc>
                  <a:txBody>
                    <a:bodyPr/>
                    <a:lstStyle/>
                    <a:p>
                      <a:pPr>
                        <a:lnSpc>
                          <a:spcPct val="90000"/>
                        </a:lnSpc>
                      </a:pPr>
                      <a:r>
                        <a:rPr kumimoji="0" lang="en-CA" sz="1200" b="0"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PREAMBLE</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90000"/>
                        </a:lnSpc>
                      </a:pPr>
                      <a:r>
                        <a:rPr lang="en-CA" sz="1200" dirty="0" smtClean="0">
                          <a:solidFill>
                            <a:schemeClr val="bg1"/>
                          </a:solidFill>
                          <a:latin typeface="Arial Narrow" pitchFamily="34" charset="0"/>
                        </a:rPr>
                        <a:t>3</a:t>
                      </a:r>
                      <a:endParaRPr lang="en-CA" sz="1200" dirty="0">
                        <a:solidFill>
                          <a:schemeClr val="bg1"/>
                        </a:solidFill>
                        <a:latin typeface="Arial Narrow" pitchFamily="34" charset="0"/>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a:lnSpc>
                          <a:spcPct val="90000"/>
                        </a:lnSpc>
                      </a:pPr>
                      <a:r>
                        <a:rPr kumimoji="0" lang="en-CA" sz="1200" b="0"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KEY FINDINGS</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90000"/>
                        </a:lnSpc>
                      </a:pPr>
                      <a:r>
                        <a:rPr lang="en-CA" sz="1200" dirty="0" smtClean="0">
                          <a:solidFill>
                            <a:schemeClr val="bg1"/>
                          </a:solidFill>
                          <a:latin typeface="Arial Narrow" pitchFamily="34" charset="0"/>
                        </a:rPr>
                        <a:t>7</a:t>
                      </a:r>
                      <a:endParaRPr lang="en-CA" sz="1200" dirty="0">
                        <a:solidFill>
                          <a:schemeClr val="bg1"/>
                        </a:solidFill>
                        <a:latin typeface="Arial Narrow" pitchFamily="34" charset="0"/>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fr-CA" sz="1200" b="0" i="0"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COMPARATIVE TABLES</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90000"/>
                        </a:lnSpc>
                      </a:pPr>
                      <a:r>
                        <a:rPr lang="en-CA" sz="1200" dirty="0" smtClean="0">
                          <a:solidFill>
                            <a:schemeClr val="bg1"/>
                          </a:solidFill>
                          <a:latin typeface="Arial Narrow" pitchFamily="34" charset="0"/>
                        </a:rPr>
                        <a:t>12</a:t>
                      </a:r>
                      <a:endParaRPr lang="en-CA" sz="1200" dirty="0">
                        <a:solidFill>
                          <a:schemeClr val="bg1"/>
                        </a:solidFill>
                        <a:latin typeface="Arial Narrow" pitchFamily="34" charset="0"/>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SAMPLE CHARACTERISTICS</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dirty="0" smtClean="0">
                          <a:solidFill>
                            <a:schemeClr val="bg1"/>
                          </a:solidFill>
                          <a:latin typeface="Arial Narrow" pitchFamily="34" charset="0"/>
                        </a:rPr>
                        <a:t>13</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COMING OUT TO OTHERS ABOUT ONE’S SEXUAL ORIENTATION / </a:t>
                      </a:r>
                      <a:b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b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GENDER IDENTITY</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18</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58775" marR="0" indent="0" algn="l" defTabSz="914400" rtl="0" eaLnBrk="1" fontAlgn="auto" latinLnBrk="0" hangingPunct="1">
                        <a:lnSpc>
                          <a:spcPct val="90000"/>
                        </a:lnSpc>
                        <a:spcBef>
                          <a:spcPts val="0"/>
                        </a:spcBef>
                        <a:spcAft>
                          <a:spcPts val="0"/>
                        </a:spcAft>
                        <a:buClrTx/>
                        <a:buSzTx/>
                        <a:buFontTx/>
                        <a:buNone/>
                        <a:tabLst/>
                        <a:defRPr/>
                      </a:pPr>
                      <a:r>
                        <a:rPr kumimoji="0" lang="en-CA" sz="1200" b="0" i="1" u="none" strike="noStrike" kern="1200" cap="all" spc="0" normalizeH="0" baseline="0" noProof="0" dirty="0" smtClean="0">
                          <a:ln>
                            <a:noFill/>
                          </a:ln>
                          <a:solidFill>
                            <a:schemeClr val="bg1"/>
                          </a:solidFill>
                          <a:effectLst/>
                          <a:uLnTx/>
                          <a:uFillTx/>
                          <a:latin typeface="Arial Narrow" pitchFamily="34" charset="0"/>
                          <a:ea typeface="+mn-ea"/>
                          <a:cs typeface="Arial" pitchFamily="34" charset="0"/>
                        </a:rPr>
                        <a:t>PERCEIVED SOCIAL ACCEPTANCE</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34</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rPr>
                        <a:t>FEELING OF BELONGING TO THE MOVEMENT AND PERCEPTIONS OF THE LGBT ENVIRONMENT</a:t>
                      </a: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43</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5883">
                <a:tc>
                  <a:txBody>
                    <a:bodyPr/>
                    <a:lstStyle/>
                    <a:p>
                      <a:pPr marL="363538" marR="0" indent="0" algn="l" defTabSz="914400" rtl="0" eaLnBrk="1" fontAlgn="auto" latinLnBrk="0" hangingPunct="1">
                        <a:lnSpc>
                          <a:spcPct val="90000"/>
                        </a:lnSpc>
                        <a:spcBef>
                          <a:spcPts val="0"/>
                        </a:spcBef>
                        <a:spcAft>
                          <a:spcPts val="0"/>
                        </a:spcAft>
                        <a:buClrTx/>
                        <a:buSzTx/>
                        <a:buFontTx/>
                        <a:buNone/>
                        <a:tabLst/>
                        <a:defRPr/>
                      </a:pPr>
                      <a:r>
                        <a:rPr kumimoji="0" lang="en-CA" sz="1200" b="0" i="1" u="none" strike="noStrike" kern="1200" cap="all" spc="0" normalizeH="0" baseline="0" noProof="0" dirty="0" smtClean="0">
                          <a:ln>
                            <a:noFill/>
                          </a:ln>
                          <a:solidFill>
                            <a:schemeClr val="bg1"/>
                          </a:solidFill>
                          <a:effectLst/>
                          <a:uLnTx/>
                          <a:uFillTx/>
                          <a:latin typeface="Arial Narrow" pitchFamily="34" charset="0"/>
                          <a:ea typeface="+mn-ea"/>
                          <a:cs typeface="Arial" pitchFamily="34" charset="0"/>
                        </a:rPr>
                        <a:t>Impact of sexual orientation or gender identity on personal wellbeing </a:t>
                      </a:r>
                      <a:endParaRPr kumimoji="0" lang="fr-CA" sz="1200" b="0" i="1" u="none" strike="noStrike" kern="1200" cap="all" spc="0" normalizeH="0" baseline="0" dirty="0" smtClean="0">
                        <a:ln>
                          <a:noFill/>
                        </a:ln>
                        <a:solidFill>
                          <a:schemeClr val="bg1"/>
                        </a:solidFill>
                        <a:effectLst/>
                        <a:uLnTx/>
                        <a:uFillTx/>
                        <a:latin typeface="Arial Narrow" pitchFamily="34" charset="0"/>
                        <a:ea typeface="+mn-ea"/>
                        <a:cs typeface="Arial" pitchFamily="34" charset="0"/>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CA" sz="1200" kern="1200" dirty="0" smtClean="0">
                          <a:solidFill>
                            <a:schemeClr val="bg1"/>
                          </a:solidFill>
                          <a:latin typeface="Arial Narrow" pitchFamily="34" charset="0"/>
                          <a:ea typeface="+mn-ea"/>
                          <a:cs typeface="+mn-cs"/>
                        </a:rPr>
                        <a:t>46</a:t>
                      </a:r>
                      <a:endParaRPr lang="en-CA" sz="1200" kern="1200" dirty="0">
                        <a:solidFill>
                          <a:schemeClr val="bg1"/>
                        </a:solidFill>
                        <a:latin typeface="Arial Narrow" pitchFamily="34" charset="0"/>
                        <a:ea typeface="+mn-ea"/>
                        <a:cs typeface="+mn-cs"/>
                      </a:endParaRPr>
                    </a:p>
                  </a:txBody>
                  <a:tcPr marL="0" marR="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9" name="Espace réservé du pied de page 18"/>
          <p:cNvSpPr>
            <a:spLocks noGrp="1"/>
          </p:cNvSpPr>
          <p:nvPr>
            <p:ph type="ftr" sz="quarter" idx="11"/>
            <p:custDataLst>
              <p:tags r:id="rId3"/>
            </p:custDataLst>
          </p:nvPr>
        </p:nvSpPr>
        <p:spPr/>
        <p:txBody>
          <a:bodyPr/>
          <a:lstStyle/>
          <a:p>
            <a:pPr>
              <a:buClr>
                <a:prstClr val="white"/>
              </a:buClr>
            </a:pPr>
            <a:r>
              <a:rPr lang="en-CA" dirty="0"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custDataLst>
              <p:tags r:id="rId4"/>
            </p:custDataLst>
          </p:nvPr>
        </p:nvSpPr>
        <p:spPr/>
        <p:txBody>
          <a:bodyPr/>
          <a:lstStyle/>
          <a:p>
            <a:pPr>
              <a:buClr>
                <a:prstClr val="white"/>
              </a:buClr>
            </a:pPr>
            <a:fld id="{E7B58D81-04C7-47EB-9B1C-20051A4D7758}" type="slidenum">
              <a:rPr lang="en-CA" smtClean="0">
                <a:solidFill>
                  <a:prstClr val="white"/>
                </a:solidFill>
              </a:rPr>
              <a:pPr>
                <a:buClr>
                  <a:prstClr val="white"/>
                </a:buClr>
              </a:pPr>
              <a:t>2</a:t>
            </a:fld>
            <a:endParaRPr lang="en-CA" dirty="0">
              <a:solidFill>
                <a:prstClr val="white"/>
              </a:solidFill>
            </a:endParaRPr>
          </a:p>
        </p:txBody>
      </p:sp>
    </p:spTree>
    <p:extLst>
      <p:ext uri="{BB962C8B-B14F-4D97-AF65-F5344CB8AC3E}">
        <p14:creationId xmlns:p14="http://schemas.microsoft.com/office/powerpoint/2010/main" val="422958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20</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88640"/>
            <a:ext cx="5309344" cy="631545"/>
          </a:xfrm>
        </p:spPr>
        <p:txBody>
          <a:bodyPr/>
          <a:lstStyle/>
          <a:p>
            <a:r>
              <a:rPr lang="en-CA" sz="2000" dirty="0">
                <a:solidFill>
                  <a:srgbClr val="9BBB59"/>
                </a:solidFill>
              </a:rPr>
              <a:t>Level of acceptance by the various groups of people around them</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428941818"/>
              </p:ext>
            </p:extLst>
          </p:nvPr>
        </p:nvGraphicFramePr>
        <p:xfrm>
          <a:off x="539550" y="1213531"/>
          <a:ext cx="6168939" cy="4735751"/>
        </p:xfrm>
        <a:graphic>
          <a:graphicData uri="http://schemas.openxmlformats.org/drawingml/2006/table">
            <a:tbl>
              <a:tblPr firstRow="1" bandRow="1">
                <a:tableStyleId>{2D5ABB26-0587-4C30-8999-92F81FD0307C}</a:tableStyleId>
              </a:tblPr>
              <a:tblGrid>
                <a:gridCol w="2723703"/>
                <a:gridCol w="925335"/>
                <a:gridCol w="839967"/>
                <a:gridCol w="839967"/>
                <a:gridCol w="839967"/>
              </a:tblGrid>
              <a:tr h="3898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7196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09684">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tab pos="2689225" algn="r"/>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circle of friends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1513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1359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196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75</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92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70</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3</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tab pos="2689225" algn="r"/>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spouse / partner, your children</a:t>
                      </a:r>
                      <a:r>
                        <a:rPr lang="en-CA" sz="800" b="1" kern="1200" noProof="0" dirty="0" smtClean="0">
                          <a:solidFill>
                            <a:srgbClr val="7F7F7F"/>
                          </a:solidFill>
                          <a:latin typeface="Arial Narrow" panose="020B0606020202030204" pitchFamily="34" charset="0"/>
                          <a:ea typeface="+mn-ea"/>
                          <a:cs typeface="Arial" pitchFamily="34" charset="0"/>
                        </a:rPr>
                        <a:t>	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530</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473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45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72</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80</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61</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The management of the company you work for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601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542</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74</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72</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80</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59</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marL="0" marR="0" lvl="0" indent="0" algn="l" defTabSz="914400" rtl="0" eaLnBrk="1" fontAlgn="ctr" latinLnBrk="0" hangingPunct="1">
                        <a:lnSpc>
                          <a:spcPct val="100000"/>
                        </a:lnSpc>
                        <a:spcBef>
                          <a:spcPts val="0"/>
                        </a:spcBef>
                        <a:spcAft>
                          <a:spcPts val="0"/>
                        </a:spcAft>
                        <a:buClrTx/>
                        <a:buSzTx/>
                        <a:buFontTx/>
                        <a:buNone/>
                        <a:tabLst>
                          <a:tab pos="2689225" algn="r"/>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coworkers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760</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686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35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368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78</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368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5</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12</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p:spPr>
        <p:txBody>
          <a:bodyPr>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Q25. </a:t>
            </a:r>
            <a:r>
              <a:rPr lang="en-CA" dirty="0"/>
              <a:t>Generally speaking, how was your sexual orientation / gender identity accepted by…? </a:t>
            </a:r>
            <a:endParaRPr lang="fr-CA" dirty="0"/>
          </a:p>
        </p:txBody>
      </p:sp>
      <p:sp>
        <p:nvSpPr>
          <p:cNvPr id="8" name="Rectangle 7"/>
          <p:cNvSpPr/>
          <p:nvPr>
            <p:custDataLst>
              <p:tags r:id="rId6"/>
            </p:custDataLst>
          </p:nvPr>
        </p:nvSpPr>
        <p:spPr>
          <a:xfrm>
            <a:off x="478260" y="775337"/>
            <a:ext cx="6474849" cy="230832"/>
          </a:xfrm>
          <a:prstGeom prst="rect">
            <a:avLst/>
          </a:prstGeom>
        </p:spPr>
        <p:txBody>
          <a:bodyPr wrap="none">
            <a:spAutoFit/>
          </a:bodyPr>
          <a:lstStyle/>
          <a:p>
            <a:r>
              <a:rPr lang="en-CA" sz="900" dirty="0" smtClean="0">
                <a:solidFill>
                  <a:srgbClr val="9BBB59"/>
                </a:solidFill>
                <a:latin typeface="Arial" panose="020B0604020202020204" pitchFamily="34" charset="0"/>
                <a:cs typeface="Arial" panose="020B0604020202020204" pitchFamily="34" charset="0"/>
              </a:rPr>
              <a:t>Base: Respondent under 55 years old who revealed their sexual orientation/gender identity to the relevant groups of people</a:t>
            </a:r>
            <a:endParaRPr lang="en-CA" sz="900" dirty="0">
              <a:solidFill>
                <a:srgbClr val="000000"/>
              </a:solidFill>
              <a:latin typeface="Arial" panose="020B0604020202020204" pitchFamily="34" charset="0"/>
              <a:cs typeface="Arial" panose="020B0604020202020204" pitchFamily="34" charset="0"/>
            </a:endParaRPr>
          </a:p>
        </p:txBody>
      </p:sp>
      <p:sp>
        <p:nvSpPr>
          <p:cNvPr id="9" name="ZoneTexte 8"/>
          <p:cNvSpPr txBox="1"/>
          <p:nvPr/>
        </p:nvSpPr>
        <p:spPr>
          <a:xfrm>
            <a:off x="6948264" y="6222504"/>
            <a:ext cx="1348446" cy="230832"/>
          </a:xfrm>
          <a:prstGeom prst="rect">
            <a:avLst/>
          </a:prstGeom>
          <a:noFill/>
        </p:spPr>
        <p:txBody>
          <a:bodyPr wrap="none" rtlCol="0">
            <a:spAutoFit/>
          </a:bodyPr>
          <a:lstStyle/>
          <a:p>
            <a:r>
              <a:rPr lang="fr-CA" sz="900" dirty="0" smtClean="0">
                <a:solidFill>
                  <a:srgbClr val="5A5A5A"/>
                </a:solidFill>
                <a:latin typeface="Arial Narrow" panose="020B0606020202030204" pitchFamily="34" charset="0"/>
              </a:rPr>
              <a:t>*Caution: </a:t>
            </a:r>
            <a:r>
              <a:rPr lang="fr-CA" sz="900" dirty="0" err="1" smtClean="0">
                <a:solidFill>
                  <a:srgbClr val="5A5A5A"/>
                </a:solidFill>
                <a:latin typeface="Arial Narrow" panose="020B0606020202030204" pitchFamily="34" charset="0"/>
              </a:rPr>
              <a:t>small</a:t>
            </a:r>
            <a:r>
              <a:rPr lang="fr-CA" sz="900" dirty="0" smtClean="0">
                <a:solidFill>
                  <a:srgbClr val="5A5A5A"/>
                </a:solidFill>
                <a:latin typeface="Arial Narrow" panose="020B0606020202030204" pitchFamily="34" charset="0"/>
              </a:rPr>
              <a:t> </a:t>
            </a:r>
            <a:r>
              <a:rPr lang="fr-CA" sz="900" dirty="0" err="1" smtClean="0">
                <a:solidFill>
                  <a:srgbClr val="5A5A5A"/>
                </a:solidFill>
                <a:latin typeface="Arial Narrow" panose="020B0606020202030204" pitchFamily="34" charset="0"/>
              </a:rPr>
              <a:t>sample</a:t>
            </a:r>
            <a:r>
              <a:rPr lang="fr-CA" sz="900" dirty="0" smtClean="0">
                <a:solidFill>
                  <a:srgbClr val="5A5A5A"/>
                </a:solidFill>
                <a:latin typeface="Arial Narrow" panose="020B0606020202030204" pitchFamily="34" charset="0"/>
              </a:rPr>
              <a:t> size</a:t>
            </a:r>
            <a:endParaRPr lang="fr-CA" sz="900" dirty="0">
              <a:solidFill>
                <a:srgbClr val="5A5A5A"/>
              </a:solidFill>
              <a:latin typeface="Arial Narrow" panose="020B0606020202030204" pitchFamily="34" charset="0"/>
            </a:endParaRPr>
          </a:p>
        </p:txBody>
      </p:sp>
    </p:spTree>
    <p:extLst>
      <p:ext uri="{BB962C8B-B14F-4D97-AF65-F5344CB8AC3E}">
        <p14:creationId xmlns:p14="http://schemas.microsoft.com/office/powerpoint/2010/main" val="24548317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21</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87200"/>
            <a:ext cx="5381352" cy="631545"/>
          </a:xfrm>
        </p:spPr>
        <p:txBody>
          <a:bodyPr/>
          <a:lstStyle/>
          <a:p>
            <a:r>
              <a:rPr lang="en-CA" sz="2000" dirty="0">
                <a:solidFill>
                  <a:srgbClr val="9BBB59"/>
                </a:solidFill>
              </a:rPr>
              <a:t>Level of acceptance by the various groups of people around </a:t>
            </a:r>
            <a:r>
              <a:rPr lang="en-CA" sz="2000" dirty="0" smtClean="0">
                <a:solidFill>
                  <a:srgbClr val="9BBB59"/>
                </a:solidFill>
              </a:rPr>
              <a:t>them </a:t>
            </a:r>
            <a:r>
              <a:rPr lang="fr-CA" sz="2000" dirty="0" smtClean="0">
                <a:solidFill>
                  <a:srgbClr val="9BBB59"/>
                </a:solidFill>
              </a:rPr>
              <a:t>(</a:t>
            </a:r>
            <a:r>
              <a:rPr lang="en-CA" sz="2000" i="1" dirty="0" smtClean="0">
                <a:solidFill>
                  <a:srgbClr val="9BBB59"/>
                </a:solidFill>
              </a:rPr>
              <a:t>cont’d</a:t>
            </a:r>
            <a:r>
              <a:rPr lang="fr-CA" sz="2000" dirty="0" smtClean="0">
                <a:solidFill>
                  <a:srgbClr val="9BBB59"/>
                </a:solidFill>
              </a:rPr>
              <a:t>) </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384962866"/>
              </p:ext>
            </p:extLst>
          </p:nvPr>
        </p:nvGraphicFramePr>
        <p:xfrm>
          <a:off x="539552" y="1213531"/>
          <a:ext cx="6225535" cy="4799381"/>
        </p:xfrm>
        <a:graphic>
          <a:graphicData uri="http://schemas.openxmlformats.org/drawingml/2006/table">
            <a:tbl>
              <a:tblPr firstRow="1" bandRow="1">
                <a:tableStyleId>{2D5ABB26-0587-4C30-8999-92F81FD0307C}</a:tableStyleId>
              </a:tblPr>
              <a:tblGrid>
                <a:gridCol w="2748691"/>
                <a:gridCol w="933825"/>
                <a:gridCol w="847673"/>
                <a:gridCol w="847673"/>
                <a:gridCol w="847673"/>
              </a:tblGrid>
              <a:tr h="28337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2498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50929">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The staff/management at your school / educational establishment     </a:t>
                      </a:r>
                      <a:r>
                        <a:rPr lang="en-CA" sz="1100" b="1" i="0" u="none" strike="noStrike" kern="1200" baseline="0" noProof="0" dirty="0" smtClean="0">
                          <a:solidFill>
                            <a:srgbClr val="595959"/>
                          </a:solidFill>
                          <a:effectLst/>
                          <a:latin typeface="Arial Narrow" panose="020B0606020202030204" pitchFamily="34" charset="0"/>
                          <a:ea typeface="+mn-ea"/>
                          <a:cs typeface="+mn-cs"/>
                        </a:rPr>
                        <a:t> </a:t>
                      </a:r>
                      <a:r>
                        <a:rPr lang="en-CA" sz="1100" b="1" i="0" u="none" strike="noStrike" kern="1200" noProof="0" dirty="0" smtClean="0">
                          <a:solidFill>
                            <a:srgbClr val="595959"/>
                          </a:solidFill>
                          <a:effectLst/>
                          <a:latin typeface="Arial Narrow" panose="020B0606020202030204" pitchFamily="34" charset="0"/>
                          <a:ea typeface="+mn-ea"/>
                          <a:cs typeface="+mn-cs"/>
                        </a:rPr>
                        <a:t>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683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608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47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55</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64</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33</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7</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4</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27</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immediate family circle (parents, brothers, sisters)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1325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1210</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84</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142</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43</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kern="1200" noProof="0" dirty="0" smtClean="0">
                          <a:solidFill>
                            <a:srgbClr val="00B0F0"/>
                          </a:solidFill>
                          <a:effectLst/>
                          <a:latin typeface="Arial Narrow" panose="020B0606020202030204" pitchFamily="34" charset="0"/>
                          <a:ea typeface="+mn-ea"/>
                          <a:cs typeface="+mn-cs"/>
                        </a:rPr>
                        <a:t>50</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29</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11</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29</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classmates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906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798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67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44</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52</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32</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extended family circle (uncles, aunts, cousins, grand-parents, etc.)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976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899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69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92</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4480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Very well accepted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44805">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and rather</a:t>
                      </a:r>
                      <a:r>
                        <a:rPr lang="en-CA" sz="1100" b="0" i="0" u="none" strike="noStrike" noProof="0" dirty="0" smtClean="0">
                          <a:solidFill>
                            <a:srgbClr val="595959"/>
                          </a:solidFill>
                          <a:effectLst/>
                          <a:latin typeface="Arial Narrow" panose="020B0606020202030204" pitchFamily="34" charset="0"/>
                        </a:rPr>
                        <a:t> poorly accepted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14</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10</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22</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p:spPr>
        <p:txBody>
          <a:bodyPr>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Q25. </a:t>
            </a:r>
            <a:r>
              <a:rPr lang="en-CA" dirty="0"/>
              <a:t>Generally speaking, how was your sexual orientation / gender identity accepted by…? </a:t>
            </a:r>
            <a:endParaRPr lang="fr-CA" dirty="0"/>
          </a:p>
        </p:txBody>
      </p:sp>
      <p:sp>
        <p:nvSpPr>
          <p:cNvPr id="8" name="Rectangle 7"/>
          <p:cNvSpPr/>
          <p:nvPr>
            <p:custDataLst>
              <p:tags r:id="rId6"/>
            </p:custDataLst>
          </p:nvPr>
        </p:nvSpPr>
        <p:spPr>
          <a:xfrm>
            <a:off x="478260" y="775337"/>
            <a:ext cx="6474849"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groups of people</a:t>
            </a:r>
            <a:endParaRPr lang="en-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7931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22</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44624"/>
            <a:ext cx="5309344" cy="815968"/>
          </a:xfrm>
        </p:spPr>
        <p:txBody>
          <a:bodyPr/>
          <a:lstStyle/>
          <a:p>
            <a:r>
              <a:rPr lang="en-CA" sz="2000" dirty="0">
                <a:solidFill>
                  <a:srgbClr val="9BBB59"/>
                </a:solidFill>
              </a:rPr>
              <a:t>Level of receptiveness and support from the close family</a:t>
            </a:r>
            <a:r>
              <a:rPr lang="fr-CA" sz="2000" dirty="0" smtClean="0">
                <a:solidFill>
                  <a:srgbClr val="9BBB59"/>
                </a:solidFill>
              </a:rPr>
              <a:t> </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1731729900"/>
              </p:ext>
            </p:extLst>
          </p:nvPr>
        </p:nvGraphicFramePr>
        <p:xfrm>
          <a:off x="539552" y="1213529"/>
          <a:ext cx="6225535" cy="3079566"/>
        </p:xfrm>
        <a:graphic>
          <a:graphicData uri="http://schemas.openxmlformats.org/drawingml/2006/table">
            <a:tbl>
              <a:tblPr firstRow="1" bandRow="1">
                <a:tableStyleId>{2D5ABB26-0587-4C30-8999-92F81FD0307C}</a:tableStyleId>
              </a:tblPr>
              <a:tblGrid>
                <a:gridCol w="2748691"/>
                <a:gridCol w="933825"/>
                <a:gridCol w="847673"/>
                <a:gridCol w="847673"/>
                <a:gridCol w="847673"/>
              </a:tblGrid>
              <a:tr h="35920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5843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508578">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58359">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1397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1273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48747">
                <a:tc>
                  <a:txBody>
                    <a:bodyPr/>
                    <a:lstStyle/>
                    <a:p>
                      <a:pPr algn="l" fontAlgn="ctr"/>
                      <a:r>
                        <a:rPr lang="en-CA" sz="1100" b="1" i="0" u="none" strike="noStrike" noProof="0" dirty="0" smtClean="0">
                          <a:solidFill>
                            <a:srgbClr val="595959"/>
                          </a:solidFill>
                          <a:effectLst/>
                          <a:latin typeface="Arial Narrow" panose="020B0606020202030204" pitchFamily="34" charset="0"/>
                        </a:rPr>
                        <a:t>Felt listened to and heard by the close family</a:t>
                      </a:r>
                      <a:endParaRPr lang="en-CA" sz="11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1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8747">
                <a:tc>
                  <a:txBody>
                    <a:bodyPr/>
                    <a:lstStyle/>
                    <a:p>
                      <a:pPr algn="l" fontAlgn="ctr"/>
                      <a:r>
                        <a:rPr lang="en-CA" sz="1100" b="0" i="0" u="none" strike="noStrike" noProof="0" dirty="0" smtClean="0">
                          <a:solidFill>
                            <a:srgbClr val="595959"/>
                          </a:solidFill>
                          <a:effectLst/>
                          <a:latin typeface="Arial Narrow" panose="020B0606020202030204" pitchFamily="34" charset="0"/>
                        </a:rPr>
                        <a:t>Very + Quite a</a:t>
                      </a:r>
                      <a:r>
                        <a:rPr lang="en-CA" sz="1100" b="0" i="0" u="none" strike="noStrike" baseline="0" noProof="0" dirty="0" smtClean="0">
                          <a:solidFill>
                            <a:srgbClr val="595959"/>
                          </a:solidFill>
                          <a:effectLst/>
                          <a:latin typeface="Arial Narrow" panose="020B0606020202030204" pitchFamily="34" charset="0"/>
                        </a:rPr>
                        <a:t> bit</a:t>
                      </a:r>
                      <a:r>
                        <a:rPr lang="en-CA" sz="1100" b="0" i="0" u="none" strike="noStrike" noProof="0" dirty="0" smtClean="0">
                          <a:solidFill>
                            <a:srgbClr val="595959"/>
                          </a:solidFill>
                          <a:effectLst/>
                          <a:latin typeface="Arial Narrow" panose="020B0606020202030204" pitchFamily="34" charset="0"/>
                        </a:rPr>
                        <a:t> listened to</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61</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71</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46</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48747">
                <a:tc>
                  <a:txBody>
                    <a:bodyPr/>
                    <a:lstStyle/>
                    <a:p>
                      <a:pPr algn="l" fontAlgn="ctr"/>
                      <a:r>
                        <a:rPr lang="en-CA" sz="1100" b="1" i="0" u="none" strike="noStrike" noProof="0" dirty="0" smtClean="0">
                          <a:solidFill>
                            <a:srgbClr val="595959"/>
                          </a:solidFill>
                          <a:effectLst/>
                          <a:latin typeface="Arial Narrow" panose="020B0606020202030204" pitchFamily="34" charset="0"/>
                        </a:rPr>
                        <a:t>Felt supported by the close family</a:t>
                      </a:r>
                      <a:endParaRPr lang="en-CA" sz="11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8747">
                <a:tc>
                  <a:txBody>
                    <a:bodyPr/>
                    <a:lstStyle/>
                    <a:p>
                      <a:pPr algn="l" fontAlgn="ctr"/>
                      <a:r>
                        <a:rPr lang="en-CA" sz="1100" b="0" i="0" u="none" strike="noStrike" noProof="0" dirty="0" smtClean="0">
                          <a:solidFill>
                            <a:srgbClr val="595959"/>
                          </a:solidFill>
                          <a:effectLst/>
                          <a:latin typeface="Arial Narrow" panose="020B0606020202030204" pitchFamily="34" charset="0"/>
                        </a:rPr>
                        <a:t>Very + Quite a bit of support</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59</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8" name="ZoneTexte 7"/>
          <p:cNvSpPr txBox="1"/>
          <p:nvPr>
            <p:custDataLst>
              <p:tags r:id="rId5"/>
            </p:custDataLst>
          </p:nvPr>
        </p:nvSpPr>
        <p:spPr>
          <a:xfrm>
            <a:off x="500202" y="5998463"/>
            <a:ext cx="8104246" cy="507831"/>
          </a:xfrm>
          <a:prstGeom prst="rect">
            <a:avLst/>
          </a:prstGeom>
        </p:spPr>
        <p:txBody>
          <a:bodyPr wrap="square">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Q27. </a:t>
            </a:r>
            <a:r>
              <a:rPr lang="en-CA" dirty="0"/>
              <a:t>Generally speaking, to what extent did you feel listened to, and heard by your close family when you revealed your sexual orientation / gender identity to them? </a:t>
            </a:r>
            <a:endParaRPr lang="fr-CA" dirty="0"/>
          </a:p>
          <a:p>
            <a:r>
              <a:rPr lang="fr-CA" dirty="0" smtClean="0"/>
              <a:t>Q28</a:t>
            </a:r>
            <a:r>
              <a:rPr lang="fr-CA" dirty="0"/>
              <a:t>. </a:t>
            </a:r>
            <a:r>
              <a:rPr lang="en-CA" dirty="0"/>
              <a:t>Generally speaking, to what extent did you feel supported by your close family when you revealed your sexual orientation / gender identity to them? </a:t>
            </a:r>
            <a:endParaRPr lang="fr-CA" dirty="0"/>
          </a:p>
        </p:txBody>
      </p:sp>
      <p:sp>
        <p:nvSpPr>
          <p:cNvPr id="9" name="Rectangle 8"/>
          <p:cNvSpPr/>
          <p:nvPr>
            <p:custDataLst>
              <p:tags r:id="rId6"/>
            </p:custDataLst>
          </p:nvPr>
        </p:nvSpPr>
        <p:spPr>
          <a:xfrm>
            <a:off x="520792" y="785970"/>
            <a:ext cx="6474849"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a:t>
            </a:r>
            <a:r>
              <a:rPr lang="en-CA" sz="900" dirty="0" smtClean="0">
                <a:solidFill>
                  <a:srgbClr val="9BBB59"/>
                </a:solidFill>
                <a:latin typeface="Arial" panose="020B0604020202020204" pitchFamily="34" charset="0"/>
                <a:cs typeface="Arial" panose="020B0604020202020204" pitchFamily="34" charset="0"/>
              </a:rPr>
              <a:t>group </a:t>
            </a:r>
            <a:r>
              <a:rPr lang="en-CA" sz="900" dirty="0">
                <a:solidFill>
                  <a:srgbClr val="9BBB59"/>
                </a:solidFill>
                <a:latin typeface="Arial" panose="020B0604020202020204" pitchFamily="34" charset="0"/>
                <a:cs typeface="Arial" panose="020B0604020202020204" pitchFamily="34" charset="0"/>
              </a:rPr>
              <a:t>of people</a:t>
            </a:r>
            <a:endParaRPr lang="en-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5793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23</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16632"/>
            <a:ext cx="6533480" cy="631545"/>
          </a:xfrm>
        </p:spPr>
        <p:txBody>
          <a:bodyPr/>
          <a:lstStyle/>
          <a:p>
            <a:r>
              <a:rPr lang="en-US" sz="2000" dirty="0">
                <a:solidFill>
                  <a:srgbClr val="9BBB59"/>
                </a:solidFill>
              </a:rPr>
              <a:t>Family reactions to coming out</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586288138"/>
              </p:ext>
            </p:extLst>
          </p:nvPr>
        </p:nvGraphicFramePr>
        <p:xfrm>
          <a:off x="539552" y="1213531"/>
          <a:ext cx="6153182" cy="4951773"/>
        </p:xfrm>
        <a:graphic>
          <a:graphicData uri="http://schemas.openxmlformats.org/drawingml/2006/table">
            <a:tbl>
              <a:tblPr firstRow="1" bandRow="1">
                <a:tableStyleId>{2D5ABB26-0587-4C30-8999-92F81FD0307C}</a:tableStyleId>
              </a:tblPr>
              <a:tblGrid>
                <a:gridCol w="2675635"/>
                <a:gridCol w="934015"/>
                <a:gridCol w="847844"/>
                <a:gridCol w="847844"/>
                <a:gridCol w="847844"/>
              </a:tblGrid>
              <a:tr h="20907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3418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41103">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9126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1397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1273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18184">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Seemed worried for you and your future</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2882">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Seemed happy that you were able to accept yourself as you are</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37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79357">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Tried to convince you that it was a phase that would pass</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654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Did not believe you / ignored the information</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654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Gave you the impression you had disappointed them</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654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Gave you the impression that you were causing them pain</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E31836"/>
                          </a:solidFill>
                          <a:effectLst/>
                          <a:latin typeface="Arial Narrow" panose="020B0606020202030204" pitchFamily="34" charset="0"/>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2882">
                <a:tc>
                  <a:txBody>
                    <a:bodyPr/>
                    <a:lstStyle/>
                    <a:p>
                      <a:pPr algn="l" fontAlgn="ctr"/>
                      <a:r>
                        <a:rPr lang="en-US" sz="1100" b="0" i="0" u="none" strike="noStrike" dirty="0" smtClean="0">
                          <a:solidFill>
                            <a:srgbClr val="595959"/>
                          </a:solidFill>
                          <a:effectLst/>
                          <a:latin typeface="Arial Narrow" panose="020B0606020202030204" pitchFamily="34" charset="0"/>
                        </a:rPr>
                        <a:t>Some family members: shame / slurs / violence / shock / rift</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8184">
                <a:tc>
                  <a:txBody>
                    <a:bodyPr/>
                    <a:lstStyle/>
                    <a:p>
                      <a:pPr algn="l" fontAlgn="ctr"/>
                      <a:r>
                        <a:rPr lang="en-US" sz="1100" b="0" i="0" u="none" strike="noStrike" dirty="0" smtClean="0">
                          <a:solidFill>
                            <a:srgbClr val="595959"/>
                          </a:solidFill>
                          <a:effectLst/>
                          <a:latin typeface="Arial Narrow" panose="020B0606020202030204" pitchFamily="34" charset="0"/>
                        </a:rPr>
                        <a:t>No reaction / never brought it up again</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00B0F0"/>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6716">
                <a:tc>
                  <a:txBody>
                    <a:bodyPr/>
                    <a:lstStyle/>
                    <a:p>
                      <a:pPr algn="l" fontAlgn="ctr"/>
                      <a:r>
                        <a:rPr lang="en-CA" sz="1100" b="0" i="0" u="none" strike="noStrike" dirty="0" smtClean="0">
                          <a:solidFill>
                            <a:srgbClr val="595959"/>
                          </a:solidFill>
                          <a:effectLst/>
                          <a:latin typeface="Arial Narrow" panose="020B0606020202030204" pitchFamily="34" charset="0"/>
                        </a:rPr>
                        <a:t>Other</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40">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None of these reactions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a:solidFill>
                            <a:srgbClr val="00B0F0"/>
                          </a:solidFill>
                          <a:effectLst/>
                          <a:latin typeface="Arial Narrow" panose="020B0606020202030204" pitchFamily="34" charset="0"/>
                          <a:ea typeface="+mn-ea"/>
                          <a:cs typeface="+mn-cs"/>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Q30. </a:t>
            </a:r>
            <a:r>
              <a:rPr lang="en-CA" sz="900" dirty="0">
                <a:solidFill>
                  <a:srgbClr val="595959"/>
                </a:solidFill>
                <a:latin typeface="Arial" panose="020B0604020202020204" pitchFamily="34" charset="0"/>
                <a:cs typeface="Arial" panose="020B0604020202020204" pitchFamily="34" charset="0"/>
              </a:rPr>
              <a:t>Did any members of your close family have any of the following reactions?</a:t>
            </a:r>
            <a:endParaRPr lang="fr-CA" sz="900" dirty="0">
              <a:solidFill>
                <a:srgbClr val="595959"/>
              </a:solidFill>
              <a:latin typeface="Arial" panose="020B0604020202020204" pitchFamily="34" charset="0"/>
              <a:cs typeface="Arial" panose="020B0604020202020204" pitchFamily="34" charset="0"/>
            </a:endParaRPr>
          </a:p>
        </p:txBody>
      </p:sp>
      <p:sp>
        <p:nvSpPr>
          <p:cNvPr id="9" name="Rectangle 8"/>
          <p:cNvSpPr/>
          <p:nvPr>
            <p:custDataLst>
              <p:tags r:id="rId6"/>
            </p:custDataLst>
          </p:nvPr>
        </p:nvSpPr>
        <p:spPr>
          <a:xfrm>
            <a:off x="520792" y="762281"/>
            <a:ext cx="6474849"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a:t>
            </a:r>
            <a:r>
              <a:rPr lang="en-CA" sz="900" dirty="0" smtClean="0">
                <a:solidFill>
                  <a:srgbClr val="9BBB59"/>
                </a:solidFill>
                <a:latin typeface="Arial" panose="020B0604020202020204" pitchFamily="34" charset="0"/>
                <a:cs typeface="Arial" panose="020B0604020202020204" pitchFamily="34" charset="0"/>
              </a:rPr>
              <a:t>group </a:t>
            </a:r>
            <a:r>
              <a:rPr lang="en-CA" sz="900" dirty="0">
                <a:solidFill>
                  <a:srgbClr val="9BBB59"/>
                </a:solidFill>
                <a:latin typeface="Arial" panose="020B0604020202020204" pitchFamily="34" charset="0"/>
                <a:cs typeface="Arial" panose="020B0604020202020204" pitchFamily="34" charset="0"/>
              </a:rPr>
              <a:t>of people</a:t>
            </a:r>
            <a:endParaRPr lang="en-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5295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16632"/>
            <a:ext cx="5309344" cy="631545"/>
          </a:xfrm>
        </p:spPr>
        <p:txBody>
          <a:bodyPr/>
          <a:lstStyle/>
          <a:p>
            <a:r>
              <a:rPr lang="en-CA" sz="2000" dirty="0">
                <a:solidFill>
                  <a:srgbClr val="9BBB59"/>
                </a:solidFill>
              </a:rPr>
              <a:t>The effects of coming out on the relationship with the </a:t>
            </a:r>
            <a:r>
              <a:rPr lang="en-CA" sz="2000" dirty="0" smtClean="0">
                <a:solidFill>
                  <a:srgbClr val="9BBB59"/>
                </a:solidFill>
              </a:rPr>
              <a:t>family</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105560752"/>
              </p:ext>
            </p:extLst>
          </p:nvPr>
        </p:nvGraphicFramePr>
        <p:xfrm>
          <a:off x="539552" y="1188479"/>
          <a:ext cx="6209635" cy="4616783"/>
        </p:xfrm>
        <a:graphic>
          <a:graphicData uri="http://schemas.openxmlformats.org/drawingml/2006/table">
            <a:tbl>
              <a:tblPr firstRow="1" bandRow="1">
                <a:tableStyleId>{2D5ABB26-0587-4C30-8999-92F81FD0307C}</a:tableStyleId>
              </a:tblPr>
              <a:tblGrid>
                <a:gridCol w="2700182"/>
                <a:gridCol w="942584"/>
                <a:gridCol w="855623"/>
                <a:gridCol w="855623"/>
                <a:gridCol w="855623"/>
              </a:tblGrid>
              <a:tr h="32477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tc>
                <a:tc hMerge="1">
                  <a:txBody>
                    <a:bodyPr/>
                    <a:lstStyle/>
                    <a:p>
                      <a:endParaRPr lang="fr-CA"/>
                    </a:p>
                  </a:txBody>
                  <a:tcPr/>
                </a:tc>
              </a:tr>
              <a:tr h="35508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359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1397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1273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05738">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No, I don`t feel that the relationship has changed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28</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Feeling that our communication has improved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22966">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Feeling closer, that it’s brought us together</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25</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16</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22966">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Feeling of confidence</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22966">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Impression that they look at me differently </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20</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33</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Feeling of incomprehension</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Feeling of greater distance</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18</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17</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31</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Feeling that it’s created a rift, feeling of rejection</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15</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15</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34</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05738">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Impression that they don't like me as much</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5"/>
            </p:custDataLst>
          </p:nvPr>
        </p:nvSpPr>
        <p:spPr>
          <a:xfrm>
            <a:off x="500202" y="6146487"/>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Q29. </a:t>
            </a:r>
            <a:r>
              <a:rPr lang="en-CA" sz="900" dirty="0">
                <a:solidFill>
                  <a:srgbClr val="595959"/>
                </a:solidFill>
                <a:latin typeface="Arial" panose="020B0604020202020204" pitchFamily="34" charset="0"/>
                <a:cs typeface="Arial" panose="020B0604020202020204" pitchFamily="34" charset="0"/>
              </a:rPr>
              <a:t>Do you feel that having revealed your sexual orientation / gender identity to your family has had any of the following effects on the relationship you have with them?</a:t>
            </a:r>
            <a:endParaRPr lang="fr-CA" sz="900" dirty="0">
              <a:solidFill>
                <a:srgbClr val="595959"/>
              </a:solidFill>
              <a:latin typeface="Arial" panose="020B0604020202020204" pitchFamily="34" charset="0"/>
              <a:cs typeface="Arial" panose="020B0604020202020204" pitchFamily="34" charset="0"/>
            </a:endParaRPr>
          </a:p>
        </p:txBody>
      </p:sp>
      <p:sp>
        <p:nvSpPr>
          <p:cNvPr id="8" name="Rectangle 7"/>
          <p:cNvSpPr/>
          <p:nvPr>
            <p:custDataLst>
              <p:tags r:id="rId6"/>
            </p:custDataLst>
          </p:nvPr>
        </p:nvSpPr>
        <p:spPr>
          <a:xfrm>
            <a:off x="510159" y="785970"/>
            <a:ext cx="641714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group of people</a:t>
            </a:r>
            <a:endParaRPr lang="en-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32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280840197"/>
              </p:ext>
            </p:extLst>
          </p:nvPr>
        </p:nvGraphicFramePr>
        <p:xfrm>
          <a:off x="539550" y="1203191"/>
          <a:ext cx="6194627" cy="3222348"/>
        </p:xfrm>
        <a:graphic>
          <a:graphicData uri="http://schemas.openxmlformats.org/drawingml/2006/table">
            <a:tbl>
              <a:tblPr firstRow="1" bandRow="1">
                <a:tableStyleId>{2D5ABB26-0587-4C30-8999-92F81FD0307C}</a:tableStyleId>
              </a:tblPr>
              <a:tblGrid>
                <a:gridCol w="2742119"/>
                <a:gridCol w="863127"/>
                <a:gridCol w="863127"/>
                <a:gridCol w="863127"/>
                <a:gridCol w="863127"/>
              </a:tblGrid>
              <a:tr h="36410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6059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515513">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1013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1513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1359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196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Yes, one or two</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31</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17</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28</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Yes, several</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No, none</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58</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77</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59</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en-CA" sz="1100" b="0" i="0" u="none" strike="noStrike" noProof="0" dirty="0" smtClean="0">
                          <a:solidFill>
                            <a:srgbClr val="595959"/>
                          </a:solidFill>
                          <a:effectLst/>
                          <a:latin typeface="Arial Narrow" panose="020B0606020202030204" pitchFamily="34" charset="0"/>
                        </a:rPr>
                        <a:t>Total yes (one or more)</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42</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23</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41</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en-CA" sz="2000" dirty="0">
                <a:solidFill>
                  <a:srgbClr val="9BBB59"/>
                </a:solidFill>
              </a:rPr>
              <a:t>Friends’ reactions to coming out</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783754"/>
            <a:ext cx="641714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group of people</a:t>
            </a:r>
            <a:endParaRPr lang="en-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489569" y="6236461"/>
            <a:ext cx="8248262"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Q31.</a:t>
            </a:r>
            <a:r>
              <a:rPr lang="en-CA" sz="900" dirty="0" smtClean="0"/>
              <a:t> </a:t>
            </a:r>
            <a:r>
              <a:rPr lang="en-CA" sz="900" dirty="0">
                <a:solidFill>
                  <a:srgbClr val="595959"/>
                </a:solidFill>
                <a:latin typeface="Arial" panose="020B0604020202020204" pitchFamily="34" charset="0"/>
                <a:cs typeface="Arial" panose="020B0604020202020204" pitchFamily="34" charset="0"/>
              </a:rPr>
              <a:t>Did some of your friends pull away from you once they learned about your sexual orientation / gender identity? </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0635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315568159"/>
              </p:ext>
            </p:extLst>
          </p:nvPr>
        </p:nvGraphicFramePr>
        <p:xfrm>
          <a:off x="539552" y="1268759"/>
          <a:ext cx="6290807" cy="4543525"/>
        </p:xfrm>
        <a:graphic>
          <a:graphicData uri="http://schemas.openxmlformats.org/drawingml/2006/table">
            <a:tbl>
              <a:tblPr firstRow="1" bandRow="1">
                <a:tableStyleId>{2D5ABB26-0587-4C30-8999-92F81FD0307C}</a:tableStyleId>
              </a:tblPr>
              <a:tblGrid>
                <a:gridCol w="2742635"/>
                <a:gridCol w="887043"/>
                <a:gridCol w="887043"/>
                <a:gridCol w="887043"/>
                <a:gridCol w="887043"/>
              </a:tblGrid>
              <a:tr h="38929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tc>
                <a:tc hMerge="1">
                  <a:txBody>
                    <a:bodyPr/>
                    <a:lstStyle/>
                    <a:p>
                      <a:endParaRPr lang="fr-CA"/>
                    </a:p>
                  </a:txBody>
                  <a:tcPr/>
                </a:tc>
              </a:tr>
              <a:tr h="38247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00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1513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1359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196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0723">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Seemed happy that you had been able to accept yourself as you are</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67</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68</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75</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12012">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Gave you the impression that they were looking at you differently (as though you had become a different person in their eyes)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24</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17</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31</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2049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Seemed not to understand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30</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17</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28</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0723">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Tried to convince you that it was a phase that would pass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2049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Did not believe you / ignored the information</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30723">
                <a:tc>
                  <a:txBody>
                    <a:bodyPr/>
                    <a:lstStyle/>
                    <a:p>
                      <a:pPr algn="l" fontAlgn="ctr"/>
                      <a:r>
                        <a:rPr lang="en-CA" sz="1100" b="0" i="0" u="none" strike="noStrike" noProof="0" dirty="0" smtClean="0">
                          <a:solidFill>
                            <a:srgbClr val="595959"/>
                          </a:solidFill>
                          <a:effectLst/>
                          <a:latin typeface="Arial Narrow" panose="020B0606020202030204" pitchFamily="34" charset="0"/>
                        </a:rPr>
                        <a:t>Some friends: pulled away / shock / rift / afraid I'd hit on them</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0</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20495">
                <a:tc>
                  <a:txBody>
                    <a:bodyPr/>
                    <a:lstStyle/>
                    <a:p>
                      <a:pPr algn="l" fontAlgn="ctr"/>
                      <a:r>
                        <a:rPr lang="en-CA" sz="1100" b="0" i="0" u="none" strike="noStrike" noProof="0" dirty="0" smtClean="0">
                          <a:solidFill>
                            <a:srgbClr val="595959"/>
                          </a:solidFill>
                          <a:effectLst/>
                          <a:latin typeface="Arial Narrow" panose="020B0606020202030204" pitchFamily="34" charset="0"/>
                        </a:rPr>
                        <a:t>Not surprised / Accepted it without drama</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Other</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None of these reactions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12</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21</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8</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en-CA" sz="2000" dirty="0">
                <a:solidFill>
                  <a:srgbClr val="9BBB59"/>
                </a:solidFill>
              </a:rPr>
              <a:t>Friends’ reactions to coming </a:t>
            </a:r>
            <a:r>
              <a:rPr lang="en-CA" sz="2000" dirty="0" smtClean="0">
                <a:solidFill>
                  <a:srgbClr val="9BBB59"/>
                </a:solidFill>
              </a:rPr>
              <a:t>out</a:t>
            </a:r>
            <a:br>
              <a:rPr lang="en-CA" sz="2000" dirty="0" smtClean="0">
                <a:solidFill>
                  <a:srgbClr val="9BBB59"/>
                </a:solidFill>
              </a:rPr>
            </a:br>
            <a:endParaRPr lang="fr-CA" dirty="0"/>
          </a:p>
        </p:txBody>
      </p:sp>
      <p:sp>
        <p:nvSpPr>
          <p:cNvPr id="11" name="Rectangle 10"/>
          <p:cNvSpPr/>
          <p:nvPr>
            <p:custDataLst>
              <p:tags r:id="rId5"/>
            </p:custDataLst>
          </p:nvPr>
        </p:nvSpPr>
        <p:spPr>
          <a:xfrm>
            <a:off x="510159" y="783754"/>
            <a:ext cx="641714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group of people</a:t>
            </a:r>
            <a:endParaRPr lang="en-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489569" y="6245986"/>
            <a:ext cx="8248262"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Q32. </a:t>
            </a:r>
            <a:r>
              <a:rPr lang="en-CA" sz="900" dirty="0">
                <a:solidFill>
                  <a:srgbClr val="595959"/>
                </a:solidFill>
                <a:latin typeface="Arial" panose="020B0604020202020204" pitchFamily="34" charset="0"/>
                <a:cs typeface="Arial" panose="020B0604020202020204" pitchFamily="34" charset="0"/>
              </a:rPr>
              <a:t>Did any of your friends have any of the following reactions?</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8718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445381333"/>
              </p:ext>
            </p:extLst>
          </p:nvPr>
        </p:nvGraphicFramePr>
        <p:xfrm>
          <a:off x="539549" y="1203191"/>
          <a:ext cx="6256311" cy="4614045"/>
        </p:xfrm>
        <a:graphic>
          <a:graphicData uri="http://schemas.openxmlformats.org/drawingml/2006/table">
            <a:tbl>
              <a:tblPr firstRow="1" bandRow="1">
                <a:tableStyleId>{2D5ABB26-0587-4C30-8999-92F81FD0307C}</a:tableStyleId>
              </a:tblPr>
              <a:tblGrid>
                <a:gridCol w="2755599"/>
                <a:gridCol w="875178"/>
                <a:gridCol w="875178"/>
                <a:gridCol w="875178"/>
                <a:gridCol w="875178"/>
              </a:tblGrid>
              <a:tr h="32031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4128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53509">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72829">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776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701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35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94141">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Made some people look at you differently (as though you had become a different person in their eyes)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Lead to your commanding more respect</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Had a negative impact on your career progression</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kern="1200" noProof="0" dirty="0" smtClean="0">
                          <a:solidFill>
                            <a:srgbClr val="E31836"/>
                          </a:solidFill>
                          <a:effectLst/>
                          <a:latin typeface="Arial Narrow" panose="020B0606020202030204" pitchFamily="34" charset="0"/>
                          <a:ea typeface="+mn-ea"/>
                          <a:cs typeface="+mn-cs"/>
                        </a:rPr>
                        <a:t>8</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kern="1200" noProof="0" dirty="0" smtClean="0">
                          <a:solidFill>
                            <a:srgbClr val="E31836"/>
                          </a:solidFill>
                          <a:effectLst/>
                          <a:latin typeface="Arial Narrow" panose="020B0606020202030204" pitchFamily="34" charset="0"/>
                          <a:ea typeface="+mn-ea"/>
                          <a:cs typeface="+mn-cs"/>
                        </a:rPr>
                        <a:t>0</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15</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Lead to your changing companies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7</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0</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20</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Resulted in your having your position in the company changed</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8002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Resulted in your being given fewer responsibilities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47891">
                <a:tc>
                  <a:txBody>
                    <a:bodyPr/>
                    <a:lstStyle/>
                    <a:p>
                      <a:pPr algn="l" fontAlgn="ctr"/>
                      <a:r>
                        <a:rPr lang="en-CA" sz="1100" b="0" i="0" u="none" strike="noStrike" noProof="0" dirty="0" smtClean="0">
                          <a:solidFill>
                            <a:srgbClr val="595959"/>
                          </a:solidFill>
                          <a:effectLst/>
                          <a:latin typeface="Arial Narrow" panose="020B0606020202030204" pitchFamily="34" charset="0"/>
                        </a:rPr>
                        <a:t>Positive effects (opportunities, closer bonds, LGBT spokesperson)</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en-CA" sz="1100" b="0" i="0" u="none" strike="noStrike" noProof="0" dirty="0" smtClean="0">
                          <a:solidFill>
                            <a:srgbClr val="595959"/>
                          </a:solidFill>
                          <a:effectLst/>
                          <a:latin typeface="Arial Narrow" panose="020B0606020202030204" pitchFamily="34" charset="0"/>
                        </a:rPr>
                        <a:t>Other</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None of these reactions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53</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55</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45</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en-CA" sz="2000" dirty="0">
                <a:solidFill>
                  <a:srgbClr val="9BBB59"/>
                </a:solidFill>
              </a:rPr>
              <a:t>Reactions </a:t>
            </a:r>
            <a:r>
              <a:rPr lang="en-US" sz="2000" dirty="0">
                <a:solidFill>
                  <a:srgbClr val="9BBB59"/>
                </a:solidFill>
              </a:rPr>
              <a:t>to coming out in the workplace</a:t>
            </a:r>
            <a:r>
              <a:rPr lang="en-CA" sz="2000" dirty="0">
                <a:solidFill>
                  <a:srgbClr val="9BBB59"/>
                </a:solidFill>
              </a:rPr>
              <a:t/>
            </a:r>
            <a:br>
              <a:rPr lang="en-CA" sz="2000" dirty="0">
                <a:solidFill>
                  <a:srgbClr val="9BBB59"/>
                </a:solidFill>
              </a:rPr>
            </a:br>
            <a:endParaRPr lang="fr-CA" dirty="0"/>
          </a:p>
        </p:txBody>
      </p:sp>
      <p:sp>
        <p:nvSpPr>
          <p:cNvPr id="11" name="Rectangle 10"/>
          <p:cNvSpPr/>
          <p:nvPr>
            <p:custDataLst>
              <p:tags r:id="rId5"/>
            </p:custDataLst>
          </p:nvPr>
        </p:nvSpPr>
        <p:spPr>
          <a:xfrm>
            <a:off x="510159" y="783754"/>
            <a:ext cx="641714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group of people</a:t>
            </a:r>
            <a:endParaRPr lang="en-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6"/>
            </p:custDataLst>
          </p:nvPr>
        </p:nvSpPr>
        <p:spPr>
          <a:xfrm>
            <a:off x="500202" y="6222504"/>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Q33. </a:t>
            </a:r>
            <a:r>
              <a:rPr lang="en-CA" sz="900" dirty="0">
                <a:solidFill>
                  <a:srgbClr val="595959"/>
                </a:solidFill>
                <a:latin typeface="Arial" panose="020B0604020202020204" pitchFamily="34" charset="0"/>
                <a:cs typeface="Arial" panose="020B0604020202020204" pitchFamily="34" charset="0"/>
              </a:rPr>
              <a:t>In your work environment, do you have the impression that revealing your sexual orientation / gender identity:</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8481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4150178102"/>
              </p:ext>
            </p:extLst>
          </p:nvPr>
        </p:nvGraphicFramePr>
        <p:xfrm>
          <a:off x="539552" y="1203191"/>
          <a:ext cx="6250939" cy="3953769"/>
        </p:xfrm>
        <a:graphic>
          <a:graphicData uri="http://schemas.openxmlformats.org/drawingml/2006/table">
            <a:tbl>
              <a:tblPr firstRow="1" bandRow="1">
                <a:tableStyleId>{2D5ABB26-0587-4C30-8999-92F81FD0307C}</a:tableStyleId>
              </a:tblPr>
              <a:tblGrid>
                <a:gridCol w="2767047"/>
                <a:gridCol w="870973"/>
                <a:gridCol w="870973"/>
                <a:gridCol w="870973"/>
                <a:gridCol w="870973"/>
              </a:tblGrid>
              <a:tr h="33378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47223">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72579">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8430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956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842</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144</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27884">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Made some people look at you differently (as though you had become a different person in their eyes)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Lead to your feeling isolated from the others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19</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26</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29</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Lead to your commanding more respect</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18</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7</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Resulted in your being chosen less often for group activities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11</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20</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Other</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None of these reactions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49</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59</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46</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Titre 4"/>
          <p:cNvSpPr>
            <a:spLocks noGrp="1"/>
          </p:cNvSpPr>
          <p:nvPr>
            <p:ph type="title"/>
            <p:custDataLst>
              <p:tags r:id="rId4"/>
            </p:custDataLst>
          </p:nvPr>
        </p:nvSpPr>
        <p:spPr>
          <a:xfrm>
            <a:off x="558800" y="332656"/>
            <a:ext cx="5669384" cy="631545"/>
          </a:xfrm>
        </p:spPr>
        <p:txBody>
          <a:bodyPr/>
          <a:lstStyle/>
          <a:p>
            <a:r>
              <a:rPr lang="en-CA" sz="2000" dirty="0">
                <a:solidFill>
                  <a:srgbClr val="9BBB59"/>
                </a:solidFill>
              </a:rPr>
              <a:t>Reactions to coming out at school</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783754"/>
            <a:ext cx="641714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group of people</a:t>
            </a:r>
            <a:endParaRPr lang="en-CA" sz="900" dirty="0">
              <a:solidFill>
                <a:srgbClr val="000000"/>
              </a:solidFill>
              <a:latin typeface="Arial" panose="020B0604020202020204" pitchFamily="34" charset="0"/>
              <a:cs typeface="Arial" panose="020B0604020202020204" pitchFamily="34" charset="0"/>
            </a:endParaRPr>
          </a:p>
        </p:txBody>
      </p:sp>
      <p:sp>
        <p:nvSpPr>
          <p:cNvPr id="9" name="ZoneTexte 8"/>
          <p:cNvSpPr txBox="1"/>
          <p:nvPr>
            <p:custDataLst>
              <p:tags r:id="rId6"/>
            </p:custDataLst>
          </p:nvPr>
        </p:nvSpPr>
        <p:spPr>
          <a:xfrm>
            <a:off x="500202" y="6222504"/>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Q34</a:t>
            </a:r>
            <a:r>
              <a:rPr lang="fr-CA" sz="900" dirty="0">
                <a:solidFill>
                  <a:srgbClr val="595959"/>
                </a:solidFill>
                <a:latin typeface="Arial" panose="020B0604020202020204" pitchFamily="34" charset="0"/>
                <a:cs typeface="Arial" panose="020B0604020202020204" pitchFamily="34" charset="0"/>
              </a:rPr>
              <a:t>. </a:t>
            </a:r>
            <a:r>
              <a:rPr lang="en-CA" sz="900" dirty="0">
                <a:solidFill>
                  <a:srgbClr val="595959"/>
                </a:solidFill>
                <a:latin typeface="Arial" panose="020B0604020202020204" pitchFamily="34" charset="0"/>
                <a:cs typeface="Arial" panose="020B0604020202020204" pitchFamily="34" charset="0"/>
              </a:rPr>
              <a:t>In your school / learning environment, did you feel that revealing your sexual orientation / gender identity:</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6470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29</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16632"/>
            <a:ext cx="5309344" cy="631545"/>
          </a:xfrm>
        </p:spPr>
        <p:txBody>
          <a:bodyPr/>
          <a:lstStyle/>
          <a:p>
            <a:r>
              <a:rPr lang="en-CA" sz="2000" dirty="0">
                <a:solidFill>
                  <a:srgbClr val="9BBB59"/>
                </a:solidFill>
              </a:rPr>
              <a:t>Frequency of reactions of unease among the various groups of people around them</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1566888145"/>
              </p:ext>
            </p:extLst>
          </p:nvPr>
        </p:nvGraphicFramePr>
        <p:xfrm>
          <a:off x="539552" y="1213531"/>
          <a:ext cx="6338726" cy="4879763"/>
        </p:xfrm>
        <a:graphic>
          <a:graphicData uri="http://schemas.openxmlformats.org/drawingml/2006/table">
            <a:tbl>
              <a:tblPr firstRow="1" bandRow="1">
                <a:tableStyleId>{2D5ABB26-0587-4C30-8999-92F81FD0307C}</a:tableStyleId>
              </a:tblPr>
              <a:tblGrid>
                <a:gridCol w="2798667"/>
                <a:gridCol w="950804"/>
                <a:gridCol w="863085"/>
                <a:gridCol w="863085"/>
                <a:gridCol w="863085"/>
              </a:tblGrid>
              <a:tr h="42482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87376">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601478">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5083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family (immediate or extended)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1419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1291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92</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Often and occasionally</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62</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61</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73</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5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school / educational environment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956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842</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144</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Often and occasionally</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38</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5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work environment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776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701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35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Often and occasionally</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5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100" b="1" i="0" u="none" strike="noStrike" kern="1200" noProof="0" dirty="0" smtClean="0">
                          <a:solidFill>
                            <a:srgbClr val="595959"/>
                          </a:solidFill>
                          <a:effectLst/>
                          <a:latin typeface="Arial Narrow" panose="020B0606020202030204" pitchFamily="34" charset="0"/>
                          <a:ea typeface="+mn-ea"/>
                          <a:cs typeface="+mn-cs"/>
                        </a:rPr>
                        <a:t>Your circle of friends                                                </a:t>
                      </a:r>
                      <a:r>
                        <a:rPr lang="en-CA" sz="800" b="1" kern="1200" noProof="0" dirty="0" smtClean="0">
                          <a:solidFill>
                            <a:srgbClr val="7F7F7F"/>
                          </a:solidFill>
                          <a:latin typeface="Arial Narrow" panose="020B0606020202030204" pitchFamily="34" charset="0"/>
                          <a:ea typeface="+mn-ea"/>
                          <a:cs typeface="Arial" pitchFamily="34" charset="0"/>
                        </a:rPr>
                        <a:t>n=</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1513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1359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196</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51110">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Often and occasionally</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21</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9</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p:spPr>
        <p:txBody>
          <a:bodyPr>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Q26. </a:t>
            </a:r>
            <a:r>
              <a:rPr lang="en-CA" dirty="0"/>
              <a:t>Did you ever feel that your sexual orientation / gender identity created uneasiness with…? </a:t>
            </a:r>
            <a:endParaRPr lang="fr-CA" dirty="0"/>
          </a:p>
        </p:txBody>
      </p:sp>
      <p:sp>
        <p:nvSpPr>
          <p:cNvPr id="9" name="Rectangle 8"/>
          <p:cNvSpPr/>
          <p:nvPr>
            <p:custDataLst>
              <p:tags r:id="rId6"/>
            </p:custDataLst>
          </p:nvPr>
        </p:nvSpPr>
        <p:spPr>
          <a:xfrm>
            <a:off x="478260" y="804813"/>
            <a:ext cx="6417141"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a:t>
            </a:r>
            <a:r>
              <a:rPr lang="en-CA" sz="900" dirty="0">
                <a:solidFill>
                  <a:srgbClr val="9BBB59"/>
                </a:solidFill>
                <a:latin typeface="Arial" panose="020B0604020202020204" pitchFamily="34" charset="0"/>
                <a:cs typeface="Arial" panose="020B0604020202020204" pitchFamily="34" charset="0"/>
              </a:rPr>
              <a:t>Respondent under 55 years old who revealed their sexual orientation/gender identity to the relevant </a:t>
            </a:r>
            <a:r>
              <a:rPr lang="en-CA" sz="900" dirty="0" smtClean="0">
                <a:solidFill>
                  <a:srgbClr val="9BBB59"/>
                </a:solidFill>
                <a:latin typeface="Arial" panose="020B0604020202020204" pitchFamily="34" charset="0"/>
                <a:cs typeface="Arial" panose="020B0604020202020204" pitchFamily="34" charset="0"/>
              </a:rPr>
              <a:t>groups </a:t>
            </a:r>
            <a:r>
              <a:rPr lang="en-CA" sz="900" dirty="0">
                <a:solidFill>
                  <a:srgbClr val="9BBB59"/>
                </a:solidFill>
                <a:latin typeface="Arial" panose="020B0604020202020204" pitchFamily="34" charset="0"/>
                <a:cs typeface="Arial" panose="020B0604020202020204" pitchFamily="34" charset="0"/>
              </a:rPr>
              <a:t>of people</a:t>
            </a:r>
            <a:endParaRPr lang="en-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074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err="1" smtClean="0">
                <a:solidFill>
                  <a:srgbClr val="9BBB59"/>
                </a:solidFill>
              </a:rPr>
              <a:t>Preamble</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r>
              <a:rPr lang="en-CA" sz="1200" b="0" i="1" dirty="0" err="1"/>
              <a:t>Fondation</a:t>
            </a:r>
            <a:r>
              <a:rPr lang="en-CA" sz="1200" b="0" i="1" dirty="0"/>
              <a:t> Jasmin Roy</a:t>
            </a:r>
            <a:r>
              <a:rPr lang="en-CA" sz="1200" b="0" dirty="0"/>
              <a:t> commissioned CROP to conduct a study of the members of LGBT communities in Canada in order to take stock of their current realities as well as determine their specific values and needs</a:t>
            </a:r>
            <a:r>
              <a:rPr lang="fr-CA" sz="1200" b="0" dirty="0"/>
              <a:t>.</a:t>
            </a:r>
          </a:p>
          <a:p>
            <a:r>
              <a:rPr lang="en-CA" sz="1200" dirty="0"/>
              <a:t>This project was made possible through the contributions of Québec’s Ministry of Justice under “The Fight Against Homophobia” program, of the Royal Bank of Canada, the City of Montreal, the Government of Canada, the Government of New Brunswick and the Government of </a:t>
            </a:r>
            <a:br>
              <a:rPr lang="en-CA" sz="1200" dirty="0"/>
            </a:br>
            <a:r>
              <a:rPr lang="en-CA" sz="1200" dirty="0"/>
              <a:t>Nova Scotia</a:t>
            </a:r>
            <a:r>
              <a:rPr lang="fr-CA" sz="1200" dirty="0"/>
              <a:t>.</a:t>
            </a:r>
          </a:p>
          <a:p>
            <a:r>
              <a:rPr lang="en-CA" sz="1200" b="0" dirty="0" smtClean="0"/>
              <a:t>An overall report of findings was issued detailing differences based on age, sexual orientation, gender identity and region, and including a description of the methodology used in the survey.</a:t>
            </a:r>
          </a:p>
          <a:p>
            <a:r>
              <a:rPr lang="en-CA" sz="1200" b="0" dirty="0" smtClean="0"/>
              <a:t>The purpose of this separate document is to bring out the particular realities of  the various LGBT ethno-cultural groups. To this end, we performed a comparative analysis of results between the answers given by respondents of “visible” ethnic origins with those of respondents of Caucasian descent.</a:t>
            </a:r>
          </a:p>
          <a:p>
            <a:r>
              <a:rPr lang="en-CA" sz="1200" b="0" dirty="0" smtClean="0"/>
              <a:t>Only the results from questions that show significant differences between respondents of “visible” ethnic origins and those of respondents of Caucasian descent are presented in this report</a:t>
            </a:r>
            <a:r>
              <a:rPr lang="en-CA" sz="1200" b="0" dirty="0"/>
              <a:t>;</a:t>
            </a:r>
            <a:r>
              <a:rPr lang="en-CA" sz="1200" b="0" dirty="0" smtClean="0"/>
              <a:t> as mentioned above, the overall survey results were detailed in the general report.</a:t>
            </a:r>
          </a:p>
          <a:p>
            <a:r>
              <a:rPr lang="en-CA" sz="1200" b="0" dirty="0"/>
              <a:t>The </a:t>
            </a:r>
            <a:r>
              <a:rPr lang="en-CA" sz="1200" b="0" dirty="0" smtClean="0"/>
              <a:t>respondents’ </a:t>
            </a:r>
            <a:r>
              <a:rPr lang="en-CA" sz="1200" b="0" dirty="0"/>
              <a:t>ethnic origin was </a:t>
            </a:r>
            <a:r>
              <a:rPr lang="en-CA" sz="1200" b="0" dirty="0" smtClean="0"/>
              <a:t>ascertained via the question on the following page. </a:t>
            </a: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2199964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30</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16268" y="116632"/>
            <a:ext cx="6533480" cy="631545"/>
          </a:xfrm>
        </p:spPr>
        <p:txBody>
          <a:bodyPr/>
          <a:lstStyle/>
          <a:p>
            <a:r>
              <a:rPr lang="en-CA" sz="2000" dirty="0">
                <a:solidFill>
                  <a:srgbClr val="9BBB59"/>
                </a:solidFill>
              </a:rPr>
              <a:t>Most helpful sources of support</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1632362948"/>
              </p:ext>
            </p:extLst>
          </p:nvPr>
        </p:nvGraphicFramePr>
        <p:xfrm>
          <a:off x="500202" y="1268759"/>
          <a:ext cx="6529049" cy="4687832"/>
        </p:xfrm>
        <a:graphic>
          <a:graphicData uri="http://schemas.openxmlformats.org/drawingml/2006/table">
            <a:tbl>
              <a:tblPr firstRow="1" bandRow="1">
                <a:tableStyleId>{2D5ABB26-0587-4C30-8999-92F81FD0307C}</a:tableStyleId>
              </a:tblPr>
              <a:tblGrid>
                <a:gridCol w="3529539"/>
                <a:gridCol w="744728"/>
                <a:gridCol w="751594"/>
                <a:gridCol w="751594"/>
                <a:gridCol w="751594"/>
              </a:tblGrid>
              <a:tr h="19115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0">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31859">
                <a:tc vMerge="1">
                  <a:txBody>
                    <a:bodyPr/>
                    <a:lstStyle/>
                    <a:p>
                      <a:endParaRPr lang="fr-CA"/>
                    </a:p>
                  </a:txBody>
                  <a:tcPr/>
                </a:tc>
                <a:tc vMerge="1">
                  <a:txBody>
                    <a:bodyPr/>
                    <a:lstStyle/>
                    <a:p>
                      <a:endParaRPr lang="fr-CA" dirty="0"/>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91159">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Friends / acquaintances who had been through a similar process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63</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Websites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Movies or TV series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Social media</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38</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41</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48</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Friends / acquaintances who had not been through a similar process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39</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39</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28</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Access to LGBTQ community resources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26</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29</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45</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Family</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Books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25</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33</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Meetings or activities organised by local or regional groups or support organisations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14</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16</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27</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Psychologist</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13</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4</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15</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Chat support lines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marL="0" algn="l" defTabSz="914400" rtl="0" eaLnBrk="1" fontAlgn="ctr" latinLnBrk="0" hangingPunct="1"/>
                      <a:r>
                        <a:rPr lang="en-CA" sz="1000" b="0" i="0" u="none" strike="noStrike" kern="1200" noProof="0" dirty="0" smtClean="0">
                          <a:solidFill>
                            <a:srgbClr val="595959"/>
                          </a:solidFill>
                          <a:effectLst/>
                          <a:latin typeface="Arial Narrow" panose="020B0606020202030204" pitchFamily="34" charset="0"/>
                          <a:ea typeface="+mn-ea"/>
                          <a:cs typeface="+mn-cs"/>
                        </a:rPr>
                        <a:t>Social worker (social assistant, special education technician, etc.)</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6</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2</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2</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en-CA" sz="1000" b="0" i="0" u="none" strike="noStrike" kern="1200" noProof="0" dirty="0" smtClean="0">
                          <a:solidFill>
                            <a:srgbClr val="595959"/>
                          </a:solidFill>
                          <a:effectLst/>
                          <a:latin typeface="Arial Narrow" panose="020B0606020202030204" pitchFamily="34" charset="0"/>
                          <a:ea typeface="+mn-ea"/>
                          <a:cs typeface="+mn-cs"/>
                        </a:rPr>
                        <a:t>Conferences / awareness building workshops (in schools or elsewhere)</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en-CA" sz="1000" b="0" i="0" u="none" strike="noStrike" kern="1200" noProof="0" dirty="0" smtClean="0">
                          <a:solidFill>
                            <a:srgbClr val="595959"/>
                          </a:solidFill>
                          <a:effectLst/>
                          <a:latin typeface="Arial Narrow" panose="020B0606020202030204" pitchFamily="34" charset="0"/>
                          <a:ea typeface="+mn-ea"/>
                          <a:cs typeface="+mn-cs"/>
                        </a:rPr>
                        <a:t>Telephone support lines</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en-CA" sz="1000" b="0" i="0" u="none" strike="noStrike" kern="1200" noProof="0" dirty="0" smtClean="0">
                          <a:solidFill>
                            <a:srgbClr val="595959"/>
                          </a:solidFill>
                          <a:effectLst/>
                          <a:latin typeface="Arial Narrow" panose="020B0606020202030204" pitchFamily="34" charset="0"/>
                          <a:ea typeface="+mn-ea"/>
                          <a:cs typeface="+mn-cs"/>
                        </a:rPr>
                        <a:t>Physician</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en-CA" sz="1000" b="0" i="0" u="none" strike="noStrike" kern="1200" noProof="0" dirty="0" smtClean="0">
                          <a:solidFill>
                            <a:srgbClr val="595959"/>
                          </a:solidFill>
                          <a:effectLst/>
                          <a:latin typeface="Arial Narrow" panose="020B0606020202030204" pitchFamily="34" charset="0"/>
                          <a:ea typeface="+mn-ea"/>
                          <a:cs typeface="+mn-cs"/>
                        </a:rPr>
                        <a:t>Sexologist</a:t>
                      </a:r>
                      <a:endParaRPr lang="en-CA" sz="10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3</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16000">
                <a:tc>
                  <a:txBody>
                    <a:bodyPr/>
                    <a:lstStyle/>
                    <a:p>
                      <a:pPr algn="l" fontAlgn="ctr"/>
                      <a:r>
                        <a:rPr lang="en-CA" sz="1000" b="0" i="0" u="none" strike="noStrike" noProof="0" dirty="0" smtClean="0">
                          <a:solidFill>
                            <a:srgbClr val="595959"/>
                          </a:solidFill>
                          <a:effectLst/>
                          <a:latin typeface="Arial Narrow" panose="020B0606020202030204" pitchFamily="34" charset="0"/>
                        </a:rPr>
                        <a:t>Bars / Meeting places / Clubs</a:t>
                      </a:r>
                      <a:endParaRPr lang="en-CA" sz="10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1</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5"/>
            </p:custDataLst>
          </p:nvPr>
        </p:nvSpPr>
        <p:spPr>
          <a:xfrm>
            <a:off x="500202" y="6157094"/>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Q14. </a:t>
            </a:r>
            <a:r>
              <a:rPr lang="en-CA" sz="900" dirty="0">
                <a:solidFill>
                  <a:srgbClr val="595959"/>
                </a:solidFill>
                <a:latin typeface="Arial" panose="020B0604020202020204" pitchFamily="34" charset="0"/>
                <a:cs typeface="Arial" panose="020B0604020202020204" pitchFamily="34" charset="0"/>
              </a:rPr>
              <a:t>Among the following sources of support, which ones helped you most in the process of affirming, getting used to and accepting your sexual orientation / gender identity?</a:t>
            </a:r>
            <a:endParaRPr lang="fr-CA" sz="900" dirty="0">
              <a:solidFill>
                <a:srgbClr val="595959"/>
              </a:solidFill>
              <a:latin typeface="Arial" panose="020B0604020202020204" pitchFamily="34" charset="0"/>
              <a:cs typeface="Arial" panose="020B0604020202020204" pitchFamily="34" charset="0"/>
            </a:endParaRPr>
          </a:p>
        </p:txBody>
      </p:sp>
      <p:sp>
        <p:nvSpPr>
          <p:cNvPr id="9" name="Rectangle 8"/>
          <p:cNvSpPr/>
          <p:nvPr>
            <p:custDataLst>
              <p:tags r:id="rId6"/>
            </p:custDataLst>
          </p:nvPr>
        </p:nvSpPr>
        <p:spPr>
          <a:xfrm>
            <a:off x="510159" y="815446"/>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010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31</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44624"/>
            <a:ext cx="5309344" cy="815968"/>
          </a:xfrm>
        </p:spPr>
        <p:txBody>
          <a:bodyPr/>
          <a:lstStyle/>
          <a:p>
            <a:r>
              <a:rPr lang="en-CA" sz="2000" dirty="0">
                <a:solidFill>
                  <a:srgbClr val="9BBB59"/>
                </a:solidFill>
              </a:rPr>
              <a:t>Greatest benefits of the support they received</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455029778"/>
              </p:ext>
            </p:extLst>
          </p:nvPr>
        </p:nvGraphicFramePr>
        <p:xfrm>
          <a:off x="539551" y="1213531"/>
          <a:ext cx="6373291" cy="4532256"/>
        </p:xfrm>
        <a:graphic>
          <a:graphicData uri="http://schemas.openxmlformats.org/drawingml/2006/table">
            <a:tbl>
              <a:tblPr firstRow="1" bandRow="1">
                <a:tableStyleId>{2D5ABB26-0587-4C30-8999-92F81FD0307C}</a:tableStyleId>
              </a:tblPr>
              <a:tblGrid>
                <a:gridCol w="3051799"/>
                <a:gridCol w="892098"/>
                <a:gridCol w="809798"/>
                <a:gridCol w="809798"/>
                <a:gridCol w="809798"/>
              </a:tblGrid>
              <a:tr h="2707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1941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383335">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9473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1685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1488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99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248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0735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Understanding that I was not alone in what I was going through</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68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Finding a space where I felt understood for who I am</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Developing my confidence by seeing other LGBTQ individuals affirm themselves</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00B0F0"/>
                          </a:solidFill>
                          <a:effectLst/>
                          <a:latin typeface="Arial Narrow" panose="020B0606020202030204" pitchFamily="34" charset="0"/>
                        </a:rPr>
                        <a:t>56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The ability to be heard without being judged</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Lightening my load by confiding in someone</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Understanding that I was not “sick”</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7356">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Feeling like I belonged to a mutual support network</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5"/>
            </p:custDataLst>
          </p:nvPr>
        </p:nvSpPr>
        <p:spPr>
          <a:xfrm>
            <a:off x="500202" y="6093296"/>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Q15. </a:t>
            </a:r>
            <a:r>
              <a:rPr lang="en-CA" sz="900" dirty="0">
                <a:solidFill>
                  <a:srgbClr val="595959"/>
                </a:solidFill>
                <a:latin typeface="Arial" panose="020B0604020202020204" pitchFamily="34" charset="0"/>
                <a:cs typeface="Arial" panose="020B0604020202020204" pitchFamily="34" charset="0"/>
              </a:rPr>
              <a:t>What was the greatest benefit to you of the support you received during the process of affirming, getting used to and accepting your sexual orientation / gender identity?</a:t>
            </a:r>
            <a:endParaRPr lang="fr-CA" sz="900" dirty="0">
              <a:solidFill>
                <a:srgbClr val="595959"/>
              </a:solidFill>
              <a:latin typeface="Arial" panose="020B0604020202020204" pitchFamily="34" charset="0"/>
              <a:cs typeface="Arial" panose="020B0604020202020204" pitchFamily="34" charset="0"/>
            </a:endParaRPr>
          </a:p>
        </p:txBody>
      </p:sp>
      <p:sp>
        <p:nvSpPr>
          <p:cNvPr id="8" name="Rectangle 7"/>
          <p:cNvSpPr/>
          <p:nvPr>
            <p:custDataLst>
              <p:tags r:id="rId6"/>
            </p:custDataLst>
          </p:nvPr>
        </p:nvSpPr>
        <p:spPr>
          <a:xfrm>
            <a:off x="510159" y="775337"/>
            <a:ext cx="5320687"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Respondents under 55 years old who </a:t>
            </a:r>
            <a:r>
              <a:rPr lang="en-CA" sz="900" dirty="0" smtClean="0">
                <a:solidFill>
                  <a:srgbClr val="9BBB59"/>
                </a:solidFill>
                <a:latin typeface="Arial" panose="020B0604020202020204" pitchFamily="34" charset="0"/>
                <a:cs typeface="Arial" panose="020B0604020202020204" pitchFamily="34" charset="0"/>
              </a:rPr>
              <a:t>were </a:t>
            </a:r>
            <a:r>
              <a:rPr lang="en-CA" sz="900" dirty="0">
                <a:solidFill>
                  <a:srgbClr val="9BBB59"/>
                </a:solidFill>
                <a:latin typeface="Arial" panose="020B0604020202020204" pitchFamily="34" charset="0"/>
                <a:cs typeface="Arial" panose="020B0604020202020204" pitchFamily="34" charset="0"/>
              </a:rPr>
              <a:t>given support with regard to their sexual orientation</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4482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32</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87200"/>
            <a:ext cx="6533480" cy="631545"/>
          </a:xfrm>
        </p:spPr>
        <p:txBody>
          <a:bodyPr/>
          <a:lstStyle/>
          <a:p>
            <a:r>
              <a:rPr lang="en-US" sz="2000" dirty="0">
                <a:solidFill>
                  <a:srgbClr val="9BBB59"/>
                </a:solidFill>
              </a:rPr>
              <a:t>Needs in terms of resources</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369009686"/>
              </p:ext>
            </p:extLst>
          </p:nvPr>
        </p:nvGraphicFramePr>
        <p:xfrm>
          <a:off x="539552" y="1266305"/>
          <a:ext cx="6360631" cy="4632138"/>
        </p:xfrm>
        <a:graphic>
          <a:graphicData uri="http://schemas.openxmlformats.org/drawingml/2006/table">
            <a:tbl>
              <a:tblPr firstRow="1" bandRow="1">
                <a:tableStyleId>{2D5ABB26-0587-4C30-8999-92F81FD0307C}</a:tableStyleId>
              </a:tblPr>
              <a:tblGrid>
                <a:gridCol w="2865493"/>
                <a:gridCol w="938739"/>
                <a:gridCol w="852133"/>
                <a:gridCol w="852133"/>
                <a:gridCol w="852133"/>
              </a:tblGrid>
              <a:tr h="21375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9428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302647">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8609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61127">
                <a:tc>
                  <a:txBody>
                    <a:bodyPr/>
                    <a:lstStyle/>
                    <a:p>
                      <a:pPr algn="l" fontAlgn="ctr"/>
                      <a:r>
                        <a:rPr lang="en-US" sz="1100" b="0" i="0" u="none" strike="noStrike" dirty="0" smtClean="0">
                          <a:solidFill>
                            <a:srgbClr val="595959"/>
                          </a:solidFill>
                          <a:effectLst/>
                          <a:latin typeface="Arial Narrow" panose="020B0606020202030204" pitchFamily="34" charset="0"/>
                        </a:rPr>
                        <a:t>Support organization/Resources / Visible/accessible networks in the community (school, neighborhood...)</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10612">
                <a:tc>
                  <a:txBody>
                    <a:bodyPr/>
                    <a:lstStyle/>
                    <a:p>
                      <a:pPr algn="l" fontAlgn="ctr"/>
                      <a:r>
                        <a:rPr lang="en-US" sz="1100" b="0" i="0" u="none" strike="noStrike" dirty="0" smtClean="0">
                          <a:solidFill>
                            <a:srgbClr val="595959"/>
                          </a:solidFill>
                          <a:effectLst/>
                          <a:latin typeface="Arial Narrow" panose="020B0606020202030204" pitchFamily="34" charset="0"/>
                        </a:rPr>
                        <a:t>Support / Open-mindedness / Understanding/ Acceptance (family / people around them / in general)</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61127">
                <a:tc>
                  <a:txBody>
                    <a:bodyPr/>
                    <a:lstStyle/>
                    <a:p>
                      <a:pPr algn="l" fontAlgn="ctr"/>
                      <a:r>
                        <a:rPr lang="en-US" sz="1100" b="0" i="0" u="none" strike="noStrike" dirty="0" smtClean="0">
                          <a:solidFill>
                            <a:srgbClr val="595959"/>
                          </a:solidFill>
                          <a:effectLst/>
                          <a:latin typeface="Arial Narrow" panose="020B0606020202030204" pitchFamily="34" charset="0"/>
                        </a:rPr>
                        <a:t>Clear/accessible information on sexual/gender identities (courses at school, library, internet)</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0097">
                <a:tc>
                  <a:txBody>
                    <a:bodyPr/>
                    <a:lstStyle/>
                    <a:p>
                      <a:pPr algn="l" fontAlgn="ctr"/>
                      <a:r>
                        <a:rPr lang="fr-CA" sz="1100" b="0" i="0" u="none" strike="noStrike" dirty="0" smtClean="0">
                          <a:solidFill>
                            <a:srgbClr val="595959"/>
                          </a:solidFill>
                          <a:effectLst/>
                          <a:latin typeface="Arial Narrow" panose="020B0606020202030204" pitchFamily="34" charset="0"/>
                        </a:rPr>
                        <a:t>Visible </a:t>
                      </a:r>
                      <a:r>
                        <a:rPr lang="fr-CA" sz="1100" b="0" i="0" u="none" strike="noStrike" dirty="0" err="1" smtClean="0">
                          <a:solidFill>
                            <a:srgbClr val="595959"/>
                          </a:solidFill>
                          <a:effectLst/>
                          <a:latin typeface="Arial Narrow" panose="020B0606020202030204" pitchFamily="34" charset="0"/>
                        </a:rPr>
                        <a:t>sexual</a:t>
                      </a:r>
                      <a:r>
                        <a:rPr lang="fr-CA" sz="1100" b="0" i="0" u="none" strike="noStrike" dirty="0" smtClean="0">
                          <a:solidFill>
                            <a:srgbClr val="595959"/>
                          </a:solidFill>
                          <a:effectLst/>
                          <a:latin typeface="Arial Narrow" panose="020B0606020202030204" pitchFamily="34" charset="0"/>
                        </a:rPr>
                        <a:t> </a:t>
                      </a:r>
                      <a:r>
                        <a:rPr lang="fr-CA" sz="1100" b="0" i="0" u="none" strike="noStrike" dirty="0" err="1" smtClean="0">
                          <a:solidFill>
                            <a:srgbClr val="595959"/>
                          </a:solidFill>
                          <a:effectLst/>
                          <a:latin typeface="Arial Narrow" panose="020B0606020202030204" pitchFamily="34" charset="0"/>
                        </a:rPr>
                        <a:t>models</a:t>
                      </a:r>
                      <a:r>
                        <a:rPr lang="fr-CA" sz="1100" b="0" i="0" u="none" strike="noStrike" dirty="0" smtClean="0">
                          <a:solidFill>
                            <a:srgbClr val="595959"/>
                          </a:solidFill>
                          <a:effectLst/>
                          <a:latin typeface="Arial Narrow" panose="020B0606020202030204" pitchFamily="34" charset="0"/>
                        </a:rPr>
                        <a:t> / Accessible mentors/LGBTQ figures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1" i="0" u="none" strike="noStrike" kern="1200" dirty="0">
                          <a:solidFill>
                            <a:srgbClr val="E31836"/>
                          </a:solidFill>
                          <a:effectLst/>
                          <a:latin typeface="Arial Narrow" panose="020B0606020202030204" pitchFamily="34" charset="0"/>
                          <a:ea typeface="+mn-ea"/>
                          <a:cs typeface="+mn-cs"/>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1" i="0" u="none" strike="noStrike" kern="1200" dirty="0">
                          <a:solidFill>
                            <a:srgbClr val="E31836"/>
                          </a:solidFill>
                          <a:effectLst/>
                          <a:latin typeface="Arial Narrow" panose="020B0606020202030204" pitchFamily="34" charset="0"/>
                          <a:ea typeface="+mn-ea"/>
                          <a:cs typeface="+mn-cs"/>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0097">
                <a:tc>
                  <a:txBody>
                    <a:bodyPr/>
                    <a:lstStyle/>
                    <a:p>
                      <a:pPr algn="l" fontAlgn="ctr"/>
                      <a:r>
                        <a:rPr lang="en-US" sz="1100" b="0" i="0" u="none" strike="noStrike" dirty="0" smtClean="0">
                          <a:solidFill>
                            <a:srgbClr val="595959"/>
                          </a:solidFill>
                          <a:effectLst/>
                          <a:latin typeface="Arial Narrow" panose="020B0606020202030204" pitchFamily="34" charset="0"/>
                        </a:rPr>
                        <a:t>Awareness raising/De-stigmatization in general (community, media)</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61127">
                <a:tc>
                  <a:txBody>
                    <a:bodyPr/>
                    <a:lstStyle/>
                    <a:p>
                      <a:pPr algn="l" fontAlgn="ctr"/>
                      <a:r>
                        <a:rPr lang="en-US" sz="1100" b="0" i="0" u="none" strike="noStrike" dirty="0" smtClean="0">
                          <a:solidFill>
                            <a:srgbClr val="595959"/>
                          </a:solidFill>
                          <a:effectLst/>
                          <a:latin typeface="Arial Narrow" panose="020B0606020202030204" pitchFamily="34" charset="0"/>
                        </a:rPr>
                        <a:t>Greater visibility/accessibility of support resources/SPECIALIZED services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E31836"/>
                          </a:solidFill>
                          <a:effectLst/>
                          <a:latin typeface="Arial Narrow" panose="020B0606020202030204" pitchFamily="34" charset="0"/>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Q17. </a:t>
            </a:r>
            <a:r>
              <a:rPr lang="en-CA" sz="900" dirty="0">
                <a:solidFill>
                  <a:srgbClr val="595959"/>
                </a:solidFill>
                <a:latin typeface="Arial" panose="020B0604020202020204" pitchFamily="34" charset="0"/>
                <a:cs typeface="Arial" panose="020B0604020202020204" pitchFamily="34" charset="0"/>
              </a:rPr>
              <a:t>What was missing most? What did you need more of? </a:t>
            </a:r>
            <a:endParaRPr lang="fr-CA" sz="900" dirty="0">
              <a:solidFill>
                <a:srgbClr val="595959"/>
              </a:solidFill>
              <a:latin typeface="Arial" panose="020B0604020202020204" pitchFamily="34" charset="0"/>
              <a:cs typeface="Arial" panose="020B0604020202020204" pitchFamily="34" charset="0"/>
            </a:endParaRPr>
          </a:p>
        </p:txBody>
      </p:sp>
      <p:sp>
        <p:nvSpPr>
          <p:cNvPr id="8" name="Rectangle 7"/>
          <p:cNvSpPr/>
          <p:nvPr>
            <p:custDataLst>
              <p:tags r:id="rId6"/>
            </p:custDataLst>
          </p:nvPr>
        </p:nvSpPr>
        <p:spPr>
          <a:xfrm>
            <a:off x="510159" y="775337"/>
            <a:ext cx="4089581"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Respondents under 55 years old </a:t>
            </a:r>
            <a:r>
              <a:rPr lang="en-CA" sz="900" dirty="0">
                <a:solidFill>
                  <a:srgbClr val="9BBB59"/>
                </a:solidFill>
                <a:latin typeface="Arial" panose="020B0604020202020204" pitchFamily="34" charset="0"/>
                <a:cs typeface="Arial" panose="020B0604020202020204" pitchFamily="34" charset="0"/>
              </a:rPr>
              <a:t>who feel resources are insufficient </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5071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33</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187200"/>
            <a:ext cx="6533480" cy="631545"/>
          </a:xfrm>
        </p:spPr>
        <p:txBody>
          <a:bodyPr/>
          <a:lstStyle/>
          <a:p>
            <a:r>
              <a:rPr lang="en-US" sz="2000" dirty="0">
                <a:solidFill>
                  <a:srgbClr val="9BBB59"/>
                </a:solidFill>
              </a:rPr>
              <a:t>Needs in terms of resources</a:t>
            </a:r>
            <a:r>
              <a:rPr lang="fr-CA" sz="2000" dirty="0" smtClean="0">
                <a:solidFill>
                  <a:srgbClr val="9BBB59"/>
                </a:solidFill>
              </a:rPr>
              <a:t> (</a:t>
            </a:r>
            <a:r>
              <a:rPr lang="fr-CA" sz="2000" dirty="0" err="1" smtClean="0">
                <a:solidFill>
                  <a:srgbClr val="9BBB59"/>
                </a:solidFill>
              </a:rPr>
              <a:t>cont’d</a:t>
            </a:r>
            <a:r>
              <a:rPr lang="fr-CA" sz="2000" dirty="0" smtClean="0">
                <a:solidFill>
                  <a:srgbClr val="9BBB59"/>
                </a:solidFill>
              </a:rPr>
              <a:t>)</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212422256"/>
              </p:ext>
            </p:extLst>
          </p:nvPr>
        </p:nvGraphicFramePr>
        <p:xfrm>
          <a:off x="539552" y="1349238"/>
          <a:ext cx="6303839" cy="4159565"/>
        </p:xfrm>
        <a:graphic>
          <a:graphicData uri="http://schemas.openxmlformats.org/drawingml/2006/table">
            <a:tbl>
              <a:tblPr firstRow="1" bandRow="1">
                <a:tableStyleId>{2D5ABB26-0587-4C30-8999-92F81FD0307C}</a:tableStyleId>
              </a:tblPr>
              <a:tblGrid>
                <a:gridCol w="2839908"/>
                <a:gridCol w="930356"/>
                <a:gridCol w="844525"/>
                <a:gridCol w="844525"/>
                <a:gridCol w="844525"/>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407999">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824897">
                <a:tc>
                  <a:txBody>
                    <a:bodyPr/>
                    <a:lstStyle/>
                    <a:p>
                      <a:pPr algn="l" fontAlgn="ctr"/>
                      <a:r>
                        <a:rPr lang="en-US" sz="1100" b="0" i="0" u="none" strike="noStrike" dirty="0" smtClean="0">
                          <a:solidFill>
                            <a:srgbClr val="595959"/>
                          </a:solidFill>
                          <a:effectLst/>
                          <a:latin typeface="Arial Narrow" panose="020B0606020202030204" pitchFamily="34" charset="0"/>
                        </a:rPr>
                        <a:t>De-stigmatization/Training on sexual difference for public servants/specialized public services (health care, education etc.)</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48072">
                <a:tc>
                  <a:txBody>
                    <a:bodyPr/>
                    <a:lstStyle/>
                    <a:p>
                      <a:pPr algn="l" fontAlgn="ctr"/>
                      <a:r>
                        <a:rPr lang="en-US" sz="1100" b="0" i="0" u="none" strike="noStrike" dirty="0" smtClean="0">
                          <a:solidFill>
                            <a:srgbClr val="595959"/>
                          </a:solidFill>
                          <a:effectLst/>
                          <a:latin typeface="Arial Narrow" panose="020B0606020202030204" pitchFamily="34" charset="0"/>
                        </a:rPr>
                        <a:t>Feel less alone/a friend/someone to talk to (unspecified)</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76064">
                <a:tc>
                  <a:txBody>
                    <a:bodyPr/>
                    <a:lstStyle/>
                    <a:p>
                      <a:pPr algn="l" fontAlgn="ctr"/>
                      <a:r>
                        <a:rPr lang="en-US" sz="1100" b="0" i="0" u="none" strike="noStrike" dirty="0" smtClean="0">
                          <a:solidFill>
                            <a:srgbClr val="595959"/>
                          </a:solidFill>
                          <a:effectLst/>
                          <a:latin typeface="Arial Narrow" panose="020B0606020202030204" pitchFamily="34" charset="0"/>
                        </a:rPr>
                        <a:t>Information/Support/Acceptance of non-binary identity</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r>
                        <a:rPr lang="en-US" sz="1100" b="0" i="0" u="none" strike="noStrike" dirty="0" smtClean="0">
                          <a:solidFill>
                            <a:srgbClr val="595959"/>
                          </a:solidFill>
                          <a:effectLst/>
                          <a:latin typeface="Arial Narrow" panose="020B0606020202030204" pitchFamily="34" charset="0"/>
                        </a:rPr>
                        <a:t>Safe place / Tolerant/confidential meeting place in the locality</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kern="1200" dirty="0">
                          <a:solidFill>
                            <a:srgbClr val="E31836"/>
                          </a:solidFill>
                          <a:effectLst/>
                          <a:latin typeface="Arial Narrow" panose="020B0606020202030204" pitchFamily="34" charset="0"/>
                          <a:ea typeface="+mn-ea"/>
                          <a:cs typeface="+mn-cs"/>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r>
                        <a:rPr lang="fr-CA" sz="1100" b="0" i="0" u="none" strike="noStrike" dirty="0" err="1" smtClean="0">
                          <a:solidFill>
                            <a:srgbClr val="595959"/>
                          </a:solidFill>
                          <a:effectLst/>
                          <a:latin typeface="Arial Narrow" panose="020B0606020202030204" pitchFamily="34" charset="0"/>
                        </a:rPr>
                        <a:t>Other</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r>
                        <a:rPr lang="fr-CA" sz="1100" b="0" i="0" u="none" strike="noStrike" dirty="0" smtClean="0">
                          <a:solidFill>
                            <a:srgbClr val="595959"/>
                          </a:solidFill>
                          <a:effectLst/>
                          <a:latin typeface="Arial Narrow" panose="020B0606020202030204" pitchFamily="34" charset="0"/>
                        </a:rPr>
                        <a:t>DNK </a:t>
                      </a:r>
                      <a:r>
                        <a:rPr lang="fr-CA" sz="1100" b="0" i="0" u="none" strike="noStrike" dirty="0">
                          <a:solidFill>
                            <a:srgbClr val="595959"/>
                          </a:solidFill>
                          <a:effectLst/>
                          <a:latin typeface="Arial Narrow" panose="020B0606020202030204" pitchFamily="34" charset="0"/>
                        </a:rPr>
                        <a:t>/ </a:t>
                      </a:r>
                      <a:r>
                        <a:rPr lang="fr-CA" sz="1100" b="0" i="0" u="none" strike="noStrike" dirty="0" smtClean="0">
                          <a:solidFill>
                            <a:srgbClr val="595959"/>
                          </a:solidFill>
                          <a:effectLst/>
                          <a:latin typeface="Arial Narrow" panose="020B0606020202030204" pitchFamily="34" charset="0"/>
                        </a:rPr>
                        <a:t>NR </a:t>
                      </a:r>
                      <a:r>
                        <a:rPr lang="fr-CA" sz="1100" b="0" i="0" u="none" strike="noStrike" dirty="0">
                          <a:solidFill>
                            <a:srgbClr val="595959"/>
                          </a:solidFill>
                          <a:effectLst/>
                          <a:latin typeface="Arial Narrow" panose="020B0606020202030204" pitchFamily="34" charset="0"/>
                        </a:rPr>
                        <a:t>/ </a:t>
                      </a:r>
                      <a:r>
                        <a:rPr lang="fr-CA" sz="1100" b="0" i="0" u="none" strike="noStrike" dirty="0" smtClean="0">
                          <a:solidFill>
                            <a:srgbClr val="595959"/>
                          </a:solidFill>
                          <a:effectLst/>
                          <a:latin typeface="Arial Narrow" panose="020B0606020202030204" pitchFamily="34" charset="0"/>
                        </a:rPr>
                        <a:t>Nothing</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Q17. </a:t>
            </a:r>
            <a:r>
              <a:rPr lang="en-CA" sz="900" dirty="0">
                <a:solidFill>
                  <a:srgbClr val="595959"/>
                </a:solidFill>
                <a:latin typeface="Arial" panose="020B0604020202020204" pitchFamily="34" charset="0"/>
                <a:cs typeface="Arial" panose="020B0604020202020204" pitchFamily="34" charset="0"/>
              </a:rPr>
              <a:t>What was missing most? What did you need more of? </a:t>
            </a:r>
            <a:endParaRPr lang="fr-CA" sz="900" dirty="0">
              <a:solidFill>
                <a:srgbClr val="595959"/>
              </a:solidFill>
              <a:latin typeface="Arial" panose="020B0604020202020204" pitchFamily="34" charset="0"/>
              <a:cs typeface="Arial" panose="020B0604020202020204" pitchFamily="34" charset="0"/>
            </a:endParaRPr>
          </a:p>
        </p:txBody>
      </p:sp>
      <p:sp>
        <p:nvSpPr>
          <p:cNvPr id="8" name="Rectangle 7"/>
          <p:cNvSpPr/>
          <p:nvPr>
            <p:custDataLst>
              <p:tags r:id="rId6"/>
            </p:custDataLst>
          </p:nvPr>
        </p:nvSpPr>
        <p:spPr>
          <a:xfrm>
            <a:off x="510159" y="775337"/>
            <a:ext cx="4089581"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Respondents under 55 years old </a:t>
            </a:r>
            <a:r>
              <a:rPr lang="en-CA" sz="900" dirty="0">
                <a:solidFill>
                  <a:srgbClr val="9BBB59"/>
                </a:solidFill>
                <a:latin typeface="Arial" panose="020B0604020202020204" pitchFamily="34" charset="0"/>
                <a:cs typeface="Arial" panose="020B0604020202020204" pitchFamily="34" charset="0"/>
              </a:rPr>
              <a:t>who feel resources are insufficient </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7552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fr-CA" sz="2800" i="1" dirty="0" err="1" smtClean="0"/>
              <a:t>Perceived</a:t>
            </a:r>
            <a:r>
              <a:rPr lang="fr-CA" sz="2800" i="1" dirty="0" smtClean="0"/>
              <a:t> social </a:t>
            </a:r>
            <a:r>
              <a:rPr lang="fr-CA" sz="2800" i="1" dirty="0" err="1" smtClean="0"/>
              <a:t>acceptance</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smtClean="0"/>
              <a:t>REPORT PREPARED FOR FONDATION JASMIN ROY</a:t>
            </a:r>
            <a:endParaRPr lang="fr-CA" i="1" dirty="0"/>
          </a:p>
          <a:p>
            <a:endParaRPr lang="en-CA" dirty="0"/>
          </a:p>
        </p:txBody>
      </p:sp>
    </p:spTree>
    <p:extLst>
      <p:ext uri="{BB962C8B-B14F-4D97-AF65-F5344CB8AC3E}">
        <p14:creationId xmlns:p14="http://schemas.microsoft.com/office/powerpoint/2010/main" val="14914795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467045206"/>
              </p:ext>
            </p:extLst>
          </p:nvPr>
        </p:nvGraphicFramePr>
        <p:xfrm>
          <a:off x="510160" y="1196751"/>
          <a:ext cx="6210037" cy="3628670"/>
        </p:xfrm>
        <a:graphic>
          <a:graphicData uri="http://schemas.openxmlformats.org/drawingml/2006/table">
            <a:tbl>
              <a:tblPr firstRow="1" bandRow="1">
                <a:tableStyleId>{2D5ABB26-0587-4C30-8999-92F81FD0307C}</a:tableStyleId>
              </a:tblPr>
              <a:tblGrid>
                <a:gridCol w="2729565"/>
                <a:gridCol w="870118"/>
                <a:gridCol w="870118"/>
                <a:gridCol w="870118"/>
                <a:gridCol w="870118"/>
              </a:tblGrid>
              <a:tr h="22040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39634">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c hMerge="1" vMerge="1">
                  <a:txBody>
                    <a:bodyPr/>
                    <a:lstStyle/>
                    <a:p>
                      <a:pPr algn="ctr" fontAlgn="b"/>
                      <a:endParaRPr lang="fr-CA" sz="800" b="1" i="0" u="none" strike="noStrike" dirty="0">
                        <a:solidFill>
                          <a:srgbClr val="595959"/>
                        </a:solidFill>
                        <a:effectLst/>
                        <a:latin typeface="Arial Narrow" panose="020B0606020202030204" pitchFamily="34" charset="0"/>
                      </a:endParaRPr>
                    </a:p>
                  </a:txBody>
                  <a:tcPr marL="9525" marR="9525" marT="9525" marB="0" anchor="ctr"/>
                </a:tc>
              </a:tr>
              <a:tr h="235651">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smtClean="0">
                        <a:solidFill>
                          <a:srgbClr val="9BBB59"/>
                        </a:solidFill>
                        <a:latin typeface="Arial" pitchFamily="34" charset="0"/>
                        <a:cs typeface="Arial" pitchFamily="34" charset="0"/>
                      </a:endParaRPr>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tc>
              </a:tr>
              <a:tr h="20294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algn="l" fontAlgn="ctr"/>
                      <a:r>
                        <a:rPr lang="en-CA" sz="1100" b="0" i="0" u="none" strike="noStrike" kern="1200" baseline="0" noProof="0" dirty="0" smtClean="0">
                          <a:solidFill>
                            <a:srgbClr val="595959"/>
                          </a:solidFill>
                          <a:effectLst/>
                          <a:latin typeface="Arial Narrow" panose="020B0606020202030204" pitchFamily="34" charset="0"/>
                          <a:ea typeface="+mn-ea"/>
                          <a:cs typeface="+mn-cs"/>
                        </a:rPr>
                        <a:t>Very much inclined</a:t>
                      </a:r>
                      <a:endParaRPr lang="en-CA" sz="1100" b="0" i="0" u="none" strike="noStrike" kern="1200" baseline="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19</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28</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en-CA" sz="1100" b="0" i="0" u="none" strike="noStrike" kern="1200" baseline="0" noProof="0" dirty="0" smtClean="0">
                          <a:solidFill>
                            <a:srgbClr val="595959"/>
                          </a:solidFill>
                          <a:effectLst/>
                          <a:latin typeface="Arial Narrow" panose="020B0606020202030204" pitchFamily="34" charset="0"/>
                          <a:ea typeface="+mn-ea"/>
                          <a:cs typeface="+mn-cs"/>
                        </a:rPr>
                        <a:t>Fairly inclined</a:t>
                      </a:r>
                      <a:endParaRPr lang="en-CA" sz="1100" b="0" i="0" u="none" strike="noStrike" kern="1200" baseline="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63</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51</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60</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en-CA" sz="1100" b="0" i="0" u="none" strike="noStrike" kern="1200" baseline="0" noProof="0" dirty="0" smtClean="0">
                          <a:solidFill>
                            <a:srgbClr val="595959"/>
                          </a:solidFill>
                          <a:effectLst/>
                          <a:latin typeface="Arial Narrow" panose="020B0606020202030204" pitchFamily="34" charset="0"/>
                          <a:ea typeface="+mn-ea"/>
                          <a:cs typeface="+mn-cs"/>
                        </a:rPr>
                        <a:t>Not very inclined</a:t>
                      </a:r>
                      <a:endParaRPr lang="en-CA" sz="1100" b="0" i="0" u="none" strike="noStrike" kern="1200" baseline="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16</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26</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12</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baseline="0" noProof="0" dirty="0" smtClean="0">
                          <a:solidFill>
                            <a:srgbClr val="595959"/>
                          </a:solidFill>
                          <a:effectLst/>
                          <a:latin typeface="Arial Narrow" panose="020B0606020202030204" pitchFamily="34" charset="0"/>
                          <a:ea typeface="+mn-ea"/>
                          <a:cs typeface="+mn-cs"/>
                        </a:rPr>
                        <a:t>Not at all inclined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1</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0</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Very much and fairly</a:t>
                      </a:r>
                      <a:r>
                        <a:rPr lang="en-CA" sz="1100" b="0" i="0" u="none" strike="noStrike" noProof="0" dirty="0" smtClean="0">
                          <a:solidFill>
                            <a:srgbClr val="595959"/>
                          </a:solidFill>
                          <a:effectLst/>
                          <a:latin typeface="Arial Narrow" panose="020B0606020202030204" pitchFamily="34" charset="0"/>
                        </a:rPr>
                        <a:t> inclined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73</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87</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en-CA" sz="1100" b="0" i="0" u="none" strike="noStrike" baseline="0" noProof="0" dirty="0" smtClean="0">
                          <a:solidFill>
                            <a:srgbClr val="595959"/>
                          </a:solidFill>
                          <a:effectLst/>
                          <a:latin typeface="Arial Narrow" panose="020B0606020202030204" pitchFamily="34" charset="0"/>
                        </a:rPr>
                        <a:t>Not very and not at all</a:t>
                      </a:r>
                      <a:r>
                        <a:rPr lang="en-CA" sz="1100" b="0" i="0" u="none" strike="noStrike" noProof="0" dirty="0" smtClean="0">
                          <a:solidFill>
                            <a:srgbClr val="595959"/>
                          </a:solidFill>
                          <a:effectLst/>
                          <a:latin typeface="Arial Narrow" panose="020B0606020202030204" pitchFamily="34" charset="0"/>
                        </a:rPr>
                        <a:t> inclined</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27</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13</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800" y="260648"/>
            <a:ext cx="5381352" cy="631545"/>
          </a:xfrm>
        </p:spPr>
        <p:txBody>
          <a:bodyPr>
            <a:normAutofit fontScale="90000"/>
          </a:bodyPr>
          <a:lstStyle/>
          <a:p>
            <a:r>
              <a:rPr lang="en-US" sz="2200" dirty="0">
                <a:solidFill>
                  <a:srgbClr val="9BBB59"/>
                </a:solidFill>
              </a:rPr>
              <a:t>Perceived openness of Canadian society to making efforts toward LGBT integration</a:t>
            </a:r>
            <a:r>
              <a:rPr lang="fr-CA" dirty="0" smtClean="0">
                <a:solidFill>
                  <a:srgbClr val="9BBB59"/>
                </a:solidFill>
              </a:rPr>
              <a:t/>
            </a:r>
            <a:br>
              <a:rPr lang="fr-CA" dirty="0" smtClean="0">
                <a:solidFill>
                  <a:srgbClr val="9BBB59"/>
                </a:solidFill>
              </a:rPr>
            </a:br>
            <a:endParaRPr lang="fr-CA" dirty="0"/>
          </a:p>
        </p:txBody>
      </p:sp>
      <p:sp>
        <p:nvSpPr>
          <p:cNvPr id="11" name="Rectangle 10"/>
          <p:cNvSpPr/>
          <p:nvPr>
            <p:custDataLst>
              <p:tags r:id="rId5"/>
            </p:custDataLst>
          </p:nvPr>
        </p:nvSpPr>
        <p:spPr>
          <a:xfrm>
            <a:off x="510159" y="815446"/>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489569" y="6156481"/>
            <a:ext cx="8248262"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Q77. </a:t>
            </a:r>
            <a:r>
              <a:rPr lang="en-CA" sz="900" dirty="0">
                <a:solidFill>
                  <a:srgbClr val="595959"/>
                </a:solidFill>
                <a:latin typeface="Arial" panose="020B0604020202020204" pitchFamily="34" charset="0"/>
                <a:cs typeface="Arial" panose="020B0604020202020204" pitchFamily="34" charset="0"/>
              </a:rPr>
              <a:t>To what extent do you feel Canadian society in general is currently inclined to make an effort to encourage integration of LGBTQ individuals? </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038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970433723"/>
              </p:ext>
            </p:extLst>
          </p:nvPr>
        </p:nvGraphicFramePr>
        <p:xfrm>
          <a:off x="539552" y="1196751"/>
          <a:ext cx="6496452" cy="4718547"/>
        </p:xfrm>
        <a:graphic>
          <a:graphicData uri="http://schemas.openxmlformats.org/drawingml/2006/table">
            <a:tbl>
              <a:tblPr firstRow="1" bandRow="1">
                <a:tableStyleId>{2D5ABB26-0587-4C30-8999-92F81FD0307C}</a:tableStyleId>
              </a:tblPr>
              <a:tblGrid>
                <a:gridCol w="3359560"/>
                <a:gridCol w="784223"/>
                <a:gridCol w="784223"/>
                <a:gridCol w="784223"/>
                <a:gridCol w="784223"/>
              </a:tblGrid>
              <a:tr h="35005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tc>
                <a:tc hMerge="1">
                  <a:txBody>
                    <a:bodyPr/>
                    <a:lstStyle/>
                    <a:p>
                      <a:endParaRPr lang="fr-CA"/>
                    </a:p>
                  </a:txBody>
                  <a:tcPr/>
                </a:tc>
              </a:tr>
              <a:tr h="51404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1187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389">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Return of / increase in sex education classes in schools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46</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34</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7103">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Better representation of LGBTQ individuals in the media</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33</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51</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77103">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Increasing visibility of LGBTQ resources / groups (So that people who are in the process of coming out can connect to them more easily)</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41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30</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55</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Consciousness-building workshops in schools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42</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47</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32</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More clinics specialised in health issues specific to LGBTQ individuals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algn="l" fontAlgn="ctr"/>
                      <a:r>
                        <a:rPr lang="en-CA" sz="1100" b="0" i="0" u="none" strike="noStrike" kern="1200" noProof="0" dirty="0" smtClean="0">
                          <a:solidFill>
                            <a:srgbClr val="595959"/>
                          </a:solidFill>
                          <a:effectLst/>
                          <a:latin typeface="Arial Narrow" panose="020B0606020202030204" pitchFamily="34" charset="0"/>
                          <a:ea typeface="+mn-ea"/>
                          <a:cs typeface="+mn-cs"/>
                        </a:rPr>
                        <a:t>Ads against homophobia / transphobia</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24</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50</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21</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Facilitating access to medical treatment for gender transition</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Consciousness-building workshops in companies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20</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27</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33515">
                <a:tc>
                  <a:txBody>
                    <a:bodyPr/>
                    <a:lstStyle/>
                    <a:p>
                      <a:pPr algn="l" fontAlgn="ctr"/>
                      <a:r>
                        <a:rPr lang="en-CA" sz="1100" b="0" i="0" u="none" strike="noStrike" kern="1200" dirty="0" smtClean="0">
                          <a:solidFill>
                            <a:srgbClr val="595959"/>
                          </a:solidFill>
                          <a:effectLst/>
                          <a:latin typeface="Arial Narrow" panose="020B0606020202030204" pitchFamily="34" charset="0"/>
                          <a:ea typeface="+mn-ea"/>
                          <a:cs typeface="+mn-cs"/>
                        </a:rPr>
                        <a:t>Consciousness-building workshops in areas that deal with senior citizens</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88000">
                <a:tc>
                  <a:txBody>
                    <a:bodyPr/>
                    <a:lstStyle/>
                    <a:p>
                      <a:pPr algn="l" fontAlgn="ctr"/>
                      <a:r>
                        <a:rPr lang="en-CA" sz="1100" b="0" i="0" u="none" strike="noStrike" dirty="0" smtClean="0">
                          <a:solidFill>
                            <a:srgbClr val="595959"/>
                          </a:solidFill>
                          <a:effectLst/>
                          <a:latin typeface="Arial Narrow" panose="020B0606020202030204" pitchFamily="34" charset="0"/>
                        </a:rPr>
                        <a:t>Other</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815446"/>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5"/>
            </p:custDataLst>
          </p:nvPr>
        </p:nvSpPr>
        <p:spPr>
          <a:xfrm>
            <a:off x="500202" y="6144038"/>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Q90. </a:t>
            </a:r>
            <a:r>
              <a:rPr lang="en-CA" sz="900" dirty="0">
                <a:solidFill>
                  <a:srgbClr val="595959"/>
                </a:solidFill>
                <a:latin typeface="Arial" panose="020B0604020202020204" pitchFamily="34" charset="0"/>
                <a:cs typeface="Arial" panose="020B0604020202020204" pitchFamily="34" charset="0"/>
              </a:rPr>
              <a:t>In your opinion, what are the interventions that it would be most useful to reinforce in the future in order to encourage the integration and wellbeing of LGBTQ individuals in Canadian society today?</a:t>
            </a:r>
            <a:endParaRPr lang="fr-CA" sz="900" dirty="0">
              <a:solidFill>
                <a:srgbClr val="595959"/>
              </a:solidFill>
              <a:latin typeface="Arial" panose="020B0604020202020204" pitchFamily="34" charset="0"/>
              <a:cs typeface="Arial" panose="020B0604020202020204" pitchFamily="34" charset="0"/>
            </a:endParaRPr>
          </a:p>
        </p:txBody>
      </p:sp>
      <p:sp>
        <p:nvSpPr>
          <p:cNvPr id="13" name="Titre 4"/>
          <p:cNvSpPr>
            <a:spLocks noGrp="1"/>
          </p:cNvSpPr>
          <p:nvPr>
            <p:ph type="title"/>
            <p:custDataLst>
              <p:tags r:id="rId6"/>
            </p:custDataLst>
          </p:nvPr>
        </p:nvSpPr>
        <p:spPr>
          <a:xfrm>
            <a:off x="530225" y="188640"/>
            <a:ext cx="6778079" cy="631545"/>
          </a:xfrm>
        </p:spPr>
        <p:txBody>
          <a:bodyPr>
            <a:normAutofit fontScale="90000"/>
          </a:bodyPr>
          <a:lstStyle/>
          <a:p>
            <a:r>
              <a:rPr lang="en-US" sz="2000" dirty="0">
                <a:solidFill>
                  <a:srgbClr val="9BBB59"/>
                </a:solidFill>
              </a:rPr>
              <a:t>Interventions that should be reinforced to promote the wellbeing and integration of LGBT people in Canadian society</a:t>
            </a:r>
            <a:r>
              <a:rPr lang="fr-CA" sz="2000" dirty="0" smtClean="0">
                <a:solidFill>
                  <a:srgbClr val="9BBB59"/>
                </a:solidFill>
              </a:rPr>
              <a:t/>
            </a:r>
            <a:br>
              <a:rPr lang="fr-CA" sz="2000" dirty="0" smtClean="0">
                <a:solidFill>
                  <a:srgbClr val="9BBB59"/>
                </a:solidFill>
              </a:rPr>
            </a:br>
            <a:endParaRPr lang="fr-CA" dirty="0"/>
          </a:p>
        </p:txBody>
      </p:sp>
    </p:spTree>
    <p:extLst>
      <p:ext uri="{BB962C8B-B14F-4D97-AF65-F5344CB8AC3E}">
        <p14:creationId xmlns:p14="http://schemas.microsoft.com/office/powerpoint/2010/main" val="9692161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112806205"/>
              </p:ext>
            </p:extLst>
          </p:nvPr>
        </p:nvGraphicFramePr>
        <p:xfrm>
          <a:off x="539552" y="1225719"/>
          <a:ext cx="6334696" cy="3850803"/>
        </p:xfrm>
        <a:graphic>
          <a:graphicData uri="http://schemas.openxmlformats.org/drawingml/2006/table">
            <a:tbl>
              <a:tblPr firstRow="1" bandRow="1">
                <a:tableStyleId>{2D5ABB26-0587-4C30-8999-92F81FD0307C}</a:tableStyleId>
              </a:tblPr>
              <a:tblGrid>
                <a:gridCol w="3162332"/>
                <a:gridCol w="793091"/>
                <a:gridCol w="793091"/>
                <a:gridCol w="793091"/>
                <a:gridCol w="793091"/>
              </a:tblGrid>
              <a:tr h="48616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51273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100" b="1" noProof="0" dirty="0" smtClean="0">
                          <a:solidFill>
                            <a:srgbClr val="9BBB59"/>
                          </a:solidFill>
                          <a:latin typeface="Arial Narrow" panose="020B0606020202030204" pitchFamily="34" charset="0"/>
                          <a:cs typeface="Arial" pitchFamily="34" charset="0"/>
                        </a:rPr>
                        <a:t>(%) Very and rather</a:t>
                      </a:r>
                      <a:r>
                        <a:rPr lang="en-CA" sz="1100" b="1" baseline="0" noProof="0" dirty="0" smtClean="0">
                          <a:solidFill>
                            <a:srgbClr val="9BBB59"/>
                          </a:solidFill>
                          <a:latin typeface="Arial Narrow" panose="020B0606020202030204" pitchFamily="34" charset="0"/>
                          <a:cs typeface="Arial" pitchFamily="34" charset="0"/>
                        </a:rPr>
                        <a:t> comfortable</a:t>
                      </a:r>
                      <a:endParaRPr lang="en-CA" sz="1100" b="1" noProof="0" dirty="0" smtClean="0">
                        <a:solidFill>
                          <a:srgbClr val="9BBB59"/>
                        </a:solidFill>
                        <a:latin typeface="Arial Narrow" panose="020B0606020202030204" pitchFamily="34" charset="0"/>
                        <a:cs typeface="Arial" pitchFamily="34" charset="0"/>
                      </a:endParaRPr>
                    </a:p>
                  </a:txBody>
                  <a:tcPr marL="9525" marR="9525" marT="9525" marB="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9425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1634</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1445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104</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230</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39412">
                <a:tc>
                  <a:txBody>
                    <a:bodyPr/>
                    <a:lstStyle/>
                    <a:p>
                      <a:pPr algn="l" fontAlgn="ctr"/>
                      <a:r>
                        <a:rPr lang="en-CA" sz="1200" b="0" i="0" u="none" strike="noStrike" kern="1200" dirty="0" smtClean="0">
                          <a:solidFill>
                            <a:srgbClr val="595959"/>
                          </a:solidFill>
                          <a:effectLst/>
                          <a:latin typeface="Arial Narrow" panose="020B0606020202030204" pitchFamily="34" charset="0"/>
                          <a:ea typeface="+mn-ea"/>
                          <a:cs typeface="+mn-cs"/>
                        </a:rPr>
                        <a:t>…when you are in a public area (street, shopping centre, café, restaurant)</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55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51</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44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en-CA" sz="1200" b="0" i="0" u="none" strike="noStrike" kern="1200" dirty="0" smtClean="0">
                          <a:solidFill>
                            <a:srgbClr val="595959"/>
                          </a:solidFill>
                          <a:effectLst/>
                          <a:latin typeface="Arial Narrow" panose="020B0606020202030204" pitchFamily="34" charset="0"/>
                          <a:ea typeface="+mn-ea"/>
                          <a:cs typeface="+mn-cs"/>
                        </a:rPr>
                        <a:t>…when you are at a family get-together</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40</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en-CA" sz="1200" b="0" i="0" u="none" strike="noStrike" kern="1200" dirty="0" smtClean="0">
                          <a:solidFill>
                            <a:srgbClr val="595959"/>
                          </a:solidFill>
                          <a:effectLst/>
                          <a:latin typeface="Arial Narrow" panose="020B0606020202030204" pitchFamily="34" charset="0"/>
                          <a:ea typeface="+mn-ea"/>
                          <a:cs typeface="+mn-cs"/>
                        </a:rPr>
                        <a:t>…when you are with friends who are not sexual minorities</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67</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00B0F0"/>
                          </a:solidFill>
                          <a:effectLst/>
                          <a:latin typeface="Arial Narrow" panose="020B0606020202030204" pitchFamily="34" charset="0"/>
                        </a:rPr>
                        <a:t>67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71</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56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en-CA" sz="1200" b="0" i="0" u="none" strike="noStrike" kern="1200" dirty="0" smtClean="0">
                          <a:solidFill>
                            <a:srgbClr val="595959"/>
                          </a:solidFill>
                          <a:effectLst/>
                          <a:latin typeface="Arial Narrow" panose="020B0606020202030204" pitchFamily="34" charset="0"/>
                          <a:ea typeface="+mn-ea"/>
                          <a:cs typeface="+mn-cs"/>
                        </a:rPr>
                        <a:t>…when you are with LGBTQ friends</a:t>
                      </a:r>
                      <a:endParaRPr lang="fr-CA" sz="12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80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80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88</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75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794180"/>
            <a:ext cx="2422458" cy="3693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a:p>
            <a:endParaRPr lang="fr-CA" sz="900" dirty="0">
              <a:solidFill>
                <a:srgbClr val="000000"/>
              </a:solidFill>
              <a:latin typeface="Arial" panose="020B0604020202020204" pitchFamily="34" charset="0"/>
              <a:cs typeface="Arial" panose="020B0604020202020204" pitchFamily="34" charset="0"/>
            </a:endParaRPr>
          </a:p>
        </p:txBody>
      </p:sp>
      <p:sp>
        <p:nvSpPr>
          <p:cNvPr id="8" name="Titre 4"/>
          <p:cNvSpPr txBox="1">
            <a:spLocks/>
          </p:cNvSpPr>
          <p:nvPr>
            <p:custDataLst>
              <p:tags r:id="rId5"/>
            </p:custDataLst>
          </p:nvPr>
        </p:nvSpPr>
        <p:spPr bwMode="auto">
          <a:xfrm>
            <a:off x="558800" y="260648"/>
            <a:ext cx="5309344" cy="70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en-CA" sz="2000" dirty="0">
                <a:solidFill>
                  <a:srgbClr val="9BBB59"/>
                </a:solidFill>
              </a:rPr>
              <a:t>Comfort level with showing affection to one’s partner in various situations</a:t>
            </a:r>
            <a:r>
              <a:rPr lang="fr-CA" sz="2000" dirty="0" smtClean="0">
                <a:solidFill>
                  <a:srgbClr val="9BBB59"/>
                </a:solidFill>
              </a:rPr>
              <a:t/>
            </a:r>
            <a:br>
              <a:rPr lang="fr-CA" sz="2000" dirty="0" smtClean="0">
                <a:solidFill>
                  <a:srgbClr val="9BBB59"/>
                </a:solidFill>
              </a:rPr>
            </a:br>
            <a:endParaRPr lang="fr-CA" sz="2000" dirty="0">
              <a:solidFill>
                <a:srgbClr val="00AFDC"/>
              </a:solidFill>
            </a:endParaRPr>
          </a:p>
        </p:txBody>
      </p:sp>
      <p:sp>
        <p:nvSpPr>
          <p:cNvPr id="10" name="Rectangle 9"/>
          <p:cNvSpPr/>
          <p:nvPr>
            <p:custDataLst>
              <p:tags r:id="rId6"/>
            </p:custDataLst>
          </p:nvPr>
        </p:nvSpPr>
        <p:spPr>
          <a:xfrm>
            <a:off x="532819" y="6088161"/>
            <a:ext cx="8052786" cy="369332"/>
          </a:xfrm>
          <a:prstGeom prst="rect">
            <a:avLst/>
          </a:prstGeom>
        </p:spPr>
        <p:txBody>
          <a:bodyPr wrap="square">
            <a:spAutoFit/>
          </a:bodyPr>
          <a:lstStyle/>
          <a:p>
            <a:r>
              <a:rPr lang="en-US" sz="900" dirty="0" smtClean="0">
                <a:solidFill>
                  <a:srgbClr val="7F7F7F"/>
                </a:solidFill>
                <a:latin typeface="Arial" panose="020B0604020202020204" pitchFamily="34" charset="0"/>
                <a:cs typeface="Arial" panose="020B0604020202020204" pitchFamily="34" charset="0"/>
              </a:rPr>
              <a:t/>
            </a:r>
            <a:br>
              <a:rPr lang="en-US" sz="900" dirty="0" smtClean="0">
                <a:solidFill>
                  <a:srgbClr val="7F7F7F"/>
                </a:solidFill>
                <a:latin typeface="Arial" panose="020B0604020202020204" pitchFamily="34" charset="0"/>
                <a:cs typeface="Arial" panose="020B0604020202020204" pitchFamily="34" charset="0"/>
              </a:rPr>
            </a:br>
            <a:r>
              <a:rPr lang="en-US" sz="900" dirty="0" smtClean="0">
                <a:solidFill>
                  <a:srgbClr val="595959"/>
                </a:solidFill>
                <a:latin typeface="Arial" panose="020B0604020202020204" pitchFamily="34" charset="0"/>
                <a:cs typeface="Arial" panose="020B0604020202020204" pitchFamily="34" charset="0"/>
              </a:rPr>
              <a:t>Q81-Q82. </a:t>
            </a:r>
            <a:r>
              <a:rPr lang="en-CA" sz="900" dirty="0">
                <a:solidFill>
                  <a:srgbClr val="595959"/>
                </a:solidFill>
                <a:latin typeface="Arial" panose="020B0604020202020204" pitchFamily="34" charset="0"/>
                <a:cs typeface="Arial" panose="020B0604020202020204" pitchFamily="34" charset="0"/>
              </a:rPr>
              <a:t>When you are in a romantic relationship, do you feel comfortable showing affection to your partner …? </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233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117507009"/>
              </p:ext>
            </p:extLst>
          </p:nvPr>
        </p:nvGraphicFramePr>
        <p:xfrm>
          <a:off x="539551" y="1692200"/>
          <a:ext cx="5763283" cy="2136950"/>
        </p:xfrm>
        <a:graphic>
          <a:graphicData uri="http://schemas.openxmlformats.org/drawingml/2006/table">
            <a:tbl>
              <a:tblPr firstRow="1" bandRow="1">
                <a:tableStyleId>{2D5ABB26-0587-4C30-8999-92F81FD0307C}</a:tableStyleId>
              </a:tblPr>
              <a:tblGrid>
                <a:gridCol w="2278018"/>
                <a:gridCol w="881814"/>
                <a:gridCol w="1007787"/>
                <a:gridCol w="797832"/>
                <a:gridCol w="797832"/>
              </a:tblGrid>
              <a:tr h="39348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tc>
                <a:tc hMerge="1">
                  <a:txBody>
                    <a:bodyPr/>
                    <a:lstStyle/>
                    <a:p>
                      <a:endParaRPr lang="fr-CA"/>
                    </a:p>
                  </a:txBody>
                  <a:tcPr/>
                </a:tc>
              </a:tr>
              <a:tr h="57439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307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algn="l" fontAlgn="ctr"/>
                      <a:r>
                        <a:rPr lang="en-CA" sz="1200" b="0" i="0" u="none" strike="noStrike" dirty="0" smtClean="0">
                          <a:solidFill>
                            <a:srgbClr val="595959"/>
                          </a:solidFill>
                          <a:effectLst/>
                          <a:latin typeface="Arial Narrow" panose="020B0606020202030204" pitchFamily="34" charset="0"/>
                        </a:rPr>
                        <a:t>Yes</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200" b="0" i="0" u="none" strike="noStrike" dirty="0" smtClean="0">
                          <a:solidFill>
                            <a:srgbClr val="595959"/>
                          </a:solidFill>
                          <a:effectLst/>
                          <a:latin typeface="Arial Narrow" panose="020B0606020202030204" pitchFamily="34" charset="0"/>
                        </a:rPr>
                        <a:t>No</a:t>
                      </a: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61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789294"/>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5"/>
            </p:custDataLst>
          </p:nvPr>
        </p:nvSpPr>
        <p:spPr>
          <a:xfrm>
            <a:off x="500202" y="6200577"/>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Q38. </a:t>
            </a:r>
            <a:r>
              <a:rPr lang="en-CA" sz="900" dirty="0">
                <a:solidFill>
                  <a:srgbClr val="595959"/>
                </a:solidFill>
                <a:latin typeface="Arial" panose="020B0604020202020204" pitchFamily="34" charset="0"/>
                <a:cs typeface="Arial" panose="020B0604020202020204" pitchFamily="34" charset="0"/>
              </a:rPr>
              <a:t>Have you ever felt that you were being discriminated against because of your sexual orientation / gender identity? </a:t>
            </a:r>
            <a:endParaRPr lang="fr-CA" sz="900" dirty="0">
              <a:solidFill>
                <a:srgbClr val="595959"/>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6"/>
            </p:custDataLst>
          </p:nvPr>
        </p:nvSpPr>
        <p:spPr>
          <a:xfrm>
            <a:off x="558800" y="260648"/>
            <a:ext cx="5669384" cy="631545"/>
          </a:xfrm>
        </p:spPr>
        <p:txBody>
          <a:bodyPr/>
          <a:lstStyle/>
          <a:p>
            <a:r>
              <a:rPr lang="en-CA" sz="2000" dirty="0">
                <a:solidFill>
                  <a:srgbClr val="9BBB59"/>
                </a:solidFill>
              </a:rPr>
              <a:t>Feeling of having been discriminated against</a:t>
            </a:r>
            <a:br>
              <a:rPr lang="en-CA" sz="2000" dirty="0">
                <a:solidFill>
                  <a:srgbClr val="9BBB59"/>
                </a:solidFill>
              </a:rPr>
            </a:br>
            <a:endParaRPr lang="fr-CA" dirty="0"/>
          </a:p>
        </p:txBody>
      </p:sp>
    </p:spTree>
    <p:extLst>
      <p:ext uri="{BB962C8B-B14F-4D97-AF65-F5344CB8AC3E}">
        <p14:creationId xmlns:p14="http://schemas.microsoft.com/office/powerpoint/2010/main" val="6084460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39</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046020181"/>
              </p:ext>
            </p:extLst>
          </p:nvPr>
        </p:nvGraphicFramePr>
        <p:xfrm>
          <a:off x="587554" y="1095410"/>
          <a:ext cx="6720750" cy="5233261"/>
        </p:xfrm>
        <a:graphic>
          <a:graphicData uri="http://schemas.openxmlformats.org/drawingml/2006/table">
            <a:tbl>
              <a:tblPr firstRow="1" bandRow="1">
                <a:tableStyleId>{2D5ABB26-0587-4C30-8999-92F81FD0307C}</a:tableStyleId>
              </a:tblPr>
              <a:tblGrid>
                <a:gridCol w="3744422"/>
                <a:gridCol w="744082"/>
                <a:gridCol w="744082"/>
                <a:gridCol w="744082"/>
                <a:gridCol w="744082"/>
              </a:tblGrid>
              <a:tr h="19965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a:t>
                      </a:r>
                      <a:r>
                        <a:rPr lang="fr-CA" sz="1100" b="1" kern="1200" dirty="0" err="1" smtClean="0">
                          <a:solidFill>
                            <a:schemeClr val="tx1">
                              <a:lumMod val="65000"/>
                              <a:lumOff val="35000"/>
                            </a:schemeClr>
                          </a:solidFill>
                          <a:latin typeface="Arial" panose="020B0604020202020204" pitchFamily="34" charset="0"/>
                          <a:ea typeface="+mn-ea"/>
                          <a:cs typeface="Arial" panose="020B0604020202020204" pitchFamily="34" charset="0"/>
                        </a:rPr>
                        <a:t>origin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r>
              <a:tr h="15277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smtClean="0">
                          <a:solidFill>
                            <a:srgbClr val="595959"/>
                          </a:solidFill>
                          <a:effectLst/>
                          <a:latin typeface="Arial Narrow" panose="020B0606020202030204" pitchFamily="34" charset="0"/>
                        </a:rPr>
                        <a:t>Aboriginals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smtClean="0">
                          <a:solidFill>
                            <a:srgbClr val="595959"/>
                          </a:solidFill>
                          <a:effectLst/>
                          <a:latin typeface="Arial Narrow" panose="020B0606020202030204" pitchFamily="34" charset="0"/>
                        </a:rPr>
                        <a:t>Other</a:t>
                      </a:r>
                      <a:r>
                        <a:rPr lang="fr-CA" sz="800" b="1" i="0" u="none" strike="noStrike" dirty="0" smtClean="0">
                          <a:solidFill>
                            <a:srgbClr val="595959"/>
                          </a:solidFill>
                          <a:effectLst/>
                          <a:latin typeface="Arial Narrow" panose="020B0606020202030204" pitchFamily="34" charset="0"/>
                        </a:rPr>
                        <a:t> Non-</a:t>
                      </a:r>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657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583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94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64437">
                <a:tc>
                  <a:txBody>
                    <a:bodyPr/>
                    <a:lstStyle/>
                    <a:p>
                      <a:pPr algn="l"/>
                      <a:r>
                        <a:rPr lang="fr-CA" sz="1000" b="1" dirty="0" err="1" smtClean="0">
                          <a:solidFill>
                            <a:srgbClr val="595959"/>
                          </a:solidFill>
                          <a:latin typeface="Arial Narrow" panose="020B0606020202030204" pitchFamily="34" charset="0"/>
                        </a:rPr>
                        <a:t>Context</a:t>
                      </a:r>
                      <a:endParaRPr lang="fr-CA" sz="1000" b="1" dirty="0">
                        <a:solidFill>
                          <a:srgbClr val="000000"/>
                        </a:solidFill>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9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5982">
                <a:tc>
                  <a:txBody>
                    <a:bodyPr/>
                    <a:lstStyle/>
                    <a:p>
                      <a:pPr algn="l" fontAlgn="b"/>
                      <a:r>
                        <a:rPr lang="en-US" sz="1000" b="0" i="0" u="none" strike="noStrike" dirty="0" smtClean="0">
                          <a:solidFill>
                            <a:srgbClr val="595959"/>
                          </a:solidFill>
                          <a:effectLst/>
                          <a:latin typeface="Arial Narrow" panose="020B0606020202030204" pitchFamily="34" charset="0"/>
                        </a:rPr>
                        <a:t>At the workplace / Professional environment</a:t>
                      </a:r>
                      <a:endParaRPr lang="fr-CA" sz="1000" b="0" i="0" u="none" strike="noStrike"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32</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a:solidFill>
                            <a:srgbClr val="00B0F0"/>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00B0F0"/>
                          </a:solidFill>
                          <a:effectLst/>
                          <a:latin typeface="Arial Narrow" panose="020B0606020202030204" pitchFamily="34" charset="0"/>
                        </a:rPr>
                        <a:t>49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E31836"/>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44000">
                <a:tc>
                  <a:txBody>
                    <a:bodyPr/>
                    <a:lstStyle/>
                    <a:p>
                      <a:pPr algn="l" fontAlgn="b"/>
                      <a:r>
                        <a:rPr lang="en-US" sz="1000" b="0" i="0" u="none" strike="noStrike" dirty="0" smtClean="0">
                          <a:solidFill>
                            <a:srgbClr val="595959"/>
                          </a:solidFill>
                          <a:effectLst/>
                          <a:latin typeface="Arial Narrow" panose="020B0606020202030204" pitchFamily="34" charset="0"/>
                        </a:rPr>
                        <a:t>Public space / On the street (bar, restaurant, transport, washroom, travel...)</a:t>
                      </a:r>
                      <a:endParaRPr lang="fr-CA" sz="1000" b="0" i="0" u="none" strike="noStrike"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13</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a:solidFill>
                            <a:srgbClr val="E31836"/>
                          </a:solidFill>
                          <a:effectLst/>
                          <a:latin typeface="Arial Narrow" panose="020B0606020202030204" pitchFamily="34" charset="0"/>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Narrow" panose="020B0606020202030204" pitchFamily="34" charset="0"/>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School / Academic environment</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Friends / Social/leisure activities</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00B0F0"/>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Public services (health care, customs, administration...)</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a:solidFill>
                            <a:srgbClr val="00B0F0"/>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Family</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00B0F0"/>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Associative activities (sports, church, volunteering...)</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a:r>
                        <a:rPr lang="fr-CA" sz="1000" b="1" dirty="0" smtClean="0">
                          <a:solidFill>
                            <a:srgbClr val="595959"/>
                          </a:solidFill>
                          <a:latin typeface="Arial Narrow" panose="020B0606020202030204" pitchFamily="34" charset="0"/>
                        </a:rPr>
                        <a:t>Type of discrimination</a:t>
                      </a:r>
                      <a:endParaRPr lang="fr-CA" sz="1000" dirty="0">
                        <a:solidFill>
                          <a:srgbClr val="00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Insults / slurs / Verbal attacks</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21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a:solidFill>
                            <a:srgbClr val="E31836"/>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dirty="0">
                          <a:solidFill>
                            <a:srgbClr val="00B0F0"/>
                          </a:solidFill>
                          <a:effectLst/>
                          <a:latin typeface="Arial Narrow" panose="020B0606020202030204" pitchFamily="34" charset="0"/>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Dismissal / Denial of employment / Pressured to quit</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Narrow" panose="020B0606020202030204" pitchFamily="34" charset="0"/>
                          <a:ea typeface="+mn-ea"/>
                          <a:cs typeface="+mn-cs"/>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Narrow" panose="020B0606020202030204" pitchFamily="34" charset="0"/>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Rejection / Isolation / Rift / Distance</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00B0F0"/>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E31836"/>
                          </a:solidFill>
                          <a:effectLst/>
                          <a:latin typeface="Arial Narrow" panose="020B0606020202030204" pitchFamily="34" charset="0"/>
                          <a:ea typeface="+mn-ea"/>
                          <a:cs typeface="+mn-cs"/>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Denial of/slow service / Denial of lease</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595959"/>
                          </a:solidFill>
                          <a:effectLst/>
                          <a:latin typeface="Arial Narrow" panose="020B0606020202030204" pitchFamily="34" charset="0"/>
                          <a:ea typeface="+mn-ea"/>
                          <a:cs typeface="+mn-cs"/>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Discrimination (unspecified)</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10</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Narrow" panose="020B0606020202030204" pitchFamily="34" charset="0"/>
                          <a:ea typeface="+mn-ea"/>
                          <a:cs typeface="+mn-cs"/>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Narrow" panose="020B0606020202030204" pitchFamily="34" charset="0"/>
                          <a:ea typeface="+mn-ea"/>
                          <a:cs typeface="+mn-cs"/>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Treated differently / Discomfort / Indiscreet questions / "Friendly" advice</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9</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a:solidFill>
                            <a:srgbClr val="00B0F0"/>
                          </a:solidFill>
                          <a:effectLst/>
                          <a:latin typeface="Arial Narrow" panose="020B0606020202030204" pitchFamily="34" charset="0"/>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100" b="0" i="0" u="none" strike="noStrike" kern="1200" dirty="0">
                          <a:solidFill>
                            <a:srgbClr val="00B0F0"/>
                          </a:solidFill>
                          <a:effectLst/>
                          <a:latin typeface="Arial Narrow" panose="020B0606020202030204" pitchFamily="34" charset="0"/>
                          <a:ea typeface="+mn-ea"/>
                          <a:cs typeface="+mn-cs"/>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Discrimination in the tasks assigned / advancement (at work, school, sports...)</a:t>
                      </a:r>
                      <a:endParaRPr lang="fr-CA" sz="1000" b="0" i="0" u="none" strike="noStrike"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Lack of understanding/support / Feeling bad about myself</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000" b="0" i="0" u="none" strike="noStrike" noProof="0" dirty="0" smtClean="0">
                          <a:solidFill>
                            <a:srgbClr val="595959"/>
                          </a:solidFill>
                          <a:effectLst/>
                          <a:latin typeface="Arial Narrow" panose="020B0606020202030204" pitchFamily="34" charset="0"/>
                        </a:rPr>
                        <a:t>Afraid of me / Disgusted by me (hyper-</a:t>
                      </a:r>
                      <a:r>
                        <a:rPr lang="en-CA" sz="1000" b="0" i="0" u="none" strike="noStrike" noProof="0" dirty="0" err="1" smtClean="0">
                          <a:solidFill>
                            <a:srgbClr val="595959"/>
                          </a:solidFill>
                          <a:effectLst/>
                          <a:latin typeface="Arial Narrow" panose="020B0606020202030204" pitchFamily="34" charset="0"/>
                        </a:rPr>
                        <a:t>sexualization</a:t>
                      </a:r>
                      <a:r>
                        <a:rPr lang="en-CA" sz="1000" b="0" i="0" u="none" strike="noStrike" noProof="0" dirty="0" smtClean="0">
                          <a:solidFill>
                            <a:srgbClr val="595959"/>
                          </a:solidFill>
                          <a:effectLst/>
                          <a:latin typeface="Arial Narrow" panose="020B0606020202030204" pitchFamily="34" charset="0"/>
                        </a:rPr>
                        <a:t>, same sex people afraid of me, influence on children)</a:t>
                      </a:r>
                      <a:endParaRPr lang="fr-CA" sz="1000" b="0" i="0" u="none" strike="noStrike"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Bullying / Harassment (unspecified)</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On the street: shock / contempt / disapproval</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E31836"/>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1" i="0" u="none" strike="noStrike">
                          <a:solidFill>
                            <a:srgbClr val="00B0F0"/>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General prejudice/lack of understanding</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Physical assault</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Other</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a:solidFill>
                            <a:srgbClr val="00B0F0"/>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E31836"/>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Prefer not to say</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Narrow" panose="020B0606020202030204" pitchFamily="34" charset="0"/>
                        </a:rPr>
                        <a:t>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155982">
                <a:tc>
                  <a:txBody>
                    <a:bodyPr/>
                    <a:lstStyle/>
                    <a:p>
                      <a:pPr algn="l" fontAlgn="b"/>
                      <a:r>
                        <a:rPr lang="en-CA" sz="1000" b="0" i="0" u="none" strike="noStrike" noProof="0" dirty="0" smtClean="0">
                          <a:solidFill>
                            <a:srgbClr val="595959"/>
                          </a:solidFill>
                          <a:effectLst/>
                          <a:latin typeface="Arial Narrow" panose="020B0606020202030204" pitchFamily="34" charset="0"/>
                        </a:rPr>
                        <a:t>No answer</a:t>
                      </a:r>
                      <a:endParaRPr lang="en-CA" sz="1000" b="0" i="0" u="none" strike="noStrike" noProof="0" dirty="0">
                        <a:solidFill>
                          <a:srgbClr val="595959"/>
                        </a:solidFill>
                        <a:effectLst/>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a:solidFill>
                            <a:srgbClr val="595959"/>
                          </a:solidFill>
                          <a:effectLst/>
                          <a:latin typeface="Arial Narrow" panose="020B0606020202030204" pitchFamily="34" charset="0"/>
                        </a:rPr>
                        <a:t>7</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100" b="0" i="0" u="none" strike="noStrike" dirty="0">
                          <a:solidFill>
                            <a:srgbClr val="595959"/>
                          </a:solidFill>
                          <a:effectLst/>
                          <a:latin typeface="Arial Narrow" panose="020B0606020202030204" pitchFamily="34" charset="0"/>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0" name="ZoneTexte 9"/>
          <p:cNvSpPr txBox="1"/>
          <p:nvPr>
            <p:custDataLst>
              <p:tags r:id="rId4"/>
            </p:custDataLst>
          </p:nvPr>
        </p:nvSpPr>
        <p:spPr>
          <a:xfrm>
            <a:off x="500202" y="6294512"/>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Q39</a:t>
            </a:r>
            <a:r>
              <a:rPr lang="fr-CA" sz="900" dirty="0">
                <a:solidFill>
                  <a:srgbClr val="595959"/>
                </a:solidFill>
                <a:latin typeface="Arial" panose="020B0604020202020204" pitchFamily="34" charset="0"/>
                <a:cs typeface="Arial" panose="020B0604020202020204" pitchFamily="34" charset="0"/>
              </a:rPr>
              <a:t>. </a:t>
            </a:r>
            <a:r>
              <a:rPr lang="en-CA" sz="900" dirty="0">
                <a:solidFill>
                  <a:srgbClr val="595959"/>
                </a:solidFill>
                <a:latin typeface="Arial" panose="020B0604020202020204" pitchFamily="34" charset="0"/>
                <a:cs typeface="Arial" panose="020B0604020202020204" pitchFamily="34" charset="0"/>
              </a:rPr>
              <a:t>In what context did this arise and what type of discrimination were you subjected to? </a:t>
            </a:r>
            <a:endParaRPr lang="fr-CA" sz="900" dirty="0">
              <a:solidFill>
                <a:srgbClr val="595959"/>
              </a:solidFill>
              <a:latin typeface="Arial" panose="020B0604020202020204" pitchFamily="34" charset="0"/>
              <a:cs typeface="Arial" panose="020B0604020202020204" pitchFamily="34" charset="0"/>
            </a:endParaRPr>
          </a:p>
        </p:txBody>
      </p:sp>
      <p:sp>
        <p:nvSpPr>
          <p:cNvPr id="11" name="Titre 4"/>
          <p:cNvSpPr>
            <a:spLocks noGrp="1"/>
          </p:cNvSpPr>
          <p:nvPr>
            <p:ph type="title"/>
            <p:custDataLst>
              <p:tags r:id="rId5"/>
            </p:custDataLst>
          </p:nvPr>
        </p:nvSpPr>
        <p:spPr>
          <a:xfrm>
            <a:off x="558800" y="260648"/>
            <a:ext cx="6605488" cy="631545"/>
          </a:xfrm>
        </p:spPr>
        <p:txBody>
          <a:bodyPr>
            <a:normAutofit/>
          </a:bodyPr>
          <a:lstStyle/>
          <a:p>
            <a:r>
              <a:rPr lang="en-CA" sz="2000" dirty="0">
                <a:solidFill>
                  <a:srgbClr val="9BBB59"/>
                </a:solidFill>
              </a:rPr>
              <a:t>Context and type of discrimination experienced</a:t>
            </a:r>
            <a:r>
              <a:rPr lang="fr-CA" dirty="0" smtClean="0">
                <a:solidFill>
                  <a:srgbClr val="9BBB59"/>
                </a:solidFill>
              </a:rPr>
              <a:t/>
            </a:r>
            <a:br>
              <a:rPr lang="fr-CA" dirty="0" smtClean="0">
                <a:solidFill>
                  <a:srgbClr val="9BBB59"/>
                </a:solidFill>
              </a:rPr>
            </a:br>
            <a:endParaRPr lang="fr-CA" dirty="0"/>
          </a:p>
        </p:txBody>
      </p:sp>
      <p:sp>
        <p:nvSpPr>
          <p:cNvPr id="14" name="Rectangle 13"/>
          <p:cNvSpPr/>
          <p:nvPr>
            <p:custDataLst>
              <p:tags r:id="rId6"/>
            </p:custDataLst>
          </p:nvPr>
        </p:nvSpPr>
        <p:spPr>
          <a:xfrm>
            <a:off x="520792" y="804813"/>
            <a:ext cx="7219560" cy="230832"/>
          </a:xfrm>
          <a:prstGeom prst="rect">
            <a:avLst/>
          </a:prstGeom>
        </p:spPr>
        <p:txBody>
          <a:bodyPr wrap="squar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Respondents under 55 years old </a:t>
            </a:r>
            <a:r>
              <a:rPr lang="en-CA" sz="900" dirty="0">
                <a:solidFill>
                  <a:srgbClr val="9BBB59"/>
                </a:solidFill>
                <a:latin typeface="Arial" panose="020B0604020202020204" pitchFamily="34" charset="0"/>
                <a:cs typeface="Arial" panose="020B0604020202020204" pitchFamily="34" charset="0"/>
              </a:rPr>
              <a:t>who were subjected to discrimination because of their sexual orientation/gender identity </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3022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Preamble</a:t>
            </a:r>
            <a:endParaRPr lang="en-CA" dirty="0">
              <a:solidFill>
                <a:srgbClr val="9BBB59"/>
              </a:solidFill>
            </a:endParaRPr>
          </a:p>
        </p:txBody>
      </p:sp>
      <p:sp>
        <p:nvSpPr>
          <p:cNvPr id="5" name="Espace réservé du pied de page 4"/>
          <p:cNvSpPr>
            <a:spLocks noGrp="1"/>
          </p:cNvSpPr>
          <p:nvPr>
            <p:ph type="ftr" sz="quarter" idx="11"/>
            <p:custDataLst>
              <p:tags r:id="rId2"/>
            </p:custDataLst>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4</a:t>
            </a:fld>
            <a:endParaRPr lang="en-CA">
              <a:solidFill>
                <a:srgbClr val="000000">
                  <a:tint val="75000"/>
                </a:srgbClr>
              </a:solidFill>
            </a:endParaRPr>
          </a:p>
        </p:txBody>
      </p:sp>
      <p:sp>
        <p:nvSpPr>
          <p:cNvPr id="7" name="Espace réservé du contenu 6"/>
          <p:cNvSpPr>
            <a:spLocks noGrp="1"/>
          </p:cNvSpPr>
          <p:nvPr>
            <p:ph type="body" sz="quarter" idx="13"/>
            <p:custDataLst>
              <p:tags r:id="rId4"/>
            </p:custDataLst>
          </p:nvPr>
        </p:nvSpPr>
        <p:spPr>
          <a:xfrm>
            <a:off x="558800" y="1556792"/>
            <a:ext cx="5400600" cy="4968552"/>
          </a:xfrm>
        </p:spPr>
        <p:txBody>
          <a:bodyPr>
            <a:normAutofit/>
          </a:bodyPr>
          <a:lstStyle/>
          <a:p>
            <a:r>
              <a:rPr lang="en-CA" sz="1400" dirty="0" smtClean="0">
                <a:solidFill>
                  <a:srgbClr val="9BBB59"/>
                </a:solidFill>
                <a:ea typeface="+mj-ea"/>
              </a:rPr>
              <a:t>Question used to determine ethnic origin</a:t>
            </a:r>
          </a:p>
          <a:p>
            <a:endParaRPr lang="fr-CA" sz="1400" dirty="0">
              <a:solidFill>
                <a:srgbClr val="9BBB59"/>
              </a:solidFill>
              <a:ea typeface="+mj-ea"/>
            </a:endParaRPr>
          </a:p>
        </p:txBody>
      </p:sp>
      <p:sp>
        <p:nvSpPr>
          <p:cNvPr id="6" name="Espace réservé du texte 2"/>
          <p:cNvSpPr txBox="1">
            <a:spLocks/>
          </p:cNvSpPr>
          <p:nvPr/>
        </p:nvSpPr>
        <p:spPr>
          <a:xfrm>
            <a:off x="558800" y="1988840"/>
            <a:ext cx="7469584" cy="615206"/>
          </a:xfrm>
          <a:prstGeom prst="rect">
            <a:avLst/>
          </a:prstGeom>
        </p:spPr>
        <p:txBody>
          <a:bodyPr vert="horz" lIns="0" tIns="0" rIns="0" bIns="0" rtlCol="0">
            <a:normAutofit/>
          </a:bodyPr>
          <a:lst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AFDC"/>
              </a:buClr>
            </a:pPr>
            <a:r>
              <a:rPr lang="en-US" sz="1400" dirty="0">
                <a:solidFill>
                  <a:srgbClr val="88959E"/>
                </a:solidFill>
              </a:rPr>
              <a:t>Which of the following groups do or did your parents belong to</a:t>
            </a:r>
            <a:r>
              <a:rPr lang="fr-CA" sz="1400" dirty="0" smtClean="0">
                <a:solidFill>
                  <a:srgbClr val="88959E"/>
                </a:solidFill>
              </a:rPr>
              <a:t>?</a:t>
            </a:r>
          </a:p>
          <a:p>
            <a:pPr>
              <a:spcBef>
                <a:spcPts val="600"/>
              </a:spcBef>
              <a:buClr>
                <a:srgbClr val="00AFDC"/>
              </a:buClr>
            </a:pPr>
            <a:r>
              <a:rPr lang="en-US" sz="1200" i="1" dirty="0">
                <a:solidFill>
                  <a:srgbClr val="88959E"/>
                </a:solidFill>
              </a:rPr>
              <a:t>Please select all that apply</a:t>
            </a:r>
            <a:endParaRPr lang="fr-CA" sz="1200" i="1" dirty="0">
              <a:solidFill>
                <a:srgbClr val="88959E"/>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4263370451"/>
              </p:ext>
            </p:extLst>
          </p:nvPr>
        </p:nvGraphicFramePr>
        <p:xfrm>
          <a:off x="611560" y="2578288"/>
          <a:ext cx="7488832" cy="3855720"/>
        </p:xfrm>
        <a:graphic>
          <a:graphicData uri="http://schemas.openxmlformats.org/drawingml/2006/table">
            <a:tbl>
              <a:tblPr firstRow="1" bandRow="1">
                <a:tableStyleId>{2D5ABB26-0587-4C30-8999-92F81FD0307C}</a:tableStyleId>
              </a:tblPr>
              <a:tblGrid>
                <a:gridCol w="3744416"/>
                <a:gridCol w="3744416"/>
              </a:tblGrid>
              <a:tr h="370840">
                <a:tc>
                  <a:txBody>
                    <a:bodyPr/>
                    <a:lstStyle/>
                    <a:p>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English Canadian / Quebecer</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French Canadian / Quebecer</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British (English, Irish, Scottish, Welsh)</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French</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Native (Aboriginal)</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Italian</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Portuguese</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Greek</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German</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Ukrainian</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Polish</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Dutch</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Spanish</a:t>
                      </a:r>
                    </a:p>
                    <a:p>
                      <a:pPr marL="0" marR="0" indent="0" algn="l" defTabSz="914400" rtl="0" eaLnBrk="1" fontAlgn="auto" latinLnBrk="0" hangingPunct="1">
                        <a:lnSpc>
                          <a:spcPct val="100000"/>
                        </a:lnSpc>
                        <a:spcBef>
                          <a:spcPts val="600"/>
                        </a:spcBef>
                        <a:spcAft>
                          <a:spcPts val="0"/>
                        </a:spcAft>
                        <a:buClrTx/>
                        <a:buSzTx/>
                        <a:buFontTx/>
                        <a:buNone/>
                        <a:tabLst/>
                        <a:defRPr/>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Another group from Western Europe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Another group from Eastern Europe</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Chinese</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Another group from east Asia (Japanese, Korean, Taiwanese)</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From South-East Asia (Vietnamese, Cambodian, Filipino, Malaysian, Indonesian, Thai)</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From South Asia (Indian, Pakistani, Bengali, Sri Lankan)</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From Western Asia (Armenian, Turkish)</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Arab</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From South America / Latin America</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From the Caribbean (Jamaican, Haitian, etc.)</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African</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African American</a:t>
                      </a:r>
                    </a:p>
                    <a:p>
                      <a:pPr>
                        <a:spcBef>
                          <a:spcPts val="600"/>
                        </a:spcBef>
                      </a:pPr>
                      <a:r>
                        <a:rPr lang="en-CA" sz="1200" noProof="0" dirty="0" smtClean="0">
                          <a:solidFill>
                            <a:schemeClr val="tx1">
                              <a:lumMod val="50000"/>
                              <a:lumOff val="50000"/>
                            </a:schemeClr>
                          </a:solidFill>
                          <a:latin typeface="Arial" panose="020B0604020202020204" pitchFamily="34" charset="0"/>
                          <a:cs typeface="Arial" panose="020B0604020202020204" pitchFamily="34" charset="0"/>
                        </a:rPr>
                        <a:t>Other</a:t>
                      </a:r>
                    </a:p>
                    <a:p>
                      <a:endParaRPr lang="en-CA" sz="1200" noProof="0" dirty="0">
                        <a:solidFill>
                          <a:schemeClr val="tx1">
                            <a:lumMod val="50000"/>
                            <a:lumOff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34523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40</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486540083"/>
              </p:ext>
            </p:extLst>
          </p:nvPr>
        </p:nvGraphicFramePr>
        <p:xfrm>
          <a:off x="539549" y="1225719"/>
          <a:ext cx="6397649" cy="3735037"/>
        </p:xfrm>
        <a:graphic>
          <a:graphicData uri="http://schemas.openxmlformats.org/drawingml/2006/table">
            <a:tbl>
              <a:tblPr firstRow="1" bandRow="1">
                <a:tableStyleId>{2D5ABB26-0587-4C30-8999-92F81FD0307C}</a:tableStyleId>
              </a:tblPr>
              <a:tblGrid>
                <a:gridCol w="3193757"/>
                <a:gridCol w="800973"/>
                <a:gridCol w="800973"/>
                <a:gridCol w="800973"/>
                <a:gridCol w="800973"/>
              </a:tblGrid>
              <a:tr h="35583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a:t>
                      </a:r>
                      <a:r>
                        <a:rPr lang="fr-CA" sz="1100" b="1" kern="1200" dirty="0" err="1" smtClean="0">
                          <a:solidFill>
                            <a:schemeClr val="tx1">
                              <a:lumMod val="65000"/>
                              <a:lumOff val="35000"/>
                            </a:schemeClr>
                          </a:solidFill>
                          <a:latin typeface="Arial" panose="020B0604020202020204" pitchFamily="34" charset="0"/>
                          <a:ea typeface="+mn-ea"/>
                          <a:cs typeface="Arial" panose="020B0604020202020204" pitchFamily="34" charset="0"/>
                        </a:rPr>
                        <a:t>origin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35583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fr-CA" sz="800" b="1" i="0" u="none" strike="noStrike" dirty="0" err="1" smtClean="0">
                          <a:solidFill>
                            <a:srgbClr val="595959"/>
                          </a:solidFill>
                          <a:effectLst/>
                          <a:latin typeface="Arial Narrow" panose="020B0606020202030204" pitchFamily="34" charset="0"/>
                        </a:rPr>
                        <a:t>Aboriginals</a:t>
                      </a:r>
                      <a:endParaRPr lang="fr-CA" sz="800" b="1" i="0" u="none" strike="noStrike"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fr-CA" sz="800" b="1" i="0" u="none" strike="noStrike" dirty="0" err="1" smtClean="0">
                          <a:solidFill>
                            <a:srgbClr val="595959"/>
                          </a:solidFill>
                          <a:effectLst/>
                          <a:latin typeface="Arial Narrow" panose="020B0606020202030204" pitchFamily="34" charset="0"/>
                        </a:rPr>
                        <a:t>Other</a:t>
                      </a:r>
                      <a:r>
                        <a:rPr lang="fr-CA" sz="800" b="1" i="0" u="none" strike="noStrike" dirty="0" smtClean="0">
                          <a:solidFill>
                            <a:srgbClr val="595959"/>
                          </a:solidFill>
                          <a:effectLst/>
                          <a:latin typeface="Arial Narrow" panose="020B0606020202030204" pitchFamily="34" charset="0"/>
                        </a:rPr>
                        <a:t> Non-</a:t>
                      </a:r>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1537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linked to my sexual orientation / gender identity</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50</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linked to my appearance</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50</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51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69</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46</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linked to my way of behaving or expressing myself</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45</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48</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41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linked to something else </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32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32</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25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smtClean="0">
                          <a:solidFill>
                            <a:srgbClr val="595959"/>
                          </a:solidFill>
                          <a:effectLst/>
                          <a:latin typeface="Arial Narrow" panose="020B0606020202030204" pitchFamily="34" charset="0"/>
                        </a:rPr>
                        <a:t>No,</a:t>
                      </a:r>
                      <a:r>
                        <a:rPr lang="fr-CA" sz="1100" b="0" i="0" u="none" strike="noStrike" baseline="0" dirty="0" smtClean="0">
                          <a:solidFill>
                            <a:srgbClr val="595959"/>
                          </a:solidFill>
                          <a:effectLst/>
                          <a:latin typeface="Arial Narrow" panose="020B0606020202030204" pitchFamily="34" charset="0"/>
                        </a:rPr>
                        <a:t> Never</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19</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25</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algn="l" fontAlgn="ctr"/>
                      <a:r>
                        <a:rPr lang="fr-CA" sz="1100" b="0" i="0" u="none" strike="noStrike" dirty="0">
                          <a:solidFill>
                            <a:srgbClr val="595959"/>
                          </a:solidFill>
                          <a:effectLst/>
                          <a:latin typeface="Arial Narrow" panose="020B0606020202030204" pitchFamily="34" charset="0"/>
                        </a:rPr>
                        <a:t>Total </a:t>
                      </a:r>
                      <a:r>
                        <a:rPr lang="fr-CA" sz="1100" b="0" i="0" u="none" strike="noStrike" dirty="0" err="1" smtClean="0">
                          <a:solidFill>
                            <a:srgbClr val="595959"/>
                          </a:solidFill>
                          <a:effectLst/>
                          <a:latin typeface="Arial Narrow" panose="020B0606020202030204" pitchFamily="34" charset="0"/>
                        </a:rPr>
                        <a:t>yes</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81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81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75</a:t>
                      </a: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85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815446"/>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14" name="ZoneTexte 13"/>
          <p:cNvSpPr txBox="1"/>
          <p:nvPr>
            <p:custDataLst>
              <p:tags r:id="rId5"/>
            </p:custDataLst>
          </p:nvPr>
        </p:nvSpPr>
        <p:spPr>
          <a:xfrm>
            <a:off x="500202" y="6258388"/>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Q35. </a:t>
            </a:r>
            <a:r>
              <a:rPr lang="en-CA" sz="900" dirty="0">
                <a:solidFill>
                  <a:srgbClr val="595959"/>
                </a:solidFill>
                <a:latin typeface="Arial" panose="020B0604020202020204" pitchFamily="34" charset="0"/>
                <a:cs typeface="Arial" panose="020B0604020202020204" pitchFamily="34" charset="0"/>
              </a:rPr>
              <a:t>Have you ever been a victim of bullying, threats or hurtful or unkind comments?</a:t>
            </a:r>
            <a:endParaRPr lang="fr-CA" sz="900" dirty="0">
              <a:solidFill>
                <a:srgbClr val="595959"/>
              </a:solidFill>
              <a:latin typeface="Arial" panose="020B0604020202020204" pitchFamily="34" charset="0"/>
              <a:cs typeface="Arial" panose="020B0604020202020204" pitchFamily="34" charset="0"/>
            </a:endParaRPr>
          </a:p>
        </p:txBody>
      </p:sp>
      <p:sp>
        <p:nvSpPr>
          <p:cNvPr id="8" name="Titre 4"/>
          <p:cNvSpPr txBox="1">
            <a:spLocks/>
          </p:cNvSpPr>
          <p:nvPr>
            <p:custDataLst>
              <p:tags r:id="rId6"/>
            </p:custDataLst>
          </p:nvPr>
        </p:nvSpPr>
        <p:spPr bwMode="auto">
          <a:xfrm>
            <a:off x="558800" y="116632"/>
            <a:ext cx="5309344" cy="84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en-US" sz="2000" dirty="0">
                <a:solidFill>
                  <a:srgbClr val="9BBB59"/>
                </a:solidFill>
              </a:rPr>
              <a:t>Proportion of respondents who have experienced bullying</a:t>
            </a:r>
            <a:r>
              <a:rPr lang="fr-CA" sz="2000" dirty="0" smtClean="0">
                <a:solidFill>
                  <a:srgbClr val="9BBB59"/>
                </a:solidFill>
              </a:rPr>
              <a:t/>
            </a:r>
            <a:br>
              <a:rPr lang="fr-CA" sz="2000" dirty="0" smtClean="0">
                <a:solidFill>
                  <a:srgbClr val="9BBB59"/>
                </a:solidFill>
              </a:rPr>
            </a:br>
            <a:endParaRPr lang="fr-CA" sz="2000" dirty="0">
              <a:solidFill>
                <a:srgbClr val="00AFDC"/>
              </a:solidFill>
            </a:endParaRPr>
          </a:p>
        </p:txBody>
      </p:sp>
    </p:spTree>
    <p:extLst>
      <p:ext uri="{BB962C8B-B14F-4D97-AF65-F5344CB8AC3E}">
        <p14:creationId xmlns:p14="http://schemas.microsoft.com/office/powerpoint/2010/main" val="10170062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41</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387165306"/>
              </p:ext>
            </p:extLst>
          </p:nvPr>
        </p:nvGraphicFramePr>
        <p:xfrm>
          <a:off x="539552" y="1268763"/>
          <a:ext cx="6390148" cy="4538824"/>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2490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0984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550246">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smtClean="0">
                          <a:solidFill>
                            <a:srgbClr val="595959"/>
                          </a:solidFill>
                          <a:effectLst/>
                          <a:latin typeface="Arial Narrow" panose="020B0606020202030204" pitchFamily="34" charset="0"/>
                        </a:rPr>
                        <a:t>Other</a:t>
                      </a:r>
                      <a:r>
                        <a:rPr lang="fr-CA" sz="800" b="1" i="0" u="none" strike="noStrike" dirty="0" smtClean="0">
                          <a:solidFill>
                            <a:srgbClr val="595959"/>
                          </a:solidFill>
                          <a:effectLst/>
                          <a:latin typeface="Arial Narrow" panose="020B0606020202030204" pitchFamily="34" charset="0"/>
                        </a:rPr>
                        <a:t> Non-</a:t>
                      </a:r>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912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728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668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58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Public places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61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69</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School environment</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64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Within my family</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Work environment</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27</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Within the LGBTQ community</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Among my circle of friends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In health care establishments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Within associations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During administrative processes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en-CA" sz="1100" b="0" i="0" u="none" strike="noStrike" noProof="0" dirty="0" smtClean="0">
                          <a:solidFill>
                            <a:srgbClr val="595959"/>
                          </a:solidFill>
                          <a:effectLst/>
                          <a:latin typeface="Arial Narrow" panose="020B0606020202030204" pitchFamily="34" charset="0"/>
                        </a:rPr>
                        <a:t>Online / on social media</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en-CA" sz="1100" b="0" i="0" u="none" strike="noStrike" dirty="0" smtClean="0">
                          <a:solidFill>
                            <a:srgbClr val="595959"/>
                          </a:solidFill>
                          <a:effectLst/>
                          <a:latin typeface="Arial Narrow" panose="020B0606020202030204" pitchFamily="34" charset="0"/>
                        </a:rPr>
                        <a:t>Other</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800" y="139277"/>
            <a:ext cx="7685608" cy="870927"/>
          </a:xfrm>
        </p:spPr>
        <p:txBody>
          <a:bodyPr>
            <a:noAutofit/>
          </a:bodyPr>
          <a:lstStyle/>
          <a:p>
            <a:r>
              <a:rPr lang="en-CA" sz="2000" dirty="0">
                <a:solidFill>
                  <a:srgbClr val="9BBB59"/>
                </a:solidFill>
              </a:rPr>
              <a:t>Environment where bullying was experienced in connection with </a:t>
            </a:r>
            <a:r>
              <a:rPr lang="en-CA" sz="2000" dirty="0" smtClean="0">
                <a:solidFill>
                  <a:srgbClr val="9BBB59"/>
                </a:solidFill>
              </a:rPr>
              <a:t>sexual </a:t>
            </a:r>
            <a:r>
              <a:rPr lang="en-CA" sz="2000" dirty="0">
                <a:solidFill>
                  <a:srgbClr val="9BBB59"/>
                </a:solidFill>
              </a:rPr>
              <a:t>orientation/gender </a:t>
            </a:r>
            <a:r>
              <a:rPr lang="en-CA" sz="2000" dirty="0" smtClean="0">
                <a:solidFill>
                  <a:srgbClr val="9BBB59"/>
                </a:solidFill>
              </a:rPr>
              <a:t>identity</a:t>
            </a:r>
            <a:r>
              <a:rPr lang="fr-CA" sz="2000" dirty="0" smtClean="0">
                <a:solidFill>
                  <a:srgbClr val="9BBB59"/>
                </a:solidFill>
              </a:rPr>
              <a:t/>
            </a:r>
            <a:br>
              <a:rPr lang="fr-CA" sz="2000" dirty="0" smtClean="0">
                <a:solidFill>
                  <a:srgbClr val="9BBB59"/>
                </a:solidFill>
              </a:rPr>
            </a:br>
            <a:endParaRPr lang="fr-CA" sz="2000" dirty="0"/>
          </a:p>
        </p:txBody>
      </p:sp>
      <p:sp>
        <p:nvSpPr>
          <p:cNvPr id="8" name="ZoneTexte 7"/>
          <p:cNvSpPr txBox="1"/>
          <p:nvPr>
            <p:custDataLst>
              <p:tags r:id="rId5"/>
            </p:custDataLst>
          </p:nvPr>
        </p:nvSpPr>
        <p:spPr>
          <a:xfrm>
            <a:off x="500202" y="6153613"/>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Q36. </a:t>
            </a:r>
            <a:r>
              <a:rPr lang="en-CA" sz="900" dirty="0">
                <a:solidFill>
                  <a:srgbClr val="595959"/>
                </a:solidFill>
                <a:latin typeface="Arial" panose="020B0604020202020204" pitchFamily="34" charset="0"/>
                <a:cs typeface="Arial" panose="020B0604020202020204" pitchFamily="34" charset="0"/>
              </a:rPr>
              <a:t>In what types of environments did you find yourself being a victim of bullying, threats or hurtful or unkind comments?</a:t>
            </a:r>
            <a:endParaRPr lang="fr-CA" sz="900" dirty="0">
              <a:solidFill>
                <a:srgbClr val="595959"/>
              </a:solidFill>
              <a:latin typeface="Arial" panose="020B0604020202020204" pitchFamily="34" charset="0"/>
              <a:cs typeface="Arial" panose="020B0604020202020204" pitchFamily="34" charset="0"/>
            </a:endParaRPr>
          </a:p>
        </p:txBody>
      </p:sp>
      <p:sp>
        <p:nvSpPr>
          <p:cNvPr id="10" name="Rectangle 9"/>
          <p:cNvSpPr/>
          <p:nvPr>
            <p:custDataLst>
              <p:tags r:id="rId6"/>
            </p:custDataLst>
          </p:nvPr>
        </p:nvSpPr>
        <p:spPr>
          <a:xfrm>
            <a:off x="510159" y="808248"/>
            <a:ext cx="3679212"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Respondents under 55 years old </a:t>
            </a:r>
            <a:r>
              <a:rPr lang="fr-CA" sz="900" dirty="0" err="1" smtClean="0">
                <a:solidFill>
                  <a:srgbClr val="9BBB59"/>
                </a:solidFill>
                <a:latin typeface="Arial" panose="020B0604020202020204" pitchFamily="34" charset="0"/>
                <a:cs typeface="Arial" panose="020B0604020202020204" pitchFamily="34" charset="0"/>
              </a:rPr>
              <a:t>who</a:t>
            </a:r>
            <a:r>
              <a:rPr lang="fr-CA" sz="900" dirty="0" smtClean="0">
                <a:solidFill>
                  <a:srgbClr val="9BBB59"/>
                </a:solidFill>
                <a:latin typeface="Arial" panose="020B0604020202020204" pitchFamily="34" charset="0"/>
                <a:cs typeface="Arial" panose="020B0604020202020204" pitchFamily="34" charset="0"/>
              </a:rPr>
              <a:t> </a:t>
            </a:r>
            <a:r>
              <a:rPr lang="fr-CA" sz="900" dirty="0" err="1" smtClean="0">
                <a:solidFill>
                  <a:srgbClr val="9BBB59"/>
                </a:solidFill>
                <a:latin typeface="Arial" panose="020B0604020202020204" pitchFamily="34" charset="0"/>
                <a:cs typeface="Arial" panose="020B0604020202020204" pitchFamily="34" charset="0"/>
              </a:rPr>
              <a:t>were</a:t>
            </a:r>
            <a:r>
              <a:rPr lang="fr-CA" sz="900" dirty="0" smtClean="0">
                <a:solidFill>
                  <a:srgbClr val="9BBB59"/>
                </a:solidFill>
                <a:latin typeface="Arial" panose="020B0604020202020204" pitchFamily="34" charset="0"/>
                <a:cs typeface="Arial" panose="020B0604020202020204" pitchFamily="34" charset="0"/>
              </a:rPr>
              <a:t> a </a:t>
            </a:r>
            <a:r>
              <a:rPr lang="fr-CA" sz="900" dirty="0" err="1" smtClean="0">
                <a:solidFill>
                  <a:srgbClr val="9BBB59"/>
                </a:solidFill>
                <a:latin typeface="Arial" panose="020B0604020202020204" pitchFamily="34" charset="0"/>
                <a:cs typeface="Arial" panose="020B0604020202020204" pitchFamily="34" charset="0"/>
              </a:rPr>
              <a:t>victim</a:t>
            </a:r>
            <a:r>
              <a:rPr lang="fr-CA" sz="900" dirty="0" smtClean="0">
                <a:solidFill>
                  <a:srgbClr val="9BBB59"/>
                </a:solidFill>
                <a:latin typeface="Arial" panose="020B0604020202020204" pitchFamily="34" charset="0"/>
                <a:cs typeface="Arial" panose="020B0604020202020204" pitchFamily="34" charset="0"/>
              </a:rPr>
              <a:t> of </a:t>
            </a:r>
            <a:r>
              <a:rPr lang="fr-CA" sz="900" dirty="0" err="1" smtClean="0">
                <a:solidFill>
                  <a:srgbClr val="9BBB59"/>
                </a:solidFill>
                <a:latin typeface="Arial" panose="020B0604020202020204" pitchFamily="34" charset="0"/>
                <a:cs typeface="Arial" panose="020B0604020202020204" pitchFamily="34" charset="0"/>
              </a:rPr>
              <a:t>bullying</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7670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42</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805464490"/>
              </p:ext>
            </p:extLst>
          </p:nvPr>
        </p:nvGraphicFramePr>
        <p:xfrm>
          <a:off x="539552" y="1268763"/>
          <a:ext cx="6390148" cy="4538824"/>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2490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0984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550246">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912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1240</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85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188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School environment</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Public places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43</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57</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47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Within my family</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29</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43</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Work environment</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Among my circle of friends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23</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Within the LGBTQ community</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18</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00B0F0"/>
                          </a:solidFill>
                          <a:effectLst/>
                          <a:latin typeface="Arial Narrow" panose="020B0606020202030204" pitchFamily="34" charset="0"/>
                        </a:rPr>
                        <a:t>30</a:t>
                      </a:r>
                      <a:endParaRPr lang="en-CA" sz="1200" b="0"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In health care establishments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200" b="0" i="0" u="none" strike="noStrike" kern="1200" noProof="0" dirty="0" smtClean="0">
                          <a:solidFill>
                            <a:srgbClr val="595959"/>
                          </a:solidFill>
                          <a:effectLst/>
                          <a:latin typeface="Arial Narrow" panose="020B0606020202030204" pitchFamily="34" charset="0"/>
                          <a:ea typeface="+mn-ea"/>
                          <a:cs typeface="+mn-cs"/>
                        </a:rPr>
                        <a:t>12</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Within associations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marL="0" algn="l" defTabSz="914400" rtl="0" eaLnBrk="1" fontAlgn="ctr" latinLnBrk="0" hangingPunct="1"/>
                      <a:r>
                        <a:rPr lang="en-CA" sz="1100" b="0" i="0" u="none" strike="noStrike" kern="1200" noProof="0" dirty="0" smtClean="0">
                          <a:solidFill>
                            <a:srgbClr val="595959"/>
                          </a:solidFill>
                          <a:effectLst/>
                          <a:latin typeface="Arial Narrow" panose="020B0606020202030204" pitchFamily="34" charset="0"/>
                          <a:ea typeface="+mn-ea"/>
                          <a:cs typeface="+mn-cs"/>
                        </a:rPr>
                        <a:t>During administrative processes</a:t>
                      </a:r>
                      <a:endParaRPr lang="en-CA" sz="11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0</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en-CA" sz="1100" b="0" i="0" u="none" strike="noStrike" noProof="0" dirty="0" smtClean="0">
                          <a:solidFill>
                            <a:srgbClr val="595959"/>
                          </a:solidFill>
                          <a:effectLst/>
                          <a:latin typeface="Arial Narrow" panose="020B0606020202030204" pitchFamily="34" charset="0"/>
                        </a:rPr>
                        <a:t>Online / on social</a:t>
                      </a:r>
                      <a:r>
                        <a:rPr lang="en-CA" sz="1100" b="0" i="0" u="none" strike="noStrike" baseline="0" noProof="0" dirty="0" smtClean="0">
                          <a:solidFill>
                            <a:srgbClr val="595959"/>
                          </a:solidFill>
                          <a:effectLst/>
                          <a:latin typeface="Arial Narrow" panose="020B0606020202030204" pitchFamily="34" charset="0"/>
                        </a:rPr>
                        <a:t> media</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11129">
                <a:tc>
                  <a:txBody>
                    <a:bodyPr/>
                    <a:lstStyle/>
                    <a:p>
                      <a:pPr algn="l" fontAlgn="ctr"/>
                      <a:r>
                        <a:rPr lang="en-CA" sz="1100" b="0" i="0" u="none" strike="noStrike" noProof="0" dirty="0" smtClean="0">
                          <a:solidFill>
                            <a:srgbClr val="595959"/>
                          </a:solidFill>
                          <a:effectLst/>
                          <a:latin typeface="Arial Narrow" panose="020B0606020202030204" pitchFamily="34" charset="0"/>
                        </a:rPr>
                        <a:t>Other</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801" y="112224"/>
            <a:ext cx="7469584" cy="870927"/>
          </a:xfrm>
        </p:spPr>
        <p:txBody>
          <a:bodyPr>
            <a:noAutofit/>
          </a:bodyPr>
          <a:lstStyle/>
          <a:p>
            <a:r>
              <a:rPr lang="en-CA" sz="2000" dirty="0">
                <a:solidFill>
                  <a:srgbClr val="9BBB59"/>
                </a:solidFill>
              </a:rPr>
              <a:t>Environment where bullying was experienced for a reason other than sexual orientation or gender </a:t>
            </a:r>
            <a:r>
              <a:rPr lang="en-CA" sz="2000" dirty="0" smtClean="0">
                <a:solidFill>
                  <a:srgbClr val="9BBB59"/>
                </a:solidFill>
              </a:rPr>
              <a:t>identity</a:t>
            </a:r>
            <a:r>
              <a:rPr lang="fr-CA" sz="2000" dirty="0" smtClean="0">
                <a:solidFill>
                  <a:srgbClr val="9BBB59"/>
                </a:solidFill>
              </a:rPr>
              <a:t/>
            </a:r>
            <a:br>
              <a:rPr lang="fr-CA" sz="2000" dirty="0" smtClean="0">
                <a:solidFill>
                  <a:srgbClr val="9BBB59"/>
                </a:solidFill>
              </a:rPr>
            </a:br>
            <a:endParaRPr lang="fr-CA" sz="2000" dirty="0"/>
          </a:p>
        </p:txBody>
      </p:sp>
      <p:sp>
        <p:nvSpPr>
          <p:cNvPr id="11" name="Rectangle 10"/>
          <p:cNvSpPr/>
          <p:nvPr>
            <p:custDataLst>
              <p:tags r:id="rId5"/>
            </p:custDataLst>
          </p:nvPr>
        </p:nvSpPr>
        <p:spPr>
          <a:xfrm>
            <a:off x="510158" y="808248"/>
            <a:ext cx="4781922" cy="230832"/>
          </a:xfrm>
          <a:prstGeom prst="rect">
            <a:avLst/>
          </a:prstGeom>
        </p:spPr>
        <p:txBody>
          <a:bodyPr wrap="square">
            <a:spAutoFit/>
          </a:bodyPr>
          <a:lstStyle/>
          <a:p>
            <a:r>
              <a:rPr lang="en-CA" sz="900" dirty="0" smtClean="0">
                <a:solidFill>
                  <a:srgbClr val="9BBB59"/>
                </a:solidFill>
                <a:latin typeface="Arial" panose="020B0604020202020204" pitchFamily="34" charset="0"/>
                <a:cs typeface="Arial" panose="020B0604020202020204" pitchFamily="34" charset="0"/>
              </a:rPr>
              <a:t>Base: Respondents under 55 years old who were a victim of bullying</a:t>
            </a:r>
            <a:endParaRPr lang="en-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6"/>
            </p:custDataLst>
          </p:nvPr>
        </p:nvSpPr>
        <p:spPr>
          <a:xfrm>
            <a:off x="500202" y="6153613"/>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Q37. </a:t>
            </a:r>
            <a:r>
              <a:rPr lang="en-CA" sz="900" dirty="0">
                <a:solidFill>
                  <a:srgbClr val="595959"/>
                </a:solidFill>
                <a:latin typeface="Arial" panose="020B0604020202020204" pitchFamily="34" charset="0"/>
                <a:cs typeface="Arial" panose="020B0604020202020204" pitchFamily="34" charset="0"/>
              </a:rPr>
              <a:t>In what types of environments did you find yourself being a victim of bullying, threats or hurtful or unkind comments linked to other things than your sexual orientation / gender identity?</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2381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en-CA" sz="2800" i="1" dirty="0" smtClean="0"/>
              <a:t>Feeling of belonging and perceptions of the LGBT environment</a:t>
            </a:r>
            <a:endParaRPr lang="en-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smtClean="0"/>
              <a:t>REPORT PREPARED FOR FONDATION JASMIN ROY</a:t>
            </a:r>
            <a:endParaRPr lang="fr-CA" i="1" dirty="0"/>
          </a:p>
          <a:p>
            <a:endParaRPr lang="en-CA" dirty="0"/>
          </a:p>
        </p:txBody>
      </p:sp>
    </p:spTree>
    <p:extLst>
      <p:ext uri="{BB962C8B-B14F-4D97-AF65-F5344CB8AC3E}">
        <p14:creationId xmlns:p14="http://schemas.microsoft.com/office/powerpoint/2010/main" val="1641946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44</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438971330"/>
              </p:ext>
            </p:extLst>
          </p:nvPr>
        </p:nvGraphicFramePr>
        <p:xfrm>
          <a:off x="539552" y="1213531"/>
          <a:ext cx="6211803" cy="3190532"/>
        </p:xfrm>
        <a:graphic>
          <a:graphicData uri="http://schemas.openxmlformats.org/drawingml/2006/table">
            <a:tbl>
              <a:tblPr firstRow="1" bandRow="1">
                <a:tableStyleId>{2D5ABB26-0587-4C30-8999-92F81FD0307C}</a:tableStyleId>
              </a:tblPr>
              <a:tblGrid>
                <a:gridCol w="2559123"/>
                <a:gridCol w="981051"/>
                <a:gridCol w="890543"/>
                <a:gridCol w="890543"/>
                <a:gridCol w="890543"/>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407999">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60000">
                <a:tc>
                  <a:txBody>
                    <a:bodyPr/>
                    <a:lstStyle/>
                    <a:p>
                      <a:pPr marL="361950" indent="0" algn="l" fontAlgn="ctr"/>
                      <a:r>
                        <a:rPr lang="en-CA" sz="1100" b="0" i="0" u="none" strike="noStrike" kern="1200" baseline="0" noProof="0" dirty="0" smtClean="0">
                          <a:solidFill>
                            <a:srgbClr val="595959"/>
                          </a:solidFill>
                          <a:effectLst/>
                          <a:latin typeface="Arial Narrow" panose="020B0606020202030204" pitchFamily="34" charset="0"/>
                          <a:ea typeface="+mn-ea"/>
                          <a:cs typeface="+mn-cs"/>
                        </a:rPr>
                        <a:t>Yes, a lot</a:t>
                      </a:r>
                      <a:endParaRPr lang="en-CA" sz="1100" b="0" i="0" u="none" strike="noStrike" kern="1200" baseline="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25</a:t>
                      </a:r>
                      <a:endParaRPr lang="en-CA" sz="1100" b="0" i="0" u="none" strike="noStrike" noProof="0"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noProof="0" dirty="0" smtClean="0">
                          <a:solidFill>
                            <a:srgbClr val="595959"/>
                          </a:solidFill>
                          <a:effectLst/>
                          <a:latin typeface="Arial"/>
                        </a:rPr>
                        <a:t>25</a:t>
                      </a:r>
                      <a:endParaRPr lang="en-CA" sz="1100" b="0" i="0" u="none" strike="noStrike" noProof="0"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595959"/>
                          </a:solidFill>
                          <a:effectLst/>
                          <a:latin typeface="Arial"/>
                        </a:rPr>
                        <a:t>22</a:t>
                      </a:r>
                      <a:endParaRPr lang="en-CA" sz="1100" b="0" i="0" u="none" strike="noStrike" noProof="0"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595959"/>
                          </a:solidFill>
                          <a:effectLst/>
                          <a:latin typeface="Arial"/>
                        </a:rPr>
                        <a:t>24</a:t>
                      </a:r>
                      <a:endParaRPr lang="en-CA" sz="1100" b="0" i="0" u="none" strike="noStrike" noProof="0"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en-CA" sz="1100" b="0" i="0" u="none" strike="noStrike" kern="1200" baseline="0" noProof="0" dirty="0" smtClean="0">
                          <a:solidFill>
                            <a:srgbClr val="595959"/>
                          </a:solidFill>
                          <a:effectLst/>
                          <a:latin typeface="Arial Narrow" panose="020B0606020202030204" pitchFamily="34" charset="0"/>
                          <a:ea typeface="+mn-ea"/>
                          <a:cs typeface="+mn-cs"/>
                        </a:rPr>
                        <a:t>Yes, a little</a:t>
                      </a:r>
                      <a:endParaRPr lang="en-CA" sz="1100" b="0" i="0" u="none" strike="noStrike" kern="1200" baseline="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44</a:t>
                      </a:r>
                      <a:endParaRPr lang="en-CA" sz="1100" b="0" i="0" u="none" strike="noStrike" noProof="0"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43</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1" i="0" u="none" strike="noStrike" noProof="0" dirty="0" smtClean="0">
                          <a:solidFill>
                            <a:srgbClr val="00B0F0"/>
                          </a:solidFill>
                          <a:effectLst/>
                          <a:latin typeface="Arial"/>
                        </a:rPr>
                        <a:t>61</a:t>
                      </a:r>
                      <a:endParaRPr lang="en-CA" sz="1100" b="1" i="0" u="none" strike="noStrike" noProof="0"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42</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en-CA" sz="1100" b="0" i="0" u="none" strike="noStrike" kern="1200" baseline="0" noProof="0" dirty="0" smtClean="0">
                          <a:solidFill>
                            <a:srgbClr val="595959"/>
                          </a:solidFill>
                          <a:effectLst/>
                          <a:latin typeface="Arial Narrow" panose="020B0606020202030204" pitchFamily="34" charset="0"/>
                          <a:ea typeface="+mn-ea"/>
                          <a:cs typeface="+mn-cs"/>
                        </a:rPr>
                        <a:t>No, not really</a:t>
                      </a:r>
                      <a:endParaRPr lang="en-CA" sz="1100" b="0" i="0" u="none" strike="noStrike" kern="1200" baseline="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25</a:t>
                      </a:r>
                      <a:endParaRPr lang="en-CA" sz="1100" b="0" i="0" u="none" strike="noStrike" noProof="0"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noProof="0" dirty="0" smtClean="0">
                          <a:solidFill>
                            <a:srgbClr val="00B0F0"/>
                          </a:solidFill>
                          <a:effectLst/>
                          <a:latin typeface="Arial"/>
                          <a:ea typeface="+mn-ea"/>
                          <a:cs typeface="+mn-cs"/>
                        </a:rPr>
                        <a:t>26</a:t>
                      </a:r>
                      <a:endParaRPr lang="en-CA" sz="1100" b="0" i="0" u="none" strike="noStrike" kern="1200" noProof="0" dirty="0">
                        <a:solidFill>
                          <a:srgbClr val="00B0F0"/>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E31836"/>
                          </a:solidFill>
                          <a:effectLst/>
                          <a:latin typeface="Arial"/>
                        </a:rPr>
                        <a:t>15</a:t>
                      </a:r>
                      <a:endParaRPr lang="en-CA" sz="1100" b="0" i="0" u="none" strike="noStrike" noProof="0"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00B0F0"/>
                          </a:solidFill>
                          <a:effectLst/>
                          <a:latin typeface="Arial"/>
                          <a:ea typeface="+mn-ea"/>
                          <a:cs typeface="+mn-cs"/>
                        </a:rPr>
                        <a:t>23</a:t>
                      </a:r>
                      <a:endParaRPr lang="en-CA" sz="1100" b="0" i="0" u="none" strike="noStrike" kern="1200" noProof="0" dirty="0">
                        <a:solidFill>
                          <a:srgbClr val="00B0F0"/>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en-CA" sz="1100" b="0" i="0" u="none" strike="noStrike" kern="1200" baseline="0" noProof="0" dirty="0" smtClean="0">
                          <a:solidFill>
                            <a:srgbClr val="595959"/>
                          </a:solidFill>
                          <a:effectLst/>
                          <a:latin typeface="Arial Narrow" panose="020B0606020202030204" pitchFamily="34" charset="0"/>
                          <a:ea typeface="+mn-ea"/>
                          <a:cs typeface="+mn-cs"/>
                        </a:rPr>
                        <a:t>No, not at all</a:t>
                      </a:r>
                      <a:endParaRPr lang="en-CA" sz="1100" b="0" i="0" u="none" strike="noStrike" kern="1200" baseline="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6</a:t>
                      </a:r>
                      <a:endParaRPr lang="en-CA" sz="1100" b="0" i="0" u="none" strike="noStrike" noProof="0"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6</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3</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0" i="0" u="none" strike="noStrike" noProof="0" dirty="0" smtClean="0">
                          <a:solidFill>
                            <a:srgbClr val="00B0F0"/>
                          </a:solidFill>
                          <a:effectLst/>
                          <a:latin typeface="Arial"/>
                        </a:rPr>
                        <a:t>10</a:t>
                      </a:r>
                      <a:endParaRPr lang="en-CA" sz="1100" b="0" i="0" u="none" strike="noStrike" noProof="0"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595959"/>
                          </a:solidFill>
                          <a:effectLst/>
                          <a:latin typeface="Arial Narrow" panose="020B0606020202030204" pitchFamily="34" charset="0"/>
                        </a:rPr>
                        <a:t>Total</a:t>
                      </a:r>
                      <a:r>
                        <a:rPr lang="en-CA" sz="1100" b="0" i="0" u="none" strike="noStrike" baseline="0" noProof="0" dirty="0" smtClean="0">
                          <a:solidFill>
                            <a:srgbClr val="595959"/>
                          </a:solidFill>
                          <a:effectLst/>
                          <a:latin typeface="Arial Narrow" panose="020B0606020202030204" pitchFamily="34" charset="0"/>
                        </a:rPr>
                        <a:t> a lot + a little</a:t>
                      </a:r>
                      <a:endParaRPr lang="en-CA" sz="1100" b="0" i="0" u="none" strike="noStrike" noProof="0" dirty="0" smtClean="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68</a:t>
                      </a:r>
                      <a:endParaRPr lang="en-CA" sz="1100" b="0" i="0" u="none" strike="noStrike" noProof="0"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68</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100" b="1" i="0" u="none" strike="noStrike" noProof="0" dirty="0" smtClean="0">
                          <a:solidFill>
                            <a:srgbClr val="00B0F0"/>
                          </a:solidFill>
                          <a:effectLst/>
                          <a:latin typeface="Arial"/>
                        </a:rPr>
                        <a:t>82</a:t>
                      </a:r>
                      <a:endParaRPr lang="en-CA" sz="1100" b="1" i="0" u="none" strike="noStrike" noProof="0"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67</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algn="l" fontAlgn="ct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ZoneTexte 6"/>
          <p:cNvSpPr txBox="1"/>
          <p:nvPr>
            <p:custDataLst>
              <p:tags r:id="rId4"/>
            </p:custDataLst>
          </p:nvPr>
        </p:nvSpPr>
        <p:spPr>
          <a:xfrm>
            <a:off x="500202" y="6251980"/>
            <a:ext cx="7818207" cy="230832"/>
          </a:xfrm>
          <a:prstGeom prst="rect">
            <a:avLst/>
          </a:prstGeom>
          <a:noFill/>
        </p:spPr>
        <p:txBody>
          <a:bodyPr wrap="square" rtlCol="0">
            <a:spAutoFit/>
          </a:bodyPr>
          <a:lstStyle/>
          <a:p>
            <a:r>
              <a:rPr lang="fr-CA" sz="900" dirty="0">
                <a:solidFill>
                  <a:srgbClr val="595959"/>
                </a:solidFill>
                <a:latin typeface="Arial" panose="020B0604020202020204" pitchFamily="34" charset="0"/>
                <a:cs typeface="Arial" panose="020B0604020202020204" pitchFamily="34" charset="0"/>
              </a:rPr>
              <a:t>Q72. </a:t>
            </a:r>
            <a:r>
              <a:rPr lang="en-CA" sz="900" dirty="0">
                <a:solidFill>
                  <a:srgbClr val="595959"/>
                </a:solidFill>
                <a:latin typeface="Arial" panose="020B0604020202020204" pitchFamily="34" charset="0"/>
                <a:cs typeface="Arial" panose="020B0604020202020204" pitchFamily="34" charset="0"/>
              </a:rPr>
              <a:t>Do you feel you belong to the LGBTQ community? </a:t>
            </a:r>
            <a:endParaRPr lang="fr-CA" sz="900" dirty="0">
              <a:solidFill>
                <a:srgbClr val="595959"/>
              </a:solidFill>
              <a:latin typeface="Arial" panose="020B0604020202020204" pitchFamily="34" charset="0"/>
              <a:cs typeface="Arial" panose="020B0604020202020204" pitchFamily="34" charset="0"/>
            </a:endParaRPr>
          </a:p>
        </p:txBody>
      </p:sp>
      <p:sp>
        <p:nvSpPr>
          <p:cNvPr id="9" name="Rectangle 8"/>
          <p:cNvSpPr/>
          <p:nvPr>
            <p:custDataLst>
              <p:tags r:id="rId5"/>
            </p:custDataLst>
          </p:nvPr>
        </p:nvSpPr>
        <p:spPr>
          <a:xfrm>
            <a:off x="510159" y="817869"/>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6"/>
            </p:custDataLst>
          </p:nvPr>
        </p:nvSpPr>
        <p:spPr>
          <a:xfrm>
            <a:off x="558800" y="97789"/>
            <a:ext cx="6821512" cy="631545"/>
          </a:xfrm>
        </p:spPr>
        <p:txBody>
          <a:bodyPr>
            <a:noAutofit/>
          </a:bodyPr>
          <a:lstStyle/>
          <a:p>
            <a:r>
              <a:rPr lang="en-CA" sz="2000" dirty="0">
                <a:solidFill>
                  <a:srgbClr val="9BBB59"/>
                </a:solidFill>
              </a:rPr>
              <a:t>Feeling of belonging to the LGBT movement</a:t>
            </a:r>
            <a:endParaRPr lang="fr-CA" sz="2000" dirty="0">
              <a:solidFill>
                <a:srgbClr val="9BBB59"/>
              </a:solidFill>
            </a:endParaRPr>
          </a:p>
        </p:txBody>
      </p:sp>
    </p:spTree>
    <p:extLst>
      <p:ext uri="{BB962C8B-B14F-4D97-AF65-F5344CB8AC3E}">
        <p14:creationId xmlns:p14="http://schemas.microsoft.com/office/powerpoint/2010/main" val="31870114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859311758"/>
              </p:ext>
            </p:extLst>
          </p:nvPr>
        </p:nvGraphicFramePr>
        <p:xfrm>
          <a:off x="539552" y="1213531"/>
          <a:ext cx="6211803" cy="2470532"/>
        </p:xfrm>
        <a:graphic>
          <a:graphicData uri="http://schemas.openxmlformats.org/drawingml/2006/table">
            <a:tbl>
              <a:tblPr firstRow="1" bandRow="1">
                <a:tableStyleId>{2D5ABB26-0587-4C30-8999-92F81FD0307C}</a:tableStyleId>
              </a:tblPr>
              <a:tblGrid>
                <a:gridCol w="2559123"/>
                <a:gridCol w="981051"/>
                <a:gridCol w="890543"/>
                <a:gridCol w="890543"/>
                <a:gridCol w="890543"/>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407999">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60000">
                <a:tc>
                  <a:txBody>
                    <a:bodyPr/>
                    <a:lstStyle/>
                    <a:p>
                      <a:pPr algn="l" fontAlgn="ctr"/>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The values and needs of LGBTQ individuals</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0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Very</a:t>
                      </a:r>
                      <a:r>
                        <a:rPr lang="en-CA" sz="1100" b="0" i="0" u="none" strike="noStrike" baseline="0" noProof="0" dirty="0" smtClean="0">
                          <a:solidFill>
                            <a:srgbClr val="595959"/>
                          </a:solidFill>
                          <a:effectLst/>
                          <a:latin typeface="Arial Narrow" panose="020B0606020202030204" pitchFamily="34" charset="0"/>
                        </a:rPr>
                        <a:t> well</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22</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33</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E31836"/>
                          </a:solidFill>
                          <a:effectLst/>
                          <a:latin typeface="Arial"/>
                          <a:ea typeface="+mn-ea"/>
                          <a:cs typeface="+mn-cs"/>
                        </a:rPr>
                        <a:t>18</a:t>
                      </a:r>
                      <a:endParaRPr lang="en-CA" sz="1100" b="0" i="0" u="none" strike="noStrike" kern="1200" noProof="0" dirty="0">
                        <a:solidFill>
                          <a:srgbClr val="E31836"/>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Rather</a:t>
                      </a:r>
                      <a:r>
                        <a:rPr lang="en-CA" sz="1100" b="0" i="0" u="none" strike="noStrike" baseline="0" noProof="0" dirty="0" smtClean="0">
                          <a:solidFill>
                            <a:srgbClr val="595959"/>
                          </a:solidFill>
                          <a:effectLst/>
                          <a:latin typeface="Arial Narrow" panose="020B0606020202030204" pitchFamily="34" charset="0"/>
                        </a:rPr>
                        <a:t> well</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60</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38</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00B0F0"/>
                          </a:solidFill>
                          <a:effectLst/>
                          <a:latin typeface="Arial"/>
                          <a:ea typeface="+mn-ea"/>
                          <a:cs typeface="+mn-cs"/>
                        </a:rPr>
                        <a:t>59</a:t>
                      </a:r>
                      <a:endParaRPr lang="en-CA" sz="1100" b="0" i="0" u="none" strike="noStrike" kern="1200" noProof="0" dirty="0">
                        <a:solidFill>
                          <a:srgbClr val="00B0F0"/>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60000">
                <a:tc>
                  <a:txBody>
                    <a:bodyPr/>
                    <a:lstStyle/>
                    <a:p>
                      <a:pPr marL="36195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595959"/>
                          </a:solidFill>
                          <a:effectLst/>
                          <a:latin typeface="Arial Narrow" panose="020B0606020202030204" pitchFamily="34" charset="0"/>
                        </a:rPr>
                        <a:t>Very and rather well</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82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82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71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100" b="0" i="0" u="none" strike="noStrike" kern="1200" noProof="0" dirty="0" smtClean="0">
                          <a:solidFill>
                            <a:srgbClr val="00B0F0"/>
                          </a:solidFill>
                          <a:effectLst/>
                          <a:latin typeface="Arial"/>
                          <a:ea typeface="+mn-ea"/>
                          <a:cs typeface="+mn-cs"/>
                        </a:rPr>
                        <a:t>77</a:t>
                      </a:r>
                      <a:endParaRPr lang="en-CA" sz="1100" b="0" i="0" u="none" strike="noStrike" kern="1200" noProof="0" dirty="0">
                        <a:solidFill>
                          <a:srgbClr val="00B0F0"/>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7" name="ZoneTexte 6"/>
          <p:cNvSpPr txBox="1"/>
          <p:nvPr>
            <p:custDataLst>
              <p:tags r:id="rId4"/>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Q70. </a:t>
            </a:r>
            <a:r>
              <a:rPr lang="en-CA" sz="900" dirty="0">
                <a:solidFill>
                  <a:srgbClr val="595959"/>
                </a:solidFill>
                <a:latin typeface="Arial" panose="020B0604020202020204" pitchFamily="34" charset="0"/>
                <a:cs typeface="Arial" panose="020B0604020202020204" pitchFamily="34" charset="0"/>
              </a:rPr>
              <a:t>To what extent would you say current LGBTQ movements and groups represent … </a:t>
            </a:r>
            <a:endParaRPr lang="fr-CA" sz="900" dirty="0">
              <a:solidFill>
                <a:srgbClr val="595959"/>
              </a:solidFill>
              <a:latin typeface="Arial" panose="020B0604020202020204" pitchFamily="34" charset="0"/>
              <a:cs typeface="Arial" panose="020B0604020202020204" pitchFamily="34" charset="0"/>
            </a:endParaRPr>
          </a:p>
        </p:txBody>
      </p:sp>
      <p:sp>
        <p:nvSpPr>
          <p:cNvPr id="9" name="Rectangle 8"/>
          <p:cNvSpPr/>
          <p:nvPr>
            <p:custDataLst>
              <p:tags r:id="rId5"/>
            </p:custDataLst>
          </p:nvPr>
        </p:nvSpPr>
        <p:spPr>
          <a:xfrm>
            <a:off x="510159" y="817869"/>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6"/>
            </p:custDataLst>
          </p:nvPr>
        </p:nvSpPr>
        <p:spPr>
          <a:xfrm>
            <a:off x="558800" y="97789"/>
            <a:ext cx="5093320" cy="631545"/>
          </a:xfrm>
        </p:spPr>
        <p:txBody>
          <a:bodyPr>
            <a:noAutofit/>
          </a:bodyPr>
          <a:lstStyle/>
          <a:p>
            <a:r>
              <a:rPr lang="en-CA" sz="2000" dirty="0">
                <a:solidFill>
                  <a:srgbClr val="9BBB59"/>
                </a:solidFill>
              </a:rPr>
              <a:t>Ability of LGBT movements to represent the values of all members</a:t>
            </a:r>
            <a:endParaRPr lang="fr-CA" sz="2000" dirty="0">
              <a:solidFill>
                <a:srgbClr val="9BBB59"/>
              </a:solidFill>
            </a:endParaRPr>
          </a:p>
        </p:txBody>
      </p:sp>
    </p:spTree>
    <p:extLst>
      <p:ext uri="{BB962C8B-B14F-4D97-AF65-F5344CB8AC3E}">
        <p14:creationId xmlns:p14="http://schemas.microsoft.com/office/powerpoint/2010/main" val="283777337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6" name="Espace réservé du contenu 1"/>
          <p:cNvSpPr>
            <a:spLocks noGrp="1"/>
          </p:cNvSpPr>
          <p:nvPr>
            <p:ph idx="1"/>
            <p:custDataLst>
              <p:tags r:id="rId1"/>
            </p:custDataLst>
          </p:nvPr>
        </p:nvSpPr>
        <p:spPr>
          <a:xfrm>
            <a:off x="558801" y="1699260"/>
            <a:ext cx="5309343" cy="2594674"/>
          </a:xfrm>
        </p:spPr>
        <p:txBody>
          <a:bodyPr>
            <a:normAutofit/>
          </a:bodyPr>
          <a:lstStyle/>
          <a:p>
            <a:r>
              <a:rPr lang="en-US" sz="2800" i="1" dirty="0"/>
              <a:t>Impact of sexual orientation </a:t>
            </a:r>
            <a:r>
              <a:rPr lang="en-US" sz="2800" i="1" dirty="0" smtClean="0"/>
              <a:t>/ </a:t>
            </a:r>
            <a:r>
              <a:rPr lang="en-US" sz="2800" i="1" dirty="0"/>
              <a:t>gender identity on personal wellbeing </a:t>
            </a:r>
            <a:endParaRPr lang="fr-CA" sz="2800" i="1" dirty="0"/>
          </a:p>
        </p:txBody>
      </p:sp>
      <p:sp>
        <p:nvSpPr>
          <p:cNvPr id="9" name="Espace réservé du texte 2"/>
          <p:cNvSpPr>
            <a:spLocks noGrp="1"/>
          </p:cNvSpPr>
          <p:nvPr>
            <p:ph type="body" sz="quarter" idx="10"/>
            <p:custDataLst>
              <p:tags r:id="rId2"/>
            </p:custDataLst>
          </p:nvPr>
        </p:nvSpPr>
        <p:spPr>
          <a:xfrm>
            <a:off x="558800" y="4522534"/>
            <a:ext cx="5311775" cy="347663"/>
          </a:xfrm>
        </p:spPr>
        <p:txBody>
          <a:bodyPr/>
          <a:lstStyle/>
          <a:p>
            <a:r>
              <a:rPr lang="fr-CA" i="1" dirty="0" smtClean="0"/>
              <a:t>REPORT PREPARED FOR FONDATION JASMIN ROY</a:t>
            </a:r>
            <a:endParaRPr lang="fr-CA" i="1" dirty="0"/>
          </a:p>
          <a:p>
            <a:endParaRPr lang="en-CA" dirty="0"/>
          </a:p>
        </p:txBody>
      </p:sp>
    </p:spTree>
    <p:extLst>
      <p:ext uri="{BB962C8B-B14F-4D97-AF65-F5344CB8AC3E}">
        <p14:creationId xmlns:p14="http://schemas.microsoft.com/office/powerpoint/2010/main" val="29731621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011896972"/>
              </p:ext>
            </p:extLst>
          </p:nvPr>
        </p:nvGraphicFramePr>
        <p:xfrm>
          <a:off x="539553" y="1203188"/>
          <a:ext cx="6316160" cy="4350060"/>
        </p:xfrm>
        <a:graphic>
          <a:graphicData uri="http://schemas.openxmlformats.org/drawingml/2006/table">
            <a:tbl>
              <a:tblPr firstRow="1" bandRow="1">
                <a:tableStyleId>{2D5ABB26-0587-4C30-8999-92F81FD0307C}</a:tableStyleId>
              </a:tblPr>
              <a:tblGrid>
                <a:gridCol w="2818684"/>
                <a:gridCol w="874369"/>
                <a:gridCol w="874369"/>
                <a:gridCol w="874369"/>
                <a:gridCol w="874369"/>
              </a:tblGrid>
              <a:tr h="27019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a:t>
                      </a:r>
                      <a:r>
                        <a:rPr lang="fr-CA" sz="1100" b="1" kern="1200" dirty="0" err="1" smtClean="0">
                          <a:solidFill>
                            <a:schemeClr val="tx1">
                              <a:lumMod val="65000"/>
                              <a:lumOff val="35000"/>
                            </a:schemeClr>
                          </a:solidFill>
                          <a:latin typeface="Arial" panose="020B0604020202020204" pitchFamily="34" charset="0"/>
                          <a:ea typeface="+mn-ea"/>
                          <a:cs typeface="Arial" panose="020B0604020202020204" pitchFamily="34" charset="0"/>
                        </a:rPr>
                        <a:t>origin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r>
              <a:tr h="11917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382550">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smtClean="0">
                          <a:solidFill>
                            <a:srgbClr val="595959"/>
                          </a:solidFill>
                          <a:effectLst/>
                          <a:latin typeface="Arial Narrow" panose="020B0606020202030204" pitchFamily="34" charset="0"/>
                        </a:rPr>
                        <a:t>Aboriginals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smtClean="0">
                          <a:solidFill>
                            <a:srgbClr val="595959"/>
                          </a:solidFill>
                          <a:effectLst/>
                          <a:latin typeface="Arial Narrow" panose="020B0606020202030204" pitchFamily="34" charset="0"/>
                        </a:rPr>
                        <a:t>Other</a:t>
                      </a:r>
                      <a:r>
                        <a:rPr lang="fr-CA" sz="800" b="1" i="0" u="none" strike="noStrike" dirty="0" smtClean="0">
                          <a:solidFill>
                            <a:srgbClr val="595959"/>
                          </a:solidFill>
                          <a:effectLst/>
                          <a:latin typeface="Arial Narrow" panose="020B0606020202030204" pitchFamily="34" charset="0"/>
                        </a:rPr>
                        <a:t> Non-</a:t>
                      </a:r>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3014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0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595959"/>
                          </a:solidFill>
                          <a:latin typeface="Arial Narrow" panose="020B0606020202030204" pitchFamily="34" charset="0"/>
                        </a:rPr>
                        <a:t>Ability to live well with one’s sexual orientation / gender identity</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8000">
                <a:tc>
                  <a:txBody>
                    <a:bodyPr/>
                    <a:lstStyle/>
                    <a:p>
                      <a:pPr marL="361950" indent="0" algn="l" fontAlgn="ctr"/>
                      <a:r>
                        <a:rPr lang="fr-CA" sz="1100" b="0" i="0" u="none" strike="noStrike" kern="1200" dirty="0" err="1" smtClean="0">
                          <a:solidFill>
                            <a:srgbClr val="595959"/>
                          </a:solidFill>
                          <a:effectLst/>
                          <a:latin typeface="Arial Narrow" panose="020B0606020202030204" pitchFamily="34" charset="0"/>
                          <a:ea typeface="+mn-ea"/>
                          <a:cs typeface="+mn-cs"/>
                        </a:rPr>
                        <a:t>Very</a:t>
                      </a:r>
                      <a:r>
                        <a:rPr lang="fr-CA" sz="1100" b="0" i="0" u="none" strike="noStrike" kern="1200" dirty="0" smtClean="0">
                          <a:solidFill>
                            <a:srgbClr val="595959"/>
                          </a:solidFill>
                          <a:effectLst/>
                          <a:latin typeface="Arial Narrow" panose="020B0606020202030204" pitchFamily="34" charset="0"/>
                          <a:ea typeface="+mn-ea"/>
                          <a:cs typeface="+mn-cs"/>
                        </a:rPr>
                        <a:t> </a:t>
                      </a:r>
                      <a:r>
                        <a:rPr lang="fr-CA" sz="1100" b="0" i="0" u="none" strike="noStrike" kern="1200" dirty="0" err="1" smtClean="0">
                          <a:solidFill>
                            <a:srgbClr val="595959"/>
                          </a:solidFill>
                          <a:effectLst/>
                          <a:latin typeface="Arial Narrow" panose="020B0606020202030204" pitchFamily="34" charset="0"/>
                          <a:ea typeface="+mn-ea"/>
                          <a:cs typeface="+mn-cs"/>
                        </a:rPr>
                        <a:t>well</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44</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00B0F0"/>
                          </a:solidFill>
                          <a:effectLst/>
                          <a:latin typeface="Arial Narrow" panose="020B0606020202030204" pitchFamily="34" charset="0"/>
                        </a:rPr>
                        <a:t>44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52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36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361950" indent="0" algn="l" fontAlgn="ctr"/>
                      <a:r>
                        <a:rPr lang="fr-CA" sz="1100" b="0" i="0" u="none" strike="noStrike" kern="1200" dirty="0" err="1" smtClean="0">
                          <a:solidFill>
                            <a:srgbClr val="595959"/>
                          </a:solidFill>
                          <a:effectLst/>
                          <a:latin typeface="Arial Narrow" panose="020B0606020202030204" pitchFamily="34" charset="0"/>
                          <a:ea typeface="+mn-ea"/>
                          <a:cs typeface="+mn-cs"/>
                        </a:rPr>
                        <a:t>Rather</a:t>
                      </a:r>
                      <a:r>
                        <a:rPr lang="fr-CA" sz="1100" b="0" i="0" u="none" strike="noStrike" kern="1200" dirty="0" smtClean="0">
                          <a:solidFill>
                            <a:srgbClr val="595959"/>
                          </a:solidFill>
                          <a:effectLst/>
                          <a:latin typeface="Arial Narrow" panose="020B0606020202030204" pitchFamily="34" charset="0"/>
                          <a:ea typeface="+mn-ea"/>
                          <a:cs typeface="+mn-cs"/>
                        </a:rPr>
                        <a:t> </a:t>
                      </a:r>
                      <a:r>
                        <a:rPr lang="fr-CA" sz="1100" b="0" i="0" u="none" strike="noStrike" kern="1200" dirty="0" err="1" smtClean="0">
                          <a:solidFill>
                            <a:srgbClr val="595959"/>
                          </a:solidFill>
                          <a:effectLst/>
                          <a:latin typeface="Arial Narrow" panose="020B0606020202030204" pitchFamily="34" charset="0"/>
                          <a:ea typeface="+mn-ea"/>
                          <a:cs typeface="+mn-cs"/>
                        </a:rPr>
                        <a:t>well</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45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dirty="0">
                          <a:solidFill>
                            <a:srgbClr val="E31836"/>
                          </a:solidFill>
                          <a:effectLst/>
                          <a:latin typeface="Arial Narrow" panose="020B0606020202030204" pitchFamily="34" charset="0"/>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504000">
                <a:tc>
                  <a:txBody>
                    <a:bodyPr/>
                    <a:lstStyle/>
                    <a:p>
                      <a:pPr algn="l"/>
                      <a:r>
                        <a:rPr lang="en-CA" sz="1100" b="1" noProof="0" dirty="0" smtClean="0">
                          <a:solidFill>
                            <a:srgbClr val="595959"/>
                          </a:solidFill>
                          <a:latin typeface="Arial Narrow" panose="020B0606020202030204" pitchFamily="34" charset="0"/>
                        </a:rPr>
                        <a:t>Perceived level of difficulty in life</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fr-CA" sz="12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8000">
                <a:tc>
                  <a:txBody>
                    <a:bodyPr/>
                    <a:lstStyle/>
                    <a:p>
                      <a:pPr marL="361950" indent="0" algn="l"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A lot more </a:t>
                      </a:r>
                      <a:r>
                        <a:rPr lang="fr-CA" sz="1100" b="0" i="0" u="none" strike="noStrike" kern="1200" dirty="0" err="1" smtClean="0">
                          <a:solidFill>
                            <a:srgbClr val="595959"/>
                          </a:solidFill>
                          <a:effectLst/>
                          <a:latin typeface="Arial Narrow" panose="020B0606020202030204" pitchFamily="34" charset="0"/>
                          <a:ea typeface="+mn-ea"/>
                          <a:cs typeface="+mn-cs"/>
                        </a:rPr>
                        <a:t>difficult</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15</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595959"/>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361950" indent="0" algn="l"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A </a:t>
                      </a:r>
                      <a:r>
                        <a:rPr lang="fr-CA" sz="1100" b="0" i="0" u="none" strike="noStrike" kern="1200" dirty="0" err="1" smtClean="0">
                          <a:solidFill>
                            <a:srgbClr val="595959"/>
                          </a:solidFill>
                          <a:effectLst/>
                          <a:latin typeface="Arial Narrow" panose="020B0606020202030204" pitchFamily="34" charset="0"/>
                          <a:ea typeface="+mn-ea"/>
                          <a:cs typeface="+mn-cs"/>
                        </a:rPr>
                        <a:t>little</a:t>
                      </a:r>
                      <a:r>
                        <a:rPr lang="fr-CA" sz="1100" b="0" i="0" u="none" strike="noStrike" kern="1200" dirty="0" smtClean="0">
                          <a:solidFill>
                            <a:srgbClr val="595959"/>
                          </a:solidFill>
                          <a:effectLst/>
                          <a:latin typeface="Arial Narrow" panose="020B0606020202030204" pitchFamily="34" charset="0"/>
                          <a:ea typeface="+mn-ea"/>
                          <a:cs typeface="+mn-cs"/>
                        </a:rPr>
                        <a:t> more </a:t>
                      </a:r>
                      <a:r>
                        <a:rPr lang="fr-CA" sz="1100" b="0" i="0" u="none" strike="noStrike" kern="1200" dirty="0" err="1" smtClean="0">
                          <a:solidFill>
                            <a:srgbClr val="595959"/>
                          </a:solidFill>
                          <a:effectLst/>
                          <a:latin typeface="Arial Narrow" panose="020B0606020202030204" pitchFamily="34" charset="0"/>
                          <a:ea typeface="+mn-ea"/>
                          <a:cs typeface="+mn-cs"/>
                        </a:rPr>
                        <a:t>difficult</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41</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a:solidFill>
                            <a:srgbClr val="00B0F0"/>
                          </a:solidFill>
                          <a:effectLst/>
                          <a:latin typeface="Arial Narrow" panose="020B0606020202030204" pitchFamily="34" charset="0"/>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468000">
                <a:tc>
                  <a:txBody>
                    <a:bodyPr/>
                    <a:lstStyle/>
                    <a:p>
                      <a:pPr marL="361950" indent="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Neither more or less difficult</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28</a:t>
                      </a: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817869"/>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5"/>
            </p:custDataLst>
          </p:nvPr>
        </p:nvSpPr>
        <p:spPr>
          <a:xfrm>
            <a:off x="500202" y="6009183"/>
            <a:ext cx="7818207" cy="507831"/>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Q85.</a:t>
            </a:r>
            <a:r>
              <a:rPr lang="en-CA" sz="900" dirty="0" smtClean="0"/>
              <a:t> </a:t>
            </a:r>
            <a:r>
              <a:rPr lang="en-CA" sz="900" dirty="0">
                <a:solidFill>
                  <a:srgbClr val="595959"/>
                </a:solidFill>
                <a:latin typeface="Arial" panose="020B0604020202020204" pitchFamily="34" charset="0"/>
                <a:cs typeface="Arial" panose="020B0604020202020204" pitchFamily="34" charset="0"/>
              </a:rPr>
              <a:t>Generally speaking, would you say that you live very well, rather well, rather poorly or very poorly with your sexual orientation/gender identity? </a:t>
            </a:r>
            <a:endParaRPr lang="fr-CA" sz="900" dirty="0">
              <a:solidFill>
                <a:srgbClr val="595959"/>
              </a:solidFill>
              <a:latin typeface="Arial" panose="020B0604020202020204" pitchFamily="34" charset="0"/>
              <a:cs typeface="Arial" panose="020B0604020202020204" pitchFamily="34" charset="0"/>
            </a:endParaRPr>
          </a:p>
          <a:p>
            <a:r>
              <a:rPr lang="fr-CA" sz="900" dirty="0">
                <a:solidFill>
                  <a:srgbClr val="595959"/>
                </a:solidFill>
                <a:latin typeface="Arial" panose="020B0604020202020204" pitchFamily="34" charset="0"/>
                <a:cs typeface="Arial" panose="020B0604020202020204" pitchFamily="34" charset="0"/>
              </a:rPr>
              <a:t>Q87. </a:t>
            </a:r>
            <a:r>
              <a:rPr lang="en-CA" sz="900" dirty="0">
                <a:solidFill>
                  <a:srgbClr val="595959"/>
                </a:solidFill>
                <a:latin typeface="Arial" panose="020B0604020202020204" pitchFamily="34" charset="0"/>
                <a:cs typeface="Arial" panose="020B0604020202020204" pitchFamily="34" charset="0"/>
              </a:rPr>
              <a:t>Do you feel that overall, your life will be or will have been more difficult, less difficult or neither more nor less difficult than that of someone who is not part of a sexual minority? </a:t>
            </a:r>
            <a:endParaRPr lang="fr-CA" sz="900" dirty="0">
              <a:solidFill>
                <a:srgbClr val="595959"/>
              </a:solidFill>
              <a:latin typeface="Arial" panose="020B0604020202020204" pitchFamily="34" charset="0"/>
              <a:cs typeface="Arial" panose="020B0604020202020204" pitchFamily="34" charset="0"/>
            </a:endParaRPr>
          </a:p>
        </p:txBody>
      </p:sp>
      <p:sp>
        <p:nvSpPr>
          <p:cNvPr id="15" name="Titre 4"/>
          <p:cNvSpPr txBox="1">
            <a:spLocks/>
          </p:cNvSpPr>
          <p:nvPr>
            <p:custDataLst>
              <p:tags r:id="rId6"/>
            </p:custDataLst>
          </p:nvPr>
        </p:nvSpPr>
        <p:spPr bwMode="auto">
          <a:xfrm>
            <a:off x="558800" y="148531"/>
            <a:ext cx="5669384"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b="1">
                <a:solidFill>
                  <a:srgbClr val="00B0F0"/>
                </a:solidFill>
                <a:latin typeface="Arial" charset="0"/>
                <a:cs typeface="Arial" charset="0"/>
              </a:defRPr>
            </a:lvl2pPr>
            <a:lvl3pPr algn="l" rtl="0" eaLnBrk="0" fontAlgn="base" hangingPunct="0">
              <a:spcBef>
                <a:spcPct val="0"/>
              </a:spcBef>
              <a:spcAft>
                <a:spcPct val="0"/>
              </a:spcAft>
              <a:defRPr b="1">
                <a:solidFill>
                  <a:srgbClr val="00B0F0"/>
                </a:solidFill>
                <a:latin typeface="Arial" charset="0"/>
                <a:cs typeface="Arial" charset="0"/>
              </a:defRPr>
            </a:lvl3pPr>
            <a:lvl4pPr algn="l" rtl="0" eaLnBrk="0" fontAlgn="base" hangingPunct="0">
              <a:spcBef>
                <a:spcPct val="0"/>
              </a:spcBef>
              <a:spcAft>
                <a:spcPct val="0"/>
              </a:spcAft>
              <a:defRPr b="1">
                <a:solidFill>
                  <a:srgbClr val="00B0F0"/>
                </a:solidFill>
                <a:latin typeface="Arial" charset="0"/>
                <a:cs typeface="Arial" charset="0"/>
              </a:defRPr>
            </a:lvl4pPr>
            <a:lvl5pPr algn="l" rtl="0" eaLnBrk="0" fontAlgn="base" hangingPunct="0">
              <a:spcBef>
                <a:spcPct val="0"/>
              </a:spcBef>
              <a:spcAft>
                <a:spcPct val="0"/>
              </a:spcAft>
              <a:defRPr b="1">
                <a:solidFill>
                  <a:srgbClr val="00B0F0"/>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en-CA" sz="2000" dirty="0">
                <a:solidFill>
                  <a:srgbClr val="9BBB59"/>
                </a:solidFill>
              </a:rPr>
              <a:t>Ability to live well with one’s sexual orientation/ gender identity</a:t>
            </a:r>
            <a:endParaRPr lang="fr-CA" dirty="0"/>
          </a:p>
        </p:txBody>
      </p:sp>
    </p:spTree>
    <p:extLst>
      <p:ext uri="{BB962C8B-B14F-4D97-AF65-F5344CB8AC3E}">
        <p14:creationId xmlns:p14="http://schemas.microsoft.com/office/powerpoint/2010/main" val="11051192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842684644"/>
              </p:ext>
            </p:extLst>
          </p:nvPr>
        </p:nvGraphicFramePr>
        <p:xfrm>
          <a:off x="539553" y="1412782"/>
          <a:ext cx="6155844" cy="4232799"/>
        </p:xfrm>
        <a:graphic>
          <a:graphicData uri="http://schemas.openxmlformats.org/drawingml/2006/table">
            <a:tbl>
              <a:tblPr firstRow="1" bandRow="1">
                <a:tableStyleId>{2D5ABB26-0587-4C30-8999-92F81FD0307C}</a:tableStyleId>
              </a:tblPr>
              <a:tblGrid>
                <a:gridCol w="2536072"/>
                <a:gridCol w="972215"/>
                <a:gridCol w="882519"/>
                <a:gridCol w="882519"/>
                <a:gridCol w="882519"/>
              </a:tblGrid>
              <a:tr h="31387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endParaRPr lang="fr-CA"/>
                    </a:p>
                  </a:txBody>
                  <a:tcPr/>
                </a:tc>
                <a:tc rowSpan="2" hMerge="1">
                  <a:txBody>
                    <a:bodyPr/>
                    <a:lstStyle/>
                    <a:p>
                      <a:endParaRPr lang="fr-CA"/>
                    </a:p>
                  </a:txBody>
                  <a:tcPr/>
                </a:tc>
              </a:tr>
              <a:tr h="13844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r>
              <a:tr h="457288">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67347">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marL="0" algn="l" defTabSz="914400" rtl="0" eaLnBrk="1" fontAlgn="ctr" latinLnBrk="0" hangingPunct="1"/>
                      <a:r>
                        <a:rPr lang="en-CA" sz="1100" b="1" i="0" u="none" strike="noStrike" kern="1200" noProof="0" dirty="0" smtClean="0">
                          <a:solidFill>
                            <a:srgbClr val="595959"/>
                          </a:solidFill>
                          <a:effectLst/>
                          <a:latin typeface="Arial Narrow" panose="020B0606020202030204" pitchFamily="34" charset="0"/>
                          <a:ea typeface="+mn-ea"/>
                          <a:cs typeface="+mn-cs"/>
                        </a:rPr>
                        <a:t>Your intimate relationships</a:t>
                      </a:r>
                      <a:endParaRPr lang="en-CA" sz="1100" b="1"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noProof="0" dirty="0">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noProof="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noProof="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noProof="0" dirty="0">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Rather and very negative</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20</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marL="0" algn="l" defTabSz="914400" rtl="0" eaLnBrk="1" fontAlgn="ctr" latinLnBrk="0" hangingPunct="1"/>
                      <a:r>
                        <a:rPr lang="en-CA" sz="1100" b="1" i="0" u="none" strike="noStrike" kern="1200" noProof="0" dirty="0" smtClean="0">
                          <a:solidFill>
                            <a:srgbClr val="595959"/>
                          </a:solidFill>
                          <a:effectLst/>
                          <a:latin typeface="Arial Narrow" panose="020B0606020202030204" pitchFamily="34" charset="0"/>
                          <a:ea typeface="+mn-ea"/>
                          <a:cs typeface="+mn-cs"/>
                        </a:rPr>
                        <a:t>Your mental health</a:t>
                      </a:r>
                      <a:endParaRPr lang="en-CA" sz="1100" b="1"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Rather and very negative</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32</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30</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marL="0" algn="l" defTabSz="914400" rtl="0" eaLnBrk="1" fontAlgn="ctr" latinLnBrk="0" hangingPunct="1"/>
                      <a:r>
                        <a:rPr lang="en-CA" sz="1100" b="1" i="0" u="none" strike="noStrike" kern="1200" noProof="0" dirty="0" smtClean="0">
                          <a:solidFill>
                            <a:srgbClr val="595959"/>
                          </a:solidFill>
                          <a:effectLst/>
                          <a:latin typeface="Arial Narrow" panose="020B0606020202030204" pitchFamily="34" charset="0"/>
                          <a:ea typeface="+mn-ea"/>
                          <a:cs typeface="+mn-cs"/>
                        </a:rPr>
                        <a:t>Your physical health</a:t>
                      </a:r>
                      <a:endParaRPr lang="en-CA" sz="1100" b="1"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Rather and very negative</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13</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8</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22</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marL="0" algn="l" defTabSz="914400" rtl="0" eaLnBrk="1" fontAlgn="ctr" latinLnBrk="0" hangingPunct="1"/>
                      <a:r>
                        <a:rPr lang="en-CA" sz="1100" b="1" i="0" u="none" strike="noStrike" kern="1200" noProof="0" dirty="0" smtClean="0">
                          <a:solidFill>
                            <a:srgbClr val="595959"/>
                          </a:solidFill>
                          <a:effectLst/>
                          <a:latin typeface="Arial Narrow" panose="020B0606020202030204" pitchFamily="34" charset="0"/>
                          <a:ea typeface="+mn-ea"/>
                          <a:cs typeface="+mn-cs"/>
                        </a:rPr>
                        <a:t>Your family life</a:t>
                      </a:r>
                      <a:endParaRPr lang="en-CA" sz="1100" b="1"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Rather and very negative</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28</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27</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32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41</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algn="l" fontAlgn="ctr"/>
                      <a:r>
                        <a:rPr lang="en-CA" sz="1100" b="1" i="0" u="none" strike="noStrike" kern="1200" noProof="0" dirty="0" smtClean="0">
                          <a:solidFill>
                            <a:srgbClr val="595959"/>
                          </a:solidFill>
                          <a:effectLst/>
                          <a:latin typeface="Arial Narrow" panose="020B0606020202030204" pitchFamily="34" charset="0"/>
                          <a:ea typeface="+mn-ea"/>
                          <a:cs typeface="+mn-cs"/>
                        </a:rPr>
                        <a:t>Your career</a:t>
                      </a:r>
                      <a:endParaRPr lang="en-CA" sz="1100" b="1"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Rather and very negative</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252000">
                <a:tc>
                  <a:txBody>
                    <a:bodyPr/>
                    <a:lstStyle/>
                    <a:p>
                      <a:pPr algn="l" fontAlgn="ctr"/>
                      <a:r>
                        <a:rPr lang="en-CA" sz="1100" b="1" i="0" u="none" strike="noStrike" kern="1200" noProof="0" dirty="0" smtClean="0">
                          <a:solidFill>
                            <a:srgbClr val="595959"/>
                          </a:solidFill>
                          <a:effectLst/>
                          <a:latin typeface="Arial Narrow" panose="020B0606020202030204" pitchFamily="34" charset="0"/>
                          <a:ea typeface="+mn-ea"/>
                          <a:cs typeface="+mn-cs"/>
                        </a:rPr>
                        <a:t>Your financial progression in life</a:t>
                      </a:r>
                      <a:endParaRPr lang="en-CA" sz="1100" b="1"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52000">
                <a:tc>
                  <a:txBody>
                    <a:bodyPr/>
                    <a:lstStyle/>
                    <a:p>
                      <a:pPr marL="361950" indent="0" algn="l" fontAlgn="ctr"/>
                      <a:r>
                        <a:rPr lang="en-CA" sz="1100" b="0" i="0" u="none" strike="noStrike" noProof="0" dirty="0" smtClean="0">
                          <a:solidFill>
                            <a:srgbClr val="595959"/>
                          </a:solidFill>
                          <a:effectLst/>
                          <a:latin typeface="Arial Narrow" panose="020B0606020202030204" pitchFamily="34" charset="0"/>
                        </a:rPr>
                        <a:t>Rather and very negative</a:t>
                      </a:r>
                      <a:endParaRPr lang="en-CA" sz="11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19</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Rectangle 8"/>
          <p:cNvSpPr/>
          <p:nvPr>
            <p:custDataLst>
              <p:tags r:id="rId4"/>
            </p:custDataLst>
          </p:nvPr>
        </p:nvSpPr>
        <p:spPr>
          <a:xfrm>
            <a:off x="510159" y="785970"/>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8" name="Rectangle 7"/>
          <p:cNvSpPr/>
          <p:nvPr>
            <p:custDataLst>
              <p:tags r:id="rId5"/>
            </p:custDataLst>
          </p:nvPr>
        </p:nvSpPr>
        <p:spPr>
          <a:xfrm>
            <a:off x="532819" y="6003097"/>
            <a:ext cx="8052786" cy="507831"/>
          </a:xfrm>
          <a:prstGeom prst="rect">
            <a:avLst/>
          </a:prstGeom>
        </p:spPr>
        <p:txBody>
          <a:bodyPr wrap="square">
            <a:spAutoFit/>
          </a:bodyPr>
          <a:lstStyle/>
          <a:p>
            <a:r>
              <a:rPr lang="en-US" sz="900" dirty="0" smtClean="0">
                <a:solidFill>
                  <a:srgbClr val="7F7F7F"/>
                </a:solidFill>
                <a:latin typeface="Arial" panose="020B0604020202020204" pitchFamily="34" charset="0"/>
                <a:cs typeface="Arial" panose="020B0604020202020204" pitchFamily="34" charset="0"/>
              </a:rPr>
              <a:t/>
            </a:r>
            <a:br>
              <a:rPr lang="en-US" sz="900" dirty="0" smtClean="0">
                <a:solidFill>
                  <a:srgbClr val="7F7F7F"/>
                </a:solidFill>
                <a:latin typeface="Arial" panose="020B0604020202020204" pitchFamily="34" charset="0"/>
                <a:cs typeface="Arial" panose="020B0604020202020204" pitchFamily="34" charset="0"/>
              </a:rPr>
            </a:br>
            <a:r>
              <a:rPr lang="en-US" sz="900" dirty="0" smtClean="0">
                <a:solidFill>
                  <a:srgbClr val="595959"/>
                </a:solidFill>
                <a:latin typeface="Arial" panose="020B0604020202020204" pitchFamily="34" charset="0"/>
                <a:cs typeface="Arial" panose="020B0604020202020204" pitchFamily="34" charset="0"/>
              </a:rPr>
              <a:t>Q86</a:t>
            </a:r>
            <a:r>
              <a:rPr lang="en-US" sz="900" dirty="0">
                <a:solidFill>
                  <a:srgbClr val="595959"/>
                </a:solidFill>
                <a:latin typeface="Arial" panose="020B0604020202020204" pitchFamily="34" charset="0"/>
                <a:cs typeface="Arial" panose="020B0604020202020204" pitchFamily="34" charset="0"/>
              </a:rPr>
              <a:t>. </a:t>
            </a:r>
            <a:r>
              <a:rPr lang="en-CA" sz="900" dirty="0">
                <a:solidFill>
                  <a:srgbClr val="595959"/>
                </a:solidFill>
                <a:latin typeface="Arial" panose="020B0604020202020204" pitchFamily="34" charset="0"/>
                <a:cs typeface="Arial" panose="020B0604020202020204" pitchFamily="34" charset="0"/>
              </a:rPr>
              <a:t>Do you feel that your sexual orientation / gender identity has had a very positive, rather positive, rather negative, very negative or no impact on the following aspects of your life: </a:t>
            </a:r>
            <a:endParaRPr lang="fr-CA" sz="900" dirty="0">
              <a:solidFill>
                <a:srgbClr val="595959"/>
              </a:solidFill>
              <a:latin typeface="Arial" panose="020B0604020202020204" pitchFamily="34" charset="0"/>
              <a:cs typeface="Arial" panose="020B0604020202020204" pitchFamily="34" charset="0"/>
            </a:endParaRPr>
          </a:p>
        </p:txBody>
      </p:sp>
      <p:sp>
        <p:nvSpPr>
          <p:cNvPr id="13" name="Titre 4"/>
          <p:cNvSpPr>
            <a:spLocks noGrp="1"/>
          </p:cNvSpPr>
          <p:nvPr>
            <p:ph type="title"/>
            <p:custDataLst>
              <p:tags r:id="rId6"/>
            </p:custDataLst>
          </p:nvPr>
        </p:nvSpPr>
        <p:spPr>
          <a:xfrm>
            <a:off x="526901" y="188640"/>
            <a:ext cx="5453360" cy="631545"/>
          </a:xfrm>
        </p:spPr>
        <p:txBody>
          <a:bodyPr>
            <a:noAutofit/>
          </a:bodyPr>
          <a:lstStyle/>
          <a:p>
            <a:r>
              <a:rPr lang="en-CA" sz="2000" dirty="0">
                <a:solidFill>
                  <a:srgbClr val="9BBB59"/>
                </a:solidFill>
              </a:rPr>
              <a:t>Impact of sexual orientation / gender identity on quality of life</a:t>
            </a:r>
            <a:endParaRPr lang="fr-CA" sz="2000" dirty="0">
              <a:solidFill>
                <a:srgbClr val="9BBB59"/>
              </a:solidFill>
            </a:endParaRPr>
          </a:p>
        </p:txBody>
      </p:sp>
    </p:spTree>
    <p:extLst>
      <p:ext uri="{BB962C8B-B14F-4D97-AF65-F5344CB8AC3E}">
        <p14:creationId xmlns:p14="http://schemas.microsoft.com/office/powerpoint/2010/main" val="40046052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49</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93581758"/>
              </p:ext>
            </p:extLst>
          </p:nvPr>
        </p:nvGraphicFramePr>
        <p:xfrm>
          <a:off x="539552" y="1268762"/>
          <a:ext cx="6390148" cy="4533401"/>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31561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a:t>
                      </a:r>
                      <a:r>
                        <a:rPr lang="fr-CA" sz="1100" b="1" kern="1200" dirty="0" err="1" smtClean="0">
                          <a:solidFill>
                            <a:schemeClr val="tx1">
                              <a:lumMod val="65000"/>
                              <a:lumOff val="35000"/>
                            </a:schemeClr>
                          </a:solidFill>
                          <a:latin typeface="Arial" panose="020B0604020202020204" pitchFamily="34" charset="0"/>
                          <a:ea typeface="+mn-ea"/>
                          <a:cs typeface="Arial" panose="020B0604020202020204" pitchFamily="34" charset="0"/>
                        </a:rPr>
                        <a:t>origin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392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697309">
                <a:tc vMerge="1">
                  <a:txBody>
                    <a:bodyPr/>
                    <a:lstStyle/>
                    <a:p>
                      <a:endParaRPr lang="fr-CA"/>
                    </a:p>
                  </a:txBody>
                  <a:tcPr/>
                </a:tc>
                <a:tc vMerge="1">
                  <a:txBody>
                    <a:bodyPr/>
                    <a:lstStyle/>
                    <a:p>
                      <a:endParaRPr lang="fr-CA"/>
                    </a:p>
                  </a:txBody>
                  <a:tcPr/>
                </a:tc>
                <a:tc>
                  <a:txBody>
                    <a:bodyPr/>
                    <a:lstStyle/>
                    <a:p>
                      <a:pPr algn="ctr" fontAlgn="b"/>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smtClean="0">
                          <a:solidFill>
                            <a:srgbClr val="595959"/>
                          </a:solidFill>
                          <a:effectLst/>
                          <a:latin typeface="Arial Narrow" panose="020B0606020202030204" pitchFamily="34" charset="0"/>
                        </a:rPr>
                        <a:t>Aboriginals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smtClean="0">
                          <a:solidFill>
                            <a:srgbClr val="595959"/>
                          </a:solidFill>
                          <a:effectLst/>
                          <a:latin typeface="Arial Narrow" panose="020B0606020202030204" pitchFamily="34" charset="0"/>
                        </a:rPr>
                        <a:t>Other</a:t>
                      </a:r>
                      <a:r>
                        <a:rPr lang="fr-CA" sz="800" b="1" i="0" u="none" strike="noStrike" dirty="0" smtClean="0">
                          <a:solidFill>
                            <a:srgbClr val="595959"/>
                          </a:solidFill>
                          <a:effectLst/>
                          <a:latin typeface="Arial Narrow" panose="020B0606020202030204" pitchFamily="34" charset="0"/>
                        </a:rPr>
                        <a:t> Non-</a:t>
                      </a:r>
                      <a:r>
                        <a:rPr lang="fr-CA" sz="800" b="1" i="0" u="none" strike="noStrike" dirty="0" err="1" smtClean="0">
                          <a:solidFill>
                            <a:srgbClr val="595959"/>
                          </a:solidFill>
                          <a:effectLst/>
                          <a:latin typeface="Arial Narrow" panose="020B0606020202030204" pitchFamily="34" charset="0"/>
                        </a:rPr>
                        <a:t>Caucasians</a:t>
                      </a:r>
                      <a:endParaRPr lang="fr-CA" sz="800" b="1"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2700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1771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1563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Narrow" panose="020B0606020202030204" pitchFamily="34" charset="0"/>
                        </a:rPr>
                        <a:t>257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94284">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that has happened to me a little in the past</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595959"/>
                          </a:solidFill>
                          <a:effectLst/>
                          <a:latin typeface="Arial Narrow" panose="020B0606020202030204" pitchFamily="34" charset="0"/>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that happened to me a lot in the past</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38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dirty="0">
                          <a:solidFill>
                            <a:srgbClr val="E31836"/>
                          </a:solidFill>
                          <a:effectLst/>
                          <a:latin typeface="Arial Narrow" panose="020B0606020202030204" pitchFamily="34" charset="0"/>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E31836"/>
                          </a:solidFill>
                          <a:effectLst/>
                          <a:latin typeface="Arial Narrow" panose="020B0606020202030204" pitchFamily="34" charset="0"/>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48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I currently feel a bit like that</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22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595959"/>
                          </a:solidFill>
                          <a:effectLst/>
                          <a:latin typeface="Arial Narrow" panose="020B0606020202030204" pitchFamily="34" charset="0"/>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595959"/>
                          </a:solidFill>
                          <a:effectLst/>
                          <a:latin typeface="Arial Narrow" panose="020B0606020202030204" pitchFamily="34" charset="0"/>
                        </a:rPr>
                        <a:t>21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marL="0" algn="l"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Yes, I feel that a lot, currently</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a:solidFill>
                            <a:srgbClr val="E31836"/>
                          </a:solidFill>
                          <a:effectLst/>
                          <a:latin typeface="Arial Narrow" panose="020B0606020202030204" pitchFamily="34" charset="0"/>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smtClean="0">
                          <a:solidFill>
                            <a:srgbClr val="595959"/>
                          </a:solidFill>
                          <a:effectLst/>
                          <a:latin typeface="Arial Narrow" panose="020B0606020202030204" pitchFamily="34" charset="0"/>
                        </a:rPr>
                        <a:t>No</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18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00B0F0"/>
                          </a:solidFill>
                          <a:effectLst/>
                          <a:latin typeface="Arial Narrow" panose="020B0606020202030204" pitchFamily="34" charset="0"/>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E31836"/>
                          </a:solidFill>
                          <a:effectLst/>
                          <a:latin typeface="Arial Narrow" panose="020B0606020202030204" pitchFamily="34" charset="0"/>
                          <a:ea typeface="+mn-ea"/>
                          <a:cs typeface="+mn-cs"/>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smtClean="0">
                          <a:solidFill>
                            <a:srgbClr val="595959"/>
                          </a:solidFill>
                          <a:effectLst/>
                          <a:latin typeface="Arial Narrow" panose="020B0606020202030204" pitchFamily="34" charset="0"/>
                        </a:rPr>
                        <a:t>Total </a:t>
                      </a:r>
                      <a:r>
                        <a:rPr lang="fr-CA" sz="1100" b="0" i="0" u="none" strike="noStrike" dirty="0" err="1" smtClean="0">
                          <a:solidFill>
                            <a:srgbClr val="595959"/>
                          </a:solidFill>
                          <a:effectLst/>
                          <a:latin typeface="Arial Narrow" panose="020B0606020202030204" pitchFamily="34" charset="0"/>
                        </a:rPr>
                        <a:t>yes</a:t>
                      </a:r>
                      <a:r>
                        <a:rPr lang="fr-CA" sz="1100" b="0" i="0" u="none" strike="noStrike" dirty="0" smtClean="0">
                          <a:solidFill>
                            <a:srgbClr val="595959"/>
                          </a:solidFill>
                          <a:effectLst/>
                          <a:latin typeface="Arial Narrow" panose="020B0606020202030204" pitchFamily="34" charset="0"/>
                        </a:rPr>
                        <a:t> in the </a:t>
                      </a:r>
                      <a:r>
                        <a:rPr lang="fr-CA" sz="1100" b="0" i="0" u="none" strike="noStrike" dirty="0" err="1" smtClean="0">
                          <a:solidFill>
                            <a:srgbClr val="595959"/>
                          </a:solidFill>
                          <a:effectLst/>
                          <a:latin typeface="Arial Narrow" panose="020B0606020202030204" pitchFamily="34" charset="0"/>
                        </a:rPr>
                        <a:t>past</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68</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67</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57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00B0F0"/>
                          </a:solidFill>
                          <a:effectLst/>
                          <a:latin typeface="Arial Narrow" panose="020B0606020202030204" pitchFamily="34" charset="0"/>
                        </a:rPr>
                        <a:t>73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smtClean="0">
                          <a:solidFill>
                            <a:srgbClr val="595959"/>
                          </a:solidFill>
                          <a:effectLst/>
                          <a:latin typeface="Arial Narrow" panose="020B0606020202030204" pitchFamily="34" charset="0"/>
                        </a:rPr>
                        <a:t>Total</a:t>
                      </a:r>
                      <a:r>
                        <a:rPr lang="fr-CA" sz="1100" b="0" i="0" u="none" strike="noStrike" baseline="0" dirty="0" smtClean="0">
                          <a:solidFill>
                            <a:srgbClr val="595959"/>
                          </a:solidFill>
                          <a:effectLst/>
                          <a:latin typeface="Arial Narrow" panose="020B0606020202030204" pitchFamily="34" charset="0"/>
                        </a:rPr>
                        <a:t> </a:t>
                      </a:r>
                      <a:r>
                        <a:rPr lang="fr-CA" sz="1100" b="0" i="0" u="none" strike="noStrike" baseline="0" dirty="0" err="1" smtClean="0">
                          <a:solidFill>
                            <a:srgbClr val="595959"/>
                          </a:solidFill>
                          <a:effectLst/>
                          <a:latin typeface="Arial Narrow" panose="020B0606020202030204" pitchFamily="34" charset="0"/>
                        </a:rPr>
                        <a:t>yes</a:t>
                      </a:r>
                      <a:r>
                        <a:rPr lang="fr-CA" sz="1100" b="0" i="0" u="none" strike="noStrike" baseline="0" dirty="0" smtClean="0">
                          <a:solidFill>
                            <a:srgbClr val="595959"/>
                          </a:solidFill>
                          <a:effectLst/>
                          <a:latin typeface="Arial Narrow" panose="020B0606020202030204" pitchFamily="34" charset="0"/>
                        </a:rPr>
                        <a:t> </a:t>
                      </a:r>
                      <a:r>
                        <a:rPr lang="fr-CA" sz="1100" b="0" i="0" u="none" strike="noStrike" baseline="0" dirty="0" err="1" smtClean="0">
                          <a:solidFill>
                            <a:srgbClr val="595959"/>
                          </a:solidFill>
                          <a:effectLst/>
                          <a:latin typeface="Arial Narrow" panose="020B0606020202030204" pitchFamily="34" charset="0"/>
                        </a:rPr>
                        <a:t>currently</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33</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dirty="0">
                          <a:solidFill>
                            <a:srgbClr val="E31836"/>
                          </a:solidFill>
                          <a:effectLst/>
                          <a:latin typeface="Arial Narrow" panose="020B0606020202030204" pitchFamily="34" charset="0"/>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94284">
                <a:tc>
                  <a:txBody>
                    <a:bodyPr/>
                    <a:lstStyle/>
                    <a:p>
                      <a:pPr algn="l" fontAlgn="ctr"/>
                      <a:r>
                        <a:rPr lang="fr-CA" sz="1100" b="0" i="0" u="none" strike="noStrike" dirty="0">
                          <a:solidFill>
                            <a:srgbClr val="595959"/>
                          </a:solidFill>
                          <a:effectLst/>
                          <a:latin typeface="Arial Narrow" panose="020B0606020202030204" pitchFamily="34" charset="0"/>
                        </a:rPr>
                        <a:t>Total </a:t>
                      </a:r>
                      <a:r>
                        <a:rPr lang="fr-CA" sz="1100" b="0" i="0" u="none" strike="noStrike" dirty="0" err="1" smtClean="0">
                          <a:solidFill>
                            <a:srgbClr val="595959"/>
                          </a:solidFill>
                          <a:effectLst/>
                          <a:latin typeface="Arial Narrow" panose="020B0606020202030204" pitchFamily="34" charset="0"/>
                        </a:rPr>
                        <a:t>yes</a:t>
                      </a:r>
                      <a:r>
                        <a:rPr lang="fr-CA" sz="1100" b="0" i="0" u="none" strike="noStrike" dirty="0" smtClean="0">
                          <a:solidFill>
                            <a:srgbClr val="595959"/>
                          </a:solidFill>
                          <a:effectLst/>
                          <a:latin typeface="Arial Narrow" panose="020B0606020202030204" pitchFamily="34" charset="0"/>
                        </a:rPr>
                        <a:t> (</a:t>
                      </a:r>
                      <a:r>
                        <a:rPr lang="fr-CA" sz="1100" b="0" i="0" u="none" strike="noStrike" dirty="0" err="1" smtClean="0">
                          <a:solidFill>
                            <a:srgbClr val="595959"/>
                          </a:solidFill>
                          <a:effectLst/>
                          <a:latin typeface="Arial Narrow" panose="020B0606020202030204" pitchFamily="34" charset="0"/>
                        </a:rPr>
                        <a:t>currently</a:t>
                      </a:r>
                      <a:r>
                        <a:rPr lang="fr-CA" sz="1100" b="0" i="0" u="none" strike="noStrike" baseline="0" dirty="0" smtClean="0">
                          <a:solidFill>
                            <a:srgbClr val="595959"/>
                          </a:solidFill>
                          <a:effectLst/>
                          <a:latin typeface="Arial Narrow" panose="020B0606020202030204" pitchFamily="34" charset="0"/>
                        </a:rPr>
                        <a:t> </a:t>
                      </a:r>
                      <a:r>
                        <a:rPr lang="fr-CA" sz="1100" b="0" i="0" u="none" strike="noStrike" dirty="0" smtClean="0">
                          <a:solidFill>
                            <a:srgbClr val="595959"/>
                          </a:solidFill>
                          <a:effectLst/>
                          <a:latin typeface="Arial Narrow" panose="020B0606020202030204" pitchFamily="34" charset="0"/>
                        </a:rPr>
                        <a:t>or in</a:t>
                      </a:r>
                      <a:r>
                        <a:rPr lang="fr-CA" sz="1100" b="0" i="0" u="none" strike="noStrike" baseline="0" dirty="0" smtClean="0">
                          <a:solidFill>
                            <a:srgbClr val="595959"/>
                          </a:solidFill>
                          <a:effectLst/>
                          <a:latin typeface="Arial Narrow" panose="020B0606020202030204" pitchFamily="34" charset="0"/>
                        </a:rPr>
                        <a:t> the </a:t>
                      </a:r>
                      <a:r>
                        <a:rPr lang="fr-CA" sz="1100" b="0" i="0" u="none" strike="noStrike" baseline="0" dirty="0" err="1" smtClean="0">
                          <a:solidFill>
                            <a:srgbClr val="595959"/>
                          </a:solidFill>
                          <a:effectLst/>
                          <a:latin typeface="Arial Narrow" panose="020B0606020202030204" pitchFamily="34" charset="0"/>
                        </a:rPr>
                        <a:t>past</a:t>
                      </a:r>
                      <a:r>
                        <a:rPr lang="fr-CA" sz="1100" b="0" i="0" u="none" strike="noStrike" dirty="0" smtClean="0">
                          <a:solidFill>
                            <a:srgbClr val="595959"/>
                          </a:solidFill>
                          <a:effectLst/>
                          <a:latin typeface="Arial Narrow" panose="020B0606020202030204" pitchFamily="34" charset="0"/>
                        </a:rPr>
                        <a:t>)</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Narrow" panose="020B0606020202030204" pitchFamily="34" charset="0"/>
                        </a:rPr>
                        <a:t>82</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82</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E31836"/>
                          </a:solidFill>
                          <a:effectLst/>
                          <a:latin typeface="Arial Narrow" panose="020B0606020202030204" pitchFamily="34" charset="0"/>
                        </a:rPr>
                        <a:t>65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fr-CA" sz="1200" b="0" i="0" u="none" strike="noStrike" kern="1200" dirty="0">
                          <a:solidFill>
                            <a:srgbClr val="00B0F0"/>
                          </a:solidFill>
                          <a:effectLst/>
                          <a:latin typeface="Arial Narrow" panose="020B0606020202030204" pitchFamily="34" charset="0"/>
                          <a:ea typeface="+mn-ea"/>
                          <a:cs typeface="+mn-cs"/>
                        </a:rPr>
                        <a:t>85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3" name="Rectangle 12"/>
          <p:cNvSpPr/>
          <p:nvPr>
            <p:custDataLst>
              <p:tags r:id="rId4"/>
            </p:custDataLst>
          </p:nvPr>
        </p:nvSpPr>
        <p:spPr>
          <a:xfrm>
            <a:off x="510159" y="776949"/>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
        <p:nvSpPr>
          <p:cNvPr id="9" name="Titre 4"/>
          <p:cNvSpPr>
            <a:spLocks noGrp="1"/>
          </p:cNvSpPr>
          <p:nvPr>
            <p:ph type="title"/>
            <p:custDataLst>
              <p:tags r:id="rId5"/>
            </p:custDataLst>
          </p:nvPr>
        </p:nvSpPr>
        <p:spPr>
          <a:xfrm>
            <a:off x="558800" y="239382"/>
            <a:ext cx="8189664" cy="631545"/>
          </a:xfrm>
        </p:spPr>
        <p:txBody>
          <a:bodyPr>
            <a:normAutofit fontScale="90000"/>
          </a:bodyPr>
          <a:lstStyle/>
          <a:p>
            <a:r>
              <a:rPr lang="en-CA" sz="2200" dirty="0">
                <a:solidFill>
                  <a:srgbClr val="9BBB59"/>
                </a:solidFill>
              </a:rPr>
              <a:t>Experiencing negative or depressive feelings in connection with the sexual orientation / gender identity</a:t>
            </a:r>
            <a:r>
              <a:rPr lang="fr-CA" sz="2000" dirty="0" smtClean="0">
                <a:solidFill>
                  <a:srgbClr val="9BBB59"/>
                </a:solidFill>
              </a:rPr>
              <a:t/>
            </a:r>
            <a:br>
              <a:rPr lang="fr-CA" sz="2000" dirty="0" smtClean="0">
                <a:solidFill>
                  <a:srgbClr val="9BBB59"/>
                </a:solidFill>
              </a:rPr>
            </a:br>
            <a:endParaRPr lang="fr-CA" dirty="0"/>
          </a:p>
        </p:txBody>
      </p:sp>
      <p:sp>
        <p:nvSpPr>
          <p:cNvPr id="14" name="ZoneTexte 13"/>
          <p:cNvSpPr txBox="1"/>
          <p:nvPr>
            <p:custDataLst>
              <p:tags r:id="rId6"/>
            </p:custDataLst>
          </p:nvPr>
        </p:nvSpPr>
        <p:spPr>
          <a:xfrm>
            <a:off x="500202" y="6144038"/>
            <a:ext cx="7818207" cy="3693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Q84. </a:t>
            </a:r>
            <a:r>
              <a:rPr lang="en-CA" sz="900" dirty="0">
                <a:solidFill>
                  <a:srgbClr val="595959"/>
                </a:solidFill>
                <a:latin typeface="Arial" panose="020B0604020202020204" pitchFamily="34" charset="0"/>
                <a:cs typeface="Arial" panose="020B0604020202020204" pitchFamily="34" charset="0"/>
              </a:rPr>
              <a:t>Do you ever or have you ever had feelings of confusion, loneliness, isolation and discouragement related to your sexual orientation / gender identity?</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649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Preamble</a:t>
            </a:r>
            <a:endParaRPr lang="en-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5</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518284"/>
            <a:ext cx="5311775" cy="4935052"/>
          </a:xfrm>
        </p:spPr>
        <p:txBody>
          <a:bodyPr>
            <a:normAutofit/>
          </a:bodyPr>
          <a:lstStyle/>
          <a:p>
            <a:r>
              <a:rPr lang="en-CA" sz="1200" b="0" dirty="0" smtClean="0">
                <a:solidFill>
                  <a:srgbClr val="7F7F7F"/>
                </a:solidFill>
              </a:rPr>
              <a:t>We </a:t>
            </a:r>
            <a:r>
              <a:rPr lang="en-CA" sz="1200" b="0" dirty="0">
                <a:solidFill>
                  <a:srgbClr val="7F7F7F"/>
                </a:solidFill>
              </a:rPr>
              <a:t>considered </a:t>
            </a:r>
            <a:r>
              <a:rPr lang="en-CA" sz="1200" b="0" dirty="0" smtClean="0">
                <a:solidFill>
                  <a:srgbClr val="7F7F7F"/>
                </a:solidFill>
              </a:rPr>
              <a:t>all respondents of Aboriginal, Asian, Arab, Latin American, Caribbean, Afro American and African descent as “</a:t>
            </a:r>
            <a:r>
              <a:rPr lang="en-CA" sz="1200" b="0" dirty="0">
                <a:solidFill>
                  <a:srgbClr val="7F7F7F"/>
                </a:solidFill>
              </a:rPr>
              <a:t>visible” ethno-cultural </a:t>
            </a:r>
            <a:r>
              <a:rPr lang="en-CA" sz="1200" b="0" dirty="0" smtClean="0">
                <a:solidFill>
                  <a:srgbClr val="7F7F7F"/>
                </a:solidFill>
              </a:rPr>
              <a:t>groups. However, given the relatively small sample sizes of these individual sub-groups, we grouped them under two broad denominations when comparing them to the group of respondents of Caucasian descent: Aboriginals and other Non-Caucasians.</a:t>
            </a:r>
          </a:p>
          <a:p>
            <a:pPr>
              <a:spcBef>
                <a:spcPts val="1000"/>
              </a:spcBef>
            </a:pPr>
            <a:r>
              <a:rPr lang="en-CA" sz="1200" b="0" dirty="0" smtClean="0">
                <a:solidFill>
                  <a:srgbClr val="7F7F7F"/>
                </a:solidFill>
              </a:rPr>
              <a:t>The sample was not weighted on the basis of ethnic origin: as happens in most surveys, cultural communities are particularly harder to reach and are therefore somewhat under-represented.</a:t>
            </a:r>
          </a:p>
          <a:p>
            <a:pPr>
              <a:spcBef>
                <a:spcPts val="1000"/>
              </a:spcBef>
            </a:pPr>
            <a:r>
              <a:rPr lang="en-CA" sz="1200" b="0" dirty="0" smtClean="0">
                <a:solidFill>
                  <a:srgbClr val="7F7F7F"/>
                </a:solidFill>
              </a:rPr>
              <a:t>That said, the sample includes a rich diversity of ethnic origins, in proportions that are relatively consistent with the presence of the various cultural groups in the Canadian population. </a:t>
            </a:r>
          </a:p>
          <a:p>
            <a:pPr>
              <a:spcBef>
                <a:spcPts val="1000"/>
              </a:spcBef>
            </a:pPr>
            <a:r>
              <a:rPr lang="en-CA" sz="1200" b="0" dirty="0" smtClean="0">
                <a:solidFill>
                  <a:srgbClr val="7F7F7F"/>
                </a:solidFill>
              </a:rPr>
              <a:t>Also, a preliminary analysis of results revealed a substantial age difference between Caucasian and non-Caucasian respondents, the latter group being significantly younger than the first, we decided therefore to compare the findings of these groups’ populations under 55 years of age, hence reducing the impact that the age difference may have on the results.</a:t>
            </a:r>
          </a:p>
          <a:p>
            <a:pPr>
              <a:spcBef>
                <a:spcPts val="1000"/>
              </a:spcBef>
            </a:pPr>
            <a:r>
              <a:rPr lang="en-CA" sz="1200" b="0" dirty="0">
                <a:solidFill>
                  <a:srgbClr val="7F7F7F"/>
                </a:solidFill>
              </a:rPr>
              <a:t>Nonetheless, </a:t>
            </a:r>
            <a:r>
              <a:rPr lang="en-CA" sz="1200" b="0" dirty="0" smtClean="0">
                <a:solidFill>
                  <a:srgbClr val="7F7F7F"/>
                </a:solidFill>
              </a:rPr>
              <a:t>the respondents in “Other non-Caucasian” groups are still, on average, younger than the Aboriginal or the Caucasian respondent groups and are therefore proportionally fewer to have started disclosing </a:t>
            </a:r>
            <a:r>
              <a:rPr lang="en-CA" sz="1200" b="0" dirty="0">
                <a:solidFill>
                  <a:srgbClr val="7F7F7F"/>
                </a:solidFill>
              </a:rPr>
              <a:t>their sexual orientation/gender identity </a:t>
            </a:r>
            <a:r>
              <a:rPr lang="en-CA" sz="1200" b="0" dirty="0" smtClean="0">
                <a:solidFill>
                  <a:srgbClr val="7F7F7F"/>
                </a:solidFill>
              </a:rPr>
              <a:t>to the people </a:t>
            </a:r>
            <a:r>
              <a:rPr lang="en-CA" sz="1200" b="0" dirty="0">
                <a:solidFill>
                  <a:srgbClr val="7F7F7F"/>
                </a:solidFill>
              </a:rPr>
              <a:t>around them (see pages 17 &amp; 19).</a:t>
            </a:r>
            <a:endParaRPr lang="fr-CA" sz="1200" b="0" dirty="0" smtClean="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2742500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50</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605202427"/>
              </p:ext>
            </p:extLst>
          </p:nvPr>
        </p:nvGraphicFramePr>
        <p:xfrm>
          <a:off x="539552" y="1268763"/>
          <a:ext cx="6390148" cy="4140405"/>
        </p:xfrm>
        <a:graphic>
          <a:graphicData uri="http://schemas.openxmlformats.org/drawingml/2006/table">
            <a:tbl>
              <a:tblPr firstRow="1" bandRow="1">
                <a:tableStyleId>{2D5ABB26-0587-4C30-8999-92F81FD0307C}</a:tableStyleId>
              </a:tblPr>
              <a:tblGrid>
                <a:gridCol w="3184664"/>
                <a:gridCol w="801371"/>
                <a:gridCol w="801371"/>
                <a:gridCol w="801371"/>
                <a:gridCol w="801371"/>
              </a:tblGrid>
              <a:tr h="24904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tc>
              </a:tr>
              <a:tr h="10984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noProof="0" dirty="0" smtClean="0">
                          <a:solidFill>
                            <a:srgbClr val="9BBB59"/>
                          </a:solidFill>
                          <a:latin typeface="Arial" pitchFamily="34" charset="0"/>
                          <a:cs typeface="Arial" pitchFamily="34" charset="0"/>
                        </a:rPr>
                        <a:t>(%) Total Yes</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r>
              <a:tr h="550246">
                <a:tc vMerge="1">
                  <a:txBody>
                    <a:bodyPr/>
                    <a:lstStyle/>
                    <a:p>
                      <a:endParaRPr lang="fr-CA"/>
                    </a:p>
                  </a:txBody>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912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1659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1468</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105</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234</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a:r>
                        <a:rPr lang="en-CA" sz="1200" b="0" kern="1200" noProof="0" dirty="0" smtClean="0">
                          <a:solidFill>
                            <a:srgbClr val="595959"/>
                          </a:solidFill>
                          <a:latin typeface="Arial Narrow" panose="020B0606020202030204" pitchFamily="34" charset="0"/>
                          <a:ea typeface="+mn-ea"/>
                          <a:cs typeface="+mn-cs"/>
                        </a:rPr>
                        <a:t>…had unprotected sex with people that you know very little or not at all</a:t>
                      </a:r>
                      <a:endParaRPr lang="en-CA" sz="1200" b="0" kern="1200" noProof="0" dirty="0">
                        <a:solidFill>
                          <a:srgbClr val="595959"/>
                        </a:solidFill>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61</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E31836"/>
                          </a:solidFill>
                          <a:effectLst/>
                          <a:latin typeface="Arial Narrow" panose="020B0606020202030204" pitchFamily="34" charset="0"/>
                          <a:ea typeface="+mn-ea"/>
                          <a:cs typeface="+mn-cs"/>
                        </a:rPr>
                        <a:t>49</a:t>
                      </a:r>
                      <a:endParaRPr lang="en-CA" sz="1200" b="0" i="0"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56000">
                <a:tc>
                  <a:txBody>
                    <a:bodyPr/>
                    <a:lstStyle/>
                    <a:p>
                      <a:pPr algn="l"/>
                      <a:r>
                        <a:rPr lang="en-CA" sz="1200" b="0" kern="1200" noProof="0" dirty="0" smtClean="0">
                          <a:solidFill>
                            <a:srgbClr val="595959"/>
                          </a:solidFill>
                          <a:latin typeface="Arial Narrow" panose="020B0606020202030204" pitchFamily="34" charset="0"/>
                          <a:ea typeface="+mn-ea"/>
                          <a:cs typeface="+mn-cs"/>
                        </a:rPr>
                        <a:t>…consumed alcohol excessively and repetitively</a:t>
                      </a:r>
                      <a:endParaRPr lang="en-CA" sz="1200" b="0" kern="1200" noProof="0" dirty="0">
                        <a:solidFill>
                          <a:srgbClr val="595959"/>
                        </a:solidFill>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62</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64</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66</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48</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56000">
                <a:tc>
                  <a:txBody>
                    <a:bodyPr/>
                    <a:lstStyle/>
                    <a:p>
                      <a:pPr algn="l"/>
                      <a:r>
                        <a:rPr lang="en-CA" sz="1200" b="0" kern="1200" noProof="0" dirty="0" smtClean="0">
                          <a:solidFill>
                            <a:srgbClr val="595959"/>
                          </a:solidFill>
                          <a:latin typeface="Arial Narrow" panose="020B0606020202030204" pitchFamily="34" charset="0"/>
                          <a:ea typeface="+mn-ea"/>
                          <a:cs typeface="+mn-cs"/>
                        </a:rPr>
                        <a:t>…consumed “soft” drugs (e.g., cannabis, ecstasy)</a:t>
                      </a:r>
                      <a:endParaRPr lang="en-CA" sz="1200" b="0" kern="1200" noProof="0" dirty="0">
                        <a:solidFill>
                          <a:srgbClr val="595959"/>
                        </a:solidFill>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57</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60</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0" i="0" u="none" strike="noStrike" kern="1200" noProof="0" dirty="0" smtClean="0">
                          <a:solidFill>
                            <a:srgbClr val="00B0F0"/>
                          </a:solidFill>
                          <a:effectLst/>
                          <a:latin typeface="Arial Narrow" panose="020B0606020202030204" pitchFamily="34" charset="0"/>
                          <a:ea typeface="+mn-ea"/>
                          <a:cs typeface="+mn-cs"/>
                        </a:rPr>
                        <a:t>63</a:t>
                      </a:r>
                      <a:endParaRPr lang="en-CA" sz="1200" b="0" i="0"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E31836"/>
                          </a:solidFill>
                          <a:effectLst/>
                          <a:latin typeface="Arial Narrow" panose="020B0606020202030204" pitchFamily="34" charset="0"/>
                        </a:rPr>
                        <a:t>41</a:t>
                      </a:r>
                      <a:endParaRPr lang="en-CA" sz="1200" b="1" i="0" u="none" strike="noStrike" noProof="0"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756000">
                <a:tc>
                  <a:txBody>
                    <a:bodyPr/>
                    <a:lstStyle/>
                    <a:p>
                      <a:pPr algn="l"/>
                      <a:r>
                        <a:rPr lang="en-CA" sz="1200" b="0" kern="1200" dirty="0" smtClean="0">
                          <a:solidFill>
                            <a:srgbClr val="595959"/>
                          </a:solidFill>
                          <a:latin typeface="Arial Narrow" panose="020B0606020202030204" pitchFamily="34" charset="0"/>
                          <a:ea typeface="+mn-ea"/>
                          <a:cs typeface="+mn-cs"/>
                        </a:rPr>
                        <a:t>…consumers “hard” drugs (e.g., cocaine, heroine, amphetamines, LSD)</a:t>
                      </a:r>
                      <a:endParaRPr lang="fr-CA" sz="1200" b="0" kern="1200" dirty="0">
                        <a:solidFill>
                          <a:srgbClr val="595959"/>
                        </a:solidFill>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Narrow" panose="020B0606020202030204" pitchFamily="34" charset="0"/>
                        </a:rPr>
                        <a:t>26</a:t>
                      </a: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0" i="0" u="none" strike="noStrike">
                          <a:solidFill>
                            <a:srgbClr val="595959"/>
                          </a:solidFill>
                          <a:effectLst/>
                          <a:latin typeface="Arial Narrow" panose="020B0606020202030204" pitchFamily="34" charset="0"/>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1" i="0" u="none" strike="noStrike">
                          <a:solidFill>
                            <a:srgbClr val="00B0F0"/>
                          </a:solidFill>
                          <a:effectLst/>
                          <a:latin typeface="Arial Narrow" panose="020B0606020202030204" pitchFamily="34" charset="0"/>
                        </a:rPr>
                        <a:t>37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fr-CA" sz="1200" b="0" i="0" u="none" strike="noStrike" dirty="0">
                          <a:solidFill>
                            <a:srgbClr val="E31836"/>
                          </a:solidFill>
                          <a:effectLst/>
                          <a:latin typeface="Arial Narrow" panose="020B0606020202030204" pitchFamily="34" charset="0"/>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9" name="Titre 4"/>
          <p:cNvSpPr>
            <a:spLocks noGrp="1"/>
          </p:cNvSpPr>
          <p:nvPr>
            <p:ph type="title"/>
            <p:custDataLst>
              <p:tags r:id="rId4"/>
            </p:custDataLst>
          </p:nvPr>
        </p:nvSpPr>
        <p:spPr>
          <a:xfrm>
            <a:off x="558000" y="188640"/>
            <a:ext cx="8189664" cy="870927"/>
          </a:xfrm>
        </p:spPr>
        <p:txBody>
          <a:bodyPr anchor="t" anchorCtr="0">
            <a:normAutofit/>
          </a:bodyPr>
          <a:lstStyle/>
          <a:p>
            <a:r>
              <a:rPr lang="en-US" sz="2000" dirty="0">
                <a:solidFill>
                  <a:srgbClr val="9BBB59"/>
                </a:solidFill>
              </a:rPr>
              <a:t>Proportion of respondents with high-risk </a:t>
            </a:r>
            <a:r>
              <a:rPr lang="en-US" sz="2000" dirty="0" smtClean="0">
                <a:solidFill>
                  <a:srgbClr val="9BBB59"/>
                </a:solidFill>
              </a:rPr>
              <a:t/>
            </a:r>
            <a:br>
              <a:rPr lang="en-US" sz="2000" dirty="0" smtClean="0">
                <a:solidFill>
                  <a:srgbClr val="9BBB59"/>
                </a:solidFill>
              </a:rPr>
            </a:br>
            <a:r>
              <a:rPr lang="en-US" sz="2000" dirty="0" err="1" smtClean="0">
                <a:solidFill>
                  <a:srgbClr val="9BBB59"/>
                </a:solidFill>
              </a:rPr>
              <a:t>behaviours</a:t>
            </a:r>
            <a:r>
              <a:rPr lang="en-US" sz="2000" dirty="0" smtClean="0">
                <a:solidFill>
                  <a:srgbClr val="9BBB59"/>
                </a:solidFill>
              </a:rPr>
              <a:t> </a:t>
            </a:r>
            <a:endParaRPr lang="fr-CA" sz="2000" dirty="0"/>
          </a:p>
        </p:txBody>
      </p:sp>
      <p:sp>
        <p:nvSpPr>
          <p:cNvPr id="8" name="ZoneTexte 7"/>
          <p:cNvSpPr txBox="1"/>
          <p:nvPr>
            <p:custDataLst>
              <p:tags r:id="rId5"/>
            </p:custDataLst>
          </p:nvPr>
        </p:nvSpPr>
        <p:spPr>
          <a:xfrm>
            <a:off x="500202" y="6272949"/>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Q53</a:t>
            </a:r>
            <a:r>
              <a:rPr lang="fr-CA" sz="900" dirty="0">
                <a:solidFill>
                  <a:srgbClr val="595959"/>
                </a:solidFill>
                <a:latin typeface="Arial" panose="020B0604020202020204" pitchFamily="34" charset="0"/>
                <a:cs typeface="Arial" panose="020B0604020202020204" pitchFamily="34" charset="0"/>
              </a:rPr>
              <a:t>. </a:t>
            </a:r>
            <a:r>
              <a:rPr lang="en-CA" sz="900" dirty="0">
                <a:solidFill>
                  <a:srgbClr val="595959"/>
                </a:solidFill>
                <a:latin typeface="Arial" panose="020B0604020202020204" pitchFamily="34" charset="0"/>
                <a:cs typeface="Arial" panose="020B0604020202020204" pitchFamily="34" charset="0"/>
              </a:rPr>
              <a:t>Do you or have you ever…?</a:t>
            </a:r>
            <a:endParaRPr lang="fr-CA" sz="900" dirty="0">
              <a:solidFill>
                <a:srgbClr val="595959"/>
              </a:solidFill>
              <a:latin typeface="Arial" panose="020B0604020202020204" pitchFamily="34" charset="0"/>
              <a:cs typeface="Arial" panose="020B0604020202020204" pitchFamily="34" charset="0"/>
            </a:endParaRPr>
          </a:p>
        </p:txBody>
      </p:sp>
      <p:sp>
        <p:nvSpPr>
          <p:cNvPr id="10" name="Rectangle 9"/>
          <p:cNvSpPr/>
          <p:nvPr>
            <p:custDataLst>
              <p:tags r:id="rId6"/>
            </p:custDataLst>
          </p:nvPr>
        </p:nvSpPr>
        <p:spPr>
          <a:xfrm>
            <a:off x="488387" y="804326"/>
            <a:ext cx="2422458"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1636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51</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913687548"/>
              </p:ext>
            </p:extLst>
          </p:nvPr>
        </p:nvGraphicFramePr>
        <p:xfrm>
          <a:off x="539552" y="1225719"/>
          <a:ext cx="6334696" cy="3211391"/>
        </p:xfrm>
        <a:graphic>
          <a:graphicData uri="http://schemas.openxmlformats.org/drawingml/2006/table">
            <a:tbl>
              <a:tblPr firstRow="1" bandRow="1">
                <a:tableStyleId>{2D5ABB26-0587-4C30-8999-92F81FD0307C}</a:tableStyleId>
              </a:tblPr>
              <a:tblGrid>
                <a:gridCol w="3162332"/>
                <a:gridCol w="793091"/>
                <a:gridCol w="793091"/>
                <a:gridCol w="793091"/>
                <a:gridCol w="793091"/>
              </a:tblGrid>
              <a:tr h="48616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en-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CA" sz="11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Ethno-cultural origin</a:t>
                      </a:r>
                      <a:endParaRPr lang="en-CA" sz="11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D7E4BD"/>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51273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CA"/>
                    </a:p>
                  </a:txBody>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Aboriginals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n-CA" sz="800" b="1" i="0" u="none" strike="noStrike" noProof="0" dirty="0" smtClean="0">
                          <a:solidFill>
                            <a:srgbClr val="595959"/>
                          </a:solidFill>
                          <a:effectLst/>
                          <a:latin typeface="Arial Narrow" panose="020B0606020202030204" pitchFamily="34" charset="0"/>
                        </a:rPr>
                        <a:t>Other Non-Caucasians</a:t>
                      </a:r>
                      <a:endParaRPr lang="en-CA" sz="8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9425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noProof="0"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1771</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1563</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109</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noProof="0" dirty="0" smtClean="0">
                          <a:solidFill>
                            <a:srgbClr val="595959"/>
                          </a:solidFill>
                          <a:effectLst/>
                          <a:latin typeface="Arial Narrow" panose="020B0606020202030204" pitchFamily="34" charset="0"/>
                        </a:rPr>
                        <a:t>257</a:t>
                      </a:r>
                      <a:endParaRPr lang="en-CA" sz="9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39412">
                <a:tc>
                  <a:txBody>
                    <a:bodyPr/>
                    <a:lstStyle/>
                    <a:p>
                      <a:pPr algn="l" fontAlgn="ctr"/>
                      <a:r>
                        <a:rPr lang="en-CA" sz="1200" b="0" i="0" u="none" strike="noStrike" noProof="0" dirty="0" smtClean="0">
                          <a:solidFill>
                            <a:srgbClr val="595959"/>
                          </a:solidFill>
                          <a:effectLst/>
                          <a:latin typeface="Arial Narrow" panose="020B0606020202030204" pitchFamily="34" charset="0"/>
                        </a:rPr>
                        <a:t>1 – 2 : </a:t>
                      </a:r>
                      <a:r>
                        <a:rPr lang="en-CA" sz="1200" b="0" i="0" u="none" strike="noStrike" kern="1200" noProof="0" dirty="0" smtClean="0">
                          <a:solidFill>
                            <a:srgbClr val="595959"/>
                          </a:solidFill>
                          <a:effectLst/>
                          <a:latin typeface="Arial Narrow" panose="020B0606020202030204" pitchFamily="34" charset="0"/>
                          <a:ea typeface="+mn-ea"/>
                          <a:cs typeface="+mn-cs"/>
                        </a:rPr>
                        <a:t>Unhappy</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14</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13</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6</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21</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en-CA" sz="1200" b="0" i="0" u="none" strike="noStrike" noProof="0" dirty="0" smtClean="0">
                          <a:solidFill>
                            <a:srgbClr val="595959"/>
                          </a:solidFill>
                          <a:effectLst/>
                          <a:latin typeface="Arial Narrow" panose="020B0606020202030204" pitchFamily="34" charset="0"/>
                        </a:rPr>
                        <a:t>5 – </a:t>
                      </a:r>
                      <a:r>
                        <a:rPr lang="en-CA" sz="1200" b="0" i="0" u="none" strike="noStrike" kern="1200" noProof="0" dirty="0" smtClean="0">
                          <a:solidFill>
                            <a:srgbClr val="595959"/>
                          </a:solidFill>
                          <a:effectLst/>
                          <a:latin typeface="Arial Narrow" panose="020B0606020202030204" pitchFamily="34" charset="0"/>
                          <a:ea typeface="+mn-ea"/>
                          <a:cs typeface="+mn-cs"/>
                        </a:rPr>
                        <a:t>Very happy</a:t>
                      </a:r>
                      <a:endParaRPr lang="en-CA" sz="1200" b="0" i="0" u="none" strike="noStrike" kern="1200" noProof="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0" i="0" u="none" strike="noStrike" noProof="0" dirty="0" smtClean="0">
                          <a:solidFill>
                            <a:srgbClr val="595959"/>
                          </a:solidFill>
                          <a:effectLst/>
                          <a:latin typeface="Arial Narrow" panose="020B0606020202030204" pitchFamily="34" charset="0"/>
                        </a:rPr>
                        <a:t>15</a:t>
                      </a:r>
                      <a:endParaRPr lang="en-CA" sz="1200" b="0" i="0"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1" i="0" u="none" strike="noStrike" noProof="0" dirty="0" smtClean="0">
                          <a:solidFill>
                            <a:srgbClr val="00B0F0"/>
                          </a:solidFill>
                          <a:effectLst/>
                          <a:latin typeface="Arial Narrow" panose="020B0606020202030204" pitchFamily="34" charset="0"/>
                        </a:rPr>
                        <a:t>29</a:t>
                      </a:r>
                      <a:endParaRPr lang="en-CA" sz="1200" b="1" i="0" u="none" strike="noStrike" noProof="0"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fontAlgn="ctr"/>
                      <a:r>
                        <a:rPr lang="en-CA" sz="1200" b="0" i="0" u="none" strike="noStrike" noProof="0" dirty="0" smtClean="0">
                          <a:solidFill>
                            <a:srgbClr val="E31836"/>
                          </a:solidFill>
                          <a:effectLst/>
                          <a:latin typeface="Arial Narrow" panose="020B0606020202030204" pitchFamily="34" charset="0"/>
                        </a:rPr>
                        <a:t>10</a:t>
                      </a:r>
                      <a:endParaRPr lang="en-CA" sz="1200" b="0" i="0" u="none" strike="noStrike" noProof="0" dirty="0">
                        <a:solidFill>
                          <a:srgbClr val="E31836"/>
                        </a:solidFill>
                        <a:effectLst/>
                        <a:latin typeface="Arial Narrow" panose="020B0606020202030204" pitchFamily="34" charset="0"/>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639412">
                <a:tc>
                  <a:txBody>
                    <a:bodyPr/>
                    <a:lstStyle/>
                    <a:p>
                      <a:pPr algn="l" fontAlgn="ctr"/>
                      <a:r>
                        <a:rPr lang="en-CA" sz="1200" b="1" i="0" u="none" strike="noStrike" noProof="0" dirty="0" smtClean="0">
                          <a:solidFill>
                            <a:srgbClr val="595959"/>
                          </a:solidFill>
                          <a:effectLst/>
                          <a:latin typeface="Arial Narrow" panose="020B0606020202030204" pitchFamily="34" charset="0"/>
                        </a:rPr>
                        <a:t>Average score</a:t>
                      </a:r>
                      <a:endParaRPr lang="en-CA" sz="1200" b="1" i="0"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200" b="1" i="1" u="none" strike="noStrike" noProof="0" dirty="0" smtClean="0">
                          <a:solidFill>
                            <a:srgbClr val="595959"/>
                          </a:solidFill>
                          <a:effectLst/>
                          <a:latin typeface="Arial Narrow" panose="020B0606020202030204" pitchFamily="34" charset="0"/>
                        </a:rPr>
                        <a:t>3,5</a:t>
                      </a:r>
                      <a:endParaRPr lang="en-CA" sz="1200" b="1" i="1" u="none" strike="noStrike" noProof="0"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1" u="none" strike="noStrike" noProof="0" dirty="0" smtClean="0">
                          <a:solidFill>
                            <a:srgbClr val="595959"/>
                          </a:solidFill>
                          <a:effectLst/>
                          <a:latin typeface="Arial Narrow" panose="020B0606020202030204" pitchFamily="34" charset="0"/>
                        </a:rPr>
                        <a:t>3,5</a:t>
                      </a:r>
                      <a:endParaRPr lang="en-CA" sz="1200" b="1" i="1" u="none" strike="noStrike" noProof="0"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1" i="1" u="none" strike="noStrike" kern="1200" noProof="0" dirty="0" smtClean="0">
                          <a:solidFill>
                            <a:srgbClr val="00B0F0"/>
                          </a:solidFill>
                          <a:effectLst/>
                          <a:latin typeface="Arial Narrow" panose="020B0606020202030204" pitchFamily="34" charset="0"/>
                          <a:ea typeface="+mn-ea"/>
                          <a:cs typeface="+mn-cs"/>
                        </a:rPr>
                        <a:t>3,8</a:t>
                      </a:r>
                      <a:endParaRPr lang="en-CA" sz="1200" b="1" i="1" u="none" strike="noStrike" kern="1200" noProof="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algn="ctr" defTabSz="914400" rtl="0" eaLnBrk="1" fontAlgn="ctr" latinLnBrk="0" hangingPunct="1"/>
                      <a:r>
                        <a:rPr lang="en-CA" sz="1200" b="1" i="1" u="none" strike="noStrike" kern="1200" noProof="0" dirty="0" smtClean="0">
                          <a:solidFill>
                            <a:srgbClr val="E31836"/>
                          </a:solidFill>
                          <a:effectLst/>
                          <a:latin typeface="Arial Narrow" panose="020B0606020202030204" pitchFamily="34" charset="0"/>
                          <a:ea typeface="+mn-ea"/>
                          <a:cs typeface="+mn-cs"/>
                        </a:rPr>
                        <a:t>3,3</a:t>
                      </a:r>
                      <a:endParaRPr lang="en-CA" sz="1200" b="1" i="1" u="none" strike="noStrike" kern="1200" noProof="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D7E4BD"/>
                    </a:solidFill>
                  </a:tcPr>
                </a:tc>
              </a:tr>
            </a:tbl>
          </a:graphicData>
        </a:graphic>
      </p:graphicFrame>
      <p:sp>
        <p:nvSpPr>
          <p:cNvPr id="11" name="Rectangle 10"/>
          <p:cNvSpPr/>
          <p:nvPr>
            <p:custDataLst>
              <p:tags r:id="rId4"/>
            </p:custDataLst>
          </p:nvPr>
        </p:nvSpPr>
        <p:spPr>
          <a:xfrm>
            <a:off x="510159" y="772914"/>
            <a:ext cx="2422458" cy="3693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a:t>
            </a:r>
            <a:r>
              <a:rPr lang="en-US" sz="900" dirty="0" smtClean="0">
                <a:solidFill>
                  <a:srgbClr val="9BBB59"/>
                </a:solidFill>
                <a:latin typeface="Arial" panose="020B0604020202020204" pitchFamily="34" charset="0"/>
                <a:cs typeface="Arial" panose="020B0604020202020204" pitchFamily="34" charset="0"/>
              </a:rPr>
              <a:t>Total respondents under 55 years old</a:t>
            </a:r>
            <a:endParaRPr lang="fr-CA" sz="900" dirty="0">
              <a:solidFill>
                <a:srgbClr val="000000"/>
              </a:solidFill>
              <a:latin typeface="Arial" panose="020B0604020202020204" pitchFamily="34" charset="0"/>
              <a:cs typeface="Arial" panose="020B0604020202020204" pitchFamily="34" charset="0"/>
            </a:endParaRPr>
          </a:p>
          <a:p>
            <a:endParaRPr lang="fr-CA" sz="900" dirty="0">
              <a:solidFill>
                <a:srgbClr val="000000"/>
              </a:solidFill>
              <a:latin typeface="Arial" panose="020B0604020202020204" pitchFamily="34" charset="0"/>
              <a:cs typeface="Arial" panose="020B0604020202020204" pitchFamily="34" charset="0"/>
            </a:endParaRPr>
          </a:p>
        </p:txBody>
      </p:sp>
      <p:sp>
        <p:nvSpPr>
          <p:cNvPr id="8" name="Titre 4"/>
          <p:cNvSpPr txBox="1">
            <a:spLocks/>
          </p:cNvSpPr>
          <p:nvPr>
            <p:custDataLst>
              <p:tags r:id="rId5"/>
            </p:custDataLst>
          </p:nvPr>
        </p:nvSpPr>
        <p:spPr bwMode="auto">
          <a:xfrm>
            <a:off x="558800" y="332656"/>
            <a:ext cx="5309344"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bodyPr>
          <a:lst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r>
              <a:rPr lang="en-CA" sz="2100" dirty="0" smtClean="0">
                <a:solidFill>
                  <a:srgbClr val="9BBB59"/>
                </a:solidFill>
              </a:rPr>
              <a:t>Feeling of happiness</a:t>
            </a:r>
            <a:r>
              <a:rPr lang="en-CA" sz="2000" dirty="0" smtClean="0">
                <a:solidFill>
                  <a:srgbClr val="9BBB59"/>
                </a:solidFill>
              </a:rPr>
              <a:t/>
            </a:r>
            <a:br>
              <a:rPr lang="en-CA" sz="2000" dirty="0" smtClean="0">
                <a:solidFill>
                  <a:srgbClr val="9BBB59"/>
                </a:solidFill>
              </a:rPr>
            </a:br>
            <a:endParaRPr lang="en-CA" dirty="0">
              <a:solidFill>
                <a:srgbClr val="00AFDC"/>
              </a:solidFill>
            </a:endParaRPr>
          </a:p>
        </p:txBody>
      </p:sp>
      <p:sp>
        <p:nvSpPr>
          <p:cNvPr id="9" name="ZoneTexte 8"/>
          <p:cNvSpPr txBox="1"/>
          <p:nvPr>
            <p:custDataLst>
              <p:tags r:id="rId6"/>
            </p:custDataLst>
          </p:nvPr>
        </p:nvSpPr>
        <p:spPr>
          <a:xfrm>
            <a:off x="500202" y="6258388"/>
            <a:ext cx="7818207" cy="230832"/>
          </a:xfrm>
          <a:prstGeom prst="rect">
            <a:avLst/>
          </a:prstGeom>
          <a:noFill/>
        </p:spPr>
        <p:txBody>
          <a:bodyPr wrap="square" rtlCol="0">
            <a:spAutoFit/>
          </a:bodyPr>
          <a:lstStyle/>
          <a:p>
            <a:r>
              <a:rPr lang="fr-CA" sz="900" dirty="0" smtClean="0">
                <a:solidFill>
                  <a:srgbClr val="595959"/>
                </a:solidFill>
                <a:latin typeface="Arial" panose="020B0604020202020204" pitchFamily="34" charset="0"/>
                <a:cs typeface="Arial" panose="020B0604020202020204" pitchFamily="34" charset="0"/>
              </a:rPr>
              <a:t>Q69. </a:t>
            </a:r>
            <a:r>
              <a:rPr lang="en-CA" sz="900" dirty="0">
                <a:solidFill>
                  <a:srgbClr val="595959"/>
                </a:solidFill>
                <a:latin typeface="Arial" panose="020B0604020202020204" pitchFamily="34" charset="0"/>
                <a:cs typeface="Arial" panose="020B0604020202020204" pitchFamily="34" charset="0"/>
              </a:rPr>
              <a:t>On a scale from 1 to 5 where 1 means very unhappy and 5 very happy, to what extent to you consider yourself to be happy? </a:t>
            </a:r>
            <a:endParaRPr lang="fr-CA"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28553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texte 13"/>
          <p:cNvSpPr>
            <a:spLocks noGrp="1"/>
          </p:cNvSpPr>
          <p:nvPr>
            <p:ph type="body" sz="quarter" idx="15"/>
            <p:custDataLst>
              <p:tags r:id="rId1"/>
            </p:custDataLst>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555, RENÉ-LÉVESQUE OUEST</a:t>
            </a:r>
          </a:p>
          <a:p>
            <a:pPr lvl="1"/>
            <a:r>
              <a:rPr lang="fr-FR" dirty="0"/>
              <a:t>MONTRÉAL (QUÉBEC) H2Z 1B1</a:t>
            </a:r>
          </a:p>
          <a:p>
            <a:pPr lvl="1"/>
            <a:r>
              <a:rPr lang="fr-FR"/>
              <a:t>BUREAU 1501</a:t>
            </a:r>
            <a:endParaRPr lang="fr-FR" dirty="0" smtClean="0"/>
          </a:p>
        </p:txBody>
      </p:sp>
      <p:sp>
        <p:nvSpPr>
          <p:cNvPr id="7" name="Espace réservé du texte 13"/>
          <p:cNvSpPr>
            <a:spLocks noGrp="1"/>
          </p:cNvSpPr>
          <p:nvPr>
            <p:ph type="body" sz="quarter" idx="16"/>
            <p:custDataLst>
              <p:tags r:id="rId2"/>
            </p:custDataLst>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smtClean="0"/>
              <a:t>WWW.CROP.CA</a:t>
            </a:r>
            <a:endParaRPr lang="fr-FR" dirty="0" smtClean="0"/>
          </a:p>
        </p:txBody>
      </p:sp>
    </p:spTree>
    <p:extLst>
      <p:ext uri="{BB962C8B-B14F-4D97-AF65-F5344CB8AC3E}">
        <p14:creationId xmlns:p14="http://schemas.microsoft.com/office/powerpoint/2010/main" val="144352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err="1" smtClean="0">
                <a:solidFill>
                  <a:srgbClr val="9BBB59"/>
                </a:solidFill>
              </a:rPr>
              <a:t>Preamble</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6</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518284"/>
            <a:ext cx="5311775" cy="5151075"/>
          </a:xfrm>
        </p:spPr>
        <p:txBody>
          <a:bodyPr>
            <a:normAutofit/>
          </a:bodyPr>
          <a:lstStyle/>
          <a:p>
            <a:r>
              <a:rPr lang="en-CA" sz="1200" b="0" dirty="0" smtClean="0">
                <a:solidFill>
                  <a:srgbClr val="7F7F7F"/>
                </a:solidFill>
              </a:rPr>
              <a:t>We also observed the following differences in the composition of the three respondent groups that are compared in this report (p.15 to 17), differences that may have some impact on the results: </a:t>
            </a:r>
          </a:p>
          <a:p>
            <a:pPr marL="171450" indent="-171450">
              <a:spcBef>
                <a:spcPts val="600"/>
              </a:spcBef>
              <a:buClr>
                <a:srgbClr val="9BBB59"/>
              </a:buClr>
              <a:buFont typeface="Wingdings" panose="05000000000000000000" pitchFamily="2" charset="2"/>
              <a:buChar char="§"/>
            </a:pPr>
            <a:r>
              <a:rPr lang="en-CA" sz="1200" b="0" dirty="0" smtClean="0">
                <a:solidFill>
                  <a:srgbClr val="7F7F7F"/>
                </a:solidFill>
              </a:rPr>
              <a:t>Percentage-wise, there are more Quebec respondents in the Caucasian group, more Aboriginals from Western Canada and more Non-Caucasians from Ontario</a:t>
            </a:r>
          </a:p>
          <a:p>
            <a:pPr marL="171450" indent="-171450">
              <a:spcBef>
                <a:spcPts val="600"/>
              </a:spcBef>
              <a:buClr>
                <a:srgbClr val="9BBB59"/>
              </a:buClr>
              <a:buFont typeface="Wingdings" panose="05000000000000000000" pitchFamily="2" charset="2"/>
              <a:buChar char="§"/>
            </a:pPr>
            <a:r>
              <a:rPr lang="en-CA" sz="1200" b="0" dirty="0" smtClean="0">
                <a:solidFill>
                  <a:srgbClr val="7F7F7F"/>
                </a:solidFill>
              </a:rPr>
              <a:t>In terms of proportions, the male respondents outnumber the female in the Aboriginal sample</a:t>
            </a:r>
          </a:p>
          <a:p>
            <a:pPr marL="171450" indent="-171450">
              <a:spcBef>
                <a:spcPts val="600"/>
              </a:spcBef>
              <a:buClr>
                <a:srgbClr val="9BBB59"/>
              </a:buClr>
              <a:buFont typeface="Wingdings" panose="05000000000000000000" pitchFamily="2" charset="2"/>
              <a:buChar char="§"/>
            </a:pPr>
            <a:r>
              <a:rPr lang="en-CA" sz="1200" b="0" dirty="0" smtClean="0">
                <a:solidFill>
                  <a:srgbClr val="7F7F7F"/>
                </a:solidFill>
              </a:rPr>
              <a:t>There is a larger proportion of bisexual respondents in the Non-Caucasian group of respondents</a:t>
            </a:r>
          </a:p>
          <a:p>
            <a:pPr>
              <a:lnSpc>
                <a:spcPct val="95000"/>
              </a:lnSpc>
              <a:spcBef>
                <a:spcPts val="1800"/>
              </a:spcBef>
              <a:defRPr/>
            </a:pPr>
            <a:r>
              <a:rPr lang="fr-CA" sz="1400" dirty="0" smtClean="0">
                <a:solidFill>
                  <a:schemeClr val="accent3">
                    <a:lumMod val="75000"/>
                  </a:schemeClr>
                </a:solidFill>
              </a:rPr>
              <a:t>How to </a:t>
            </a:r>
            <a:r>
              <a:rPr lang="fr-CA" sz="1400" dirty="0" err="1" smtClean="0">
                <a:solidFill>
                  <a:schemeClr val="accent3">
                    <a:lumMod val="75000"/>
                  </a:schemeClr>
                </a:solidFill>
              </a:rPr>
              <a:t>read</a:t>
            </a:r>
            <a:r>
              <a:rPr lang="fr-CA" sz="1400" dirty="0" smtClean="0">
                <a:solidFill>
                  <a:schemeClr val="accent3">
                    <a:lumMod val="75000"/>
                  </a:schemeClr>
                </a:solidFill>
              </a:rPr>
              <a:t> the </a:t>
            </a:r>
            <a:r>
              <a:rPr lang="fr-CA" sz="1400" dirty="0" err="1" smtClean="0">
                <a:solidFill>
                  <a:schemeClr val="accent3">
                    <a:lumMod val="75000"/>
                  </a:schemeClr>
                </a:solidFill>
              </a:rPr>
              <a:t>results</a:t>
            </a:r>
            <a:endParaRPr lang="fr-CA" sz="1400" dirty="0">
              <a:solidFill>
                <a:schemeClr val="accent3">
                  <a:lumMod val="75000"/>
                </a:schemeClr>
              </a:solidFill>
            </a:endParaRPr>
          </a:p>
          <a:p>
            <a:pPr algn="just">
              <a:lnSpc>
                <a:spcPct val="95000"/>
              </a:lnSpc>
              <a:defRPr/>
            </a:pPr>
            <a:r>
              <a:rPr lang="en-US" sz="1200" b="0" dirty="0">
                <a:solidFill>
                  <a:srgbClr val="7F7F7F"/>
                </a:solidFill>
              </a:rPr>
              <a:t>It is possible that the sum of the results presented for some questions does not always equal 100% since we are using rounded </a:t>
            </a:r>
            <a:r>
              <a:rPr lang="en-US" sz="1200" b="0" dirty="0" smtClean="0">
                <a:solidFill>
                  <a:srgbClr val="7F7F7F"/>
                </a:solidFill>
              </a:rPr>
              <a:t>percentages</a:t>
            </a:r>
            <a:r>
              <a:rPr lang="fr-CA" sz="1200" b="0" dirty="0" smtClean="0">
                <a:solidFill>
                  <a:srgbClr val="7F7F7F"/>
                </a:solidFill>
              </a:rPr>
              <a:t>.</a:t>
            </a:r>
            <a:endParaRPr lang="fr-CA" sz="1200" b="0" dirty="0">
              <a:solidFill>
                <a:srgbClr val="7F7F7F"/>
              </a:solidFill>
            </a:endParaRPr>
          </a:p>
          <a:p>
            <a:pPr fontAlgn="base">
              <a:spcAft>
                <a:spcPct val="0"/>
              </a:spcAft>
              <a:defRPr/>
            </a:pPr>
            <a:r>
              <a:rPr lang="en-US" sz="1200" b="0" dirty="0">
                <a:solidFill>
                  <a:srgbClr val="7F7F7F"/>
                </a:solidFill>
              </a:rPr>
              <a:t>The results written in blue or red font indicate that differences were observed between </a:t>
            </a:r>
            <a:r>
              <a:rPr lang="en-US" sz="1200" b="0" dirty="0" smtClean="0">
                <a:solidFill>
                  <a:srgbClr val="7F7F7F"/>
                </a:solidFill>
              </a:rPr>
              <a:t>the subgroups </a:t>
            </a:r>
            <a:r>
              <a:rPr lang="en-CA" sz="1200" b="0" dirty="0" smtClean="0">
                <a:solidFill>
                  <a:srgbClr val="7F7F7F"/>
                </a:solidFill>
              </a:rPr>
              <a:t>under comparison</a:t>
            </a:r>
            <a:r>
              <a:rPr lang="fr-CA" sz="1200" b="0" dirty="0" smtClean="0">
                <a:solidFill>
                  <a:srgbClr val="7F7F7F"/>
                </a:solidFill>
              </a:rPr>
              <a:t>: </a:t>
            </a:r>
            <a:endParaRPr lang="fr-CA" sz="1200" b="0" dirty="0">
              <a:solidFill>
                <a:srgbClr val="7F7F7F"/>
              </a:solidFill>
            </a:endParaRPr>
          </a:p>
          <a:p>
            <a:pPr marL="355600">
              <a:defRPr/>
            </a:pPr>
            <a:r>
              <a:rPr lang="en-CA" sz="1200" b="0" dirty="0">
                <a:solidFill>
                  <a:srgbClr val="7F7F7F"/>
                </a:solidFill>
              </a:rPr>
              <a:t>Numbers </a:t>
            </a:r>
            <a:r>
              <a:rPr lang="en-CA" sz="1200" dirty="0">
                <a:solidFill>
                  <a:schemeClr val="tx2"/>
                </a:solidFill>
              </a:rPr>
              <a:t>in BLUE </a:t>
            </a:r>
            <a:r>
              <a:rPr lang="en-CA" sz="1200" b="0" dirty="0">
                <a:solidFill>
                  <a:srgbClr val="7F7F7F"/>
                </a:solidFill>
              </a:rPr>
              <a:t>indicate that the relevant sub-group obtained a significantly </a:t>
            </a:r>
            <a:r>
              <a:rPr lang="en-CA" sz="1200" dirty="0">
                <a:solidFill>
                  <a:srgbClr val="00B0F0"/>
                </a:solidFill>
              </a:rPr>
              <a:t>higher </a:t>
            </a:r>
            <a:r>
              <a:rPr lang="en-CA" sz="1200" b="0" dirty="0">
                <a:solidFill>
                  <a:srgbClr val="7F7F7F"/>
                </a:solidFill>
              </a:rPr>
              <a:t>result than other sub-groups</a:t>
            </a:r>
          </a:p>
          <a:p>
            <a:pPr marL="355600">
              <a:defRPr/>
            </a:pPr>
            <a:r>
              <a:rPr lang="en-CA" sz="1200" b="0" dirty="0">
                <a:solidFill>
                  <a:srgbClr val="7F7F7F"/>
                </a:solidFill>
              </a:rPr>
              <a:t>Numbers </a:t>
            </a:r>
            <a:r>
              <a:rPr lang="en-CA" sz="1200" dirty="0">
                <a:solidFill>
                  <a:srgbClr val="FF0000"/>
                </a:solidFill>
              </a:rPr>
              <a:t>in RED</a:t>
            </a:r>
            <a:r>
              <a:rPr lang="en-CA" sz="1200" dirty="0">
                <a:solidFill>
                  <a:schemeClr val="tx2"/>
                </a:solidFill>
              </a:rPr>
              <a:t> </a:t>
            </a:r>
            <a:r>
              <a:rPr lang="en-CA" sz="1200" b="0" dirty="0">
                <a:solidFill>
                  <a:srgbClr val="7F7F7F"/>
                </a:solidFill>
              </a:rPr>
              <a:t>indicate that the relevant sub-group obtained a significantly </a:t>
            </a:r>
            <a:r>
              <a:rPr lang="en-CA" sz="1200" dirty="0">
                <a:solidFill>
                  <a:srgbClr val="FF0000"/>
                </a:solidFill>
              </a:rPr>
              <a:t>lower </a:t>
            </a:r>
            <a:r>
              <a:rPr lang="en-CA" sz="1200" b="0" dirty="0">
                <a:solidFill>
                  <a:srgbClr val="7F7F7F"/>
                </a:solidFill>
              </a:rPr>
              <a:t>result than other sub-groups</a:t>
            </a:r>
            <a:endParaRPr lang="fr-CA" sz="1200" b="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1363819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lstStyle/>
          <a:p>
            <a:r>
              <a:rPr lang="fr-CA" dirty="0" smtClean="0"/>
              <a:t>Key </a:t>
            </a:r>
            <a:r>
              <a:rPr lang="fr-CA" dirty="0" err="1" smtClean="0"/>
              <a:t>findings</a:t>
            </a:r>
            <a:endParaRPr lang="fr-CA" dirty="0"/>
          </a:p>
        </p:txBody>
      </p:sp>
      <p:sp>
        <p:nvSpPr>
          <p:cNvPr id="3" name="Espace réservé du texte 2"/>
          <p:cNvSpPr>
            <a:spLocks noGrp="1"/>
          </p:cNvSpPr>
          <p:nvPr>
            <p:ph type="body" sz="quarter" idx="10"/>
            <p:custDataLst>
              <p:tags r:id="rId2"/>
            </p:custDataLst>
          </p:nvPr>
        </p:nvSpPr>
        <p:spPr/>
        <p:txBody>
          <a:bodyPr/>
          <a:lstStyle/>
          <a:p>
            <a:r>
              <a:rPr lang="fr-CA" i="1" dirty="0" smtClean="0"/>
              <a:t>REPORT PREPARED FOR FONDATION JASMIN ROY</a:t>
            </a:r>
            <a:endParaRPr lang="fr-CA" i="1" dirty="0"/>
          </a:p>
          <a:p>
            <a:endParaRPr lang="en-CA" dirty="0"/>
          </a:p>
        </p:txBody>
      </p:sp>
    </p:spTree>
    <p:extLst>
      <p:ext uri="{BB962C8B-B14F-4D97-AF65-F5344CB8AC3E}">
        <p14:creationId xmlns:p14="http://schemas.microsoft.com/office/powerpoint/2010/main" val="11656935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Key findings</a:t>
            </a:r>
            <a:endParaRPr lang="en-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8</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85626"/>
            <a:ext cx="5311775" cy="5007059"/>
          </a:xfrm>
        </p:spPr>
        <p:txBody>
          <a:bodyPr>
            <a:normAutofit/>
          </a:bodyPr>
          <a:lstStyle/>
          <a:p>
            <a:pPr marL="228600" indent="-228600">
              <a:buClr>
                <a:srgbClr val="9BBB59"/>
              </a:buClr>
              <a:buFont typeface="Wingdings" panose="05000000000000000000" pitchFamily="2" charset="2"/>
              <a:buChar char="§"/>
            </a:pPr>
            <a:r>
              <a:rPr lang="en-CA" sz="1200" b="0" dirty="0" smtClean="0"/>
              <a:t>Aboriginal LGBT respondents primarily stand out among the three groups under study as the group that are more comfortable living with their sexual orientation/gender identity than the LGBT community average.</a:t>
            </a:r>
          </a:p>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Indigenous LGBTs tend to perceive greater acceptance of their sexual orientation/gender identity among the people around them, particularly their friends</a:t>
            </a:r>
          </a:p>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They display a slightly stronger feeling of belonging to the LGBT community than LGBT individuals of Caucasian descent (82% vs. 68%) and are more confident of the movement’s ability to represent  the values and needs of LGBT people overall</a:t>
            </a:r>
          </a:p>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As a group, they are proportionally less prone to experiencing negative or depressive feelings in connection with their sexual orientation/gender identity and their happiness index is slightly higher than the community average.</a:t>
            </a:r>
          </a:p>
          <a:p>
            <a:pPr marL="228600" lvl="4" indent="-228600">
              <a:spcBef>
                <a:spcPts val="1000"/>
              </a:spcBef>
              <a:buClr>
                <a:srgbClr val="9BBB59"/>
              </a:buClr>
              <a:buFont typeface="Wingdings" panose="05000000000000000000" pitchFamily="2" charset="2"/>
              <a:buChar char="§"/>
            </a:pPr>
            <a:r>
              <a:rPr lang="en-CA" sz="1200" dirty="0" smtClean="0">
                <a:solidFill>
                  <a:srgbClr val="7F7F7F"/>
                </a:solidFill>
              </a:rPr>
              <a:t>When </a:t>
            </a:r>
            <a:r>
              <a:rPr lang="en-CA" sz="1200" dirty="0">
                <a:solidFill>
                  <a:srgbClr val="7F7F7F"/>
                </a:solidFill>
              </a:rPr>
              <a:t>coming to terms with one’s sexual orientation/gender </a:t>
            </a:r>
            <a:r>
              <a:rPr lang="en-CA" sz="1200" dirty="0" smtClean="0">
                <a:solidFill>
                  <a:srgbClr val="7F7F7F"/>
                </a:solidFill>
              </a:rPr>
              <a:t>identity, support in breaking out of the isolation (“not alone in what they are going through”) and having access to assertive LGBT models are more important issues for Aboriginal LGBT people than for the average LGBT person.</a:t>
            </a:r>
          </a:p>
          <a:p>
            <a:pPr marL="228600" lvl="4" indent="-228600">
              <a:spcBef>
                <a:spcPts val="1000"/>
              </a:spcBef>
              <a:buClr>
                <a:srgbClr val="9BBB59"/>
              </a:buClr>
              <a:buFont typeface="Wingdings" panose="05000000000000000000" pitchFamily="2" charset="2"/>
              <a:buChar char="§"/>
            </a:pPr>
            <a:r>
              <a:rPr lang="en-CA" sz="1200" dirty="0" smtClean="0">
                <a:solidFill>
                  <a:srgbClr val="7F7F7F"/>
                </a:solidFill>
              </a:rPr>
              <a:t>In addition, they are more sceptical than the other LGBT groups about Canadian society’s willingness to make efforts toward LGBT integration, and they advocate more strongly for awareness-raising campaigns against homophobia, biphobia and transphobia.</a:t>
            </a:r>
          </a:p>
          <a:p>
            <a:pPr marL="228600" lvl="4" indent="-228600">
              <a:buClr>
                <a:srgbClr val="9BBB59"/>
              </a:buClr>
              <a:buFont typeface="Wingdings" panose="05000000000000000000" pitchFamily="2" charset="2"/>
              <a:buChar char="§"/>
            </a:pPr>
            <a:endParaRPr lang="fr-CA" sz="120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45709" y="159879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573308" y="1567678"/>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p.47</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45709" y="216396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573308" y="2132856"/>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p.20</a:t>
            </a:r>
            <a:endParaRPr lang="fr-CA" sz="1600" b="1" dirty="0">
              <a:solidFill>
                <a:srgbClr val="9BBB59"/>
              </a:solidFill>
              <a:latin typeface="Arial" panose="020B0604020202020204" pitchFamily="34" charset="0"/>
              <a:cs typeface="Arial" panose="020B0604020202020204" pitchFamily="34" charset="0"/>
            </a:endParaRPr>
          </a:p>
        </p:txBody>
      </p:sp>
      <p:sp>
        <p:nvSpPr>
          <p:cNvPr id="10" name="Chevron 9"/>
          <p:cNvSpPr/>
          <p:nvPr/>
        </p:nvSpPr>
        <p:spPr>
          <a:xfrm>
            <a:off x="6345709" y="301668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1" name="ZoneTexte 10"/>
          <p:cNvSpPr txBox="1"/>
          <p:nvPr/>
        </p:nvSpPr>
        <p:spPr>
          <a:xfrm>
            <a:off x="6573308" y="298557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p.44, 45</a:t>
            </a:r>
            <a:endParaRPr lang="fr-CA" sz="1600" b="1" dirty="0">
              <a:solidFill>
                <a:srgbClr val="9BBB59"/>
              </a:solidFill>
              <a:latin typeface="Arial" panose="020B0604020202020204" pitchFamily="34" charset="0"/>
              <a:cs typeface="Arial" panose="020B0604020202020204" pitchFamily="34" charset="0"/>
            </a:endParaRPr>
          </a:p>
        </p:txBody>
      </p:sp>
      <p:sp>
        <p:nvSpPr>
          <p:cNvPr id="12" name="Chevron 11"/>
          <p:cNvSpPr/>
          <p:nvPr/>
        </p:nvSpPr>
        <p:spPr>
          <a:xfrm>
            <a:off x="6345709" y="382015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3" name="ZoneTexte 12"/>
          <p:cNvSpPr txBox="1"/>
          <p:nvPr/>
        </p:nvSpPr>
        <p:spPr>
          <a:xfrm>
            <a:off x="6573308" y="378904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p.49, 51</a:t>
            </a:r>
            <a:endParaRPr lang="fr-CA" sz="1600" b="1" dirty="0">
              <a:solidFill>
                <a:srgbClr val="9BBB59"/>
              </a:solidFill>
              <a:latin typeface="Arial" panose="020B0604020202020204" pitchFamily="34" charset="0"/>
              <a:cs typeface="Arial" panose="020B0604020202020204" pitchFamily="34" charset="0"/>
            </a:endParaRPr>
          </a:p>
        </p:txBody>
      </p:sp>
      <p:sp>
        <p:nvSpPr>
          <p:cNvPr id="14" name="Chevron 13"/>
          <p:cNvSpPr/>
          <p:nvPr/>
        </p:nvSpPr>
        <p:spPr>
          <a:xfrm>
            <a:off x="6345709" y="4756257"/>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5" name="ZoneTexte 14"/>
          <p:cNvSpPr txBox="1"/>
          <p:nvPr/>
        </p:nvSpPr>
        <p:spPr>
          <a:xfrm>
            <a:off x="6573308" y="4725144"/>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p.31, 32</a:t>
            </a:r>
            <a:endParaRPr lang="fr-CA" sz="1600" b="1" dirty="0">
              <a:solidFill>
                <a:srgbClr val="9BBB59"/>
              </a:solidFill>
              <a:latin typeface="Arial" panose="020B0604020202020204" pitchFamily="34" charset="0"/>
              <a:cs typeface="Arial" panose="020B0604020202020204" pitchFamily="34" charset="0"/>
            </a:endParaRPr>
          </a:p>
        </p:txBody>
      </p:sp>
      <p:sp>
        <p:nvSpPr>
          <p:cNvPr id="16" name="Chevron 15"/>
          <p:cNvSpPr/>
          <p:nvPr/>
        </p:nvSpPr>
        <p:spPr>
          <a:xfrm>
            <a:off x="6345709" y="569236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7" name="ZoneTexte 16"/>
          <p:cNvSpPr txBox="1"/>
          <p:nvPr/>
        </p:nvSpPr>
        <p:spPr>
          <a:xfrm>
            <a:off x="6573308" y="5661248"/>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p.35, 36</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421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Key </a:t>
            </a:r>
            <a:r>
              <a:rPr lang="fr-CA" dirty="0" err="1" smtClean="0">
                <a:solidFill>
                  <a:srgbClr val="9BBB59"/>
                </a:solidFill>
              </a:rPr>
              <a:t>findings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9</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518284"/>
            <a:ext cx="5311775" cy="5007059"/>
          </a:xfrm>
        </p:spPr>
        <p:txBody>
          <a:bodyPr>
            <a:normAutofit/>
          </a:bodyPr>
          <a:lstStyle/>
          <a:p>
            <a:pPr marL="228600" indent="-228600">
              <a:buClr>
                <a:srgbClr val="9BBB59"/>
              </a:buClr>
              <a:buFont typeface="Wingdings" panose="05000000000000000000" pitchFamily="2" charset="2"/>
              <a:buChar char="§"/>
            </a:pPr>
            <a:r>
              <a:rPr lang="en-CA" sz="1200" b="0" dirty="0" smtClean="0"/>
              <a:t>The proportion of Aboriginal respondents who have experienced bullying does not differ from the LGBT population average; however, they reported proportionally more bullying incidents linked to their appearance, and those occurred more often in public areas and among the LGBT community.</a:t>
            </a:r>
          </a:p>
          <a:p>
            <a:pPr marL="228600" indent="-228600">
              <a:spcBef>
                <a:spcPts val="1000"/>
              </a:spcBef>
              <a:buClr>
                <a:srgbClr val="9BBB59"/>
              </a:buClr>
              <a:buFont typeface="Wingdings" panose="05000000000000000000" pitchFamily="2" charset="2"/>
              <a:buChar char="§"/>
            </a:pPr>
            <a:r>
              <a:rPr lang="en-CA" sz="1200" b="0" dirty="0" smtClean="0"/>
              <a:t>On the other hand, LGBT people from other non-Caucasian ethno-cultural groups clearly face more hardships due to their sexual orientation/gender identity than the other members of the LGBT community, most particularly within their family circle:</a:t>
            </a:r>
          </a:p>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Their sexual orientation/gender identity is markedly less accepted by their immediate family members (29% rather poorly or very poorly accepted versus 19% for Caucasian LGBT respondents) who are, therefore, less receptive and supportive toward them than experienced by the other LGBT groups</a:t>
            </a:r>
          </a:p>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The family reactions to their “coming out” are more often some form of denial: in about half the cases, the family tends to just disbelieve/ignore the reality, or try to convince them that it’s just a phase that would pass (a reaction experienced by only a quarter to a third of Caucasian LGBT respondents) </a:t>
            </a:r>
          </a:p>
          <a:p>
            <a:pPr marL="719138" lvl="4" indent="-228600">
              <a:spcBef>
                <a:spcPts val="800"/>
              </a:spcBef>
              <a:buClr>
                <a:srgbClr val="9BBB59"/>
              </a:buClr>
              <a:buFont typeface="Wingdings" panose="05000000000000000000" pitchFamily="2" charset="2"/>
              <a:buChar char="ü"/>
            </a:pPr>
            <a:r>
              <a:rPr lang="en-CA" sz="1200" dirty="0" smtClean="0">
                <a:solidFill>
                  <a:srgbClr val="7F7F7F"/>
                </a:solidFill>
              </a:rPr>
              <a:t>Reactions of rejection, disassociation, or of being looked at differently after coming out are also more frequently experienced by Non-Caucasian LGBT respondents (approximately a third of them vs. 16% to 22% among LGBT respondents of Caucasian descent)</a:t>
            </a:r>
            <a:endParaRPr lang="en-CA" sz="1200" dirty="0">
              <a:solidFill>
                <a:srgbClr val="7F7F7F"/>
              </a:solidFill>
            </a:endParaRP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18" name="Chevron 17"/>
          <p:cNvSpPr/>
          <p:nvPr/>
        </p:nvSpPr>
        <p:spPr>
          <a:xfrm>
            <a:off x="6372200" y="3398991"/>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9" name="ZoneTexte 18"/>
          <p:cNvSpPr txBox="1"/>
          <p:nvPr/>
        </p:nvSpPr>
        <p:spPr>
          <a:xfrm>
            <a:off x="6599799" y="3356992"/>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p.21, 22</a:t>
            </a:r>
            <a:endParaRPr lang="fr-CA" sz="1600" b="1" dirty="0">
              <a:solidFill>
                <a:srgbClr val="9BBB59"/>
              </a:solidFill>
              <a:latin typeface="Arial" panose="020B0604020202020204" pitchFamily="34" charset="0"/>
              <a:cs typeface="Arial" panose="020B0604020202020204" pitchFamily="34" charset="0"/>
            </a:endParaRPr>
          </a:p>
        </p:txBody>
      </p:sp>
      <p:sp>
        <p:nvSpPr>
          <p:cNvPr id="8" name="Chevron 7"/>
          <p:cNvSpPr/>
          <p:nvPr/>
        </p:nvSpPr>
        <p:spPr>
          <a:xfrm>
            <a:off x="6372200" y="167079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9" name="ZoneTexte 8"/>
          <p:cNvSpPr txBox="1"/>
          <p:nvPr/>
        </p:nvSpPr>
        <p:spPr>
          <a:xfrm>
            <a:off x="6599799" y="162880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p.40, 42</a:t>
            </a:r>
            <a:endParaRPr lang="fr-CA" sz="1600" b="1" dirty="0">
              <a:solidFill>
                <a:srgbClr val="9BBB59"/>
              </a:solidFill>
              <a:latin typeface="Arial" panose="020B0604020202020204" pitchFamily="34" charset="0"/>
              <a:cs typeface="Arial" panose="020B0604020202020204" pitchFamily="34" charset="0"/>
            </a:endParaRPr>
          </a:p>
        </p:txBody>
      </p:sp>
      <p:sp>
        <p:nvSpPr>
          <p:cNvPr id="10" name="Chevron 9"/>
          <p:cNvSpPr/>
          <p:nvPr/>
        </p:nvSpPr>
        <p:spPr>
          <a:xfrm>
            <a:off x="6372200" y="4551119"/>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1" name="ZoneTexte 10"/>
          <p:cNvSpPr txBox="1"/>
          <p:nvPr/>
        </p:nvSpPr>
        <p:spPr>
          <a:xfrm>
            <a:off x="6599799" y="4509120"/>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p.23</a:t>
            </a:r>
            <a:endParaRPr lang="fr-CA" sz="1600" b="1" dirty="0">
              <a:solidFill>
                <a:srgbClr val="9BBB59"/>
              </a:solidFill>
              <a:latin typeface="Arial" panose="020B0604020202020204" pitchFamily="34" charset="0"/>
              <a:cs typeface="Arial" panose="020B0604020202020204" pitchFamily="34" charset="0"/>
            </a:endParaRPr>
          </a:p>
        </p:txBody>
      </p:sp>
      <p:sp>
        <p:nvSpPr>
          <p:cNvPr id="12" name="Chevron 11"/>
          <p:cNvSpPr/>
          <p:nvPr/>
        </p:nvSpPr>
        <p:spPr>
          <a:xfrm>
            <a:off x="6372200" y="5487223"/>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0000"/>
              </a:solidFill>
            </a:endParaRPr>
          </a:p>
        </p:txBody>
      </p:sp>
      <p:sp>
        <p:nvSpPr>
          <p:cNvPr id="13" name="ZoneTexte 12"/>
          <p:cNvSpPr txBox="1"/>
          <p:nvPr/>
        </p:nvSpPr>
        <p:spPr>
          <a:xfrm>
            <a:off x="6599799" y="5445224"/>
            <a:ext cx="219930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p.24</a:t>
            </a:r>
            <a:endParaRPr lang="fr-CA"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008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6"/>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6"/>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35.xml><?xml version="1.0" encoding="utf-8"?>
<p:tagLst xmlns:a="http://schemas.openxmlformats.org/drawingml/2006/main" xmlns:r="http://schemas.openxmlformats.org/officeDocument/2006/relationships" xmlns:p="http://schemas.openxmlformats.org/presentationml/2006/main">
  <p:tag name="NUM" val="6"/>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6"/>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2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25155</TotalTime>
  <Words>6602</Words>
  <Application>Microsoft Macintosh PowerPoint</Application>
  <PresentationFormat>Présentation à l'écran (4:3)</PresentationFormat>
  <Paragraphs>1911</Paragraphs>
  <Slides>52</Slides>
  <Notes>1</Notes>
  <HiddenSlides>0</HiddenSlides>
  <MMClips>0</MMClips>
  <ScaleCrop>false</ScaleCrop>
  <HeadingPairs>
    <vt:vector size="4" baseType="variant">
      <vt:variant>
        <vt:lpstr>Thème</vt:lpstr>
      </vt:variant>
      <vt:variant>
        <vt:i4>6</vt:i4>
      </vt:variant>
      <vt:variant>
        <vt:lpstr>Titres des diapositives</vt:lpstr>
      </vt:variant>
      <vt:variant>
        <vt:i4>52</vt:i4>
      </vt:variant>
    </vt:vector>
  </HeadingPairs>
  <TitlesOfParts>
    <vt:vector size="58" baseType="lpstr">
      <vt:lpstr>2_Thème Office</vt:lpstr>
      <vt:lpstr>3_Thème Office</vt:lpstr>
      <vt:lpstr>4_Thème Office</vt:lpstr>
      <vt:lpstr>5_Thème Office</vt:lpstr>
      <vt:lpstr>6_Thème Office</vt:lpstr>
      <vt:lpstr>Thème Office</vt:lpstr>
      <vt:lpstr>Présentation PowerPoint</vt:lpstr>
      <vt:lpstr>TABLE OF CONTENTS</vt:lpstr>
      <vt:lpstr>Preamble</vt:lpstr>
      <vt:lpstr>Preamble</vt:lpstr>
      <vt:lpstr>Preamble</vt:lpstr>
      <vt:lpstr>Preamble</vt:lpstr>
      <vt:lpstr>Présentation PowerPoint</vt:lpstr>
      <vt:lpstr>Key findings</vt:lpstr>
      <vt:lpstr>Key findings</vt:lpstr>
      <vt:lpstr>Key findings</vt:lpstr>
      <vt:lpstr>Key findings</vt:lpstr>
      <vt:lpstr>Présentation PowerPoint</vt:lpstr>
      <vt:lpstr>Présentation PowerPoint</vt:lpstr>
      <vt:lpstr>Sample distribution by origin</vt:lpstr>
      <vt:lpstr>Sample distribution by gender identity according to origin</vt:lpstr>
      <vt:lpstr>Sample distribution by sexual orientation according to origin </vt:lpstr>
      <vt:lpstr>Sample distribution by age and region according to origin</vt:lpstr>
      <vt:lpstr>Présentation PowerPoint</vt:lpstr>
      <vt:lpstr>Revealing their gender identity/sexual  orientation to the people around them</vt:lpstr>
      <vt:lpstr>Level of acceptance by the various groups of people around them</vt:lpstr>
      <vt:lpstr>Level of acceptance by the various groups of people around them (cont’d) </vt:lpstr>
      <vt:lpstr>Level of receptiveness and support from the close family </vt:lpstr>
      <vt:lpstr>Family reactions to coming out</vt:lpstr>
      <vt:lpstr>The effects of coming out on the relationship with the family</vt:lpstr>
      <vt:lpstr>Friends’ reactions to coming out </vt:lpstr>
      <vt:lpstr>Friends’ reactions to coming out </vt:lpstr>
      <vt:lpstr>Reactions to coming out in the workplace </vt:lpstr>
      <vt:lpstr>Reactions to coming out at school </vt:lpstr>
      <vt:lpstr>Frequency of reactions of unease among the various groups of people around them</vt:lpstr>
      <vt:lpstr>Most helpful sources of support</vt:lpstr>
      <vt:lpstr>Greatest benefits of the support they received</vt:lpstr>
      <vt:lpstr>Needs in terms of resources</vt:lpstr>
      <vt:lpstr>Needs in terms of resources (cont’d)</vt:lpstr>
      <vt:lpstr>Présentation PowerPoint</vt:lpstr>
      <vt:lpstr>Perceived openness of Canadian society to making efforts toward LGBT integration </vt:lpstr>
      <vt:lpstr>Interventions that should be reinforced to promote the wellbeing and integration of LGBT people in Canadian society </vt:lpstr>
      <vt:lpstr>Présentation PowerPoint</vt:lpstr>
      <vt:lpstr>Feeling of having been discriminated against </vt:lpstr>
      <vt:lpstr>Context and type of discrimination experienced </vt:lpstr>
      <vt:lpstr>Présentation PowerPoint</vt:lpstr>
      <vt:lpstr>Environment where bullying was experienced in connection with sexual orientation/gender identity </vt:lpstr>
      <vt:lpstr>Environment where bullying was experienced for a reason other than sexual orientation or gender identity </vt:lpstr>
      <vt:lpstr>Présentation PowerPoint</vt:lpstr>
      <vt:lpstr>Feeling of belonging to the LGBT movement</vt:lpstr>
      <vt:lpstr>Ability of LGBT movements to represent the values of all members</vt:lpstr>
      <vt:lpstr>Présentation PowerPoint</vt:lpstr>
      <vt:lpstr>Présentation PowerPoint</vt:lpstr>
      <vt:lpstr>Impact of sexual orientation / gender identity on quality of life</vt:lpstr>
      <vt:lpstr>Experiencing negative or depressive feelings in connection with the sexual orientation / gender identity </vt:lpstr>
      <vt:lpstr>Proportion of respondents with high-risk  behaviours </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Bouchart d’Orval</dc:creator>
  <cp:lastModifiedBy>Allain Basque</cp:lastModifiedBy>
  <cp:revision>1776</cp:revision>
  <cp:lastPrinted>2017-07-27T22:25:32Z</cp:lastPrinted>
  <dcterms:created xsi:type="dcterms:W3CDTF">2011-04-13T12:46:45Z</dcterms:created>
  <dcterms:modified xsi:type="dcterms:W3CDTF">2017-08-03T19:27:03Z</dcterms:modified>
</cp:coreProperties>
</file>